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42" d="100"/>
          <a:sy n="42" d="100"/>
        </p:scale>
        <p:origin x="7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9CD7-BEBA-4F93-ADDB-A5F2573E4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CA738-F520-41D4-8F86-75FD5E36C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53EE3-A153-4865-8E12-F06D67CB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F6A0-237E-46F7-BBF1-94387C9656FD}" type="datetimeFigureOut">
              <a:rPr lang="en-PK" smtClean="0"/>
              <a:t>04/06/2021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E798-1E08-4AB1-B687-06D7494B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A032E-C767-469B-8D56-B290BDB2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66CD-6EDE-4A95-92A4-22031CC4CC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4048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586D9-90B3-4564-942C-EBEE3F2D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5F2FC-7A10-4DB5-B9E8-67C5A18A3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11E6B-63A6-428F-B879-29D8167A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F6A0-237E-46F7-BBF1-94387C9656FD}" type="datetimeFigureOut">
              <a:rPr lang="en-PK" smtClean="0"/>
              <a:t>04/06/2021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58D93-E07F-4391-9264-C70E69A6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48995-1447-43F5-9135-0FBE2B47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66CD-6EDE-4A95-92A4-22031CC4CC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0164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BD842-7B1F-4AA3-9E3F-1969DE2E3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8AEEF-3C37-4444-8F32-9B23EDE47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F8B8C-1905-4D52-AE7E-2B73C8B0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F6A0-237E-46F7-BBF1-94387C9656FD}" type="datetimeFigureOut">
              <a:rPr lang="en-PK" smtClean="0"/>
              <a:t>04/06/2021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94A35-6E32-451E-81F6-47CEBC39A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5BED6-A3B1-4E5D-8D17-B30AD232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66CD-6EDE-4A95-92A4-22031CC4CC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0780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9CBD-2BE9-4862-8861-182E741F0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1F60F-30E8-4AE5-8524-E30B5EC21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C13EA-144A-4746-8385-02C9B774C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F6A0-237E-46F7-BBF1-94387C9656FD}" type="datetimeFigureOut">
              <a:rPr lang="en-PK" smtClean="0"/>
              <a:t>04/06/2021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3C87E-FA68-4210-A6C3-D1628107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85DD1-0403-4CC2-A0CE-453273B0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66CD-6EDE-4A95-92A4-22031CC4CC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5792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3035-AB5F-439F-A1B7-07BE9B86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8A358-7987-4109-89F1-D4E65BD7E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51A24-B0C5-4E7D-B51B-DB1B2BFE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F6A0-237E-46F7-BBF1-94387C9656FD}" type="datetimeFigureOut">
              <a:rPr lang="en-PK" smtClean="0"/>
              <a:t>04/06/2021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6EB96-CEED-41B8-B23E-9AC905D1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070B9-58D0-4C8F-BA34-A1EA8047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66CD-6EDE-4A95-92A4-22031CC4CC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8220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255A-2157-4551-89C9-76859C15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B8C24-7C85-4C73-9EF7-AE7B10089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28111-38CC-4041-BA5D-B4FD798F8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8A31D-111E-4061-AE00-72B8D1F9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F6A0-237E-46F7-BBF1-94387C9656FD}" type="datetimeFigureOut">
              <a:rPr lang="en-PK" smtClean="0"/>
              <a:t>04/06/2021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78E29-AE92-4EA2-BA38-9F1E1B3B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7490B-787A-47FB-9DCF-CEAB9938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66CD-6EDE-4A95-92A4-22031CC4CC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7465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708F-8AEC-4B47-AA78-56FDBE79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5ECEC-FF86-4900-85AB-D44F92012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6E7BD-E4F9-44F2-8737-E150D6195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42D02-E9C8-4EBB-B27D-8ABD24F21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08A6AD-3DCA-40B7-8B07-284B6C587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B7F86-DA97-4B9B-9B53-AB726E0A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F6A0-237E-46F7-BBF1-94387C9656FD}" type="datetimeFigureOut">
              <a:rPr lang="en-PK" smtClean="0"/>
              <a:t>04/06/2021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922826-10E2-4C46-A75B-07189E92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FBEF4E-E5DF-4852-8AFB-497FD033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66CD-6EDE-4A95-92A4-22031CC4CC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9695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06326-F693-4367-9309-E29F2652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62629-6ACC-48C2-B09F-70D586EA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F6A0-237E-46F7-BBF1-94387C9656FD}" type="datetimeFigureOut">
              <a:rPr lang="en-PK" smtClean="0"/>
              <a:t>04/06/2021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B4DC2-9854-4D03-BDEF-EA25A766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A6133-02CC-444F-80E4-07AB0561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66CD-6EDE-4A95-92A4-22031CC4CC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9011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EE6BF-9AD0-48F2-819D-B882C27F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F6A0-237E-46F7-BBF1-94387C9656FD}" type="datetimeFigureOut">
              <a:rPr lang="en-PK" smtClean="0"/>
              <a:t>04/06/2021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529C6-B56F-444B-93F6-54C838EF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09BB5-3657-4834-BC68-42FE1C54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66CD-6EDE-4A95-92A4-22031CC4CC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0221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C905-D855-457B-971C-034E41869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68F6A-DC44-44FC-A8D9-23BF2B005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8EAE-6113-44CC-96E6-2599173DC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C38C5-EB2F-4D1A-BB86-54E52EB8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F6A0-237E-46F7-BBF1-94387C9656FD}" type="datetimeFigureOut">
              <a:rPr lang="en-PK" smtClean="0"/>
              <a:t>04/06/2021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DDC03-2FB0-45C5-9F7C-A82A0FB8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6E0CF-CA5D-4FDB-8187-7131F0E4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66CD-6EDE-4A95-92A4-22031CC4CC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5373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753D-93AE-44DC-B26D-461E05CB5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A6DC6C-AFFD-46A6-BB87-C64321E85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3C860-A7FE-43DF-9719-DAC047636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6A019-0ECD-49CB-9A29-80808359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F6A0-237E-46F7-BBF1-94387C9656FD}" type="datetimeFigureOut">
              <a:rPr lang="en-PK" smtClean="0"/>
              <a:t>04/06/2021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E3A8B-3FF4-4FE6-8479-3AB73E78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B8E51-A467-4EE8-AB6B-7E76E2A5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66CD-6EDE-4A95-92A4-22031CC4CC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265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F0F66D-4788-43F1-ABEF-53E817CFE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EF76A-01A8-42BB-93D9-DCB561288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DB80-9A25-4F81-8BF5-EEB40D798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EF6A0-237E-46F7-BBF1-94387C9656FD}" type="datetimeFigureOut">
              <a:rPr lang="en-PK" smtClean="0"/>
              <a:t>04/06/2021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E075F-48C4-4E40-9018-0F65707C1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669C4-6889-4F18-8000-F66D68FDD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B66CD-6EDE-4A95-92A4-22031CC4CC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7750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9330B-7932-4AA6-A513-DE40A97967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 Mining</a:t>
            </a:r>
            <a:br>
              <a:rPr lang="en-US" dirty="0"/>
            </a:br>
            <a:r>
              <a:rPr lang="en-US" sz="4000" dirty="0"/>
              <a:t>(K-Medoid)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92C1C-03F7-4FCC-8A3F-8B7355EC1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Adnan Amin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0806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F44A-727E-490C-A393-E5CD771C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K-Medoids Clustering Algorithm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800D9-91BB-4765-84CD-DE09D7336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</a:t>
            </a:r>
            <a:r>
              <a:rPr lang="en-US" dirty="0"/>
              <a:t>-</a:t>
            </a:r>
            <a:r>
              <a:rPr lang="en-US" b="1" dirty="0"/>
              <a:t>Medoids</a:t>
            </a:r>
            <a:r>
              <a:rPr lang="en-US" dirty="0"/>
              <a:t> (also called as Partitioning Around Medoid) algorithm was proposed in 1987 by Kaufman and </a:t>
            </a:r>
            <a:r>
              <a:rPr lang="en-US" dirty="0" err="1"/>
              <a:t>Rousseeuw</a:t>
            </a:r>
            <a:r>
              <a:rPr lang="en-US" dirty="0"/>
              <a:t>. </a:t>
            </a:r>
          </a:p>
          <a:p>
            <a:r>
              <a:rPr lang="en-US" dirty="0"/>
              <a:t>Partitioning around medoids (median)</a:t>
            </a:r>
          </a:p>
          <a:p>
            <a:r>
              <a:rPr lang="en-US" dirty="0"/>
              <a:t>Slightly modified from the K-means algorithm. </a:t>
            </a:r>
          </a:p>
          <a:p>
            <a:pPr lvl="1"/>
            <a:r>
              <a:rPr lang="en-US" dirty="0"/>
              <a:t>The difference between mean and median. </a:t>
            </a:r>
          </a:p>
          <a:p>
            <a:pPr lvl="1"/>
            <a:r>
              <a:rPr lang="en-US" dirty="0"/>
              <a:t>Where mean indicates the average value of all data items collected</a:t>
            </a:r>
          </a:p>
          <a:p>
            <a:pPr lvl="1"/>
            <a:r>
              <a:rPr lang="en-US" dirty="0"/>
              <a:t>And median indicates the value around that which all data items are evenly distributed around it. 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4940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AC467-DAB3-4303-BF23-C7522ABED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Idea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3AF0-C227-4B69-A682-8B7A3C64A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compute the K representative objects which are called as medoid.</a:t>
            </a:r>
          </a:p>
          <a:p>
            <a:r>
              <a:rPr lang="en-US" dirty="0"/>
              <a:t>After finding the set of medoids, each object of the data set is assigned to the nearest medoid. </a:t>
            </a:r>
          </a:p>
          <a:p>
            <a:r>
              <a:rPr lang="en-US" dirty="0"/>
              <a:t>Object </a:t>
            </a:r>
            <a:r>
              <a:rPr lang="en-US" dirty="0" err="1"/>
              <a:t>i</a:t>
            </a:r>
            <a:r>
              <a:rPr lang="en-US" dirty="0"/>
              <a:t> is put into 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5B5B6-8373-4888-A7BB-7FC106D11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56" y="4260374"/>
            <a:ext cx="9532564" cy="53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8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83B5-4F9B-4CEF-BF1B-3A9E2D68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algorithm proceeds in two steps: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19E06-CFD8-4B49-B0FD-2933E45E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8680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BUILD-step: </a:t>
            </a:r>
            <a:r>
              <a:rPr lang="en-US" dirty="0"/>
              <a:t>This step sequentially selects k "centrally located" objects, to be used as initial medoids</a:t>
            </a:r>
          </a:p>
          <a:p>
            <a:r>
              <a:rPr lang="en-US" dirty="0">
                <a:solidFill>
                  <a:srgbClr val="FF0000"/>
                </a:solidFill>
              </a:rPr>
              <a:t>SWAP-step: </a:t>
            </a:r>
            <a:r>
              <a:rPr lang="en-US" dirty="0"/>
              <a:t>If the objective function can be reduced by interchanging (swapping) a selected object with an unselected object, then the swap is carried out. This is continued till the objective function can no longer be decreased.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5390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4265-596D-4630-B6EA-421AE54C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Example: for a given k=2 clusters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36EF1-9EB5-49BE-92F8-22C945BA9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06731"/>
            <a:ext cx="10515600" cy="1170232"/>
          </a:xfrm>
        </p:spPr>
        <p:txBody>
          <a:bodyPr/>
          <a:lstStyle/>
          <a:p>
            <a:r>
              <a:rPr lang="en-US" dirty="0"/>
              <a:t>Let us choose that (2,4) and (7,4) are the medoids.</a:t>
            </a:r>
          </a:p>
          <a:p>
            <a:r>
              <a:rPr lang="en-US" dirty="0"/>
              <a:t>Find the distance between each point with chosen medoids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2CAD7-7C54-4397-AD9B-80A2206D0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1268"/>
            <a:ext cx="10515600" cy="315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5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44E3A5-96C5-4AAF-8BB4-60A10FEDA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" y="273609"/>
            <a:ext cx="10952480" cy="62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9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5292F-6149-42E9-8E58-76BBF9CB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AC705-4311-4278-B765-D937E9EEB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now after the clustering, the clusters formed are: </a:t>
            </a:r>
          </a:p>
          <a:p>
            <a:pPr lvl="1"/>
            <a:r>
              <a:rPr lang="en-US" dirty="0"/>
              <a:t>{(3,4), (2,6), (3,8), (4,7)} and</a:t>
            </a:r>
          </a:p>
          <a:p>
            <a:pPr lvl="1"/>
            <a:r>
              <a:rPr lang="en-US" dirty="0"/>
              <a:t>{(7,4), (6,2), (6,4), (7,3), (8,5), (7,6)}.</a:t>
            </a:r>
          </a:p>
          <a:p>
            <a:r>
              <a:rPr lang="en-US" dirty="0"/>
              <a:t>Now calculating the cost which is nothing but the sum of distance of each non-selected point from the selected point which is medoid of the cluster it belongs to.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FCC49-20E6-4095-85DB-B281AC47E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87" y="4707839"/>
            <a:ext cx="11268834" cy="14691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17967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D0837-9E7A-4CBC-AEEE-2A163F351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/>
          <a:lstStyle/>
          <a:p>
            <a:r>
              <a:rPr lang="en-US" dirty="0"/>
              <a:t>So, now let us choose some other point to be a medoid instead of (7, 4). </a:t>
            </a:r>
          </a:p>
          <a:p>
            <a:r>
              <a:rPr lang="en-US" dirty="0"/>
              <a:t>Let us randomly choose (7, 3). </a:t>
            </a:r>
          </a:p>
          <a:p>
            <a:r>
              <a:rPr lang="en-US" dirty="0"/>
              <a:t>Not the new medoid set is: (3, 4) and (7, 3).</a:t>
            </a:r>
          </a:p>
          <a:p>
            <a:r>
              <a:rPr lang="en-US" dirty="0"/>
              <a:t>Now repeating the same task as earlier:</a:t>
            </a:r>
          </a:p>
          <a:p>
            <a:pPr lvl="1"/>
            <a:r>
              <a:rPr lang="en-US" dirty="0"/>
              <a:t>So, now if we calculate the distance from each point: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6745B-2B5A-49E6-9412-DA6F080AE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117" y="3271361"/>
            <a:ext cx="827976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14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30861-2141-48A2-B6F0-29D69FA48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83815"/>
          </a:xfrm>
        </p:spPr>
        <p:txBody>
          <a:bodyPr/>
          <a:lstStyle/>
          <a:p>
            <a:r>
              <a:rPr lang="en-US" dirty="0"/>
              <a:t>Calculating the total cost = </a:t>
            </a:r>
          </a:p>
          <a:p>
            <a:pPr marL="457200" lvl="1" indent="0">
              <a:buNone/>
            </a:pPr>
            <a:r>
              <a:rPr lang="en-US" dirty="0"/>
              <a:t>cost((3, 4), (2, 6)) + cost((3, 4), (3, 8)) + cost((3, 4), (4, 7)) + cost((7, 3), (7, 6)) + cost((7, 3), (8, 5)) + cost((7, 3), (6, 2)) + cost((7, 3), (7, 4)) + cost((7, 3), (6, 4))</a:t>
            </a:r>
          </a:p>
          <a:p>
            <a:r>
              <a:rPr lang="en-US" dirty="0"/>
              <a:t>= 3 + 4 + 4 + 3 + 3 + 2 + 1 + 2</a:t>
            </a:r>
          </a:p>
          <a:p>
            <a:r>
              <a:rPr lang="en-US" dirty="0"/>
              <a:t>= 22.</a:t>
            </a:r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09F189-6CDC-4563-884D-FAF43FA9604D}"/>
              </a:ext>
            </a:extLst>
          </p:cNvPr>
          <p:cNvSpPr/>
          <p:nvPr/>
        </p:nvSpPr>
        <p:spPr>
          <a:xfrm>
            <a:off x="246380" y="4708664"/>
            <a:ext cx="116992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K" sz="2400" dirty="0"/>
              <a:t>The total cost when (7, 3) is the medoid &gt; the total cost when (7, 4) was the medoid earlier. </a:t>
            </a:r>
            <a:endParaRPr lang="en-US" sz="2400" dirty="0"/>
          </a:p>
          <a:p>
            <a:r>
              <a:rPr lang="en-PK" sz="2400" dirty="0"/>
              <a:t>Hence, (7, 4)</a:t>
            </a:r>
            <a:r>
              <a:rPr lang="en-US" sz="2400" dirty="0"/>
              <a:t> </a:t>
            </a:r>
            <a:r>
              <a:rPr lang="en-PK" sz="2400" dirty="0"/>
              <a:t>should be chosen instead of (7, 3) as the medoid. Since there is no change in the medoid set, the</a:t>
            </a:r>
            <a:r>
              <a:rPr lang="en-US" sz="2400" dirty="0"/>
              <a:t> </a:t>
            </a:r>
            <a:r>
              <a:rPr lang="en-PK" sz="2400" dirty="0"/>
              <a:t>algorithm ends here. Hence the clusters obtained finally are:</a:t>
            </a:r>
            <a:endParaRPr lang="en-US" sz="2400" dirty="0"/>
          </a:p>
          <a:p>
            <a:r>
              <a:rPr lang="en-PK" sz="2400" dirty="0"/>
              <a:t> {(3,4), (2,6), (3,8), (4,7)} and{(7,4), (6,2),</a:t>
            </a:r>
            <a:r>
              <a:rPr lang="en-US" sz="2400" dirty="0"/>
              <a:t> </a:t>
            </a:r>
            <a:r>
              <a:rPr lang="en-PK" sz="2400" dirty="0"/>
              <a:t>(6,4), (7,3), (8,5), (7,6)}.</a:t>
            </a:r>
          </a:p>
        </p:txBody>
      </p:sp>
    </p:spTree>
    <p:extLst>
      <p:ext uri="{BB962C8B-B14F-4D97-AF65-F5344CB8AC3E}">
        <p14:creationId xmlns:p14="http://schemas.microsoft.com/office/powerpoint/2010/main" val="2849832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583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Mining (K-Medoid)</vt:lpstr>
      <vt:lpstr>K-Medoids Clustering Algorithm</vt:lpstr>
      <vt:lpstr>Basic Idea</vt:lpstr>
      <vt:lpstr>The algorithm proceeds in two steps:</vt:lpstr>
      <vt:lpstr>For Example: for a given k=2 clusters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(K-Medoid)</dc:title>
  <dc:creator>Adnan Amin</dc:creator>
  <cp:lastModifiedBy>Adnan Amin</cp:lastModifiedBy>
  <cp:revision>13</cp:revision>
  <dcterms:created xsi:type="dcterms:W3CDTF">2021-06-03T20:32:28Z</dcterms:created>
  <dcterms:modified xsi:type="dcterms:W3CDTF">2021-06-03T21:57:31Z</dcterms:modified>
</cp:coreProperties>
</file>