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9" r:id="rId8"/>
    <p:sldId id="270" r:id="rId9"/>
    <p:sldId id="271" r:id="rId10"/>
    <p:sldId id="264" r:id="rId11"/>
    <p:sldId id="265" r:id="rId12"/>
    <p:sldId id="272" r:id="rId13"/>
    <p:sldId id="273" r:id="rId14"/>
    <p:sldId id="274" r:id="rId15"/>
    <p:sldId id="275" r:id="rId16"/>
    <p:sldId id="276" r:id="rId17"/>
    <p:sldId id="266" r:id="rId18"/>
    <p:sldId id="277" r:id="rId19"/>
    <p:sldId id="267"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0" d="100"/>
          <a:sy n="70"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E7C9-37D8-49FE-983A-432E0568FC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F85245-8E85-4852-A536-4E69155D6F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DB9895-9AC3-42D5-89F5-941D64D45760}"/>
              </a:ext>
            </a:extLst>
          </p:cNvPr>
          <p:cNvSpPr>
            <a:spLocks noGrp="1"/>
          </p:cNvSpPr>
          <p:nvPr>
            <p:ph type="dt" sz="half" idx="10"/>
          </p:nvPr>
        </p:nvSpPr>
        <p:spPr/>
        <p:txBody>
          <a:bodyPr/>
          <a:lstStyle/>
          <a:p>
            <a:fld id="{B7AD79F0-33FC-4750-B9BE-8648CDE93A40}" type="datetimeFigureOut">
              <a:rPr lang="en-US" smtClean="0"/>
              <a:t>5/13/2020</a:t>
            </a:fld>
            <a:endParaRPr lang="en-US"/>
          </a:p>
        </p:txBody>
      </p:sp>
      <p:sp>
        <p:nvSpPr>
          <p:cNvPr id="5" name="Footer Placeholder 4">
            <a:extLst>
              <a:ext uri="{FF2B5EF4-FFF2-40B4-BE49-F238E27FC236}">
                <a16:creationId xmlns:a16="http://schemas.microsoft.com/office/drawing/2014/main" id="{945C91B7-2F65-43A4-A7A7-A7D90E3B7D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89F9C-A532-44C5-A336-9B4A2D832FC8}"/>
              </a:ext>
            </a:extLst>
          </p:cNvPr>
          <p:cNvSpPr>
            <a:spLocks noGrp="1"/>
          </p:cNvSpPr>
          <p:nvPr>
            <p:ph type="sldNum" sz="quarter" idx="12"/>
          </p:nvPr>
        </p:nvSpPr>
        <p:spPr/>
        <p:txBody>
          <a:bodyPr/>
          <a:lstStyle/>
          <a:p>
            <a:fld id="{5D567234-2B3A-404E-81D4-28361E4E5CA7}" type="slidenum">
              <a:rPr lang="en-US" smtClean="0"/>
              <a:t>‹#›</a:t>
            </a:fld>
            <a:endParaRPr lang="en-US"/>
          </a:p>
        </p:txBody>
      </p:sp>
    </p:spTree>
    <p:extLst>
      <p:ext uri="{BB962C8B-B14F-4D97-AF65-F5344CB8AC3E}">
        <p14:creationId xmlns:p14="http://schemas.microsoft.com/office/powerpoint/2010/main" val="43081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B0022-7ADE-4176-A9AF-26C855CF19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E867AE-80B3-4CD0-829B-0E1AA745C1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4E37E1-32C8-40CD-A46E-007580181219}"/>
              </a:ext>
            </a:extLst>
          </p:cNvPr>
          <p:cNvSpPr>
            <a:spLocks noGrp="1"/>
          </p:cNvSpPr>
          <p:nvPr>
            <p:ph type="dt" sz="half" idx="10"/>
          </p:nvPr>
        </p:nvSpPr>
        <p:spPr/>
        <p:txBody>
          <a:bodyPr/>
          <a:lstStyle/>
          <a:p>
            <a:fld id="{B7AD79F0-33FC-4750-B9BE-8648CDE93A40}" type="datetimeFigureOut">
              <a:rPr lang="en-US" smtClean="0"/>
              <a:t>5/13/2020</a:t>
            </a:fld>
            <a:endParaRPr lang="en-US"/>
          </a:p>
        </p:txBody>
      </p:sp>
      <p:sp>
        <p:nvSpPr>
          <p:cNvPr id="5" name="Footer Placeholder 4">
            <a:extLst>
              <a:ext uri="{FF2B5EF4-FFF2-40B4-BE49-F238E27FC236}">
                <a16:creationId xmlns:a16="http://schemas.microsoft.com/office/drawing/2014/main" id="{3BEEE62C-9031-4547-A79E-6E93EE43DE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86817-E884-4322-B5E3-531AC50105FA}"/>
              </a:ext>
            </a:extLst>
          </p:cNvPr>
          <p:cNvSpPr>
            <a:spLocks noGrp="1"/>
          </p:cNvSpPr>
          <p:nvPr>
            <p:ph type="sldNum" sz="quarter" idx="12"/>
          </p:nvPr>
        </p:nvSpPr>
        <p:spPr/>
        <p:txBody>
          <a:bodyPr/>
          <a:lstStyle/>
          <a:p>
            <a:fld id="{5D567234-2B3A-404E-81D4-28361E4E5CA7}" type="slidenum">
              <a:rPr lang="en-US" smtClean="0"/>
              <a:t>‹#›</a:t>
            </a:fld>
            <a:endParaRPr lang="en-US"/>
          </a:p>
        </p:txBody>
      </p:sp>
    </p:spTree>
    <p:extLst>
      <p:ext uri="{BB962C8B-B14F-4D97-AF65-F5344CB8AC3E}">
        <p14:creationId xmlns:p14="http://schemas.microsoft.com/office/powerpoint/2010/main" val="4285531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BB852D-CF10-4082-A044-4B9B9908D3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281257-2D85-4294-8D1B-205996139B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E388-513D-42F0-AEEE-9FE8A5DDC5AC}"/>
              </a:ext>
            </a:extLst>
          </p:cNvPr>
          <p:cNvSpPr>
            <a:spLocks noGrp="1"/>
          </p:cNvSpPr>
          <p:nvPr>
            <p:ph type="dt" sz="half" idx="10"/>
          </p:nvPr>
        </p:nvSpPr>
        <p:spPr/>
        <p:txBody>
          <a:bodyPr/>
          <a:lstStyle/>
          <a:p>
            <a:fld id="{B7AD79F0-33FC-4750-B9BE-8648CDE93A40}" type="datetimeFigureOut">
              <a:rPr lang="en-US" smtClean="0"/>
              <a:t>5/13/2020</a:t>
            </a:fld>
            <a:endParaRPr lang="en-US"/>
          </a:p>
        </p:txBody>
      </p:sp>
      <p:sp>
        <p:nvSpPr>
          <p:cNvPr id="5" name="Footer Placeholder 4">
            <a:extLst>
              <a:ext uri="{FF2B5EF4-FFF2-40B4-BE49-F238E27FC236}">
                <a16:creationId xmlns:a16="http://schemas.microsoft.com/office/drawing/2014/main" id="{32D4FE74-E6BD-4F1C-A9F9-A9C8B4341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E6A12-8B4D-4AED-9570-2434A4CB6B3A}"/>
              </a:ext>
            </a:extLst>
          </p:cNvPr>
          <p:cNvSpPr>
            <a:spLocks noGrp="1"/>
          </p:cNvSpPr>
          <p:nvPr>
            <p:ph type="sldNum" sz="quarter" idx="12"/>
          </p:nvPr>
        </p:nvSpPr>
        <p:spPr/>
        <p:txBody>
          <a:bodyPr/>
          <a:lstStyle/>
          <a:p>
            <a:fld id="{5D567234-2B3A-404E-81D4-28361E4E5CA7}" type="slidenum">
              <a:rPr lang="en-US" smtClean="0"/>
              <a:t>‹#›</a:t>
            </a:fld>
            <a:endParaRPr lang="en-US"/>
          </a:p>
        </p:txBody>
      </p:sp>
    </p:spTree>
    <p:extLst>
      <p:ext uri="{BB962C8B-B14F-4D97-AF65-F5344CB8AC3E}">
        <p14:creationId xmlns:p14="http://schemas.microsoft.com/office/powerpoint/2010/main" val="275111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C9258-726F-4788-9BFC-FC55076BE7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5E6C3D-23FF-41DD-8057-4648270778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5C9EF-CCF7-45A9-AB01-266B69D2C599}"/>
              </a:ext>
            </a:extLst>
          </p:cNvPr>
          <p:cNvSpPr>
            <a:spLocks noGrp="1"/>
          </p:cNvSpPr>
          <p:nvPr>
            <p:ph type="dt" sz="half" idx="10"/>
          </p:nvPr>
        </p:nvSpPr>
        <p:spPr/>
        <p:txBody>
          <a:bodyPr/>
          <a:lstStyle/>
          <a:p>
            <a:fld id="{B7AD79F0-33FC-4750-B9BE-8648CDE93A40}" type="datetimeFigureOut">
              <a:rPr lang="en-US" smtClean="0"/>
              <a:t>5/13/2020</a:t>
            </a:fld>
            <a:endParaRPr lang="en-US"/>
          </a:p>
        </p:txBody>
      </p:sp>
      <p:sp>
        <p:nvSpPr>
          <p:cNvPr id="5" name="Footer Placeholder 4">
            <a:extLst>
              <a:ext uri="{FF2B5EF4-FFF2-40B4-BE49-F238E27FC236}">
                <a16:creationId xmlns:a16="http://schemas.microsoft.com/office/drawing/2014/main" id="{C2B23FD1-0DED-4910-96E8-0312EDA421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4F349-654C-46F6-9A88-EF6B3063E5B5}"/>
              </a:ext>
            </a:extLst>
          </p:cNvPr>
          <p:cNvSpPr>
            <a:spLocks noGrp="1"/>
          </p:cNvSpPr>
          <p:nvPr>
            <p:ph type="sldNum" sz="quarter" idx="12"/>
          </p:nvPr>
        </p:nvSpPr>
        <p:spPr/>
        <p:txBody>
          <a:bodyPr/>
          <a:lstStyle/>
          <a:p>
            <a:fld id="{5D567234-2B3A-404E-81D4-28361E4E5CA7}" type="slidenum">
              <a:rPr lang="en-US" smtClean="0"/>
              <a:t>‹#›</a:t>
            </a:fld>
            <a:endParaRPr lang="en-US"/>
          </a:p>
        </p:txBody>
      </p:sp>
    </p:spTree>
    <p:extLst>
      <p:ext uri="{BB962C8B-B14F-4D97-AF65-F5344CB8AC3E}">
        <p14:creationId xmlns:p14="http://schemas.microsoft.com/office/powerpoint/2010/main" val="2889548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1E07-CE8F-48B0-B570-7DD6BA3DB7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265F11-9A61-4675-BCA3-C7012944FC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4AB05F-EDB4-474B-8314-1FE555888D33}"/>
              </a:ext>
            </a:extLst>
          </p:cNvPr>
          <p:cNvSpPr>
            <a:spLocks noGrp="1"/>
          </p:cNvSpPr>
          <p:nvPr>
            <p:ph type="dt" sz="half" idx="10"/>
          </p:nvPr>
        </p:nvSpPr>
        <p:spPr/>
        <p:txBody>
          <a:bodyPr/>
          <a:lstStyle/>
          <a:p>
            <a:fld id="{B7AD79F0-33FC-4750-B9BE-8648CDE93A40}" type="datetimeFigureOut">
              <a:rPr lang="en-US" smtClean="0"/>
              <a:t>5/13/2020</a:t>
            </a:fld>
            <a:endParaRPr lang="en-US"/>
          </a:p>
        </p:txBody>
      </p:sp>
      <p:sp>
        <p:nvSpPr>
          <p:cNvPr id="5" name="Footer Placeholder 4">
            <a:extLst>
              <a:ext uri="{FF2B5EF4-FFF2-40B4-BE49-F238E27FC236}">
                <a16:creationId xmlns:a16="http://schemas.microsoft.com/office/drawing/2014/main" id="{2139107A-B5E9-47F1-B126-750EBC370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F830C-B57F-47A4-97EB-6AC8A6E46DED}"/>
              </a:ext>
            </a:extLst>
          </p:cNvPr>
          <p:cNvSpPr>
            <a:spLocks noGrp="1"/>
          </p:cNvSpPr>
          <p:nvPr>
            <p:ph type="sldNum" sz="quarter" idx="12"/>
          </p:nvPr>
        </p:nvSpPr>
        <p:spPr/>
        <p:txBody>
          <a:bodyPr/>
          <a:lstStyle/>
          <a:p>
            <a:fld id="{5D567234-2B3A-404E-81D4-28361E4E5CA7}" type="slidenum">
              <a:rPr lang="en-US" smtClean="0"/>
              <a:t>‹#›</a:t>
            </a:fld>
            <a:endParaRPr lang="en-US"/>
          </a:p>
        </p:txBody>
      </p:sp>
    </p:spTree>
    <p:extLst>
      <p:ext uri="{BB962C8B-B14F-4D97-AF65-F5344CB8AC3E}">
        <p14:creationId xmlns:p14="http://schemas.microsoft.com/office/powerpoint/2010/main" val="122173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A3988-1C00-4F41-8F46-B7D979DDAD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122DBA-EE66-4172-8BE3-3AD9C71519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3814EB-A905-4FD3-9B5A-4B4474A97D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762F43-FEA6-41EB-AC0A-4ED4D7EA0144}"/>
              </a:ext>
            </a:extLst>
          </p:cNvPr>
          <p:cNvSpPr>
            <a:spLocks noGrp="1"/>
          </p:cNvSpPr>
          <p:nvPr>
            <p:ph type="dt" sz="half" idx="10"/>
          </p:nvPr>
        </p:nvSpPr>
        <p:spPr/>
        <p:txBody>
          <a:bodyPr/>
          <a:lstStyle/>
          <a:p>
            <a:fld id="{B7AD79F0-33FC-4750-B9BE-8648CDE93A40}" type="datetimeFigureOut">
              <a:rPr lang="en-US" smtClean="0"/>
              <a:t>5/13/2020</a:t>
            </a:fld>
            <a:endParaRPr lang="en-US"/>
          </a:p>
        </p:txBody>
      </p:sp>
      <p:sp>
        <p:nvSpPr>
          <p:cNvPr id="6" name="Footer Placeholder 5">
            <a:extLst>
              <a:ext uri="{FF2B5EF4-FFF2-40B4-BE49-F238E27FC236}">
                <a16:creationId xmlns:a16="http://schemas.microsoft.com/office/drawing/2014/main" id="{56071D28-A747-47A8-B251-342B1AEBBD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26508-B36F-41A8-BBE1-4B9BCD50837D}"/>
              </a:ext>
            </a:extLst>
          </p:cNvPr>
          <p:cNvSpPr>
            <a:spLocks noGrp="1"/>
          </p:cNvSpPr>
          <p:nvPr>
            <p:ph type="sldNum" sz="quarter" idx="12"/>
          </p:nvPr>
        </p:nvSpPr>
        <p:spPr/>
        <p:txBody>
          <a:bodyPr/>
          <a:lstStyle/>
          <a:p>
            <a:fld id="{5D567234-2B3A-404E-81D4-28361E4E5CA7}" type="slidenum">
              <a:rPr lang="en-US" smtClean="0"/>
              <a:t>‹#›</a:t>
            </a:fld>
            <a:endParaRPr lang="en-US"/>
          </a:p>
        </p:txBody>
      </p:sp>
    </p:spTree>
    <p:extLst>
      <p:ext uri="{BB962C8B-B14F-4D97-AF65-F5344CB8AC3E}">
        <p14:creationId xmlns:p14="http://schemas.microsoft.com/office/powerpoint/2010/main" val="82844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9EAA-292B-4CB6-9308-3B561F6127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E8655B-9B3A-4706-B0A6-30B81DE85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49EFA6-B8D0-44E7-B788-41CEE4B718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74932C-9BD9-4F48-AFC3-4596C2C5FD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45CA8B-4BF4-4260-99CE-F5E41DE798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9E5E6D-B1BD-4FAB-8005-8ABACC1AF8D9}"/>
              </a:ext>
            </a:extLst>
          </p:cNvPr>
          <p:cNvSpPr>
            <a:spLocks noGrp="1"/>
          </p:cNvSpPr>
          <p:nvPr>
            <p:ph type="dt" sz="half" idx="10"/>
          </p:nvPr>
        </p:nvSpPr>
        <p:spPr/>
        <p:txBody>
          <a:bodyPr/>
          <a:lstStyle/>
          <a:p>
            <a:fld id="{B7AD79F0-33FC-4750-B9BE-8648CDE93A40}" type="datetimeFigureOut">
              <a:rPr lang="en-US" smtClean="0"/>
              <a:t>5/13/2020</a:t>
            </a:fld>
            <a:endParaRPr lang="en-US"/>
          </a:p>
        </p:txBody>
      </p:sp>
      <p:sp>
        <p:nvSpPr>
          <p:cNvPr id="8" name="Footer Placeholder 7">
            <a:extLst>
              <a:ext uri="{FF2B5EF4-FFF2-40B4-BE49-F238E27FC236}">
                <a16:creationId xmlns:a16="http://schemas.microsoft.com/office/drawing/2014/main" id="{E2BA93A7-0AA6-4181-B46B-BB54F1D1F9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94B6F8-E36A-431F-95BE-D439C82E5712}"/>
              </a:ext>
            </a:extLst>
          </p:cNvPr>
          <p:cNvSpPr>
            <a:spLocks noGrp="1"/>
          </p:cNvSpPr>
          <p:nvPr>
            <p:ph type="sldNum" sz="quarter" idx="12"/>
          </p:nvPr>
        </p:nvSpPr>
        <p:spPr/>
        <p:txBody>
          <a:bodyPr/>
          <a:lstStyle/>
          <a:p>
            <a:fld id="{5D567234-2B3A-404E-81D4-28361E4E5CA7}" type="slidenum">
              <a:rPr lang="en-US" smtClean="0"/>
              <a:t>‹#›</a:t>
            </a:fld>
            <a:endParaRPr lang="en-US"/>
          </a:p>
        </p:txBody>
      </p:sp>
    </p:spTree>
    <p:extLst>
      <p:ext uri="{BB962C8B-B14F-4D97-AF65-F5344CB8AC3E}">
        <p14:creationId xmlns:p14="http://schemas.microsoft.com/office/powerpoint/2010/main" val="28330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414D-B098-4A01-A6B7-2E55547432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FD4F99-3FF4-4940-A2C2-926729E6B85D}"/>
              </a:ext>
            </a:extLst>
          </p:cNvPr>
          <p:cNvSpPr>
            <a:spLocks noGrp="1"/>
          </p:cNvSpPr>
          <p:nvPr>
            <p:ph type="dt" sz="half" idx="10"/>
          </p:nvPr>
        </p:nvSpPr>
        <p:spPr/>
        <p:txBody>
          <a:bodyPr/>
          <a:lstStyle/>
          <a:p>
            <a:fld id="{B7AD79F0-33FC-4750-B9BE-8648CDE93A40}" type="datetimeFigureOut">
              <a:rPr lang="en-US" smtClean="0"/>
              <a:t>5/13/2020</a:t>
            </a:fld>
            <a:endParaRPr lang="en-US"/>
          </a:p>
        </p:txBody>
      </p:sp>
      <p:sp>
        <p:nvSpPr>
          <p:cNvPr id="4" name="Footer Placeholder 3">
            <a:extLst>
              <a:ext uri="{FF2B5EF4-FFF2-40B4-BE49-F238E27FC236}">
                <a16:creationId xmlns:a16="http://schemas.microsoft.com/office/drawing/2014/main" id="{B916D4DD-C1C1-4E26-96A9-2407BECBF1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5BBF6F-8E8A-4D11-950E-33843A7B9AF8}"/>
              </a:ext>
            </a:extLst>
          </p:cNvPr>
          <p:cNvSpPr>
            <a:spLocks noGrp="1"/>
          </p:cNvSpPr>
          <p:nvPr>
            <p:ph type="sldNum" sz="quarter" idx="12"/>
          </p:nvPr>
        </p:nvSpPr>
        <p:spPr/>
        <p:txBody>
          <a:bodyPr/>
          <a:lstStyle/>
          <a:p>
            <a:fld id="{5D567234-2B3A-404E-81D4-28361E4E5CA7}" type="slidenum">
              <a:rPr lang="en-US" smtClean="0"/>
              <a:t>‹#›</a:t>
            </a:fld>
            <a:endParaRPr lang="en-US"/>
          </a:p>
        </p:txBody>
      </p:sp>
    </p:spTree>
    <p:extLst>
      <p:ext uri="{BB962C8B-B14F-4D97-AF65-F5344CB8AC3E}">
        <p14:creationId xmlns:p14="http://schemas.microsoft.com/office/powerpoint/2010/main" val="2035214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4AA86-7A97-4718-A1D6-AC137B4E6A70}"/>
              </a:ext>
            </a:extLst>
          </p:cNvPr>
          <p:cNvSpPr>
            <a:spLocks noGrp="1"/>
          </p:cNvSpPr>
          <p:nvPr>
            <p:ph type="dt" sz="half" idx="10"/>
          </p:nvPr>
        </p:nvSpPr>
        <p:spPr/>
        <p:txBody>
          <a:bodyPr/>
          <a:lstStyle/>
          <a:p>
            <a:fld id="{B7AD79F0-33FC-4750-B9BE-8648CDE93A40}" type="datetimeFigureOut">
              <a:rPr lang="en-US" smtClean="0"/>
              <a:t>5/13/2020</a:t>
            </a:fld>
            <a:endParaRPr lang="en-US"/>
          </a:p>
        </p:txBody>
      </p:sp>
      <p:sp>
        <p:nvSpPr>
          <p:cNvPr id="3" name="Footer Placeholder 2">
            <a:extLst>
              <a:ext uri="{FF2B5EF4-FFF2-40B4-BE49-F238E27FC236}">
                <a16:creationId xmlns:a16="http://schemas.microsoft.com/office/drawing/2014/main" id="{88BC8A8D-BCC3-4A34-A2B0-A1E655927E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828123-E135-4C4E-8DBA-ADFBCA25813D}"/>
              </a:ext>
            </a:extLst>
          </p:cNvPr>
          <p:cNvSpPr>
            <a:spLocks noGrp="1"/>
          </p:cNvSpPr>
          <p:nvPr>
            <p:ph type="sldNum" sz="quarter" idx="12"/>
          </p:nvPr>
        </p:nvSpPr>
        <p:spPr/>
        <p:txBody>
          <a:bodyPr/>
          <a:lstStyle/>
          <a:p>
            <a:fld id="{5D567234-2B3A-404E-81D4-28361E4E5CA7}" type="slidenum">
              <a:rPr lang="en-US" smtClean="0"/>
              <a:t>‹#›</a:t>
            </a:fld>
            <a:endParaRPr lang="en-US"/>
          </a:p>
        </p:txBody>
      </p:sp>
    </p:spTree>
    <p:extLst>
      <p:ext uri="{BB962C8B-B14F-4D97-AF65-F5344CB8AC3E}">
        <p14:creationId xmlns:p14="http://schemas.microsoft.com/office/powerpoint/2010/main" val="793904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B474F-0A95-4C5D-95B1-EAADCA214E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394413-8F7E-4D76-9EDB-C26AE9D4C1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B9CA31-66D0-4ABD-93B5-7436B6B03C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97355E-1200-4DF8-90BE-1C38FD3EB9D2}"/>
              </a:ext>
            </a:extLst>
          </p:cNvPr>
          <p:cNvSpPr>
            <a:spLocks noGrp="1"/>
          </p:cNvSpPr>
          <p:nvPr>
            <p:ph type="dt" sz="half" idx="10"/>
          </p:nvPr>
        </p:nvSpPr>
        <p:spPr/>
        <p:txBody>
          <a:bodyPr/>
          <a:lstStyle/>
          <a:p>
            <a:fld id="{B7AD79F0-33FC-4750-B9BE-8648CDE93A40}" type="datetimeFigureOut">
              <a:rPr lang="en-US" smtClean="0"/>
              <a:t>5/13/2020</a:t>
            </a:fld>
            <a:endParaRPr lang="en-US"/>
          </a:p>
        </p:txBody>
      </p:sp>
      <p:sp>
        <p:nvSpPr>
          <p:cNvPr id="6" name="Footer Placeholder 5">
            <a:extLst>
              <a:ext uri="{FF2B5EF4-FFF2-40B4-BE49-F238E27FC236}">
                <a16:creationId xmlns:a16="http://schemas.microsoft.com/office/drawing/2014/main" id="{88C1C5F5-81C4-41E9-AD51-0B96CD1919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F38000-893D-48C1-B1E3-1F25E9F3070C}"/>
              </a:ext>
            </a:extLst>
          </p:cNvPr>
          <p:cNvSpPr>
            <a:spLocks noGrp="1"/>
          </p:cNvSpPr>
          <p:nvPr>
            <p:ph type="sldNum" sz="quarter" idx="12"/>
          </p:nvPr>
        </p:nvSpPr>
        <p:spPr/>
        <p:txBody>
          <a:bodyPr/>
          <a:lstStyle/>
          <a:p>
            <a:fld id="{5D567234-2B3A-404E-81D4-28361E4E5CA7}" type="slidenum">
              <a:rPr lang="en-US" smtClean="0"/>
              <a:t>‹#›</a:t>
            </a:fld>
            <a:endParaRPr lang="en-US"/>
          </a:p>
        </p:txBody>
      </p:sp>
    </p:spTree>
    <p:extLst>
      <p:ext uri="{BB962C8B-B14F-4D97-AF65-F5344CB8AC3E}">
        <p14:creationId xmlns:p14="http://schemas.microsoft.com/office/powerpoint/2010/main" val="25049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AD42-DC09-4370-B92A-238449254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AB0C57-E318-4EBF-95CC-3006A6E45B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97D95A-C527-4973-A99E-00C76D9824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F8351-A26F-4CE2-8A79-5F6912CD66CA}"/>
              </a:ext>
            </a:extLst>
          </p:cNvPr>
          <p:cNvSpPr>
            <a:spLocks noGrp="1"/>
          </p:cNvSpPr>
          <p:nvPr>
            <p:ph type="dt" sz="half" idx="10"/>
          </p:nvPr>
        </p:nvSpPr>
        <p:spPr/>
        <p:txBody>
          <a:bodyPr/>
          <a:lstStyle/>
          <a:p>
            <a:fld id="{B7AD79F0-33FC-4750-B9BE-8648CDE93A40}" type="datetimeFigureOut">
              <a:rPr lang="en-US" smtClean="0"/>
              <a:t>5/13/2020</a:t>
            </a:fld>
            <a:endParaRPr lang="en-US"/>
          </a:p>
        </p:txBody>
      </p:sp>
      <p:sp>
        <p:nvSpPr>
          <p:cNvPr id="6" name="Footer Placeholder 5">
            <a:extLst>
              <a:ext uri="{FF2B5EF4-FFF2-40B4-BE49-F238E27FC236}">
                <a16:creationId xmlns:a16="http://schemas.microsoft.com/office/drawing/2014/main" id="{2BC54386-9D6B-46BB-A7CF-38C671536C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FA49D0-76BA-493A-8726-7D9FC4043064}"/>
              </a:ext>
            </a:extLst>
          </p:cNvPr>
          <p:cNvSpPr>
            <a:spLocks noGrp="1"/>
          </p:cNvSpPr>
          <p:nvPr>
            <p:ph type="sldNum" sz="quarter" idx="12"/>
          </p:nvPr>
        </p:nvSpPr>
        <p:spPr/>
        <p:txBody>
          <a:bodyPr/>
          <a:lstStyle/>
          <a:p>
            <a:fld id="{5D567234-2B3A-404E-81D4-28361E4E5CA7}" type="slidenum">
              <a:rPr lang="en-US" smtClean="0"/>
              <a:t>‹#›</a:t>
            </a:fld>
            <a:endParaRPr lang="en-US"/>
          </a:p>
        </p:txBody>
      </p:sp>
    </p:spTree>
    <p:extLst>
      <p:ext uri="{BB962C8B-B14F-4D97-AF65-F5344CB8AC3E}">
        <p14:creationId xmlns:p14="http://schemas.microsoft.com/office/powerpoint/2010/main" val="450802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B0EE39-9B7E-490C-AA41-6D45061C81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BCEE73-AF1F-4938-B5EB-71184BC99B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4165D-79AA-443C-967E-66DE414F1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D79F0-33FC-4750-B9BE-8648CDE93A40}" type="datetimeFigureOut">
              <a:rPr lang="en-US" smtClean="0"/>
              <a:t>5/13/2020</a:t>
            </a:fld>
            <a:endParaRPr lang="en-US"/>
          </a:p>
        </p:txBody>
      </p:sp>
      <p:sp>
        <p:nvSpPr>
          <p:cNvPr id="5" name="Footer Placeholder 4">
            <a:extLst>
              <a:ext uri="{FF2B5EF4-FFF2-40B4-BE49-F238E27FC236}">
                <a16:creationId xmlns:a16="http://schemas.microsoft.com/office/drawing/2014/main" id="{79D70E20-BE52-4C97-941A-79773ED4EF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CD7319-7BC7-463A-8B90-14CB7E3238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67234-2B3A-404E-81D4-28361E4E5CA7}" type="slidenum">
              <a:rPr lang="en-US" smtClean="0"/>
              <a:t>‹#›</a:t>
            </a:fld>
            <a:endParaRPr lang="en-US"/>
          </a:p>
        </p:txBody>
      </p:sp>
    </p:spTree>
    <p:extLst>
      <p:ext uri="{BB962C8B-B14F-4D97-AF65-F5344CB8AC3E}">
        <p14:creationId xmlns:p14="http://schemas.microsoft.com/office/powerpoint/2010/main" val="4027618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Top Corners Rounded 8">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Top Corners Rounded 10">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F35D86-B2E1-486C-9A52-3DB530ECFFCA}"/>
              </a:ext>
            </a:extLst>
          </p:cNvPr>
          <p:cNvSpPr>
            <a:spLocks noGrp="1"/>
          </p:cNvSpPr>
          <p:nvPr>
            <p:ph type="ctrTitle"/>
          </p:nvPr>
        </p:nvSpPr>
        <p:spPr>
          <a:xfrm>
            <a:off x="321733" y="981091"/>
            <a:ext cx="4092951" cy="1624457"/>
          </a:xfrm>
        </p:spPr>
        <p:txBody>
          <a:bodyPr vert="horz" lIns="91440" tIns="45720" rIns="91440" bIns="45720" rtlCol="0" anchor="ctr">
            <a:normAutofit/>
          </a:bodyPr>
          <a:lstStyle/>
          <a:p>
            <a:pPr algn="l"/>
            <a:r>
              <a:rPr lang="en-US" sz="3600" kern="1200" dirty="0">
                <a:solidFill>
                  <a:schemeClr val="bg1"/>
                </a:solidFill>
                <a:latin typeface="+mj-lt"/>
                <a:ea typeface="+mj-ea"/>
                <a:cs typeface="+mj-cs"/>
              </a:rPr>
              <a:t>Hierarchical Clustering</a:t>
            </a:r>
          </a:p>
        </p:txBody>
      </p:sp>
      <p:cxnSp>
        <p:nvCxnSpPr>
          <p:cNvPr id="13" name="Straight Connector 12">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004F2960-6642-4C8D-B896-71805C66DC7B}"/>
              </a:ext>
            </a:extLst>
          </p:cNvPr>
          <p:cNvSpPr>
            <a:spLocks noGrp="1"/>
          </p:cNvSpPr>
          <p:nvPr>
            <p:ph type="subTitle" idx="1"/>
          </p:nvPr>
        </p:nvSpPr>
        <p:spPr>
          <a:xfrm>
            <a:off x="321733" y="2834809"/>
            <a:ext cx="4092951" cy="3042099"/>
          </a:xfrm>
        </p:spPr>
        <p:txBody>
          <a:bodyPr vert="horz" lIns="91440" tIns="45720" rIns="91440" bIns="45720" rtlCol="0" anchor="t">
            <a:normAutofit/>
          </a:bodyPr>
          <a:lstStyle/>
          <a:p>
            <a:pPr indent="-228600" algn="l">
              <a:buFont typeface="Arial" panose="020B0604020202020204" pitchFamily="34" charset="0"/>
              <a:buChar char="•"/>
            </a:pPr>
            <a:r>
              <a:rPr lang="en-US" sz="2000" dirty="0">
                <a:solidFill>
                  <a:schemeClr val="bg1"/>
                </a:solidFill>
              </a:rPr>
              <a:t>Group A presentation</a:t>
            </a:r>
          </a:p>
          <a:p>
            <a:pPr indent="-228600" algn="l">
              <a:buFont typeface="Arial" panose="020B0604020202020204" pitchFamily="34" charset="0"/>
              <a:buChar char="•"/>
            </a:pPr>
            <a:endParaRPr lang="en-US" sz="2000" dirty="0">
              <a:solidFill>
                <a:schemeClr val="bg1"/>
              </a:solidFill>
            </a:endParaRPr>
          </a:p>
          <a:p>
            <a:pPr indent="-228600" algn="l">
              <a:buFont typeface="Arial" panose="020B0604020202020204" pitchFamily="34" charset="0"/>
              <a:buChar char="•"/>
            </a:pPr>
            <a:r>
              <a:rPr lang="en-US" sz="2000" dirty="0">
                <a:solidFill>
                  <a:schemeClr val="bg1"/>
                </a:solidFill>
              </a:rPr>
              <a:t>Adnan Amin</a:t>
            </a:r>
          </a:p>
        </p:txBody>
      </p:sp>
      <p:pic>
        <p:nvPicPr>
          <p:cNvPr id="4" name="Picture 2" descr="Related image">
            <a:extLst>
              <a:ext uri="{FF2B5EF4-FFF2-40B4-BE49-F238E27FC236}">
                <a16:creationId xmlns:a16="http://schemas.microsoft.com/office/drawing/2014/main" id="{74520C62-1DB5-409F-9831-308047B8BE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03767" y="1306065"/>
            <a:ext cx="6542117" cy="4088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086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098AF-ED75-459D-A516-63CC69884886}"/>
              </a:ext>
            </a:extLst>
          </p:cNvPr>
          <p:cNvSpPr>
            <a:spLocks noGrp="1"/>
          </p:cNvSpPr>
          <p:nvPr>
            <p:ph type="title"/>
          </p:nvPr>
        </p:nvSpPr>
        <p:spPr/>
        <p:txBody>
          <a:bodyPr/>
          <a:lstStyle/>
          <a:p>
            <a:r>
              <a:rPr lang="en-US" dirty="0"/>
              <a:t>Single Linkage Clustering: The Algorithm</a:t>
            </a:r>
          </a:p>
        </p:txBody>
      </p:sp>
      <p:graphicFrame>
        <p:nvGraphicFramePr>
          <p:cNvPr id="4" name="Table 3">
            <a:extLst>
              <a:ext uri="{FF2B5EF4-FFF2-40B4-BE49-F238E27FC236}">
                <a16:creationId xmlns:a16="http://schemas.microsoft.com/office/drawing/2014/main" id="{FCA1D9B7-A623-4E09-B254-179DAE6C5913}"/>
              </a:ext>
            </a:extLst>
          </p:cNvPr>
          <p:cNvGraphicFramePr>
            <a:graphicFrameLocks noGrp="1"/>
          </p:cNvGraphicFramePr>
          <p:nvPr>
            <p:extLst>
              <p:ext uri="{D42A27DB-BD31-4B8C-83A1-F6EECF244321}">
                <p14:modId xmlns:p14="http://schemas.microsoft.com/office/powerpoint/2010/main" val="2042724393"/>
              </p:ext>
            </p:extLst>
          </p:nvPr>
        </p:nvGraphicFramePr>
        <p:xfrm>
          <a:off x="988326" y="2552463"/>
          <a:ext cx="10515600" cy="3839591"/>
        </p:xfrm>
        <a:graphic>
          <a:graphicData uri="http://schemas.openxmlformats.org/drawingml/2006/table">
            <a:tbl>
              <a:tblPr firstRow="1" firstCol="1" bandRow="1">
                <a:tableStyleId>{D27102A9-8310-4765-A935-A1911B00CA55}</a:tableStyleId>
              </a:tblPr>
              <a:tblGrid>
                <a:gridCol w="10515600">
                  <a:extLst>
                    <a:ext uri="{9D8B030D-6E8A-4147-A177-3AD203B41FA5}">
                      <a16:colId xmlns:a16="http://schemas.microsoft.com/office/drawing/2014/main" val="2869063853"/>
                    </a:ext>
                  </a:extLst>
                </a:gridCol>
              </a:tblGrid>
              <a:tr h="3418267">
                <a:tc>
                  <a:txBody>
                    <a:bodyPr/>
                    <a:lstStyle/>
                    <a:p>
                      <a:pPr marL="342900" marR="0" lvl="0" indent="-342900">
                        <a:lnSpc>
                          <a:spcPct val="107000"/>
                        </a:lnSpc>
                        <a:spcBef>
                          <a:spcPts val="0"/>
                        </a:spcBef>
                        <a:spcAft>
                          <a:spcPts val="800"/>
                        </a:spcAft>
                        <a:buFont typeface="+mj-lt"/>
                        <a:buAutoNum type="arabicPeriod"/>
                        <a:tabLst>
                          <a:tab pos="457200" algn="l"/>
                        </a:tabLst>
                      </a:pPr>
                      <a:r>
                        <a:rPr lang="en-US" sz="1400" dirty="0">
                          <a:effectLst/>
                        </a:rPr>
                        <a:t>Begin with the disjoint clustering having level L(0) = 0 and sequence number m = 0.</a:t>
                      </a:r>
                    </a:p>
                    <a:p>
                      <a:pPr marL="342900" marR="0" lvl="0" indent="-342900">
                        <a:lnSpc>
                          <a:spcPct val="107000"/>
                        </a:lnSpc>
                        <a:spcBef>
                          <a:spcPts val="0"/>
                        </a:spcBef>
                        <a:spcAft>
                          <a:spcPts val="800"/>
                        </a:spcAft>
                        <a:buFont typeface="+mj-lt"/>
                        <a:buAutoNum type="arabicPeriod"/>
                        <a:tabLst>
                          <a:tab pos="457200" algn="l"/>
                        </a:tabLst>
                      </a:pPr>
                      <a:r>
                        <a:rPr lang="en-US" sz="1400" dirty="0">
                          <a:effectLst/>
                        </a:rPr>
                        <a:t>Find the least dissimilar pair of clusters in the current clustering, say pair (r), (s), according to</a:t>
                      </a:r>
                      <a:br>
                        <a:rPr lang="en-US" sz="1400" dirty="0">
                          <a:effectLst/>
                        </a:rPr>
                      </a:br>
                      <a:br>
                        <a:rPr lang="en-US" sz="1400" dirty="0">
                          <a:effectLst/>
                        </a:rPr>
                      </a:br>
                      <a:r>
                        <a:rPr lang="en-US" sz="1400" dirty="0">
                          <a:effectLst/>
                        </a:rPr>
                        <a:t>d[(r),(s)] = min d[(</a:t>
                      </a:r>
                      <a:r>
                        <a:rPr lang="en-US" sz="1400" dirty="0" err="1">
                          <a:effectLst/>
                        </a:rPr>
                        <a:t>i</a:t>
                      </a:r>
                      <a:r>
                        <a:rPr lang="en-US" sz="1400" dirty="0">
                          <a:effectLst/>
                        </a:rPr>
                        <a:t>),(j)]</a:t>
                      </a:r>
                      <a:br>
                        <a:rPr lang="en-US" sz="1400" dirty="0">
                          <a:effectLst/>
                        </a:rPr>
                      </a:br>
                      <a:br>
                        <a:rPr lang="en-US" sz="1400" dirty="0">
                          <a:effectLst/>
                        </a:rPr>
                      </a:br>
                      <a:r>
                        <a:rPr lang="en-US" sz="1400" dirty="0">
                          <a:effectLst/>
                        </a:rPr>
                        <a:t>where the minimum is over all pairs of clusters in the current clustering.</a:t>
                      </a:r>
                    </a:p>
                    <a:p>
                      <a:pPr marL="342900" marR="0" lvl="0" indent="-342900">
                        <a:lnSpc>
                          <a:spcPct val="107000"/>
                        </a:lnSpc>
                        <a:spcBef>
                          <a:spcPts val="0"/>
                        </a:spcBef>
                        <a:spcAft>
                          <a:spcPts val="800"/>
                        </a:spcAft>
                        <a:buFont typeface="+mj-lt"/>
                        <a:buAutoNum type="arabicPeriod"/>
                        <a:tabLst>
                          <a:tab pos="457200" algn="l"/>
                        </a:tabLst>
                      </a:pPr>
                      <a:r>
                        <a:rPr lang="en-US" sz="1400" dirty="0">
                          <a:effectLst/>
                        </a:rPr>
                        <a:t>Increment the sequence number : m = m +1. Merge clusters (r) and (s) into a single cluster to form the next clustering m. Set the level of this clustering to</a:t>
                      </a:r>
                      <a:br>
                        <a:rPr lang="en-US" sz="1400" dirty="0">
                          <a:effectLst/>
                        </a:rPr>
                      </a:br>
                      <a:br>
                        <a:rPr lang="en-US" sz="1400" dirty="0">
                          <a:effectLst/>
                        </a:rPr>
                      </a:br>
                      <a:r>
                        <a:rPr lang="en-US" sz="1400" dirty="0">
                          <a:effectLst/>
                        </a:rPr>
                        <a:t>L(m) = d[(r),(s)]</a:t>
                      </a:r>
                    </a:p>
                    <a:p>
                      <a:pPr marL="342900" marR="0" lvl="0" indent="-342900">
                        <a:lnSpc>
                          <a:spcPct val="107000"/>
                        </a:lnSpc>
                        <a:spcBef>
                          <a:spcPts val="0"/>
                        </a:spcBef>
                        <a:spcAft>
                          <a:spcPts val="800"/>
                        </a:spcAft>
                        <a:buFont typeface="+mj-lt"/>
                        <a:buAutoNum type="arabicPeriod"/>
                        <a:tabLst>
                          <a:tab pos="457200" algn="l"/>
                        </a:tabLst>
                      </a:pPr>
                      <a:r>
                        <a:rPr lang="en-US" sz="1400" dirty="0">
                          <a:effectLst/>
                        </a:rPr>
                        <a:t>Update the proximity matrix, D, by deleting the rows and columns corresponding to clusters (r) and (s) and adding a row and column corresponding to the newly formed cluster. The proximity between the new cluster, denoted (</a:t>
                      </a:r>
                      <a:r>
                        <a:rPr lang="en-US" sz="1400" dirty="0" err="1">
                          <a:effectLst/>
                        </a:rPr>
                        <a:t>r,s</a:t>
                      </a:r>
                      <a:r>
                        <a:rPr lang="en-US" sz="1400" dirty="0">
                          <a:effectLst/>
                        </a:rPr>
                        <a:t>) and old cluster (k) is defined in this way:</a:t>
                      </a:r>
                      <a:br>
                        <a:rPr lang="en-US" sz="1400" dirty="0">
                          <a:effectLst/>
                        </a:rPr>
                      </a:br>
                      <a:br>
                        <a:rPr lang="en-US" sz="1400" dirty="0">
                          <a:effectLst/>
                        </a:rPr>
                      </a:br>
                      <a:r>
                        <a:rPr lang="en-US" sz="1400" dirty="0">
                          <a:effectLst/>
                        </a:rPr>
                        <a:t>d[(k), (</a:t>
                      </a:r>
                      <a:r>
                        <a:rPr lang="en-US" sz="1400" dirty="0" err="1">
                          <a:effectLst/>
                        </a:rPr>
                        <a:t>r,s</a:t>
                      </a:r>
                      <a:r>
                        <a:rPr lang="en-US" sz="1400" dirty="0">
                          <a:effectLst/>
                        </a:rPr>
                        <a:t>)] = min d[(k),(r)], d[(k),(s)]</a:t>
                      </a:r>
                    </a:p>
                    <a:p>
                      <a:pPr marL="342900" marR="0" lvl="0" indent="-342900">
                        <a:lnSpc>
                          <a:spcPct val="107000"/>
                        </a:lnSpc>
                        <a:spcBef>
                          <a:spcPts val="0"/>
                        </a:spcBef>
                        <a:spcAft>
                          <a:spcPts val="800"/>
                        </a:spcAft>
                        <a:buFont typeface="+mj-lt"/>
                        <a:buAutoNum type="arabicPeriod"/>
                        <a:tabLst>
                          <a:tab pos="457200" algn="l"/>
                        </a:tabLst>
                      </a:pPr>
                      <a:r>
                        <a:rPr lang="en-US" sz="1400" dirty="0">
                          <a:effectLst/>
                        </a:rPr>
                        <a:t>If all objects are in one cluster, stop. Else, go to step 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100123483"/>
                  </a:ext>
                </a:extLst>
              </a:tr>
            </a:tbl>
          </a:graphicData>
        </a:graphic>
      </p:graphicFrame>
      <p:sp>
        <p:nvSpPr>
          <p:cNvPr id="5" name="Rectangle 1">
            <a:extLst>
              <a:ext uri="{FF2B5EF4-FFF2-40B4-BE49-F238E27FC236}">
                <a16:creationId xmlns:a16="http://schemas.microsoft.com/office/drawing/2014/main" id="{7393901A-27EB-4C26-80E2-49D367F7FF8D}"/>
              </a:ext>
            </a:extLst>
          </p:cNvPr>
          <p:cNvSpPr>
            <a:spLocks noChangeArrowheads="1"/>
          </p:cNvSpPr>
          <p:nvPr/>
        </p:nvSpPr>
        <p:spPr bwMode="auto">
          <a:xfrm>
            <a:off x="838200" y="1567578"/>
            <a:ext cx="11102009"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N*N proximity matrix is D = [d(</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i,j</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The </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clusterings</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are assigned sequence numbers 0,1,......, (n-1) and L(k) is the level of the kth clustering. A cluster with sequence number m is denoted (m) and the proximity between clusters (r) and (s) is denoted d [(r),(s)].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algorithm is composed of the following steps: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2782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C2B2E-F8E1-42E7-85CF-BA4CCF600F9D}"/>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Dry-Run Example</a:t>
            </a:r>
          </a:p>
        </p:txBody>
      </p:sp>
      <p:sp>
        <p:nvSpPr>
          <p:cNvPr id="3" name="Content Placeholder 2">
            <a:extLst>
              <a:ext uri="{FF2B5EF4-FFF2-40B4-BE49-F238E27FC236}">
                <a16:creationId xmlns:a16="http://schemas.microsoft.com/office/drawing/2014/main" id="{DCE2B126-4F22-470B-9BB1-45A73585372C}"/>
              </a:ext>
            </a:extLst>
          </p:cNvPr>
          <p:cNvSpPr>
            <a:spLocks noGrp="1"/>
          </p:cNvSpPr>
          <p:nvPr>
            <p:ph idx="1"/>
          </p:nvPr>
        </p:nvSpPr>
        <p:spPr>
          <a:xfrm>
            <a:off x="643468" y="2638044"/>
            <a:ext cx="3363974" cy="3415622"/>
          </a:xfrm>
        </p:spPr>
        <p:txBody>
          <a:bodyPr>
            <a:normAutofit/>
          </a:bodyPr>
          <a:lstStyle/>
          <a:p>
            <a:pPr marL="0" indent="0">
              <a:buNone/>
            </a:pPr>
            <a:r>
              <a:rPr lang="en-US" sz="2000">
                <a:solidFill>
                  <a:schemeClr val="bg1"/>
                </a:solidFill>
              </a:rPr>
              <a:t>Let’s now see a simple example: a hierarchical clustering of distances in kilometers between some Italian cities. The method used is single-linkage.</a:t>
            </a:r>
          </a:p>
          <a:p>
            <a:pPr marL="0" indent="0">
              <a:buNone/>
            </a:pPr>
            <a:r>
              <a:rPr lang="en-US" sz="2000">
                <a:solidFill>
                  <a:schemeClr val="bg1"/>
                </a:solidFill>
              </a:rPr>
              <a:t>Input distance matrix (L = 0 for all the clusters):</a:t>
            </a:r>
          </a:p>
        </p:txBody>
      </p:sp>
      <p:graphicFrame>
        <p:nvGraphicFramePr>
          <p:cNvPr id="4" name="Table 3">
            <a:extLst>
              <a:ext uri="{FF2B5EF4-FFF2-40B4-BE49-F238E27FC236}">
                <a16:creationId xmlns:a16="http://schemas.microsoft.com/office/drawing/2014/main" id="{9F8F80C0-4258-48A1-ADDA-D5AA332B55D9}"/>
              </a:ext>
            </a:extLst>
          </p:cNvPr>
          <p:cNvGraphicFramePr>
            <a:graphicFrameLocks noGrp="1"/>
          </p:cNvGraphicFramePr>
          <p:nvPr>
            <p:extLst>
              <p:ext uri="{D42A27DB-BD31-4B8C-83A1-F6EECF244321}">
                <p14:modId xmlns:p14="http://schemas.microsoft.com/office/powerpoint/2010/main" val="2901024061"/>
              </p:ext>
            </p:extLst>
          </p:nvPr>
        </p:nvGraphicFramePr>
        <p:xfrm>
          <a:off x="5712100" y="3429000"/>
          <a:ext cx="5217839" cy="3393929"/>
        </p:xfrm>
        <a:graphic>
          <a:graphicData uri="http://schemas.openxmlformats.org/drawingml/2006/table">
            <a:tbl>
              <a:tblPr firstRow="1" firstCol="1" bandRow="1">
                <a:tableStyleId>{5C22544A-7EE6-4342-B048-85BDC9FD1C3A}</a:tableStyleId>
              </a:tblPr>
              <a:tblGrid>
                <a:gridCol w="716465">
                  <a:extLst>
                    <a:ext uri="{9D8B030D-6E8A-4147-A177-3AD203B41FA5}">
                      <a16:colId xmlns:a16="http://schemas.microsoft.com/office/drawing/2014/main" val="3808681618"/>
                    </a:ext>
                  </a:extLst>
                </a:gridCol>
                <a:gridCol w="750229">
                  <a:extLst>
                    <a:ext uri="{9D8B030D-6E8A-4147-A177-3AD203B41FA5}">
                      <a16:colId xmlns:a16="http://schemas.microsoft.com/office/drawing/2014/main" val="1044855458"/>
                    </a:ext>
                  </a:extLst>
                </a:gridCol>
                <a:gridCol w="750229">
                  <a:extLst>
                    <a:ext uri="{9D8B030D-6E8A-4147-A177-3AD203B41FA5}">
                      <a16:colId xmlns:a16="http://schemas.microsoft.com/office/drawing/2014/main" val="983202713"/>
                    </a:ext>
                  </a:extLst>
                </a:gridCol>
                <a:gridCol w="750229">
                  <a:extLst>
                    <a:ext uri="{9D8B030D-6E8A-4147-A177-3AD203B41FA5}">
                      <a16:colId xmlns:a16="http://schemas.microsoft.com/office/drawing/2014/main" val="1445340540"/>
                    </a:ext>
                  </a:extLst>
                </a:gridCol>
                <a:gridCol w="750229">
                  <a:extLst>
                    <a:ext uri="{9D8B030D-6E8A-4147-A177-3AD203B41FA5}">
                      <a16:colId xmlns:a16="http://schemas.microsoft.com/office/drawing/2014/main" val="2623930171"/>
                    </a:ext>
                  </a:extLst>
                </a:gridCol>
                <a:gridCol w="750229">
                  <a:extLst>
                    <a:ext uri="{9D8B030D-6E8A-4147-A177-3AD203B41FA5}">
                      <a16:colId xmlns:a16="http://schemas.microsoft.com/office/drawing/2014/main" val="727374252"/>
                    </a:ext>
                  </a:extLst>
                </a:gridCol>
                <a:gridCol w="750229">
                  <a:extLst>
                    <a:ext uri="{9D8B030D-6E8A-4147-A177-3AD203B41FA5}">
                      <a16:colId xmlns:a16="http://schemas.microsoft.com/office/drawing/2014/main" val="1477851365"/>
                    </a:ext>
                  </a:extLst>
                </a:gridCol>
              </a:tblGrid>
              <a:tr h="470847">
                <a:tc>
                  <a:txBody>
                    <a:bodyPr/>
                    <a:lstStyle/>
                    <a:p>
                      <a:pPr marL="0" marR="0">
                        <a:lnSpc>
                          <a:spcPct val="107000"/>
                        </a:lnSpc>
                        <a:spcBef>
                          <a:spcPts val="0"/>
                        </a:spcBef>
                        <a:spcAft>
                          <a:spcPts val="800"/>
                        </a:spcAft>
                      </a:pPr>
                      <a:r>
                        <a:rPr lang="en-US" sz="2800">
                          <a:effectLst/>
                        </a:rPr>
                        <a:t> </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BA</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FI</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MI</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NA</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RM</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TO</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extLst>
                  <a:ext uri="{0D108BD9-81ED-4DB2-BD59-A6C34878D82A}">
                    <a16:rowId xmlns:a16="http://schemas.microsoft.com/office/drawing/2014/main" val="373961156"/>
                  </a:ext>
                </a:extLst>
              </a:tr>
              <a:tr h="470847">
                <a:tc>
                  <a:txBody>
                    <a:bodyPr/>
                    <a:lstStyle/>
                    <a:p>
                      <a:pPr marL="0" marR="0">
                        <a:lnSpc>
                          <a:spcPct val="107000"/>
                        </a:lnSpc>
                        <a:spcBef>
                          <a:spcPts val="0"/>
                        </a:spcBef>
                        <a:spcAft>
                          <a:spcPts val="800"/>
                        </a:spcAft>
                      </a:pPr>
                      <a:r>
                        <a:rPr lang="en-US" sz="2800">
                          <a:effectLst/>
                        </a:rPr>
                        <a:t>BA</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0</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662</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877</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255</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412</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996</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extLst>
                  <a:ext uri="{0D108BD9-81ED-4DB2-BD59-A6C34878D82A}">
                    <a16:rowId xmlns:a16="http://schemas.microsoft.com/office/drawing/2014/main" val="1195113486"/>
                  </a:ext>
                </a:extLst>
              </a:tr>
              <a:tr h="470847">
                <a:tc>
                  <a:txBody>
                    <a:bodyPr/>
                    <a:lstStyle/>
                    <a:p>
                      <a:pPr marL="0" marR="0">
                        <a:lnSpc>
                          <a:spcPct val="107000"/>
                        </a:lnSpc>
                        <a:spcBef>
                          <a:spcPts val="0"/>
                        </a:spcBef>
                        <a:spcAft>
                          <a:spcPts val="800"/>
                        </a:spcAft>
                      </a:pPr>
                      <a:r>
                        <a:rPr lang="en-US" sz="2800">
                          <a:effectLst/>
                        </a:rPr>
                        <a:t>FI</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662</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0</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295</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468</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268</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400</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extLst>
                  <a:ext uri="{0D108BD9-81ED-4DB2-BD59-A6C34878D82A}">
                    <a16:rowId xmlns:a16="http://schemas.microsoft.com/office/drawing/2014/main" val="3548320611"/>
                  </a:ext>
                </a:extLst>
              </a:tr>
              <a:tr h="470847">
                <a:tc>
                  <a:txBody>
                    <a:bodyPr/>
                    <a:lstStyle/>
                    <a:p>
                      <a:pPr marL="0" marR="0">
                        <a:lnSpc>
                          <a:spcPct val="107000"/>
                        </a:lnSpc>
                        <a:spcBef>
                          <a:spcPts val="0"/>
                        </a:spcBef>
                        <a:spcAft>
                          <a:spcPts val="800"/>
                        </a:spcAft>
                      </a:pPr>
                      <a:r>
                        <a:rPr lang="en-US" sz="2800">
                          <a:effectLst/>
                        </a:rPr>
                        <a:t>MI</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877</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295</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0</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754</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564</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138</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extLst>
                  <a:ext uri="{0D108BD9-81ED-4DB2-BD59-A6C34878D82A}">
                    <a16:rowId xmlns:a16="http://schemas.microsoft.com/office/drawing/2014/main" val="1957292738"/>
                  </a:ext>
                </a:extLst>
              </a:tr>
              <a:tr h="470847">
                <a:tc>
                  <a:txBody>
                    <a:bodyPr/>
                    <a:lstStyle/>
                    <a:p>
                      <a:pPr marL="0" marR="0">
                        <a:lnSpc>
                          <a:spcPct val="107000"/>
                        </a:lnSpc>
                        <a:spcBef>
                          <a:spcPts val="0"/>
                        </a:spcBef>
                        <a:spcAft>
                          <a:spcPts val="800"/>
                        </a:spcAft>
                      </a:pPr>
                      <a:r>
                        <a:rPr lang="en-US" sz="2800">
                          <a:effectLst/>
                        </a:rPr>
                        <a:t>NA</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255</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468</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754</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0</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219</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869</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extLst>
                  <a:ext uri="{0D108BD9-81ED-4DB2-BD59-A6C34878D82A}">
                    <a16:rowId xmlns:a16="http://schemas.microsoft.com/office/drawing/2014/main" val="253237001"/>
                  </a:ext>
                </a:extLst>
              </a:tr>
              <a:tr h="470847">
                <a:tc>
                  <a:txBody>
                    <a:bodyPr/>
                    <a:lstStyle/>
                    <a:p>
                      <a:pPr marL="0" marR="0">
                        <a:lnSpc>
                          <a:spcPct val="107000"/>
                        </a:lnSpc>
                        <a:spcBef>
                          <a:spcPts val="0"/>
                        </a:spcBef>
                        <a:spcAft>
                          <a:spcPts val="800"/>
                        </a:spcAft>
                      </a:pPr>
                      <a:r>
                        <a:rPr lang="en-US" sz="2800">
                          <a:effectLst/>
                        </a:rPr>
                        <a:t>RM</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412</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268</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564</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219</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0</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669</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extLst>
                  <a:ext uri="{0D108BD9-81ED-4DB2-BD59-A6C34878D82A}">
                    <a16:rowId xmlns:a16="http://schemas.microsoft.com/office/drawing/2014/main" val="3681312644"/>
                  </a:ext>
                </a:extLst>
              </a:tr>
              <a:tr h="470847">
                <a:tc>
                  <a:txBody>
                    <a:bodyPr/>
                    <a:lstStyle/>
                    <a:p>
                      <a:pPr marL="0" marR="0">
                        <a:lnSpc>
                          <a:spcPct val="107000"/>
                        </a:lnSpc>
                        <a:spcBef>
                          <a:spcPts val="0"/>
                        </a:spcBef>
                        <a:spcAft>
                          <a:spcPts val="800"/>
                        </a:spcAft>
                      </a:pPr>
                      <a:r>
                        <a:rPr lang="en-US" sz="2800">
                          <a:effectLst/>
                        </a:rPr>
                        <a:t>TO</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996</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400</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138</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869</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a:effectLst/>
                        </a:rPr>
                        <a:t>669</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tc>
                  <a:txBody>
                    <a:bodyPr/>
                    <a:lstStyle/>
                    <a:p>
                      <a:pPr marL="0" marR="0">
                        <a:lnSpc>
                          <a:spcPct val="107000"/>
                        </a:lnSpc>
                        <a:spcBef>
                          <a:spcPts val="0"/>
                        </a:spcBef>
                        <a:spcAft>
                          <a:spcPts val="800"/>
                        </a:spcAft>
                      </a:pPr>
                      <a:r>
                        <a:rPr lang="en-US" sz="2800" dirty="0">
                          <a:effectLst/>
                        </a:rPr>
                        <a:t>0</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24269" marR="24269" marT="24269" marB="24269" anchor="ctr"/>
                </a:tc>
                <a:extLst>
                  <a:ext uri="{0D108BD9-81ED-4DB2-BD59-A6C34878D82A}">
                    <a16:rowId xmlns:a16="http://schemas.microsoft.com/office/drawing/2014/main" val="3127118084"/>
                  </a:ext>
                </a:extLst>
              </a:tr>
            </a:tbl>
          </a:graphicData>
        </a:graphic>
      </p:graphicFrame>
      <p:pic>
        <p:nvPicPr>
          <p:cNvPr id="6" name="Picture 5" descr="https://home.deib.polimi.it/matteucc/Clustering/tutorial_html/images/italia01.gif">
            <a:extLst>
              <a:ext uri="{FF2B5EF4-FFF2-40B4-BE49-F238E27FC236}">
                <a16:creationId xmlns:a16="http://schemas.microsoft.com/office/drawing/2014/main" id="{4508F511-04A5-42C6-9A35-8723705B716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34175" y="256794"/>
            <a:ext cx="2466975" cy="2943606"/>
          </a:xfrm>
          <a:prstGeom prst="rect">
            <a:avLst/>
          </a:prstGeom>
          <a:noFill/>
          <a:ln>
            <a:noFill/>
          </a:ln>
        </p:spPr>
      </p:pic>
    </p:spTree>
    <p:extLst>
      <p:ext uri="{BB962C8B-B14F-4D97-AF65-F5344CB8AC3E}">
        <p14:creationId xmlns:p14="http://schemas.microsoft.com/office/powerpoint/2010/main" val="3942588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5C2B2E-F8E1-42E7-85CF-BA4CCF600F9D}"/>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Dry-Run Example</a:t>
            </a:r>
          </a:p>
        </p:txBody>
      </p:sp>
      <p:cxnSp>
        <p:nvCxnSpPr>
          <p:cNvPr id="26"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A1827011-E7A7-4DF3-9C27-10C8D4A652A8}"/>
              </a:ext>
            </a:extLst>
          </p:cNvPr>
          <p:cNvGraphicFramePr>
            <a:graphicFrameLocks noGrp="1"/>
          </p:cNvGraphicFramePr>
          <p:nvPr>
            <p:extLst>
              <p:ext uri="{D42A27DB-BD31-4B8C-83A1-F6EECF244321}">
                <p14:modId xmlns:p14="http://schemas.microsoft.com/office/powerpoint/2010/main" val="608276061"/>
              </p:ext>
            </p:extLst>
          </p:nvPr>
        </p:nvGraphicFramePr>
        <p:xfrm>
          <a:off x="378068" y="2662513"/>
          <a:ext cx="6491174" cy="3573546"/>
        </p:xfrm>
        <a:graphic>
          <a:graphicData uri="http://schemas.openxmlformats.org/drawingml/2006/table">
            <a:tbl>
              <a:tblPr firstRow="1" firstCol="1" bandRow="1">
                <a:tableStyleId>{5C22544A-7EE6-4342-B048-85BDC9FD1C3A}</a:tableStyleId>
              </a:tblPr>
              <a:tblGrid>
                <a:gridCol w="1248379">
                  <a:extLst>
                    <a:ext uri="{9D8B030D-6E8A-4147-A177-3AD203B41FA5}">
                      <a16:colId xmlns:a16="http://schemas.microsoft.com/office/drawing/2014/main" val="3558948944"/>
                    </a:ext>
                  </a:extLst>
                </a:gridCol>
                <a:gridCol w="998604">
                  <a:extLst>
                    <a:ext uri="{9D8B030D-6E8A-4147-A177-3AD203B41FA5}">
                      <a16:colId xmlns:a16="http://schemas.microsoft.com/office/drawing/2014/main" val="189861328"/>
                    </a:ext>
                  </a:extLst>
                </a:gridCol>
                <a:gridCol w="998604">
                  <a:extLst>
                    <a:ext uri="{9D8B030D-6E8A-4147-A177-3AD203B41FA5}">
                      <a16:colId xmlns:a16="http://schemas.microsoft.com/office/drawing/2014/main" val="2911669992"/>
                    </a:ext>
                  </a:extLst>
                </a:gridCol>
                <a:gridCol w="1248379">
                  <a:extLst>
                    <a:ext uri="{9D8B030D-6E8A-4147-A177-3AD203B41FA5}">
                      <a16:colId xmlns:a16="http://schemas.microsoft.com/office/drawing/2014/main" val="1274561291"/>
                    </a:ext>
                  </a:extLst>
                </a:gridCol>
                <a:gridCol w="998604">
                  <a:extLst>
                    <a:ext uri="{9D8B030D-6E8A-4147-A177-3AD203B41FA5}">
                      <a16:colId xmlns:a16="http://schemas.microsoft.com/office/drawing/2014/main" val="3651993540"/>
                    </a:ext>
                  </a:extLst>
                </a:gridCol>
                <a:gridCol w="998604">
                  <a:extLst>
                    <a:ext uri="{9D8B030D-6E8A-4147-A177-3AD203B41FA5}">
                      <a16:colId xmlns:a16="http://schemas.microsoft.com/office/drawing/2014/main" val="1212129136"/>
                    </a:ext>
                  </a:extLst>
                </a:gridCol>
              </a:tblGrid>
              <a:tr h="511185">
                <a:tc>
                  <a:txBody>
                    <a:bodyPr/>
                    <a:lstStyle/>
                    <a:p>
                      <a:pPr marL="0" marR="0" algn="l" fontAlgn="ctr">
                        <a:lnSpc>
                          <a:spcPct val="107000"/>
                        </a:lnSpc>
                        <a:spcBef>
                          <a:spcPts val="0"/>
                        </a:spcBef>
                        <a:spcAft>
                          <a:spcPts val="800"/>
                        </a:spcAft>
                      </a:pPr>
                      <a:r>
                        <a:rPr lang="en-US" sz="3300" u="none" strike="noStrike">
                          <a:effectLst/>
                        </a:rPr>
                        <a:t> </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BA</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FI</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MI/TO</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NA</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RM</a:t>
                      </a:r>
                      <a:endParaRPr lang="en-US" sz="5400" b="0" i="0" u="none" strike="noStrike">
                        <a:effectLst/>
                        <a:latin typeface="Arial" panose="020B0604020202020204" pitchFamily="34" charset="0"/>
                      </a:endParaRPr>
                    </a:p>
                  </a:txBody>
                  <a:tcPr marL="28746" marR="28746" marT="28746" marB="28746" anchor="ctr"/>
                </a:tc>
                <a:extLst>
                  <a:ext uri="{0D108BD9-81ED-4DB2-BD59-A6C34878D82A}">
                    <a16:rowId xmlns:a16="http://schemas.microsoft.com/office/drawing/2014/main" val="2279392618"/>
                  </a:ext>
                </a:extLst>
              </a:tr>
              <a:tr h="511185">
                <a:tc>
                  <a:txBody>
                    <a:bodyPr/>
                    <a:lstStyle/>
                    <a:p>
                      <a:pPr marL="0" marR="0" algn="l" fontAlgn="ctr">
                        <a:lnSpc>
                          <a:spcPct val="107000"/>
                        </a:lnSpc>
                        <a:spcBef>
                          <a:spcPts val="0"/>
                        </a:spcBef>
                        <a:spcAft>
                          <a:spcPts val="800"/>
                        </a:spcAft>
                      </a:pPr>
                      <a:r>
                        <a:rPr lang="en-US" sz="3300" u="none" strike="noStrike">
                          <a:effectLst/>
                        </a:rPr>
                        <a:t>BA</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0</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662</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877</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255</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412</a:t>
                      </a:r>
                      <a:endParaRPr lang="en-US" sz="5400" b="0" i="0" u="none" strike="noStrike">
                        <a:effectLst/>
                        <a:latin typeface="Arial" panose="020B0604020202020204" pitchFamily="34" charset="0"/>
                      </a:endParaRPr>
                    </a:p>
                  </a:txBody>
                  <a:tcPr marL="28746" marR="28746" marT="28746" marB="28746" anchor="ctr"/>
                </a:tc>
                <a:extLst>
                  <a:ext uri="{0D108BD9-81ED-4DB2-BD59-A6C34878D82A}">
                    <a16:rowId xmlns:a16="http://schemas.microsoft.com/office/drawing/2014/main" val="1624563117"/>
                  </a:ext>
                </a:extLst>
              </a:tr>
              <a:tr h="511185">
                <a:tc>
                  <a:txBody>
                    <a:bodyPr/>
                    <a:lstStyle/>
                    <a:p>
                      <a:pPr marL="0" marR="0" algn="l" fontAlgn="ctr">
                        <a:lnSpc>
                          <a:spcPct val="107000"/>
                        </a:lnSpc>
                        <a:spcBef>
                          <a:spcPts val="0"/>
                        </a:spcBef>
                        <a:spcAft>
                          <a:spcPts val="800"/>
                        </a:spcAft>
                      </a:pPr>
                      <a:r>
                        <a:rPr lang="en-US" sz="3300" u="none" strike="noStrike">
                          <a:effectLst/>
                        </a:rPr>
                        <a:t>FI</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662</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dirty="0">
                          <a:effectLst/>
                        </a:rPr>
                        <a:t>0</a:t>
                      </a:r>
                      <a:endParaRPr lang="en-US" sz="5400" b="0" i="0" u="none" strike="noStrike" dirty="0">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295</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468</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268</a:t>
                      </a:r>
                      <a:endParaRPr lang="en-US" sz="5400" b="0" i="0" u="none" strike="noStrike">
                        <a:effectLst/>
                        <a:latin typeface="Arial" panose="020B0604020202020204" pitchFamily="34" charset="0"/>
                      </a:endParaRPr>
                    </a:p>
                  </a:txBody>
                  <a:tcPr marL="28746" marR="28746" marT="28746" marB="28746" anchor="ctr"/>
                </a:tc>
                <a:extLst>
                  <a:ext uri="{0D108BD9-81ED-4DB2-BD59-A6C34878D82A}">
                    <a16:rowId xmlns:a16="http://schemas.microsoft.com/office/drawing/2014/main" val="1422608014"/>
                  </a:ext>
                </a:extLst>
              </a:tr>
              <a:tr h="511185">
                <a:tc>
                  <a:txBody>
                    <a:bodyPr/>
                    <a:lstStyle/>
                    <a:p>
                      <a:pPr marL="0" marR="0" algn="l" fontAlgn="ctr">
                        <a:lnSpc>
                          <a:spcPct val="107000"/>
                        </a:lnSpc>
                        <a:spcBef>
                          <a:spcPts val="0"/>
                        </a:spcBef>
                        <a:spcAft>
                          <a:spcPts val="800"/>
                        </a:spcAft>
                      </a:pPr>
                      <a:r>
                        <a:rPr lang="en-US" sz="3300" u="none" strike="noStrike">
                          <a:effectLst/>
                        </a:rPr>
                        <a:t>MI/TO</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877</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295</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0</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dirty="0">
                          <a:effectLst/>
                        </a:rPr>
                        <a:t>754</a:t>
                      </a:r>
                      <a:endParaRPr lang="en-US" sz="5400" b="0" i="0" u="none" strike="noStrike" dirty="0">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564</a:t>
                      </a:r>
                      <a:endParaRPr lang="en-US" sz="5400" b="0" i="0" u="none" strike="noStrike">
                        <a:effectLst/>
                        <a:latin typeface="Arial" panose="020B0604020202020204" pitchFamily="34" charset="0"/>
                      </a:endParaRPr>
                    </a:p>
                  </a:txBody>
                  <a:tcPr marL="28746" marR="28746" marT="28746" marB="28746" anchor="ctr"/>
                </a:tc>
                <a:extLst>
                  <a:ext uri="{0D108BD9-81ED-4DB2-BD59-A6C34878D82A}">
                    <a16:rowId xmlns:a16="http://schemas.microsoft.com/office/drawing/2014/main" val="1093382314"/>
                  </a:ext>
                </a:extLst>
              </a:tr>
              <a:tr h="511185">
                <a:tc>
                  <a:txBody>
                    <a:bodyPr/>
                    <a:lstStyle/>
                    <a:p>
                      <a:pPr marL="0" marR="0" algn="l" fontAlgn="ctr">
                        <a:lnSpc>
                          <a:spcPct val="107000"/>
                        </a:lnSpc>
                        <a:spcBef>
                          <a:spcPts val="0"/>
                        </a:spcBef>
                        <a:spcAft>
                          <a:spcPts val="800"/>
                        </a:spcAft>
                      </a:pPr>
                      <a:r>
                        <a:rPr lang="en-US" sz="3300" u="none" strike="noStrike">
                          <a:effectLst/>
                        </a:rPr>
                        <a:t>NA</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255</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468</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754</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0</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219</a:t>
                      </a:r>
                      <a:endParaRPr lang="en-US" sz="5400" b="0" i="0" u="none" strike="noStrike">
                        <a:effectLst/>
                        <a:latin typeface="Arial" panose="020B0604020202020204" pitchFamily="34" charset="0"/>
                      </a:endParaRPr>
                    </a:p>
                  </a:txBody>
                  <a:tcPr marL="28746" marR="28746" marT="28746" marB="28746" anchor="ctr"/>
                </a:tc>
                <a:extLst>
                  <a:ext uri="{0D108BD9-81ED-4DB2-BD59-A6C34878D82A}">
                    <a16:rowId xmlns:a16="http://schemas.microsoft.com/office/drawing/2014/main" val="2261798294"/>
                  </a:ext>
                </a:extLst>
              </a:tr>
              <a:tr h="511185">
                <a:tc>
                  <a:txBody>
                    <a:bodyPr/>
                    <a:lstStyle/>
                    <a:p>
                      <a:pPr marL="0" marR="0" algn="l" fontAlgn="ctr">
                        <a:lnSpc>
                          <a:spcPct val="107000"/>
                        </a:lnSpc>
                        <a:spcBef>
                          <a:spcPts val="0"/>
                        </a:spcBef>
                        <a:spcAft>
                          <a:spcPts val="800"/>
                        </a:spcAft>
                      </a:pPr>
                      <a:r>
                        <a:rPr lang="en-US" sz="3300" u="none" strike="noStrike">
                          <a:effectLst/>
                        </a:rPr>
                        <a:t>RM</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412</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268</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564</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a:effectLst/>
                        </a:rPr>
                        <a:t>219</a:t>
                      </a:r>
                      <a:endParaRPr lang="en-US" sz="5400" b="0" i="0" u="none" strike="noStrike">
                        <a:effectLst/>
                        <a:latin typeface="Arial" panose="020B0604020202020204" pitchFamily="34" charset="0"/>
                      </a:endParaRPr>
                    </a:p>
                  </a:txBody>
                  <a:tcPr marL="28746" marR="28746" marT="28746" marB="28746" anchor="ctr"/>
                </a:tc>
                <a:tc>
                  <a:txBody>
                    <a:bodyPr/>
                    <a:lstStyle/>
                    <a:p>
                      <a:pPr marL="0" marR="0" algn="l" fontAlgn="ctr">
                        <a:lnSpc>
                          <a:spcPct val="107000"/>
                        </a:lnSpc>
                        <a:spcBef>
                          <a:spcPts val="0"/>
                        </a:spcBef>
                        <a:spcAft>
                          <a:spcPts val="800"/>
                        </a:spcAft>
                      </a:pPr>
                      <a:r>
                        <a:rPr lang="en-US" sz="3300" u="none" strike="noStrike" dirty="0">
                          <a:effectLst/>
                        </a:rPr>
                        <a:t>0</a:t>
                      </a:r>
                      <a:endParaRPr lang="en-US" sz="5400" b="0" i="0" u="none" strike="noStrike" dirty="0">
                        <a:effectLst/>
                        <a:latin typeface="Arial" panose="020B0604020202020204" pitchFamily="34" charset="0"/>
                      </a:endParaRPr>
                    </a:p>
                  </a:txBody>
                  <a:tcPr marL="28746" marR="28746" marT="28746" marB="28746" anchor="ctr"/>
                </a:tc>
                <a:extLst>
                  <a:ext uri="{0D108BD9-81ED-4DB2-BD59-A6C34878D82A}">
                    <a16:rowId xmlns:a16="http://schemas.microsoft.com/office/drawing/2014/main" val="579720248"/>
                  </a:ext>
                </a:extLst>
              </a:tr>
            </a:tbl>
          </a:graphicData>
        </a:graphic>
      </p:graphicFrame>
      <p:pic>
        <p:nvPicPr>
          <p:cNvPr id="15" name="Picture 14" descr="https://home.deib.polimi.it/matteucc/Clustering/tutorial_html/images/italia02.gif">
            <a:extLst>
              <a:ext uri="{FF2B5EF4-FFF2-40B4-BE49-F238E27FC236}">
                <a16:creationId xmlns:a16="http://schemas.microsoft.com/office/drawing/2014/main" id="{9972CDCE-3377-41FB-B125-5D825F91F5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48525" y="2662512"/>
            <a:ext cx="3481388" cy="3573545"/>
          </a:xfrm>
          <a:prstGeom prst="rect">
            <a:avLst/>
          </a:prstGeom>
          <a:noFill/>
          <a:ln>
            <a:noFill/>
          </a:ln>
        </p:spPr>
      </p:pic>
    </p:spTree>
    <p:extLst>
      <p:ext uri="{BB962C8B-B14F-4D97-AF65-F5344CB8AC3E}">
        <p14:creationId xmlns:p14="http://schemas.microsoft.com/office/powerpoint/2010/main" val="2119425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5C2B2E-F8E1-42E7-85CF-BA4CCF600F9D}"/>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Dry-Run Example</a:t>
            </a:r>
          </a:p>
        </p:txBody>
      </p:sp>
      <p:cxnSp>
        <p:nvCxnSpPr>
          <p:cNvPr id="26"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94BCBCA6-F830-4D2D-8562-8D0EC6A1EE9B}"/>
              </a:ext>
            </a:extLst>
          </p:cNvPr>
          <p:cNvGraphicFramePr>
            <a:graphicFrameLocks noGrp="1"/>
          </p:cNvGraphicFramePr>
          <p:nvPr>
            <p:extLst>
              <p:ext uri="{D42A27DB-BD31-4B8C-83A1-F6EECF244321}">
                <p14:modId xmlns:p14="http://schemas.microsoft.com/office/powerpoint/2010/main" val="687027198"/>
              </p:ext>
            </p:extLst>
          </p:nvPr>
        </p:nvGraphicFramePr>
        <p:xfrm>
          <a:off x="378068" y="2839244"/>
          <a:ext cx="6565655" cy="3833020"/>
        </p:xfrm>
        <a:graphic>
          <a:graphicData uri="http://schemas.openxmlformats.org/drawingml/2006/table">
            <a:tbl>
              <a:tblPr firstRow="1" firstCol="1" bandRow="1">
                <a:tableStyleId>{5C22544A-7EE6-4342-B048-85BDC9FD1C3A}</a:tableStyleId>
              </a:tblPr>
              <a:tblGrid>
                <a:gridCol w="1313131">
                  <a:extLst>
                    <a:ext uri="{9D8B030D-6E8A-4147-A177-3AD203B41FA5}">
                      <a16:colId xmlns:a16="http://schemas.microsoft.com/office/drawing/2014/main" val="1869555146"/>
                    </a:ext>
                  </a:extLst>
                </a:gridCol>
                <a:gridCol w="1313131">
                  <a:extLst>
                    <a:ext uri="{9D8B030D-6E8A-4147-A177-3AD203B41FA5}">
                      <a16:colId xmlns:a16="http://schemas.microsoft.com/office/drawing/2014/main" val="3210135881"/>
                    </a:ext>
                  </a:extLst>
                </a:gridCol>
                <a:gridCol w="1313131">
                  <a:extLst>
                    <a:ext uri="{9D8B030D-6E8A-4147-A177-3AD203B41FA5}">
                      <a16:colId xmlns:a16="http://schemas.microsoft.com/office/drawing/2014/main" val="1206284955"/>
                    </a:ext>
                  </a:extLst>
                </a:gridCol>
                <a:gridCol w="1313131">
                  <a:extLst>
                    <a:ext uri="{9D8B030D-6E8A-4147-A177-3AD203B41FA5}">
                      <a16:colId xmlns:a16="http://schemas.microsoft.com/office/drawing/2014/main" val="3391507261"/>
                    </a:ext>
                  </a:extLst>
                </a:gridCol>
                <a:gridCol w="1313131">
                  <a:extLst>
                    <a:ext uri="{9D8B030D-6E8A-4147-A177-3AD203B41FA5}">
                      <a16:colId xmlns:a16="http://schemas.microsoft.com/office/drawing/2014/main" val="1695113827"/>
                    </a:ext>
                  </a:extLst>
                </a:gridCol>
              </a:tblGrid>
              <a:tr h="766604">
                <a:tc>
                  <a:txBody>
                    <a:bodyPr/>
                    <a:lstStyle/>
                    <a:p>
                      <a:pPr marL="0" marR="0">
                        <a:lnSpc>
                          <a:spcPct val="107000"/>
                        </a:lnSpc>
                        <a:spcBef>
                          <a:spcPts val="0"/>
                        </a:spcBef>
                        <a:spcAft>
                          <a:spcPts val="800"/>
                        </a:spcAft>
                      </a:pPr>
                      <a:r>
                        <a:rPr lang="en-US" sz="11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BA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FI</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MI/TO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NA/RM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4244485209"/>
                  </a:ext>
                </a:extLst>
              </a:tr>
              <a:tr h="766604">
                <a:tc>
                  <a:txBody>
                    <a:bodyPr/>
                    <a:lstStyle/>
                    <a:p>
                      <a:pPr marL="0" marR="0">
                        <a:lnSpc>
                          <a:spcPct val="107000"/>
                        </a:lnSpc>
                        <a:spcBef>
                          <a:spcPts val="0"/>
                        </a:spcBef>
                        <a:spcAft>
                          <a:spcPts val="800"/>
                        </a:spcAft>
                      </a:pPr>
                      <a:r>
                        <a:rPr lang="en-US" sz="1100">
                          <a:effectLst/>
                        </a:rPr>
                        <a:t>BA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662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877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255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4186902276"/>
                  </a:ext>
                </a:extLst>
              </a:tr>
              <a:tr h="766604">
                <a:tc>
                  <a:txBody>
                    <a:bodyPr/>
                    <a:lstStyle/>
                    <a:p>
                      <a:pPr marL="0" marR="0">
                        <a:lnSpc>
                          <a:spcPct val="107000"/>
                        </a:lnSpc>
                        <a:spcBef>
                          <a:spcPts val="0"/>
                        </a:spcBef>
                        <a:spcAft>
                          <a:spcPts val="800"/>
                        </a:spcAft>
                      </a:pPr>
                      <a:r>
                        <a:rPr lang="en-US" sz="1100">
                          <a:effectLst/>
                        </a:rPr>
                        <a:t>FI</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662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295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268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980858603"/>
                  </a:ext>
                </a:extLst>
              </a:tr>
              <a:tr h="766604">
                <a:tc>
                  <a:txBody>
                    <a:bodyPr/>
                    <a:lstStyle/>
                    <a:p>
                      <a:pPr marL="0" marR="0">
                        <a:lnSpc>
                          <a:spcPct val="107000"/>
                        </a:lnSpc>
                        <a:spcBef>
                          <a:spcPts val="0"/>
                        </a:spcBef>
                        <a:spcAft>
                          <a:spcPts val="800"/>
                        </a:spcAft>
                      </a:pPr>
                      <a:r>
                        <a:rPr lang="en-US" sz="1100">
                          <a:effectLst/>
                        </a:rPr>
                        <a:t>MI/TO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877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295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564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295884331"/>
                  </a:ext>
                </a:extLst>
              </a:tr>
              <a:tr h="766604">
                <a:tc>
                  <a:txBody>
                    <a:bodyPr/>
                    <a:lstStyle/>
                    <a:p>
                      <a:pPr marL="0" marR="0">
                        <a:lnSpc>
                          <a:spcPct val="107000"/>
                        </a:lnSpc>
                        <a:spcBef>
                          <a:spcPts val="0"/>
                        </a:spcBef>
                        <a:spcAft>
                          <a:spcPts val="800"/>
                        </a:spcAft>
                      </a:pPr>
                      <a:r>
                        <a:rPr lang="en-US" sz="1100">
                          <a:effectLst/>
                        </a:rPr>
                        <a:t>NA/RM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dirty="0">
                          <a:effectLst/>
                        </a:rPr>
                        <a:t>255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dirty="0">
                          <a:effectLst/>
                        </a:rPr>
                        <a:t>268</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564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dirty="0">
                          <a:effectLst/>
                        </a:rPr>
                        <a:t>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779181371"/>
                  </a:ext>
                </a:extLst>
              </a:tr>
            </a:tbl>
          </a:graphicData>
        </a:graphic>
      </p:graphicFrame>
      <p:pic>
        <p:nvPicPr>
          <p:cNvPr id="10" name="Picture 9" descr="https://home.deib.polimi.it/matteucc/Clustering/tutorial_html/images/italia03.gif">
            <a:extLst>
              <a:ext uri="{FF2B5EF4-FFF2-40B4-BE49-F238E27FC236}">
                <a16:creationId xmlns:a16="http://schemas.microsoft.com/office/drawing/2014/main" id="{BA155646-770D-49CC-A910-FD089D07E6A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34275" y="2839244"/>
            <a:ext cx="3367088" cy="3447256"/>
          </a:xfrm>
          <a:prstGeom prst="rect">
            <a:avLst/>
          </a:prstGeom>
          <a:noFill/>
          <a:ln>
            <a:noFill/>
          </a:ln>
        </p:spPr>
      </p:pic>
    </p:spTree>
    <p:extLst>
      <p:ext uri="{BB962C8B-B14F-4D97-AF65-F5344CB8AC3E}">
        <p14:creationId xmlns:p14="http://schemas.microsoft.com/office/powerpoint/2010/main" val="1292954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5C2B2E-F8E1-42E7-85CF-BA4CCF600F9D}"/>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Dry-Run Example</a:t>
            </a:r>
          </a:p>
        </p:txBody>
      </p:sp>
      <p:cxnSp>
        <p:nvCxnSpPr>
          <p:cNvPr id="26"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39390811-D2BE-4A19-8046-2BBDF6834605}"/>
              </a:ext>
            </a:extLst>
          </p:cNvPr>
          <p:cNvGraphicFramePr>
            <a:graphicFrameLocks noGrp="1"/>
          </p:cNvGraphicFramePr>
          <p:nvPr>
            <p:extLst>
              <p:ext uri="{D42A27DB-BD31-4B8C-83A1-F6EECF244321}">
                <p14:modId xmlns:p14="http://schemas.microsoft.com/office/powerpoint/2010/main" val="2763668983"/>
              </p:ext>
            </p:extLst>
          </p:nvPr>
        </p:nvGraphicFramePr>
        <p:xfrm>
          <a:off x="378067" y="3429000"/>
          <a:ext cx="5094044" cy="2400300"/>
        </p:xfrm>
        <a:graphic>
          <a:graphicData uri="http://schemas.openxmlformats.org/drawingml/2006/table">
            <a:tbl>
              <a:tblPr firstRow="1" firstCol="1" bandRow="1">
                <a:tableStyleId>{5C22544A-7EE6-4342-B048-85BDC9FD1C3A}</a:tableStyleId>
              </a:tblPr>
              <a:tblGrid>
                <a:gridCol w="1273511">
                  <a:extLst>
                    <a:ext uri="{9D8B030D-6E8A-4147-A177-3AD203B41FA5}">
                      <a16:colId xmlns:a16="http://schemas.microsoft.com/office/drawing/2014/main" val="1821718220"/>
                    </a:ext>
                  </a:extLst>
                </a:gridCol>
                <a:gridCol w="1273511">
                  <a:extLst>
                    <a:ext uri="{9D8B030D-6E8A-4147-A177-3AD203B41FA5}">
                      <a16:colId xmlns:a16="http://schemas.microsoft.com/office/drawing/2014/main" val="1782228387"/>
                    </a:ext>
                  </a:extLst>
                </a:gridCol>
                <a:gridCol w="1273511">
                  <a:extLst>
                    <a:ext uri="{9D8B030D-6E8A-4147-A177-3AD203B41FA5}">
                      <a16:colId xmlns:a16="http://schemas.microsoft.com/office/drawing/2014/main" val="3673807346"/>
                    </a:ext>
                  </a:extLst>
                </a:gridCol>
                <a:gridCol w="1273511">
                  <a:extLst>
                    <a:ext uri="{9D8B030D-6E8A-4147-A177-3AD203B41FA5}">
                      <a16:colId xmlns:a16="http://schemas.microsoft.com/office/drawing/2014/main" val="2605069878"/>
                    </a:ext>
                  </a:extLst>
                </a:gridCol>
              </a:tblGrid>
              <a:tr h="600075">
                <a:tc>
                  <a:txBody>
                    <a:bodyPr/>
                    <a:lstStyle/>
                    <a:p>
                      <a:pPr marL="0" marR="0">
                        <a:lnSpc>
                          <a:spcPct val="107000"/>
                        </a:lnSpc>
                        <a:spcBef>
                          <a:spcPts val="0"/>
                        </a:spcBef>
                        <a:spcAft>
                          <a:spcPts val="800"/>
                        </a:spcAft>
                      </a:pPr>
                      <a:r>
                        <a:rPr lang="en-US" sz="11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BA/NA/RM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FI</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MI/TO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30469691"/>
                  </a:ext>
                </a:extLst>
              </a:tr>
              <a:tr h="600075">
                <a:tc>
                  <a:txBody>
                    <a:bodyPr/>
                    <a:lstStyle/>
                    <a:p>
                      <a:pPr marL="0" marR="0">
                        <a:lnSpc>
                          <a:spcPct val="107000"/>
                        </a:lnSpc>
                        <a:spcBef>
                          <a:spcPts val="0"/>
                        </a:spcBef>
                        <a:spcAft>
                          <a:spcPts val="800"/>
                        </a:spcAft>
                      </a:pPr>
                      <a:r>
                        <a:rPr lang="en-US" sz="1100">
                          <a:effectLst/>
                        </a:rPr>
                        <a:t>BA/NA/RM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268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564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718186084"/>
                  </a:ext>
                </a:extLst>
              </a:tr>
              <a:tr h="600075">
                <a:tc>
                  <a:txBody>
                    <a:bodyPr/>
                    <a:lstStyle/>
                    <a:p>
                      <a:pPr marL="0" marR="0">
                        <a:lnSpc>
                          <a:spcPct val="107000"/>
                        </a:lnSpc>
                        <a:spcBef>
                          <a:spcPts val="0"/>
                        </a:spcBef>
                        <a:spcAft>
                          <a:spcPts val="800"/>
                        </a:spcAft>
                      </a:pPr>
                      <a:r>
                        <a:rPr lang="en-US" sz="1100">
                          <a:effectLst/>
                        </a:rPr>
                        <a:t>FI</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268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295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76914774"/>
                  </a:ext>
                </a:extLst>
              </a:tr>
              <a:tr h="600075">
                <a:tc>
                  <a:txBody>
                    <a:bodyPr/>
                    <a:lstStyle/>
                    <a:p>
                      <a:pPr marL="0" marR="0">
                        <a:lnSpc>
                          <a:spcPct val="107000"/>
                        </a:lnSpc>
                        <a:spcBef>
                          <a:spcPts val="0"/>
                        </a:spcBef>
                        <a:spcAft>
                          <a:spcPts val="800"/>
                        </a:spcAft>
                      </a:pPr>
                      <a:r>
                        <a:rPr lang="en-US" sz="1100">
                          <a:effectLst/>
                        </a:rPr>
                        <a:t>MI/TO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564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295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dirty="0">
                          <a:effectLst/>
                        </a:rPr>
                        <a:t>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436078050"/>
                  </a:ext>
                </a:extLst>
              </a:tr>
            </a:tbl>
          </a:graphicData>
        </a:graphic>
      </p:graphicFrame>
      <p:pic>
        <p:nvPicPr>
          <p:cNvPr id="8" name="Picture 7" descr="https://home.deib.polimi.it/matteucc/Clustering/tutorial_html/images/italia04.gif">
            <a:extLst>
              <a:ext uri="{FF2B5EF4-FFF2-40B4-BE49-F238E27FC236}">
                <a16:creationId xmlns:a16="http://schemas.microsoft.com/office/drawing/2014/main" id="{79102CC4-CD31-4CD5-96F2-27B68B04B5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933700"/>
            <a:ext cx="4010026" cy="3390900"/>
          </a:xfrm>
          <a:prstGeom prst="rect">
            <a:avLst/>
          </a:prstGeom>
          <a:noFill/>
          <a:ln>
            <a:noFill/>
          </a:ln>
        </p:spPr>
      </p:pic>
    </p:spTree>
    <p:extLst>
      <p:ext uri="{BB962C8B-B14F-4D97-AF65-F5344CB8AC3E}">
        <p14:creationId xmlns:p14="http://schemas.microsoft.com/office/powerpoint/2010/main" val="4159931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5C2B2E-F8E1-42E7-85CF-BA4CCF600F9D}"/>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Dry-Run Example</a:t>
            </a:r>
          </a:p>
        </p:txBody>
      </p:sp>
      <p:cxnSp>
        <p:nvCxnSpPr>
          <p:cNvPr id="26"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22B420C6-6C77-4DA4-8384-D147CEBA61CE}"/>
              </a:ext>
            </a:extLst>
          </p:cNvPr>
          <p:cNvGraphicFramePr>
            <a:graphicFrameLocks noGrp="1"/>
          </p:cNvGraphicFramePr>
          <p:nvPr>
            <p:extLst>
              <p:ext uri="{D42A27DB-BD31-4B8C-83A1-F6EECF244321}">
                <p14:modId xmlns:p14="http://schemas.microsoft.com/office/powerpoint/2010/main" val="3039983410"/>
              </p:ext>
            </p:extLst>
          </p:nvPr>
        </p:nvGraphicFramePr>
        <p:xfrm>
          <a:off x="378068" y="3687761"/>
          <a:ext cx="4842969" cy="1970880"/>
        </p:xfrm>
        <a:graphic>
          <a:graphicData uri="http://schemas.openxmlformats.org/drawingml/2006/table">
            <a:tbl>
              <a:tblPr firstRow="1" firstCol="1" bandRow="1">
                <a:tableStyleId>{5C22544A-7EE6-4342-B048-85BDC9FD1C3A}</a:tableStyleId>
              </a:tblPr>
              <a:tblGrid>
                <a:gridCol w="1614323">
                  <a:extLst>
                    <a:ext uri="{9D8B030D-6E8A-4147-A177-3AD203B41FA5}">
                      <a16:colId xmlns:a16="http://schemas.microsoft.com/office/drawing/2014/main" val="178749220"/>
                    </a:ext>
                  </a:extLst>
                </a:gridCol>
                <a:gridCol w="1614323">
                  <a:extLst>
                    <a:ext uri="{9D8B030D-6E8A-4147-A177-3AD203B41FA5}">
                      <a16:colId xmlns:a16="http://schemas.microsoft.com/office/drawing/2014/main" val="3890792836"/>
                    </a:ext>
                  </a:extLst>
                </a:gridCol>
                <a:gridCol w="1614323">
                  <a:extLst>
                    <a:ext uri="{9D8B030D-6E8A-4147-A177-3AD203B41FA5}">
                      <a16:colId xmlns:a16="http://schemas.microsoft.com/office/drawing/2014/main" val="621670756"/>
                    </a:ext>
                  </a:extLst>
                </a:gridCol>
              </a:tblGrid>
              <a:tr h="656960">
                <a:tc>
                  <a:txBody>
                    <a:bodyPr/>
                    <a:lstStyle/>
                    <a:p>
                      <a:pPr marL="0" marR="0">
                        <a:lnSpc>
                          <a:spcPct val="107000"/>
                        </a:lnSpc>
                        <a:spcBef>
                          <a:spcPts val="0"/>
                        </a:spcBef>
                        <a:spcAft>
                          <a:spcPts val="800"/>
                        </a:spcAft>
                      </a:pPr>
                      <a:r>
                        <a:rPr lang="en-US" sz="11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BA/FI/NA/RM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MI/TO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126036608"/>
                  </a:ext>
                </a:extLst>
              </a:tr>
              <a:tr h="656960">
                <a:tc>
                  <a:txBody>
                    <a:bodyPr/>
                    <a:lstStyle/>
                    <a:p>
                      <a:pPr marL="0" marR="0">
                        <a:lnSpc>
                          <a:spcPct val="107000"/>
                        </a:lnSpc>
                        <a:spcBef>
                          <a:spcPts val="0"/>
                        </a:spcBef>
                        <a:spcAft>
                          <a:spcPts val="800"/>
                        </a:spcAft>
                      </a:pPr>
                      <a:r>
                        <a:rPr lang="en-US" sz="1100">
                          <a:effectLst/>
                        </a:rPr>
                        <a:t>BA/FI/NA/RM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295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452894971"/>
                  </a:ext>
                </a:extLst>
              </a:tr>
              <a:tr h="656960">
                <a:tc>
                  <a:txBody>
                    <a:bodyPr/>
                    <a:lstStyle/>
                    <a:p>
                      <a:pPr marL="0" marR="0">
                        <a:lnSpc>
                          <a:spcPct val="107000"/>
                        </a:lnSpc>
                        <a:spcBef>
                          <a:spcPts val="0"/>
                        </a:spcBef>
                        <a:spcAft>
                          <a:spcPts val="800"/>
                        </a:spcAft>
                      </a:pPr>
                      <a:r>
                        <a:rPr lang="en-US" sz="1100">
                          <a:effectLst/>
                        </a:rPr>
                        <a:t>MI/TO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a:effectLst/>
                        </a:rPr>
                        <a:t>295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800"/>
                        </a:spcAft>
                      </a:pPr>
                      <a:r>
                        <a:rPr lang="en-US" sz="1100" dirty="0">
                          <a:effectLst/>
                        </a:rPr>
                        <a:t>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756853270"/>
                  </a:ext>
                </a:extLst>
              </a:tr>
            </a:tbl>
          </a:graphicData>
        </a:graphic>
      </p:graphicFrame>
      <p:pic>
        <p:nvPicPr>
          <p:cNvPr id="9" name="Picture 8" descr="https://home.deib.polimi.it/matteucc/Clustering/tutorial_html/images/italia05.gif">
            <a:extLst>
              <a:ext uri="{FF2B5EF4-FFF2-40B4-BE49-F238E27FC236}">
                <a16:creationId xmlns:a16="http://schemas.microsoft.com/office/drawing/2014/main" id="{2F42E834-968B-4BD9-837E-79C9803CC7B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831934"/>
            <a:ext cx="4424363" cy="3676650"/>
          </a:xfrm>
          <a:prstGeom prst="rect">
            <a:avLst/>
          </a:prstGeom>
          <a:noFill/>
          <a:ln>
            <a:noFill/>
          </a:ln>
        </p:spPr>
      </p:pic>
    </p:spTree>
    <p:extLst>
      <p:ext uri="{BB962C8B-B14F-4D97-AF65-F5344CB8AC3E}">
        <p14:creationId xmlns:p14="http://schemas.microsoft.com/office/powerpoint/2010/main" val="1866660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5C2B2E-F8E1-42E7-85CF-BA4CCF600F9D}"/>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Dry-Run Example</a:t>
            </a:r>
          </a:p>
        </p:txBody>
      </p:sp>
      <p:cxnSp>
        <p:nvCxnSpPr>
          <p:cNvPr id="26"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E78E5F2F-B362-411D-9BAA-486CB7173D7E}"/>
              </a:ext>
            </a:extLst>
          </p:cNvPr>
          <p:cNvSpPr/>
          <p:nvPr/>
        </p:nvSpPr>
        <p:spPr>
          <a:xfrm>
            <a:off x="3148750" y="2512561"/>
            <a:ext cx="5894499" cy="375552"/>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The process is summarized by the following hierarchical tree:</a:t>
            </a:r>
          </a:p>
        </p:txBody>
      </p:sp>
      <p:pic>
        <p:nvPicPr>
          <p:cNvPr id="8" name="Picture 7" descr="https://home.deib.polimi.it/matteucc/Clustering/tutorial_html/images/image057.gif">
            <a:extLst>
              <a:ext uri="{FF2B5EF4-FFF2-40B4-BE49-F238E27FC236}">
                <a16:creationId xmlns:a16="http://schemas.microsoft.com/office/drawing/2014/main" id="{49DF528D-351C-496D-94D2-E6162972FA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6763" y="3368822"/>
            <a:ext cx="3352800" cy="3022600"/>
          </a:xfrm>
          <a:prstGeom prst="rect">
            <a:avLst/>
          </a:prstGeom>
          <a:noFill/>
          <a:ln>
            <a:noFill/>
          </a:ln>
        </p:spPr>
      </p:pic>
    </p:spTree>
    <p:extLst>
      <p:ext uri="{BB962C8B-B14F-4D97-AF65-F5344CB8AC3E}">
        <p14:creationId xmlns:p14="http://schemas.microsoft.com/office/powerpoint/2010/main" val="1966603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9B45E3-B6F0-4A6D-B651-C29A97F9E59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Problem and Implementation in Python</a:t>
            </a:r>
          </a:p>
        </p:txBody>
      </p:sp>
      <p:sp>
        <p:nvSpPr>
          <p:cNvPr id="3" name="Content Placeholder 2">
            <a:extLst>
              <a:ext uri="{FF2B5EF4-FFF2-40B4-BE49-F238E27FC236}">
                <a16:creationId xmlns:a16="http://schemas.microsoft.com/office/drawing/2014/main" id="{BFD70DDF-FE5E-4AE1-BE6D-9C7C37291FFE}"/>
              </a:ext>
            </a:extLst>
          </p:cNvPr>
          <p:cNvSpPr>
            <a:spLocks noGrp="1"/>
          </p:cNvSpPr>
          <p:nvPr>
            <p:ph idx="1"/>
          </p:nvPr>
        </p:nvSpPr>
        <p:spPr>
          <a:xfrm>
            <a:off x="643468" y="2638044"/>
            <a:ext cx="3363974" cy="3415622"/>
          </a:xfrm>
        </p:spPr>
        <p:txBody>
          <a:bodyPr>
            <a:normAutofit/>
          </a:bodyPr>
          <a:lstStyle/>
          <a:p>
            <a:pPr marL="0" indent="0">
              <a:buNone/>
            </a:pPr>
            <a:r>
              <a:rPr lang="en-US" sz="2000">
                <a:solidFill>
                  <a:schemeClr val="bg1"/>
                </a:solidFill>
              </a:rPr>
              <a:t>This section demonstrates examples of applying hierarchical clustering to the vertebrate dataset. </a:t>
            </a:r>
          </a:p>
        </p:txBody>
      </p:sp>
      <p:pic>
        <p:nvPicPr>
          <p:cNvPr id="4" name="Picture 3">
            <a:extLst>
              <a:ext uri="{FF2B5EF4-FFF2-40B4-BE49-F238E27FC236}">
                <a16:creationId xmlns:a16="http://schemas.microsoft.com/office/drawing/2014/main" id="{39E5D53C-2E5C-4CA9-9E21-8CD8A1EECB09}"/>
              </a:ext>
            </a:extLst>
          </p:cNvPr>
          <p:cNvPicPr/>
          <p:nvPr/>
        </p:nvPicPr>
        <p:blipFill>
          <a:blip r:embed="rId2"/>
          <a:stretch>
            <a:fillRect/>
          </a:stretch>
        </p:blipFill>
        <p:spPr>
          <a:xfrm>
            <a:off x="4954863" y="1442124"/>
            <a:ext cx="6894237" cy="4485891"/>
          </a:xfrm>
          <a:prstGeom prst="rect">
            <a:avLst/>
          </a:prstGeom>
        </p:spPr>
      </p:pic>
    </p:spTree>
    <p:extLst>
      <p:ext uri="{BB962C8B-B14F-4D97-AF65-F5344CB8AC3E}">
        <p14:creationId xmlns:p14="http://schemas.microsoft.com/office/powerpoint/2010/main" val="615318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9B45E3-B6F0-4A6D-B651-C29A97F9E59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Problem and Implementation in Python cont..</a:t>
            </a:r>
          </a:p>
        </p:txBody>
      </p:sp>
      <p:sp>
        <p:nvSpPr>
          <p:cNvPr id="3" name="Content Placeholder 2">
            <a:extLst>
              <a:ext uri="{FF2B5EF4-FFF2-40B4-BE49-F238E27FC236}">
                <a16:creationId xmlns:a16="http://schemas.microsoft.com/office/drawing/2014/main" id="{BFD70DDF-FE5E-4AE1-BE6D-9C7C37291FFE}"/>
              </a:ext>
            </a:extLst>
          </p:cNvPr>
          <p:cNvSpPr>
            <a:spLocks noGrp="1"/>
          </p:cNvSpPr>
          <p:nvPr>
            <p:ph idx="1"/>
          </p:nvPr>
        </p:nvSpPr>
        <p:spPr>
          <a:xfrm>
            <a:off x="643468" y="2638044"/>
            <a:ext cx="3363974" cy="3415622"/>
          </a:xfrm>
        </p:spPr>
        <p:txBody>
          <a:bodyPr>
            <a:normAutofit/>
          </a:bodyPr>
          <a:lstStyle/>
          <a:p>
            <a:pPr marL="0" indent="0">
              <a:buNone/>
            </a:pPr>
            <a:r>
              <a:rPr lang="en-US" sz="2000">
                <a:solidFill>
                  <a:schemeClr val="bg1"/>
                </a:solidFill>
              </a:rPr>
              <a:t>This section demonstrates examples of applying hierarchical clustering to the vertebrate dataset. </a:t>
            </a:r>
          </a:p>
        </p:txBody>
      </p:sp>
      <p:sp>
        <p:nvSpPr>
          <p:cNvPr id="6" name="Rectangle 1">
            <a:extLst>
              <a:ext uri="{FF2B5EF4-FFF2-40B4-BE49-F238E27FC236}">
                <a16:creationId xmlns:a16="http://schemas.microsoft.com/office/drawing/2014/main" id="{BE25E1A1-7AC3-4710-98B9-5FAB22AE492A}"/>
              </a:ext>
            </a:extLst>
          </p:cNvPr>
          <p:cNvSpPr>
            <a:spLocks noChangeArrowheads="1"/>
          </p:cNvSpPr>
          <p:nvPr/>
        </p:nvSpPr>
        <p:spPr bwMode="auto">
          <a:xfrm>
            <a:off x="5297762" y="426149"/>
            <a:ext cx="5846487" cy="158812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atinLnBrk="1"/>
            <a:r>
              <a:rPr lang="en-US" b="1" dirty="0"/>
              <a:t>import</a:t>
            </a:r>
            <a:r>
              <a:rPr lang="en-US" dirty="0"/>
              <a:t> </a:t>
            </a:r>
            <a:r>
              <a:rPr lang="en-US" b="1" dirty="0"/>
              <a:t>pandas</a:t>
            </a:r>
            <a:r>
              <a:rPr lang="en-US" dirty="0"/>
              <a:t> </a:t>
            </a:r>
            <a:r>
              <a:rPr lang="en-US" b="1" dirty="0"/>
              <a:t>as</a:t>
            </a:r>
            <a:r>
              <a:rPr lang="en-US" dirty="0"/>
              <a:t> </a:t>
            </a:r>
            <a:r>
              <a:rPr lang="en-US" b="1" dirty="0"/>
              <a:t>pd</a:t>
            </a:r>
            <a:endParaRPr lang="en-US" dirty="0"/>
          </a:p>
          <a:p>
            <a:pPr latinLnBrk="1"/>
            <a:r>
              <a:rPr lang="en-US" dirty="0"/>
              <a:t> </a:t>
            </a:r>
          </a:p>
          <a:p>
            <a:pPr latinLnBrk="1"/>
            <a:r>
              <a:rPr lang="en-US" dirty="0"/>
              <a:t>data = </a:t>
            </a:r>
            <a:r>
              <a:rPr lang="en-US" dirty="0" err="1"/>
              <a:t>pd.read_csv</a:t>
            </a:r>
            <a:r>
              <a:rPr lang="en-US" dirty="0"/>
              <a:t>('</a:t>
            </a:r>
            <a:r>
              <a:rPr lang="en-US" dirty="0" err="1"/>
              <a:t>vertebrate.csv',header</a:t>
            </a:r>
            <a:r>
              <a:rPr lang="en-US" dirty="0"/>
              <a:t>='infer')</a:t>
            </a:r>
          </a:p>
          <a:p>
            <a:pPr latinLnBrk="1"/>
            <a:r>
              <a:rPr lang="en-US" dirty="0"/>
              <a:t>data</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60828EF4-5916-47B5-BCD4-3AA277D4EAF7}"/>
              </a:ext>
            </a:extLst>
          </p:cNvPr>
          <p:cNvSpPr>
            <a:spLocks noChangeArrowheads="1"/>
          </p:cNvSpPr>
          <p:nvPr/>
        </p:nvSpPr>
        <p:spPr bwMode="auto">
          <a:xfrm>
            <a:off x="5297762" y="30619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56E94B80-BBAB-4341-85FD-090E4D48CA3B}"/>
              </a:ext>
            </a:extLst>
          </p:cNvPr>
          <p:cNvSpPr>
            <a:spLocks noChangeArrowheads="1"/>
          </p:cNvSpPr>
          <p:nvPr/>
        </p:nvSpPr>
        <p:spPr bwMode="auto">
          <a:xfrm>
            <a:off x="5297762" y="2036055"/>
            <a:ext cx="5846487" cy="203132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from</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scipy.cluster</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import</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chemeClr val="tx1"/>
                </a:solidFill>
                <a:effectLst/>
                <a:latin typeface="Arial" panose="020B0604020202020204" pitchFamily="34" charset="0"/>
              </a:rPr>
              <a:t>hierarchy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import</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matplotlib.pyplot</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as</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plt</a:t>
            </a:r>
            <a:endPar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66666"/>
                </a:solidFill>
                <a:effectLst/>
                <a:latin typeface="Arial" panose="020B0604020202020204" pitchFamily="34"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matplotlib</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inline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rPr>
              <a:t>names</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chemeClr val="tx1"/>
                </a:solidFill>
                <a:effectLst/>
                <a:latin typeface="Arial" panose="020B0604020202020204" pitchFamily="34" charset="0"/>
              </a:rPr>
              <a:t>data</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'Name’</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rPr>
              <a:t>Y</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chemeClr val="tx1"/>
                </a:solidFill>
                <a:effectLst/>
                <a:latin typeface="Arial" panose="020B0604020202020204" pitchFamily="34" charset="0"/>
              </a:rPr>
              <a:t>data</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'Class’</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rPr>
              <a:t>X</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chemeClr val="tx1"/>
                </a:solidFill>
                <a:effectLst/>
                <a:latin typeface="Arial" panose="020B0604020202020204" pitchFamily="34" charset="0"/>
              </a:rPr>
              <a:t>data</a:t>
            </a:r>
            <a:r>
              <a:rPr kumimoji="0" lang="en-US" altLang="en-US" sz="12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rgbClr val="333333"/>
                </a:solidFill>
                <a:effectLst/>
                <a:latin typeface="Arial" panose="020B0604020202020204" pitchFamily="34" charset="0"/>
              </a:rPr>
              <a:t>drop</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Name'</a:t>
            </a:r>
            <a:r>
              <a:rPr kumimoji="0" lang="en-US" altLang="en-US" sz="1200" b="0" i="0" u="none" strike="noStrike" cap="none" normalizeH="0" baseline="0" dirty="0" err="1">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BA2121"/>
                </a:solidFill>
                <a:effectLst/>
                <a:latin typeface="Arial Unicode MS"/>
                <a:ea typeface="Times New Roman" panose="02020603050405020304" pitchFamily="18" charset="0"/>
                <a:cs typeface="Courier New" panose="02070309020205020404" pitchFamily="49" charset="0"/>
              </a:rPr>
              <a:t>'Class</a:t>
            </a:r>
            <a:r>
              <a:rPr kumimoji="0" lang="en-US" altLang="en-US" sz="12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333333"/>
                </a:solidFill>
                <a:effectLst/>
                <a:latin typeface="Arial" panose="020B0604020202020204" pitchFamily="34" charset="0"/>
              </a:rPr>
              <a:t>axis</a:t>
            </a:r>
            <a:r>
              <a:rPr kumimoji="0" lang="en-US" altLang="en-US" sz="12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rgbClr val="666666"/>
                </a:solidFill>
                <a:effectLst/>
                <a:latin typeface="Arial Unicode MS"/>
                <a:ea typeface="Times New Roman" panose="02020603050405020304" pitchFamily="18" charset="0"/>
                <a:cs typeface="Courier New" panose="02070309020205020404" pitchFamily="49" charset="0"/>
              </a:rPr>
              <a:t>1</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rPr>
              <a:t>Z</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chemeClr val="tx1"/>
                </a:solidFill>
                <a:effectLst/>
                <a:latin typeface="Arial" panose="020B0604020202020204" pitchFamily="34" charset="0"/>
              </a:rPr>
              <a:t>hierarchy</a:t>
            </a:r>
            <a:r>
              <a:rPr kumimoji="0" lang="en-US" altLang="en-US" sz="12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rgbClr val="333333"/>
                </a:solidFill>
                <a:effectLst/>
                <a:latin typeface="Arial" panose="020B0604020202020204" pitchFamily="34" charset="0"/>
              </a:rPr>
              <a:t>linkage</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333333"/>
                </a:solidFill>
                <a:effectLst/>
                <a:latin typeface="Arial" panose="020B0604020202020204" pitchFamily="34" charset="0"/>
              </a:rPr>
              <a:t>X</a:t>
            </a:r>
            <a:r>
              <a:rPr kumimoji="0" lang="en-US" altLang="en-US" sz="12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rgbClr val="333333"/>
                </a:solidFill>
                <a:effectLst/>
                <a:latin typeface="Arial" panose="020B0604020202020204" pitchFamily="34" charset="0"/>
              </a:rPr>
              <a:t>as_matrix</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'single’</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333333"/>
                </a:solidFill>
                <a:effectLst/>
                <a:latin typeface="Arial" panose="020B0604020202020204" pitchFamily="34" charset="0"/>
              </a:rPr>
              <a:t>dn</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chemeClr val="tx1"/>
                </a:solidFill>
                <a:effectLst/>
                <a:latin typeface="Arial" panose="020B0604020202020204" pitchFamily="34" charset="0"/>
              </a:rPr>
              <a:t>hierarchy</a:t>
            </a:r>
            <a:r>
              <a:rPr kumimoji="0" lang="en-US" altLang="en-US" sz="12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rgbClr val="333333"/>
                </a:solidFill>
                <a:effectLst/>
                <a:latin typeface="Arial" panose="020B0604020202020204" pitchFamily="34" charset="0"/>
              </a:rPr>
              <a:t>dendrogram</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333333"/>
                </a:solidFill>
                <a:effectLst/>
                <a:latin typeface="Arial" panose="020B0604020202020204" pitchFamily="34" charset="0"/>
              </a:rPr>
              <a:t>Z</a:t>
            </a:r>
            <a:r>
              <a:rPr kumimoji="0" lang="en-US" altLang="en-US" sz="1200" b="0" i="0" u="none" strike="noStrike" cap="none" normalizeH="0" baseline="0" dirty="0" err="1">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333333"/>
                </a:solidFill>
                <a:effectLst/>
                <a:latin typeface="Arial" panose="020B0604020202020204" pitchFamily="34" charset="0"/>
              </a:rPr>
              <a:t>labels</a:t>
            </a:r>
            <a:r>
              <a:rPr kumimoji="0" lang="en-US" altLang="en-US" sz="12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rgbClr val="333333"/>
                </a:solidFill>
                <a:effectLst/>
                <a:latin typeface="Arial" panose="020B0604020202020204" pitchFamily="34" charset="0"/>
              </a:rPr>
              <a:t>names</a:t>
            </a:r>
            <a:r>
              <a:rPr kumimoji="0" lang="en-US" altLang="en-US" sz="12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rgbClr val="333333"/>
                </a:solidFill>
                <a:effectLst/>
                <a:latin typeface="Arial" panose="020B0604020202020204" pitchFamily="34" charset="0"/>
              </a:rPr>
              <a:t>tolist</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333333"/>
                </a:solidFill>
                <a:effectLst/>
                <a:latin typeface="Arial" panose="020B0604020202020204" pitchFamily="34" charset="0"/>
              </a:rPr>
              <a:t>orientation</a:t>
            </a:r>
            <a:r>
              <a:rPr kumimoji="0" lang="en-US" altLang="en-US" sz="12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rgbClr val="BA2121"/>
                </a:solidFill>
                <a:effectLst/>
                <a:latin typeface="Arial Unicode MS"/>
                <a:ea typeface="Times New Roman" panose="02020603050405020304" pitchFamily="18" charset="0"/>
                <a:cs typeface="Courier New" panose="02070309020205020404" pitchFamily="49" charset="0"/>
              </a:rPr>
              <a:t>'right'</a:t>
            </a:r>
            <a:r>
              <a:rPr kumimoji="0" lang="en-US" altLang="en-US" sz="12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12" name="Picture 11" descr="C:\Users\Muhammad Sadeeq\AppData\Local\Microsoft\Windows\INetCache\Content.MSO\8459D6F.tmp">
            <a:extLst>
              <a:ext uri="{FF2B5EF4-FFF2-40B4-BE49-F238E27FC236}">
                <a16:creationId xmlns:a16="http://schemas.microsoft.com/office/drawing/2014/main" id="{18FE8681-BEF7-4F63-AD68-081E6B96684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97762" y="4364744"/>
            <a:ext cx="4283560" cy="2493256"/>
          </a:xfrm>
          <a:prstGeom prst="rect">
            <a:avLst/>
          </a:prstGeom>
          <a:noFill/>
          <a:ln>
            <a:noFill/>
          </a:ln>
        </p:spPr>
      </p:pic>
    </p:spTree>
    <p:extLst>
      <p:ext uri="{BB962C8B-B14F-4D97-AF65-F5344CB8AC3E}">
        <p14:creationId xmlns:p14="http://schemas.microsoft.com/office/powerpoint/2010/main" val="4007169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B7FA5-BFD5-4905-B0CE-DB3D6C74937F}"/>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a:solidFill>
                  <a:schemeClr val="tx1"/>
                </a:solidFill>
                <a:latin typeface="+mj-lt"/>
                <a:ea typeface="+mj-ea"/>
                <a:cs typeface="+mj-cs"/>
              </a:rPr>
              <a:t>Q &amp; A</a:t>
            </a:r>
          </a:p>
        </p:txBody>
      </p:sp>
      <p:pic>
        <p:nvPicPr>
          <p:cNvPr id="6" name="Graphic 5" descr="HelpThin">
            <a:extLst>
              <a:ext uri="{FF2B5EF4-FFF2-40B4-BE49-F238E27FC236}">
                <a16:creationId xmlns:a16="http://schemas.microsoft.com/office/drawing/2014/main" id="{EBCB8C44-DBA8-4179-8C5E-D5BA63B44E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8" name="Graphic 7">
            <a:extLst>
              <a:ext uri="{FF2B5EF4-FFF2-40B4-BE49-F238E27FC236}">
                <a16:creationId xmlns:a16="http://schemas.microsoft.com/office/drawing/2014/main" id="{D1233D97-9B46-4F06-8F16-4D057C50EF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72737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476C-2E2D-4CBD-BE89-06D469926D90}"/>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48EDE1C2-4625-4E68-BB12-17F870510575}"/>
              </a:ext>
            </a:extLst>
          </p:cNvPr>
          <p:cNvSpPr>
            <a:spLocks noGrp="1"/>
          </p:cNvSpPr>
          <p:nvPr>
            <p:ph idx="1"/>
          </p:nvPr>
        </p:nvSpPr>
        <p:spPr>
          <a:xfrm>
            <a:off x="838200" y="1825625"/>
            <a:ext cx="6819900" cy="4351338"/>
          </a:xfrm>
        </p:spPr>
        <p:txBody>
          <a:bodyPr/>
          <a:lstStyle/>
          <a:p>
            <a:r>
              <a:rPr lang="en-US" dirty="0"/>
              <a:t>What is Hierarchical Clustering?  </a:t>
            </a:r>
          </a:p>
          <a:p>
            <a:r>
              <a:rPr lang="en-US" dirty="0"/>
              <a:t>Types of Hierarchical Clustering</a:t>
            </a:r>
          </a:p>
          <a:p>
            <a:r>
              <a:rPr lang="en-US" dirty="0"/>
              <a:t>Applications</a:t>
            </a:r>
          </a:p>
          <a:p>
            <a:r>
              <a:rPr lang="en-US" dirty="0"/>
              <a:t>Algorithms for Hierarchical Clustering</a:t>
            </a:r>
          </a:p>
          <a:p>
            <a:r>
              <a:rPr lang="en-US" dirty="0"/>
              <a:t>Single Linkage Algorithm</a:t>
            </a:r>
          </a:p>
          <a:p>
            <a:r>
              <a:rPr lang="en-US" dirty="0"/>
              <a:t>Dry-Run Example</a:t>
            </a:r>
          </a:p>
          <a:p>
            <a:r>
              <a:rPr lang="en-US" dirty="0"/>
              <a:t>Implementation in Python</a:t>
            </a:r>
          </a:p>
        </p:txBody>
      </p:sp>
      <p:grpSp>
        <p:nvGrpSpPr>
          <p:cNvPr id="4" name="Group 3">
            <a:extLst>
              <a:ext uri="{FF2B5EF4-FFF2-40B4-BE49-F238E27FC236}">
                <a16:creationId xmlns:a16="http://schemas.microsoft.com/office/drawing/2014/main" id="{81BB1F46-5B02-47E9-8E28-FED28A2172EB}"/>
              </a:ext>
            </a:extLst>
          </p:cNvPr>
          <p:cNvGrpSpPr/>
          <p:nvPr/>
        </p:nvGrpSpPr>
        <p:grpSpPr>
          <a:xfrm>
            <a:off x="8705851" y="917887"/>
            <a:ext cx="3388519" cy="5698177"/>
            <a:chOff x="8705851" y="917887"/>
            <a:chExt cx="3388519" cy="5698177"/>
          </a:xfrm>
        </p:grpSpPr>
        <p:pic>
          <p:nvPicPr>
            <p:cNvPr id="3076" name="Picture 4" descr="Image result for question mark png">
              <a:extLst>
                <a:ext uri="{FF2B5EF4-FFF2-40B4-BE49-F238E27FC236}">
                  <a16:creationId xmlns:a16="http://schemas.microsoft.com/office/drawing/2014/main" id="{0C2B111C-F055-45F1-8AA3-FAF999508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7964" y="917887"/>
              <a:ext cx="404812" cy="6861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cdn-images-1.medium.com/max/1600/1*BTCHvLdepH-sPrIlGkL7sA.png">
              <a:extLst>
                <a:ext uri="{FF2B5EF4-FFF2-40B4-BE49-F238E27FC236}">
                  <a16:creationId xmlns:a16="http://schemas.microsoft.com/office/drawing/2014/main" id="{EDDC789A-7AC0-4338-868B-2450C236A16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3026" y="1486852"/>
              <a:ext cx="2809875" cy="1626235"/>
            </a:xfrm>
            <a:prstGeom prst="rect">
              <a:avLst/>
            </a:prstGeom>
            <a:noFill/>
            <a:ln>
              <a:noFill/>
            </a:ln>
          </p:spPr>
        </p:pic>
        <p:pic>
          <p:nvPicPr>
            <p:cNvPr id="7" name="Picture 6" descr="https://www.displayr.com/wp-content/uploads/2018/03/Screen-Shot-2018-03-28-at-11.48.48-am.png">
              <a:extLst>
                <a:ext uri="{FF2B5EF4-FFF2-40B4-BE49-F238E27FC236}">
                  <a16:creationId xmlns:a16="http://schemas.microsoft.com/office/drawing/2014/main" id="{F0835FA8-8BE4-4B37-BED1-2D7B700F3D2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46370" y="3050227"/>
              <a:ext cx="3048000" cy="1263650"/>
            </a:xfrm>
            <a:prstGeom prst="rect">
              <a:avLst/>
            </a:prstGeom>
            <a:noFill/>
            <a:ln>
              <a:noFill/>
            </a:ln>
          </p:spPr>
        </p:pic>
        <p:pic>
          <p:nvPicPr>
            <p:cNvPr id="8" name="Picture 7" descr="https://home.deib.polimi.it/matteucc/Clustering/tutorial_html/images/italia05.gif">
              <a:extLst>
                <a:ext uri="{FF2B5EF4-FFF2-40B4-BE49-F238E27FC236}">
                  <a16:creationId xmlns:a16="http://schemas.microsoft.com/office/drawing/2014/main" id="{9BFB1DC8-01D5-41D0-9798-0B43C0C70A8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705851" y="4234814"/>
              <a:ext cx="2066925" cy="2381250"/>
            </a:xfrm>
            <a:prstGeom prst="rect">
              <a:avLst/>
            </a:prstGeom>
            <a:noFill/>
            <a:ln>
              <a:noFill/>
            </a:ln>
          </p:spPr>
        </p:pic>
      </p:grpSp>
    </p:spTree>
    <p:extLst>
      <p:ext uri="{BB962C8B-B14F-4D97-AF65-F5344CB8AC3E}">
        <p14:creationId xmlns:p14="http://schemas.microsoft.com/office/powerpoint/2010/main" val="2194553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5AC6EE-0C43-4A04-B5F6-A748CE16FD6F}"/>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Thanks</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5553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D5DF48-F9EE-4EC3-905D-486119975ABF}"/>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What is Hierarchical Clustering?</a:t>
            </a:r>
          </a:p>
        </p:txBody>
      </p:sp>
      <p:sp>
        <p:nvSpPr>
          <p:cNvPr id="3" name="Content Placeholder 2">
            <a:extLst>
              <a:ext uri="{FF2B5EF4-FFF2-40B4-BE49-F238E27FC236}">
                <a16:creationId xmlns:a16="http://schemas.microsoft.com/office/drawing/2014/main" id="{C304A009-DA94-411C-AB48-A22BC594E119}"/>
              </a:ext>
            </a:extLst>
          </p:cNvPr>
          <p:cNvSpPr>
            <a:spLocks noGrp="1"/>
          </p:cNvSpPr>
          <p:nvPr>
            <p:ph idx="1"/>
          </p:nvPr>
        </p:nvSpPr>
        <p:spPr>
          <a:xfrm>
            <a:off x="643468" y="2638044"/>
            <a:ext cx="3363974" cy="3415622"/>
          </a:xfrm>
        </p:spPr>
        <p:txBody>
          <a:bodyPr>
            <a:normAutofit/>
          </a:bodyPr>
          <a:lstStyle/>
          <a:p>
            <a:pPr marL="0" indent="0">
              <a:buNone/>
            </a:pPr>
            <a:r>
              <a:rPr lang="en-US" sz="2000" b="1" i="1" dirty="0">
                <a:solidFill>
                  <a:schemeClr val="bg1"/>
                </a:solidFill>
              </a:rPr>
              <a:t>Hierarchical clustering</a:t>
            </a:r>
            <a:r>
              <a:rPr lang="en-US" sz="2000" i="1" dirty="0">
                <a:solidFill>
                  <a:schemeClr val="bg1"/>
                </a:solidFill>
              </a:rPr>
              <a:t>, </a:t>
            </a:r>
            <a:r>
              <a:rPr lang="en-US" sz="2000" dirty="0">
                <a:solidFill>
                  <a:schemeClr val="bg1"/>
                </a:solidFill>
              </a:rPr>
              <a:t>also known as </a:t>
            </a:r>
            <a:r>
              <a:rPr lang="en-US" sz="2000" i="1" dirty="0">
                <a:solidFill>
                  <a:schemeClr val="bg1"/>
                </a:solidFill>
              </a:rPr>
              <a:t>hierarchical cluster analysis,</a:t>
            </a:r>
            <a:r>
              <a:rPr lang="en-US" sz="2000" dirty="0">
                <a:solidFill>
                  <a:schemeClr val="bg1"/>
                </a:solidFill>
              </a:rPr>
              <a:t> is an algorithm that groups similar objects into groups called </a:t>
            </a:r>
            <a:r>
              <a:rPr lang="en-US" sz="2000" i="1" dirty="0">
                <a:solidFill>
                  <a:schemeClr val="bg1"/>
                </a:solidFill>
              </a:rPr>
              <a:t>clusters</a:t>
            </a:r>
            <a:r>
              <a:rPr lang="en-US" sz="2000" dirty="0">
                <a:solidFill>
                  <a:schemeClr val="bg1"/>
                </a:solidFill>
              </a:rPr>
              <a:t>.</a:t>
            </a:r>
          </a:p>
        </p:txBody>
      </p:sp>
      <p:pic>
        <p:nvPicPr>
          <p:cNvPr id="1028" name="Picture 4" descr="Related image">
            <a:extLst>
              <a:ext uri="{FF2B5EF4-FFF2-40B4-BE49-F238E27FC236}">
                <a16:creationId xmlns:a16="http://schemas.microsoft.com/office/drawing/2014/main" id="{7C3D604F-D70D-488B-9E80-17BA07B145C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711137"/>
            <a:ext cx="6250769" cy="3274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091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430510-6E72-4EE5-832F-35E8C4B6256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Types of Hierarchical Clustering</a:t>
            </a:r>
          </a:p>
        </p:txBody>
      </p:sp>
      <p:sp>
        <p:nvSpPr>
          <p:cNvPr id="3" name="Content Placeholder 2">
            <a:extLst>
              <a:ext uri="{FF2B5EF4-FFF2-40B4-BE49-F238E27FC236}">
                <a16:creationId xmlns:a16="http://schemas.microsoft.com/office/drawing/2014/main" id="{8616DAA9-1B90-49AC-B65F-F7B5981273EE}"/>
              </a:ext>
            </a:extLst>
          </p:cNvPr>
          <p:cNvSpPr>
            <a:spLocks noGrp="1"/>
          </p:cNvSpPr>
          <p:nvPr>
            <p:ph idx="1"/>
          </p:nvPr>
        </p:nvSpPr>
        <p:spPr>
          <a:xfrm>
            <a:off x="643468" y="2638044"/>
            <a:ext cx="3363974" cy="3415622"/>
          </a:xfrm>
        </p:spPr>
        <p:txBody>
          <a:bodyPr>
            <a:normAutofit/>
          </a:bodyPr>
          <a:lstStyle/>
          <a:p>
            <a:pPr marL="0" indent="0">
              <a:buNone/>
            </a:pPr>
            <a:r>
              <a:rPr lang="en-US" sz="1400" dirty="0">
                <a:solidFill>
                  <a:schemeClr val="bg1"/>
                </a:solidFill>
              </a:rPr>
              <a:t>Divisive:</a:t>
            </a:r>
          </a:p>
          <a:p>
            <a:pPr marL="0" indent="0">
              <a:buNone/>
            </a:pPr>
            <a:r>
              <a:rPr lang="en-US" sz="1400" dirty="0">
                <a:solidFill>
                  <a:schemeClr val="bg1"/>
                </a:solidFill>
              </a:rPr>
              <a:t>In divisive or top-down clustering method we assign all of the observations to a single cluster and then partition the cluster to two least similar clusters. Finally, we proceed recursively on each cluster until there is one cluster for each observation.</a:t>
            </a:r>
          </a:p>
          <a:p>
            <a:pPr marL="0" indent="0">
              <a:buNone/>
            </a:pPr>
            <a:r>
              <a:rPr lang="en-US" sz="1400" dirty="0">
                <a:solidFill>
                  <a:schemeClr val="bg1"/>
                </a:solidFill>
              </a:rPr>
              <a:t>Agglomerative:</a:t>
            </a:r>
          </a:p>
          <a:p>
            <a:pPr marL="0" indent="0">
              <a:buNone/>
            </a:pPr>
            <a:r>
              <a:rPr lang="en-US" sz="1400" dirty="0">
                <a:solidFill>
                  <a:schemeClr val="bg1"/>
                </a:solidFill>
              </a:rPr>
              <a:t>In agglomerative or bottom-up clustering method we assign each observation to its own cluster. Then, compute the similarity (e.g., distance) between each of the clusters and join the two most similar clusters. Finally, repeat steps 2 and 3 until there is only a single cluster left. </a:t>
            </a:r>
          </a:p>
        </p:txBody>
      </p:sp>
      <p:pic>
        <p:nvPicPr>
          <p:cNvPr id="4" name="Picture 3" descr="https://www.saedsayad.com/images/Clustering_h1.png">
            <a:extLst>
              <a:ext uri="{FF2B5EF4-FFF2-40B4-BE49-F238E27FC236}">
                <a16:creationId xmlns:a16="http://schemas.microsoft.com/office/drawing/2014/main" id="{3421C278-014A-4AB1-895A-0FB1753D3C6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297763" y="1559284"/>
            <a:ext cx="6250769" cy="3578564"/>
          </a:xfrm>
          <a:prstGeom prst="rect">
            <a:avLst/>
          </a:prstGeom>
          <a:noFill/>
        </p:spPr>
      </p:pic>
    </p:spTree>
    <p:extLst>
      <p:ext uri="{BB962C8B-B14F-4D97-AF65-F5344CB8AC3E}">
        <p14:creationId xmlns:p14="http://schemas.microsoft.com/office/powerpoint/2010/main" val="2088704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C9F7-5888-4ECA-8243-8A51833017B0}"/>
              </a:ext>
            </a:extLst>
          </p:cNvPr>
          <p:cNvSpPr>
            <a:spLocks noGrp="1"/>
          </p:cNvSpPr>
          <p:nvPr>
            <p:ph type="title"/>
          </p:nvPr>
        </p:nvSpPr>
        <p:spPr>
          <a:xfrm>
            <a:off x="801098" y="1396289"/>
            <a:ext cx="5277333" cy="1325563"/>
          </a:xfrm>
        </p:spPr>
        <p:txBody>
          <a:bodyPr>
            <a:normAutofit/>
          </a:bodyPr>
          <a:lstStyle/>
          <a:p>
            <a:r>
              <a:rPr lang="en-US"/>
              <a:t>Methods to Measure Clusters</a:t>
            </a:r>
            <a:endParaRPr lang="en-US" dirty="0"/>
          </a:p>
        </p:txBody>
      </p:sp>
      <p:sp>
        <p:nvSpPr>
          <p:cNvPr id="3" name="Content Placeholder 2">
            <a:extLst>
              <a:ext uri="{FF2B5EF4-FFF2-40B4-BE49-F238E27FC236}">
                <a16:creationId xmlns:a16="http://schemas.microsoft.com/office/drawing/2014/main" id="{0170E279-603E-469B-860A-F70A409E577D}"/>
              </a:ext>
            </a:extLst>
          </p:cNvPr>
          <p:cNvSpPr>
            <a:spLocks noGrp="1"/>
          </p:cNvSpPr>
          <p:nvPr>
            <p:ph idx="1"/>
          </p:nvPr>
        </p:nvSpPr>
        <p:spPr>
          <a:xfrm>
            <a:off x="805543" y="2871982"/>
            <a:ext cx="4734870" cy="3790542"/>
          </a:xfrm>
        </p:spPr>
        <p:txBody>
          <a:bodyPr anchor="t">
            <a:normAutofit/>
          </a:bodyPr>
          <a:lstStyle/>
          <a:p>
            <a:pPr marL="457200" indent="-457200">
              <a:buFont typeface="+mj-lt"/>
              <a:buAutoNum type="arabicPeriod"/>
            </a:pPr>
            <a:r>
              <a:rPr lang="en-US" sz="1200" b="1" dirty="0"/>
              <a:t>Single Linkage</a:t>
            </a:r>
          </a:p>
          <a:p>
            <a:pPr marL="0" indent="0">
              <a:buNone/>
            </a:pPr>
            <a:r>
              <a:rPr lang="en-US" sz="1200" dirty="0"/>
              <a:t>In single linkage hierarchical clustering, the distance between two clusters is defined as the shortest distance between two points in each cluster. For example, the distance between clusters “r” and “s” to the left is equal to the length of the arrow between their two closest points.	</a:t>
            </a:r>
          </a:p>
          <a:p>
            <a:pPr marL="457200" indent="-457200">
              <a:buFont typeface="+mj-lt"/>
              <a:buAutoNum type="arabicPeriod" startAt="2"/>
            </a:pPr>
            <a:r>
              <a:rPr lang="en-US" sz="1200" b="1" dirty="0"/>
              <a:t>Complete Linkage</a:t>
            </a:r>
          </a:p>
          <a:p>
            <a:pPr marL="0" indent="0">
              <a:buNone/>
            </a:pPr>
            <a:r>
              <a:rPr lang="en-US" sz="1200" dirty="0"/>
              <a:t>In complete linkage hierarchical clustering, the distance between two clusters is defined as the longest distance between two points in each cluster. For example, the distance between clusters “r” and “s” to the left is equal to the length of the arrow between their two furthest points.</a:t>
            </a:r>
            <a:endParaRPr lang="en-US" sz="1200" b="1" dirty="0"/>
          </a:p>
          <a:p>
            <a:pPr marL="457200" indent="-457200">
              <a:buFont typeface="+mj-lt"/>
              <a:buAutoNum type="arabicPeriod" startAt="3"/>
            </a:pPr>
            <a:r>
              <a:rPr lang="en-US" sz="1200" b="1" dirty="0"/>
              <a:t>Average Linkage</a:t>
            </a:r>
          </a:p>
          <a:p>
            <a:pPr marL="0" indent="0">
              <a:buNone/>
            </a:pPr>
            <a:r>
              <a:rPr lang="en-US" sz="1200" dirty="0"/>
              <a:t>In average linkage hierarchical clustering, the distance between two clusters is defined as the average distance between each point in one cluster to every point in the other cluster. For example, the distance between clusters “r” and “s” to the left is equal to the average length each arrow between connecting the points of one cluster to the other.</a:t>
            </a:r>
          </a:p>
        </p:txBody>
      </p:sp>
      <p:sp>
        <p:nvSpPr>
          <p:cNvPr id="11" name="Oval 10">
            <a:extLst>
              <a:ext uri="{FF2B5EF4-FFF2-40B4-BE49-F238E27FC236}">
                <a16:creationId xmlns:a16="http://schemas.microsoft.com/office/drawing/2014/main" id="{C99A8FB7-A79B-4BC9-9D56-B79587F6A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5005" y="2650637"/>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12">
            <a:extLst>
              <a:ext uri="{FF2B5EF4-FFF2-40B4-BE49-F238E27FC236}">
                <a16:creationId xmlns:a16="http://schemas.microsoft.com/office/drawing/2014/main" id="{B6114379-CEF2-4927-BEAC-763037C09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9597" y="2815229"/>
            <a:ext cx="2788920" cy="2788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B23893E2-3349-46D7-A7AA-B9E447957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6859" y="0"/>
            <a:ext cx="4198060" cy="3650200"/>
          </a:xfrm>
          <a:custGeom>
            <a:avLst/>
            <a:gdLst>
              <a:gd name="connsiteX0" fmla="*/ 262846 w 4198060"/>
              <a:gd name="connsiteY0" fmla="*/ 0 h 3650200"/>
              <a:gd name="connsiteX1" fmla="*/ 4198060 w 4198060"/>
              <a:gd name="connsiteY1" fmla="*/ 0 h 3650200"/>
              <a:gd name="connsiteX2" fmla="*/ 4198060 w 4198060"/>
              <a:gd name="connsiteY2" fmla="*/ 3021648 h 3650200"/>
              <a:gd name="connsiteX3" fmla="*/ 4142653 w 4198060"/>
              <a:gd name="connsiteY3" fmla="*/ 3072005 h 3650200"/>
              <a:gd name="connsiteX4" fmla="*/ 2532040 w 4198060"/>
              <a:gd name="connsiteY4" fmla="*/ 3650200 h 3650200"/>
              <a:gd name="connsiteX5" fmla="*/ 0 w 4198060"/>
              <a:gd name="connsiteY5" fmla="*/ 1118160 h 3650200"/>
              <a:gd name="connsiteX6" fmla="*/ 198981 w 4198060"/>
              <a:gd name="connsiteY6" fmla="*/ 132576 h 365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8060" h="365020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https://www.saedsayad.com/images/Clustering_complete.png">
            <a:extLst>
              <a:ext uri="{FF2B5EF4-FFF2-40B4-BE49-F238E27FC236}">
                <a16:creationId xmlns:a16="http://schemas.microsoft.com/office/drawing/2014/main" id="{BF85977C-D1EC-4DBE-B0BE-9371610212EC}"/>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69366" y="3555890"/>
            <a:ext cx="1741359" cy="1401159"/>
          </a:xfrm>
          <a:prstGeom prst="rect">
            <a:avLst/>
          </a:prstGeom>
          <a:noFill/>
        </p:spPr>
      </p:pic>
      <p:sp>
        <p:nvSpPr>
          <p:cNvPr id="17" name="Freeform: Shape 16">
            <a:extLst>
              <a:ext uri="{FF2B5EF4-FFF2-40B4-BE49-F238E27FC236}">
                <a16:creationId xmlns:a16="http://schemas.microsoft.com/office/drawing/2014/main" id="{C14C23C8-0D86-4D9E-A9C7-76291675C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0603" y="1"/>
            <a:ext cx="4034316" cy="3486455"/>
          </a:xfrm>
          <a:custGeom>
            <a:avLst/>
            <a:gdLst>
              <a:gd name="connsiteX0" fmla="*/ 280681 w 4034316"/>
              <a:gd name="connsiteY0" fmla="*/ 0 h 3486455"/>
              <a:gd name="connsiteX1" fmla="*/ 4034316 w 4034316"/>
              <a:gd name="connsiteY1" fmla="*/ 0 h 3486455"/>
              <a:gd name="connsiteX2" fmla="*/ 4034316 w 4034316"/>
              <a:gd name="connsiteY2" fmla="*/ 2800630 h 3486455"/>
              <a:gd name="connsiteX3" fmla="*/ 3874752 w 4034316"/>
              <a:gd name="connsiteY3" fmla="*/ 2945652 h 3486455"/>
              <a:gd name="connsiteX4" fmla="*/ 2368296 w 4034316"/>
              <a:gd name="connsiteY4" fmla="*/ 3486455 h 3486455"/>
              <a:gd name="connsiteX5" fmla="*/ 0 w 4034316"/>
              <a:gd name="connsiteY5" fmla="*/ 1118159 h 3486455"/>
              <a:gd name="connsiteX6" fmla="*/ 186113 w 4034316"/>
              <a:gd name="connsiteY6" fmla="*/ 196311 h 348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16" h="3486455">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https://www.saedsayad.com/images/Clustering_single.png">
            <a:extLst>
              <a:ext uri="{FF2B5EF4-FFF2-40B4-BE49-F238E27FC236}">
                <a16:creationId xmlns:a16="http://schemas.microsoft.com/office/drawing/2014/main" id="{46D57E62-8CA1-4310-B455-2E89D9B7040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8874796" y="297192"/>
            <a:ext cx="2980342" cy="2353443"/>
          </a:xfrm>
          <a:prstGeom prst="rect">
            <a:avLst/>
          </a:prstGeom>
          <a:noFill/>
        </p:spPr>
      </p:pic>
      <p:sp>
        <p:nvSpPr>
          <p:cNvPr id="19" name="Freeform: Shape 18">
            <a:extLst>
              <a:ext uri="{FF2B5EF4-FFF2-40B4-BE49-F238E27FC236}">
                <a16:creationId xmlns:a16="http://schemas.microsoft.com/office/drawing/2014/main" id="{2B7592FE-10D1-4664-B623-353F47C8D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8132" y="4032250"/>
            <a:ext cx="3303868" cy="2825750"/>
          </a:xfrm>
          <a:custGeom>
            <a:avLst/>
            <a:gdLst>
              <a:gd name="connsiteX0" fmla="*/ 1888600 w 3303868"/>
              <a:gd name="connsiteY0" fmla="*/ 0 h 2825750"/>
              <a:gd name="connsiteX1" fmla="*/ 3224042 w 3303868"/>
              <a:gd name="connsiteY1" fmla="*/ 553158 h 2825750"/>
              <a:gd name="connsiteX2" fmla="*/ 3303868 w 3303868"/>
              <a:gd name="connsiteY2" fmla="*/ 640989 h 2825750"/>
              <a:gd name="connsiteX3" fmla="*/ 3303868 w 3303868"/>
              <a:gd name="connsiteY3" fmla="*/ 2825750 h 2825750"/>
              <a:gd name="connsiteX4" fmla="*/ 250380 w 3303868"/>
              <a:gd name="connsiteY4" fmla="*/ 2825750 h 2825750"/>
              <a:gd name="connsiteX5" fmla="*/ 227944 w 3303868"/>
              <a:gd name="connsiteY5" fmla="*/ 2788819 h 2825750"/>
              <a:gd name="connsiteX6" fmla="*/ 0 w 3303868"/>
              <a:gd name="connsiteY6" fmla="*/ 1888600 h 2825750"/>
              <a:gd name="connsiteX7" fmla="*/ 1888600 w 3303868"/>
              <a:gd name="connsiteY7" fmla="*/ 0 h 282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3868" h="282575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32248578-C6EF-47FB-8B88-AD65C27452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53088" y="4197206"/>
            <a:ext cx="3138912" cy="2660795"/>
          </a:xfrm>
          <a:custGeom>
            <a:avLst/>
            <a:gdLst>
              <a:gd name="connsiteX0" fmla="*/ 1723644 w 3138912"/>
              <a:gd name="connsiteY0" fmla="*/ 0 h 2660795"/>
              <a:gd name="connsiteX1" fmla="*/ 3053691 w 3138912"/>
              <a:gd name="connsiteY1" fmla="*/ 627247 h 2660795"/>
              <a:gd name="connsiteX2" fmla="*/ 3138912 w 3138912"/>
              <a:gd name="connsiteY2" fmla="*/ 741211 h 2660795"/>
              <a:gd name="connsiteX3" fmla="*/ 3138912 w 3138912"/>
              <a:gd name="connsiteY3" fmla="*/ 2660795 h 2660795"/>
              <a:gd name="connsiteX4" fmla="*/ 278239 w 3138912"/>
              <a:gd name="connsiteY4" fmla="*/ 2660795 h 2660795"/>
              <a:gd name="connsiteX5" fmla="*/ 208035 w 3138912"/>
              <a:gd name="connsiteY5" fmla="*/ 2545235 h 2660795"/>
              <a:gd name="connsiteX6" fmla="*/ 0 w 3138912"/>
              <a:gd name="connsiteY6" fmla="*/ 1723644 h 2660795"/>
              <a:gd name="connsiteX7" fmla="*/ 1723644 w 3138912"/>
              <a:gd name="connsiteY7" fmla="*/ 0 h 26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912" h="2660795">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https://www.saedsayad.com/images/Clustering_average.png">
            <a:extLst>
              <a:ext uri="{FF2B5EF4-FFF2-40B4-BE49-F238E27FC236}">
                <a16:creationId xmlns:a16="http://schemas.microsoft.com/office/drawing/2014/main" id="{B3A43A01-3292-4154-9013-54D64F74D891}"/>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9582150" y="4878116"/>
            <a:ext cx="2407535" cy="1784408"/>
          </a:xfrm>
          <a:prstGeom prst="rect">
            <a:avLst/>
          </a:prstGeom>
          <a:noFill/>
        </p:spPr>
      </p:pic>
    </p:spTree>
    <p:extLst>
      <p:ext uri="{BB962C8B-B14F-4D97-AF65-F5344CB8AC3E}">
        <p14:creationId xmlns:p14="http://schemas.microsoft.com/office/powerpoint/2010/main" val="66520523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686545-71B4-48F5-B0E5-0C4A93C48FCD}"/>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Applications</a:t>
            </a:r>
          </a:p>
        </p:txBody>
      </p:sp>
      <p:sp>
        <p:nvSpPr>
          <p:cNvPr id="3" name="Content Placeholder 2">
            <a:extLst>
              <a:ext uri="{FF2B5EF4-FFF2-40B4-BE49-F238E27FC236}">
                <a16:creationId xmlns:a16="http://schemas.microsoft.com/office/drawing/2014/main" id="{9FA8F81C-549F-4A51-B47D-F3FFB61B2495}"/>
              </a:ext>
            </a:extLst>
          </p:cNvPr>
          <p:cNvSpPr>
            <a:spLocks noGrp="1"/>
          </p:cNvSpPr>
          <p:nvPr>
            <p:ph idx="1"/>
          </p:nvPr>
        </p:nvSpPr>
        <p:spPr>
          <a:xfrm>
            <a:off x="643468" y="2638044"/>
            <a:ext cx="3363974" cy="3415622"/>
          </a:xfrm>
        </p:spPr>
        <p:txBody>
          <a:bodyPr>
            <a:normAutofit/>
          </a:bodyPr>
          <a:lstStyle/>
          <a:p>
            <a:pPr marL="0" indent="0">
              <a:buNone/>
            </a:pPr>
            <a:r>
              <a:rPr lang="en-US" sz="2000">
                <a:solidFill>
                  <a:schemeClr val="bg1"/>
                </a:solidFill>
              </a:rPr>
              <a:t>1) US Senator Clustering through Twitter</a:t>
            </a:r>
          </a:p>
          <a:p>
            <a:pPr marL="0" indent="0">
              <a:buNone/>
            </a:pPr>
            <a:r>
              <a:rPr lang="en-US" sz="2000">
                <a:solidFill>
                  <a:schemeClr val="bg1"/>
                </a:solidFill>
              </a:rPr>
              <a:t>Can we find the party lines through Twitter?</a:t>
            </a:r>
          </a:p>
          <a:p>
            <a:pPr marL="0" indent="0">
              <a:buNone/>
            </a:pPr>
            <a:endParaRPr lang="en-US" sz="2000">
              <a:solidFill>
                <a:schemeClr val="bg1"/>
              </a:solidFill>
            </a:endParaRPr>
          </a:p>
        </p:txBody>
      </p:sp>
      <p:pic>
        <p:nvPicPr>
          <p:cNvPr id="4" name="Picture 3" descr="https://cdn-images-1.medium.com/max/1600/1*0GYn3kB4x6Cg3_oJONFALA.png">
            <a:extLst>
              <a:ext uri="{FF2B5EF4-FFF2-40B4-BE49-F238E27FC236}">
                <a16:creationId xmlns:a16="http://schemas.microsoft.com/office/drawing/2014/main" id="{7E04F8B4-5E12-4552-9393-1D360E02D719}"/>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297763" y="1785874"/>
            <a:ext cx="6250769" cy="3125384"/>
          </a:xfrm>
          <a:prstGeom prst="rect">
            <a:avLst/>
          </a:prstGeom>
          <a:noFill/>
        </p:spPr>
      </p:pic>
    </p:spTree>
    <p:extLst>
      <p:ext uri="{BB962C8B-B14F-4D97-AF65-F5344CB8AC3E}">
        <p14:creationId xmlns:p14="http://schemas.microsoft.com/office/powerpoint/2010/main" val="177035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686545-71B4-48F5-B0E5-0C4A93C48FCD}"/>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Applications</a:t>
            </a:r>
          </a:p>
        </p:txBody>
      </p:sp>
      <p:sp>
        <p:nvSpPr>
          <p:cNvPr id="3" name="Content Placeholder 2">
            <a:extLst>
              <a:ext uri="{FF2B5EF4-FFF2-40B4-BE49-F238E27FC236}">
                <a16:creationId xmlns:a16="http://schemas.microsoft.com/office/drawing/2014/main" id="{9FA8F81C-549F-4A51-B47D-F3FFB61B2495}"/>
              </a:ext>
            </a:extLst>
          </p:cNvPr>
          <p:cNvSpPr>
            <a:spLocks noGrp="1"/>
          </p:cNvSpPr>
          <p:nvPr>
            <p:ph idx="1"/>
          </p:nvPr>
        </p:nvSpPr>
        <p:spPr>
          <a:xfrm>
            <a:off x="643468" y="2638044"/>
            <a:ext cx="3363974" cy="3415622"/>
          </a:xfrm>
        </p:spPr>
        <p:txBody>
          <a:bodyPr>
            <a:normAutofit/>
          </a:bodyPr>
          <a:lstStyle/>
          <a:p>
            <a:pPr marL="0" indent="0">
              <a:buNone/>
            </a:pPr>
            <a:r>
              <a:rPr lang="en-US" sz="2000">
                <a:solidFill>
                  <a:schemeClr val="bg1"/>
                </a:solidFill>
              </a:rPr>
              <a:t>2) Charting Evolution through Phylogenetic Trees</a:t>
            </a:r>
          </a:p>
          <a:p>
            <a:pPr marL="0" indent="0">
              <a:buNone/>
            </a:pPr>
            <a:r>
              <a:rPr lang="en-US" sz="2000" i="1">
                <a:solidFill>
                  <a:schemeClr val="bg1"/>
                </a:solidFill>
              </a:rPr>
              <a:t>How can we relate different species together?</a:t>
            </a:r>
            <a:endParaRPr lang="en-US" sz="2000">
              <a:solidFill>
                <a:schemeClr val="bg1"/>
              </a:solidFill>
            </a:endParaRPr>
          </a:p>
        </p:txBody>
      </p:sp>
      <p:pic>
        <p:nvPicPr>
          <p:cNvPr id="5" name="Picture 4" descr="https://cdn-images-1.medium.com/max/1600/1*BTCHvLdepH-sPrIlGkL7sA.png">
            <a:extLst>
              <a:ext uri="{FF2B5EF4-FFF2-40B4-BE49-F238E27FC236}">
                <a16:creationId xmlns:a16="http://schemas.microsoft.com/office/drawing/2014/main" id="{BEE5D944-CBF1-4685-A1E6-2687CF968B44}"/>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096000" y="278710"/>
            <a:ext cx="4403450" cy="2721665"/>
          </a:xfrm>
          <a:prstGeom prst="rect">
            <a:avLst/>
          </a:prstGeom>
          <a:noFill/>
        </p:spPr>
      </p:pic>
      <p:pic>
        <p:nvPicPr>
          <p:cNvPr id="11" name="Picture 10" descr="https://cdn-images-1.medium.com/max/1600/1*qWTQGi9IwojqVtdw1mfGWw.png">
            <a:extLst>
              <a:ext uri="{FF2B5EF4-FFF2-40B4-BE49-F238E27FC236}">
                <a16:creationId xmlns:a16="http://schemas.microsoft.com/office/drawing/2014/main" id="{85C5F0A0-2025-4043-81A9-D039AA83EFB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3041" y="3000375"/>
            <a:ext cx="4396409" cy="3296022"/>
          </a:xfrm>
          <a:prstGeom prst="rect">
            <a:avLst/>
          </a:prstGeom>
          <a:noFill/>
          <a:ln>
            <a:noFill/>
          </a:ln>
        </p:spPr>
      </p:pic>
    </p:spTree>
    <p:extLst>
      <p:ext uri="{BB962C8B-B14F-4D97-AF65-F5344CB8AC3E}">
        <p14:creationId xmlns:p14="http://schemas.microsoft.com/office/powerpoint/2010/main" val="1992850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51DF-1B6A-41C1-B55F-71F48639E692}"/>
              </a:ext>
            </a:extLst>
          </p:cNvPr>
          <p:cNvSpPr>
            <a:spLocks noGrp="1"/>
          </p:cNvSpPr>
          <p:nvPr>
            <p:ph type="title"/>
          </p:nvPr>
        </p:nvSpPr>
        <p:spPr>
          <a:xfrm>
            <a:off x="838200" y="365125"/>
            <a:ext cx="10515600" cy="1325563"/>
          </a:xfrm>
        </p:spPr>
        <p:txBody>
          <a:bodyPr/>
          <a:lstStyle/>
          <a:p>
            <a:r>
              <a:rPr lang="en-US"/>
              <a:t>How hierarchical clustering works (Agglomerative Clustering):</a:t>
            </a:r>
            <a:endParaRPr lang="en-US" dirty="0"/>
          </a:p>
        </p:txBody>
      </p:sp>
      <p:pic>
        <p:nvPicPr>
          <p:cNvPr id="4" name="Picture 3">
            <a:extLst>
              <a:ext uri="{FF2B5EF4-FFF2-40B4-BE49-F238E27FC236}">
                <a16:creationId xmlns:a16="http://schemas.microsoft.com/office/drawing/2014/main" id="{7E4B5D02-97F1-42A9-B972-0E26C3F50D5A}"/>
              </a:ext>
            </a:extLst>
          </p:cNvPr>
          <p:cNvPicPr>
            <a:picLocks noChangeAspect="1"/>
          </p:cNvPicPr>
          <p:nvPr/>
        </p:nvPicPr>
        <p:blipFill>
          <a:blip r:embed="rId2"/>
          <a:stretch>
            <a:fillRect/>
          </a:stretch>
        </p:blipFill>
        <p:spPr>
          <a:xfrm>
            <a:off x="1411398" y="1673336"/>
            <a:ext cx="4736990" cy="1561645"/>
          </a:xfrm>
          <a:prstGeom prst="rect">
            <a:avLst/>
          </a:prstGeom>
        </p:spPr>
      </p:pic>
      <p:pic>
        <p:nvPicPr>
          <p:cNvPr id="6" name="Picture 5">
            <a:extLst>
              <a:ext uri="{FF2B5EF4-FFF2-40B4-BE49-F238E27FC236}">
                <a16:creationId xmlns:a16="http://schemas.microsoft.com/office/drawing/2014/main" id="{B606344B-D1C0-4152-9211-16169615C97B}"/>
              </a:ext>
            </a:extLst>
          </p:cNvPr>
          <p:cNvPicPr>
            <a:picLocks noChangeAspect="1"/>
          </p:cNvPicPr>
          <p:nvPr/>
        </p:nvPicPr>
        <p:blipFill>
          <a:blip r:embed="rId3"/>
          <a:stretch>
            <a:fillRect/>
          </a:stretch>
        </p:blipFill>
        <p:spPr>
          <a:xfrm>
            <a:off x="1411398" y="3429000"/>
            <a:ext cx="4702286" cy="1552969"/>
          </a:xfrm>
          <a:prstGeom prst="rect">
            <a:avLst/>
          </a:prstGeom>
        </p:spPr>
      </p:pic>
      <p:pic>
        <p:nvPicPr>
          <p:cNvPr id="7" name="Picture 6">
            <a:extLst>
              <a:ext uri="{FF2B5EF4-FFF2-40B4-BE49-F238E27FC236}">
                <a16:creationId xmlns:a16="http://schemas.microsoft.com/office/drawing/2014/main" id="{03A4FB14-0E33-49D3-B435-56A9D376036F}"/>
              </a:ext>
            </a:extLst>
          </p:cNvPr>
          <p:cNvPicPr>
            <a:picLocks noChangeAspect="1"/>
          </p:cNvPicPr>
          <p:nvPr/>
        </p:nvPicPr>
        <p:blipFill>
          <a:blip r:embed="rId4"/>
          <a:stretch>
            <a:fillRect/>
          </a:stretch>
        </p:blipFill>
        <p:spPr>
          <a:xfrm>
            <a:off x="6391275" y="3428999"/>
            <a:ext cx="4719638" cy="1552969"/>
          </a:xfrm>
          <a:prstGeom prst="rect">
            <a:avLst/>
          </a:prstGeom>
        </p:spPr>
      </p:pic>
      <p:pic>
        <p:nvPicPr>
          <p:cNvPr id="8" name="Picture 7">
            <a:extLst>
              <a:ext uri="{FF2B5EF4-FFF2-40B4-BE49-F238E27FC236}">
                <a16:creationId xmlns:a16="http://schemas.microsoft.com/office/drawing/2014/main" id="{C66E59C2-BAB3-4D9D-A2FE-828EDFF79D82}"/>
              </a:ext>
            </a:extLst>
          </p:cNvPr>
          <p:cNvPicPr>
            <a:picLocks noChangeAspect="1"/>
          </p:cNvPicPr>
          <p:nvPr/>
        </p:nvPicPr>
        <p:blipFill>
          <a:blip r:embed="rId5"/>
          <a:stretch>
            <a:fillRect/>
          </a:stretch>
        </p:blipFill>
        <p:spPr>
          <a:xfrm>
            <a:off x="6391275" y="5281885"/>
            <a:ext cx="4719638" cy="1576115"/>
          </a:xfrm>
          <a:prstGeom prst="rect">
            <a:avLst/>
          </a:prstGeom>
        </p:spPr>
      </p:pic>
      <p:grpSp>
        <p:nvGrpSpPr>
          <p:cNvPr id="10" name="Group 9">
            <a:extLst>
              <a:ext uri="{FF2B5EF4-FFF2-40B4-BE49-F238E27FC236}">
                <a16:creationId xmlns:a16="http://schemas.microsoft.com/office/drawing/2014/main" id="{4C11AD6B-0A3F-4AEB-96C6-CB23C15CA673}"/>
              </a:ext>
            </a:extLst>
          </p:cNvPr>
          <p:cNvGrpSpPr/>
          <p:nvPr/>
        </p:nvGrpSpPr>
        <p:grpSpPr>
          <a:xfrm>
            <a:off x="6391275" y="1690688"/>
            <a:ext cx="4719638" cy="1544293"/>
            <a:chOff x="6391275" y="1690688"/>
            <a:chExt cx="4719638" cy="1544293"/>
          </a:xfrm>
        </p:grpSpPr>
        <p:pic>
          <p:nvPicPr>
            <p:cNvPr id="5" name="Picture 4">
              <a:extLst>
                <a:ext uri="{FF2B5EF4-FFF2-40B4-BE49-F238E27FC236}">
                  <a16:creationId xmlns:a16="http://schemas.microsoft.com/office/drawing/2014/main" id="{25DB2FEF-5916-40C3-B556-74841DD9B945}"/>
                </a:ext>
              </a:extLst>
            </p:cNvPr>
            <p:cNvPicPr>
              <a:picLocks noChangeAspect="1"/>
            </p:cNvPicPr>
            <p:nvPr/>
          </p:nvPicPr>
          <p:blipFill>
            <a:blip r:embed="rId6"/>
            <a:stretch>
              <a:fillRect/>
            </a:stretch>
          </p:blipFill>
          <p:spPr>
            <a:xfrm>
              <a:off x="6391275" y="1690688"/>
              <a:ext cx="4719638" cy="1544293"/>
            </a:xfrm>
            <a:prstGeom prst="rect">
              <a:avLst/>
            </a:prstGeom>
          </p:spPr>
        </p:pic>
        <p:pic>
          <p:nvPicPr>
            <p:cNvPr id="9" name="Picture 8">
              <a:extLst>
                <a:ext uri="{FF2B5EF4-FFF2-40B4-BE49-F238E27FC236}">
                  <a16:creationId xmlns:a16="http://schemas.microsoft.com/office/drawing/2014/main" id="{8C91157A-01B4-41FA-B0F6-61B7C86497ED}"/>
                </a:ext>
              </a:extLst>
            </p:cNvPr>
            <p:cNvPicPr>
              <a:picLocks noChangeAspect="1"/>
            </p:cNvPicPr>
            <p:nvPr/>
          </p:nvPicPr>
          <p:blipFill>
            <a:blip r:embed="rId7"/>
            <a:stretch>
              <a:fillRect/>
            </a:stretch>
          </p:blipFill>
          <p:spPr>
            <a:xfrm>
              <a:off x="8161558" y="1938959"/>
              <a:ext cx="390525" cy="1047750"/>
            </a:xfrm>
            <a:prstGeom prst="rect">
              <a:avLst/>
            </a:prstGeom>
          </p:spPr>
        </p:pic>
      </p:grpSp>
      <p:cxnSp>
        <p:nvCxnSpPr>
          <p:cNvPr id="15" name="Straight Arrow Connector 14">
            <a:extLst>
              <a:ext uri="{FF2B5EF4-FFF2-40B4-BE49-F238E27FC236}">
                <a16:creationId xmlns:a16="http://schemas.microsoft.com/office/drawing/2014/main" id="{9EAC53A1-2FE7-4481-A56E-DF2331CD881A}"/>
              </a:ext>
            </a:extLst>
          </p:cNvPr>
          <p:cNvCxnSpPr>
            <a:stCxn id="4" idx="3"/>
            <a:endCxn id="5" idx="1"/>
          </p:cNvCxnSpPr>
          <p:nvPr/>
        </p:nvCxnSpPr>
        <p:spPr>
          <a:xfrm>
            <a:off x="6148388" y="2454159"/>
            <a:ext cx="242887" cy="8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1425ED9-6991-4A9D-9562-DC85CEA79ADB}"/>
              </a:ext>
            </a:extLst>
          </p:cNvPr>
          <p:cNvCxnSpPr>
            <a:cxnSpLocks/>
          </p:cNvCxnSpPr>
          <p:nvPr/>
        </p:nvCxnSpPr>
        <p:spPr>
          <a:xfrm flipV="1">
            <a:off x="9872870" y="3181973"/>
            <a:ext cx="0" cy="19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092C185-E66E-4C2D-84A1-CF23C020E330}"/>
              </a:ext>
            </a:extLst>
          </p:cNvPr>
          <p:cNvCxnSpPr/>
          <p:nvPr/>
        </p:nvCxnSpPr>
        <p:spPr>
          <a:xfrm flipH="1">
            <a:off x="2663687" y="3375991"/>
            <a:ext cx="72091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4D745AF-5B6A-43A8-B748-B1459C2F3FC3}"/>
              </a:ext>
            </a:extLst>
          </p:cNvPr>
          <p:cNvCxnSpPr/>
          <p:nvPr/>
        </p:nvCxnSpPr>
        <p:spPr>
          <a:xfrm>
            <a:off x="2663687" y="3375991"/>
            <a:ext cx="0" cy="175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A71BF9F-49E0-4D57-88FE-62956EFEB7AC}"/>
              </a:ext>
            </a:extLst>
          </p:cNvPr>
          <p:cNvCxnSpPr>
            <a:stCxn id="6" idx="3"/>
            <a:endCxn id="7" idx="1"/>
          </p:cNvCxnSpPr>
          <p:nvPr/>
        </p:nvCxnSpPr>
        <p:spPr>
          <a:xfrm flipV="1">
            <a:off x="6113684" y="4205484"/>
            <a:ext cx="2775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FF89142-6508-4B20-8197-29F9F1F1982D}"/>
              </a:ext>
            </a:extLst>
          </p:cNvPr>
          <p:cNvCxnSpPr/>
          <p:nvPr/>
        </p:nvCxnSpPr>
        <p:spPr>
          <a:xfrm flipH="1">
            <a:off x="7845287" y="4784035"/>
            <a:ext cx="1325217" cy="715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85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51DF-1B6A-41C1-B55F-71F48639E692}"/>
              </a:ext>
            </a:extLst>
          </p:cNvPr>
          <p:cNvSpPr>
            <a:spLocks noGrp="1"/>
          </p:cNvSpPr>
          <p:nvPr>
            <p:ph type="title"/>
          </p:nvPr>
        </p:nvSpPr>
        <p:spPr>
          <a:xfrm>
            <a:off x="838200" y="365125"/>
            <a:ext cx="10515600" cy="1325563"/>
          </a:xfrm>
        </p:spPr>
        <p:txBody>
          <a:bodyPr/>
          <a:lstStyle/>
          <a:p>
            <a:r>
              <a:rPr lang="en-US" dirty="0"/>
              <a:t>How hierarchical clustering works (Agglomerative Clustering) cont..:</a:t>
            </a:r>
          </a:p>
        </p:txBody>
      </p:sp>
      <p:sp>
        <p:nvSpPr>
          <p:cNvPr id="3" name="Rectangle 2">
            <a:extLst>
              <a:ext uri="{FF2B5EF4-FFF2-40B4-BE49-F238E27FC236}">
                <a16:creationId xmlns:a16="http://schemas.microsoft.com/office/drawing/2014/main" id="{C87B8665-B8CB-497F-A8B5-28BFDDD28F87}"/>
              </a:ext>
            </a:extLst>
          </p:cNvPr>
          <p:cNvSpPr/>
          <p:nvPr/>
        </p:nvSpPr>
        <p:spPr>
          <a:xfrm>
            <a:off x="838199" y="1959023"/>
            <a:ext cx="10391775" cy="671915"/>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The main output of Hierarchical Clustering is a </a:t>
            </a:r>
            <a:r>
              <a:rPr lang="en-US" i="1" dirty="0">
                <a:latin typeface="Calibri" panose="020F0502020204030204" pitchFamily="34" charset="0"/>
                <a:ea typeface="Calibri" panose="020F0502020204030204" pitchFamily="34" charset="0"/>
                <a:cs typeface="Arial" panose="020B0604020202020204" pitchFamily="34" charset="0"/>
              </a:rPr>
              <a:t>dendrogram, </a:t>
            </a:r>
            <a:r>
              <a:rPr lang="en-US" dirty="0">
                <a:latin typeface="Calibri" panose="020F0502020204030204" pitchFamily="34" charset="0"/>
                <a:ea typeface="Calibri" panose="020F0502020204030204" pitchFamily="34" charset="0"/>
                <a:cs typeface="Arial" panose="020B0604020202020204" pitchFamily="34" charset="0"/>
              </a:rPr>
              <a:t>which shows the hierarchical relationship between the clusters:</a:t>
            </a:r>
          </a:p>
        </p:txBody>
      </p:sp>
      <p:pic>
        <p:nvPicPr>
          <p:cNvPr id="17" name="Picture 16" descr="https://www.displayr.com/wp-content/uploads/2018/03/Screen-Shot-2018-03-28-at-11.48.48-am.png">
            <a:extLst>
              <a:ext uri="{FF2B5EF4-FFF2-40B4-BE49-F238E27FC236}">
                <a16:creationId xmlns:a16="http://schemas.microsoft.com/office/drawing/2014/main" id="{361EEC4E-2514-4626-ABFD-E87EF8A042A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1699" y="2899273"/>
            <a:ext cx="5400675" cy="2289175"/>
          </a:xfrm>
          <a:prstGeom prst="rect">
            <a:avLst/>
          </a:prstGeom>
          <a:noFill/>
          <a:ln>
            <a:noFill/>
          </a:ln>
        </p:spPr>
      </p:pic>
    </p:spTree>
    <p:extLst>
      <p:ext uri="{BB962C8B-B14F-4D97-AF65-F5344CB8AC3E}">
        <p14:creationId xmlns:p14="http://schemas.microsoft.com/office/powerpoint/2010/main" val="1395329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1108</Words>
  <Application>Microsoft Office PowerPoint</Application>
  <PresentationFormat>Widescreen</PresentationFormat>
  <Paragraphs>206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Unicode MS</vt:lpstr>
      <vt:lpstr>Calibri</vt:lpstr>
      <vt:lpstr>Calibri Light</vt:lpstr>
      <vt:lpstr>Office Theme</vt:lpstr>
      <vt:lpstr>Hierarchical Clustering</vt:lpstr>
      <vt:lpstr>Outlines</vt:lpstr>
      <vt:lpstr>What is Hierarchical Clustering?</vt:lpstr>
      <vt:lpstr>Types of Hierarchical Clustering</vt:lpstr>
      <vt:lpstr>Methods to Measure Clusters</vt:lpstr>
      <vt:lpstr>Applications</vt:lpstr>
      <vt:lpstr>Applications</vt:lpstr>
      <vt:lpstr>How hierarchical clustering works (Agglomerative Clustering):</vt:lpstr>
      <vt:lpstr>How hierarchical clustering works (Agglomerative Clustering) cont..:</vt:lpstr>
      <vt:lpstr>Single Linkage Clustering: The Algorithm</vt:lpstr>
      <vt:lpstr>Dry-Run Example</vt:lpstr>
      <vt:lpstr>Dry-Run Example</vt:lpstr>
      <vt:lpstr>Dry-Run Example</vt:lpstr>
      <vt:lpstr>Dry-Run Example</vt:lpstr>
      <vt:lpstr>Dry-Run Example</vt:lpstr>
      <vt:lpstr>Dry-Run Example</vt:lpstr>
      <vt:lpstr>Problem and Implementation in Python</vt:lpstr>
      <vt:lpstr>Problem and Implementation in Python cont..</vt:lpstr>
      <vt:lpstr>Q &amp; 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Hierarchical Clustering</dc:title>
  <dc:creator>Muhammad Sadeeq</dc:creator>
  <cp:lastModifiedBy>adnan amin</cp:lastModifiedBy>
  <cp:revision>4</cp:revision>
  <dcterms:created xsi:type="dcterms:W3CDTF">2019-04-12T08:14:19Z</dcterms:created>
  <dcterms:modified xsi:type="dcterms:W3CDTF">2020-05-12T20:18:24Z</dcterms:modified>
</cp:coreProperties>
</file>