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73" r:id="rId16"/>
    <p:sldId id="275" r:id="rId17"/>
    <p:sldId id="274" r:id="rId18"/>
    <p:sldId id="260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76A5-E432-4F5F-B5AB-A78885E83003}" type="datetimeFigureOut">
              <a:rPr lang="en-PK" smtClean="0"/>
              <a:t>23/04/2021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3EBD7-8CC7-42EB-8B18-0C124180D6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710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386F-F47D-4004-AEAA-3DB169D15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4B5A7-7544-46E5-B824-EA39941E3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45B3-27AD-439E-9D42-BA82AE21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EC4A-00D4-4485-A238-621935421F4E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CA5F-4B6B-4980-ADB5-836FB685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1A67-627F-4983-B9E0-6AE808F0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56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3C66-D931-4592-BCA2-AC2B7653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6ECE-2143-431C-8357-49B3138F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C492-E535-467F-B7BF-EF268C9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F463-170B-4D28-BA38-D5C8932C7731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6847-25E1-4CDB-AA8D-B141CB48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4A23-AA66-49CF-865F-568D972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57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9502D-A3F0-4BFD-A05B-315412D0D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9705-DC3C-4774-A7A2-B6A41B97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5E08-991C-4AC8-91D6-2401936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3EE9-D8E3-4CBF-80C0-D55DD782DCF8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E901-C980-47F8-A193-B199A03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3097-7BE7-4CBD-8A7B-E7EAC5F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96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C951-9CA6-427A-95E0-893AA00D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E215-146C-4F1C-8530-E57F81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E816-3680-4BE5-817D-348DC019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C86-F14E-40A6-82D7-DDCA54A65638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4922-1995-4514-AEA7-B21D199E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AF35-2402-4669-B2F8-065F52B2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65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FACB-E951-4C3A-A52A-D30DC3BE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C786-0333-4CF1-AF09-50968AF4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A73C-2C97-4F5A-890F-79874747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D8B3-4644-4AF1-9969-61AAC80666AD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3BF7-B3C6-471B-AC36-99117C2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026E-A236-49D4-A8E3-EAB5E1D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46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7867-6536-4C8D-98FF-3CAC5C4A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BB78-DD59-4ED7-9B5A-D5A29DB63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E347C-BC32-4F51-9A07-1D7C2D47C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8655-C123-4DCF-8320-D396A2B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4FFF-0D28-4076-A68F-9BEB9D2C76B7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A1EAA-8870-485D-93B1-06465C21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74762-6CF8-494F-8B32-6E5C2D0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56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20F7-4849-4EF8-815C-65C1512F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36C5-C2D7-4E2A-9924-8C0ADF1E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584D-439D-489E-A47D-B737D8049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597BC-D056-4425-A6C2-BB113C5A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10AEB-5C0A-4BA2-99AA-7CB274F09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1C889-A511-4259-8748-9B46D7E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6702-8113-4C0B-8AD1-5F77AC25C07B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28B41-8C1D-4C9B-805B-A4554CE2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AFA1-EF68-4B50-AE45-F0C21D22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58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7CC4-C6B9-4872-BC50-0858E6A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4E2D0-AE85-4A7E-AA91-1245832D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BDC-3B67-44B1-B210-E0818EE2852B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0B5B-7463-4396-A285-C925FBBB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34E22-F860-4BCF-914C-DADC6BB7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87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C25E4-F5A7-4CBB-B4BF-D81A2D4A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0557-23BB-4C69-B9A6-DB15E6EE244B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027D9-DBF1-4944-8008-BF0C85B1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AB43-6113-478C-A291-FFBB05A0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42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128-2FAC-4E5A-991E-4303CCB6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2E99-927A-4950-A1EC-0B4CF18F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BFD14-0DEA-41E5-9903-92A9D527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8D3B-FFBF-4B7E-9609-4CEBC24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BFA3-7D0F-4C6E-8192-326E39C1C23A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D79D-B1AA-4814-BA9D-D56291BC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9919-F962-40FC-ADBA-EA96670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019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39F4-6553-4B9A-9E9B-08E64BF3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B9DB3-AAB5-43C5-AEDB-E1880F4C4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D9F93-2123-474F-9E08-FCDE4FBB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F23A-0049-46E5-8F22-9210DE0D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C645-7627-4EC3-8532-A04507BE26D8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0994-56F3-4055-ABE6-14355B31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068C-C496-4FE3-B504-7A8B81FE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11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8D491-F8D6-44C5-85E7-1D3F957B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71AC-A2D3-4A13-A0E6-CC62ABBE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FA53-3462-4928-B82B-0EC137AF1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AC22-E4DD-4A32-9217-6A3DDEB81D7F}" type="datetime8">
              <a:rPr lang="en-PK" smtClean="0"/>
              <a:t>23/04/2021 1:58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EBA1-2887-4BC9-885E-5234DA138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8CD6-1381-4862-A405-97892A64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60F7-AB52-4171-AA82-E624CC5BFF4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9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EFF0-AD68-40DF-9F4F-0D9F65FF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7ED32-A707-4E18-BC82-7236948B7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473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4901045" y="3417841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901044" y="5110574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1DBA9-EDC7-4347-8586-9DF8FEFDFD8D}"/>
              </a:ext>
            </a:extLst>
          </p:cNvPr>
          <p:cNvSpPr/>
          <p:nvPr/>
        </p:nvSpPr>
        <p:spPr>
          <a:xfrm>
            <a:off x="6899564" y="3477054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028A62-CEBE-44B2-8704-04107C6E0B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0653C-F996-46F0-8EDE-0732A8C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D8CF7-A84E-4F21-83F2-9023932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10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097DE-D079-4FE2-86CD-7A99BAD7A111}"/>
              </a:ext>
            </a:extLst>
          </p:cNvPr>
          <p:cNvSpPr txBox="1"/>
          <p:nvPr/>
        </p:nvSpPr>
        <p:spPr>
          <a:xfrm>
            <a:off x="502227" y="5814537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false.</a:t>
            </a:r>
            <a:endParaRPr lang="en-PK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0EC7FF-E759-43A6-A9CB-A4282B6A37DD}"/>
              </a:ext>
            </a:extLst>
          </p:cNvPr>
          <p:cNvCxnSpPr>
            <a:cxnSpLocks/>
          </p:cNvCxnSpPr>
          <p:nvPr/>
        </p:nvCxnSpPr>
        <p:spPr>
          <a:xfrm flipV="1">
            <a:off x="4100079" y="4839979"/>
            <a:ext cx="1095376" cy="985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A4371D-CB75-4429-A743-4679969ED270}"/>
              </a:ext>
            </a:extLst>
          </p:cNvPr>
          <p:cNvSpPr txBox="1"/>
          <p:nvPr/>
        </p:nvSpPr>
        <p:spPr>
          <a:xfrm>
            <a:off x="8059881" y="6022396"/>
            <a:ext cx="4007428" cy="369332"/>
          </a:xfrm>
          <a:prstGeom prst="rect">
            <a:avLst/>
          </a:prstGeom>
          <a:solidFill>
            <a:srgbClr val="FD917F"/>
          </a:solidFill>
          <a:ln>
            <a:solidFill>
              <a:srgbClr val="FD917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You predicted negative and it’s true.</a:t>
            </a:r>
            <a:endParaRPr lang="en-PK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E9CEF8-61DD-41C5-9CE5-D9C834FED23C}"/>
              </a:ext>
            </a:extLst>
          </p:cNvPr>
          <p:cNvCxnSpPr>
            <a:cxnSpLocks/>
          </p:cNvCxnSpPr>
          <p:nvPr/>
        </p:nvCxnSpPr>
        <p:spPr>
          <a:xfrm flipH="1" flipV="1">
            <a:off x="8395854" y="4862945"/>
            <a:ext cx="1000993" cy="1159452"/>
          </a:xfrm>
          <a:prstGeom prst="straightConnector1">
            <a:avLst/>
          </a:prstGeom>
          <a:ln w="76200">
            <a:solidFill>
              <a:srgbClr val="FD917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4901045" y="3417841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901044" y="4226794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1DBA9-EDC7-4347-8586-9DF8FEFDFD8D}"/>
              </a:ext>
            </a:extLst>
          </p:cNvPr>
          <p:cNvSpPr/>
          <p:nvPr/>
        </p:nvSpPr>
        <p:spPr>
          <a:xfrm>
            <a:off x="9386455" y="3356372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4A4E9D-155C-41F4-BFA3-B8D46D673D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B8DF-8239-400F-AA55-8A599EB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27ADB-0BD9-4FBD-B30F-94E33DE5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11</a:t>
            </a:fld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F068-0068-4BBC-9F15-127CD404F98B}"/>
              </a:ext>
            </a:extLst>
          </p:cNvPr>
          <p:cNvSpPr txBox="1"/>
          <p:nvPr/>
        </p:nvSpPr>
        <p:spPr>
          <a:xfrm>
            <a:off x="8059881" y="6022396"/>
            <a:ext cx="4007428" cy="369332"/>
          </a:xfrm>
          <a:prstGeom prst="rect">
            <a:avLst/>
          </a:prstGeom>
          <a:solidFill>
            <a:srgbClr val="FD917F"/>
          </a:solidFill>
          <a:ln>
            <a:solidFill>
              <a:srgbClr val="FD917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You predicted negative and it’s true.</a:t>
            </a:r>
            <a:endParaRPr lang="en-PK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F53CC6-9C9C-4287-9F10-027438C4D3CE}"/>
              </a:ext>
            </a:extLst>
          </p:cNvPr>
          <p:cNvCxnSpPr>
            <a:cxnSpLocks/>
          </p:cNvCxnSpPr>
          <p:nvPr/>
        </p:nvCxnSpPr>
        <p:spPr>
          <a:xfrm flipH="1" flipV="1">
            <a:off x="8395854" y="4862945"/>
            <a:ext cx="1000993" cy="1159452"/>
          </a:xfrm>
          <a:prstGeom prst="straightConnector1">
            <a:avLst/>
          </a:prstGeom>
          <a:ln w="76200">
            <a:solidFill>
              <a:srgbClr val="FD917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C9851-CB24-4D12-8D60-83F71B78F77A}"/>
              </a:ext>
            </a:extLst>
          </p:cNvPr>
          <p:cNvSpPr txBox="1"/>
          <p:nvPr/>
        </p:nvSpPr>
        <p:spPr>
          <a:xfrm>
            <a:off x="8184572" y="1454726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Negative and it’s false.</a:t>
            </a:r>
            <a:endParaRPr lang="en-PK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EB66D7-8455-4919-A246-CBDD23A8E400}"/>
              </a:ext>
            </a:extLst>
          </p:cNvPr>
          <p:cNvCxnSpPr>
            <a:cxnSpLocks/>
          </p:cNvCxnSpPr>
          <p:nvPr/>
        </p:nvCxnSpPr>
        <p:spPr>
          <a:xfrm flipH="1">
            <a:off x="8395854" y="1863457"/>
            <a:ext cx="690998" cy="17802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E5BC28-E4A0-40F5-B914-3DD2F4E4C341}"/>
              </a:ext>
            </a:extLst>
          </p:cNvPr>
          <p:cNvSpPr txBox="1"/>
          <p:nvPr/>
        </p:nvSpPr>
        <p:spPr>
          <a:xfrm>
            <a:off x="7924800" y="1794182"/>
            <a:ext cx="491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incoming event (or saying a Dog is a Cat)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7511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5112327" y="1494506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901044" y="4226794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1DBA9-EDC7-4347-8586-9DF8FEFDFD8D}"/>
              </a:ext>
            </a:extLst>
          </p:cNvPr>
          <p:cNvSpPr/>
          <p:nvPr/>
        </p:nvSpPr>
        <p:spPr>
          <a:xfrm>
            <a:off x="9118024" y="3245536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9246EA-996F-4C49-AE54-D2C901E6C2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5C027-F23F-43EF-8F5D-1024C56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4E5AB-A64E-4E4E-B732-EB1EE1F4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12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7DDEE-FCE2-4FEB-B4D5-836BD2D4690C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1CF2E-9CAE-4649-8061-40B3A90AF53E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9EC41A-3D84-46C4-AA02-EC1A33859353}"/>
              </a:ext>
            </a:extLst>
          </p:cNvPr>
          <p:cNvSpPr txBox="1"/>
          <p:nvPr/>
        </p:nvSpPr>
        <p:spPr>
          <a:xfrm>
            <a:off x="8184572" y="1454726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Negative and it’s false.</a:t>
            </a:r>
            <a:endParaRPr lang="en-PK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14827-992F-46C8-98BC-F47CF5BC5402}"/>
              </a:ext>
            </a:extLst>
          </p:cNvPr>
          <p:cNvCxnSpPr>
            <a:cxnSpLocks/>
          </p:cNvCxnSpPr>
          <p:nvPr/>
        </p:nvCxnSpPr>
        <p:spPr>
          <a:xfrm flipH="1">
            <a:off x="8395854" y="1863457"/>
            <a:ext cx="690998" cy="17802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2861C2-2627-43B3-8AEC-70360EDFBC52}"/>
              </a:ext>
            </a:extLst>
          </p:cNvPr>
          <p:cNvSpPr txBox="1"/>
          <p:nvPr/>
        </p:nvSpPr>
        <p:spPr>
          <a:xfrm>
            <a:off x="8059881" y="6022396"/>
            <a:ext cx="4007428" cy="369332"/>
          </a:xfrm>
          <a:prstGeom prst="rect">
            <a:avLst/>
          </a:prstGeom>
          <a:solidFill>
            <a:srgbClr val="FD917F"/>
          </a:solidFill>
          <a:ln>
            <a:solidFill>
              <a:srgbClr val="FD917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You predicted negative and it’s true.</a:t>
            </a:r>
            <a:endParaRPr lang="en-PK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46C3DE-BD1B-42F6-A3AD-4D8948B0187E}"/>
              </a:ext>
            </a:extLst>
          </p:cNvPr>
          <p:cNvCxnSpPr>
            <a:cxnSpLocks/>
          </p:cNvCxnSpPr>
          <p:nvPr/>
        </p:nvCxnSpPr>
        <p:spPr>
          <a:xfrm flipH="1" flipV="1">
            <a:off x="8395854" y="4862945"/>
            <a:ext cx="1000993" cy="1159452"/>
          </a:xfrm>
          <a:prstGeom prst="straightConnector1">
            <a:avLst/>
          </a:prstGeom>
          <a:ln w="76200">
            <a:solidFill>
              <a:srgbClr val="FD917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601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5112327" y="1494506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901046" y="5218238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1DBA9-EDC7-4347-8586-9DF8FEFDFD8D}"/>
              </a:ext>
            </a:extLst>
          </p:cNvPr>
          <p:cNvSpPr/>
          <p:nvPr/>
        </p:nvSpPr>
        <p:spPr>
          <a:xfrm>
            <a:off x="9118024" y="3245536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BB9C2-39E8-4A5F-8F31-6C5E5EA3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28DA-514A-49FE-B6BA-54D3CE6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13</a:t>
            </a:fld>
            <a:endParaRPr lang="en-P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9F8B1-0EB0-46B6-A880-DCE486A388D8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2450E0-296C-4955-A823-53152F801BC7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6B3FA3-AD4A-4F82-9B73-E8BBED65713E}"/>
              </a:ext>
            </a:extLst>
          </p:cNvPr>
          <p:cNvSpPr txBox="1"/>
          <p:nvPr/>
        </p:nvSpPr>
        <p:spPr>
          <a:xfrm>
            <a:off x="8184572" y="1454726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Negative and it’s false.</a:t>
            </a:r>
            <a:endParaRPr lang="en-PK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14AFE8-9788-452B-8BF2-9F74DE0FCED3}"/>
              </a:ext>
            </a:extLst>
          </p:cNvPr>
          <p:cNvCxnSpPr>
            <a:cxnSpLocks/>
          </p:cNvCxnSpPr>
          <p:nvPr/>
        </p:nvCxnSpPr>
        <p:spPr>
          <a:xfrm flipH="1">
            <a:off x="8395854" y="1863457"/>
            <a:ext cx="690998" cy="17802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EA74D-B5AC-4B88-A92A-EEFD346D475B}"/>
              </a:ext>
            </a:extLst>
          </p:cNvPr>
          <p:cNvSpPr txBox="1"/>
          <p:nvPr/>
        </p:nvSpPr>
        <p:spPr>
          <a:xfrm>
            <a:off x="8059881" y="6022396"/>
            <a:ext cx="4007428" cy="369332"/>
          </a:xfrm>
          <a:prstGeom prst="rect">
            <a:avLst/>
          </a:prstGeom>
          <a:solidFill>
            <a:srgbClr val="FD917F"/>
          </a:solidFill>
          <a:ln>
            <a:solidFill>
              <a:srgbClr val="FD917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You predicted negative and it’s true.</a:t>
            </a:r>
            <a:endParaRPr lang="en-PK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F5973-1E97-4322-BC7D-C3A8914C23C8}"/>
              </a:ext>
            </a:extLst>
          </p:cNvPr>
          <p:cNvCxnSpPr>
            <a:cxnSpLocks/>
          </p:cNvCxnSpPr>
          <p:nvPr/>
        </p:nvCxnSpPr>
        <p:spPr>
          <a:xfrm flipH="1" flipV="1">
            <a:off x="8395854" y="4862945"/>
            <a:ext cx="1000993" cy="1159452"/>
          </a:xfrm>
          <a:prstGeom prst="straightConnector1">
            <a:avLst/>
          </a:prstGeom>
          <a:ln w="76200">
            <a:solidFill>
              <a:srgbClr val="FD917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4BD925-847A-458D-9327-1836B8FE93F3}"/>
              </a:ext>
            </a:extLst>
          </p:cNvPr>
          <p:cNvSpPr txBox="1"/>
          <p:nvPr/>
        </p:nvSpPr>
        <p:spPr>
          <a:xfrm>
            <a:off x="502227" y="5814537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false.</a:t>
            </a:r>
            <a:endParaRPr lang="en-PK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8795-9D20-4EC0-A790-E1001198DE84}"/>
              </a:ext>
            </a:extLst>
          </p:cNvPr>
          <p:cNvCxnSpPr>
            <a:cxnSpLocks/>
          </p:cNvCxnSpPr>
          <p:nvPr/>
        </p:nvCxnSpPr>
        <p:spPr>
          <a:xfrm flipV="1">
            <a:off x="4100079" y="4839979"/>
            <a:ext cx="1095376" cy="985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variation of 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4980708" cy="202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1783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1704110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669470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D1D336-133A-409E-8ABD-E4B21A69B4D4}"/>
              </a:ext>
            </a:extLst>
          </p:cNvPr>
          <p:cNvGraphicFramePr>
            <a:graphicFrameLocks noGrp="1"/>
          </p:cNvGraphicFramePr>
          <p:nvPr/>
        </p:nvGraphicFramePr>
        <p:xfrm>
          <a:off x="6373094" y="1690688"/>
          <a:ext cx="5036125" cy="202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1704110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669470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4315359-CB27-4470-8D7C-5BAF4258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96156"/>
              </p:ext>
            </p:extLst>
          </p:nvPr>
        </p:nvGraphicFramePr>
        <p:xfrm>
          <a:off x="838200" y="3920028"/>
          <a:ext cx="4980708" cy="202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1783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1704110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669470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733301-03DF-4FAB-BF57-C9DCA55A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69394"/>
              </p:ext>
            </p:extLst>
          </p:nvPr>
        </p:nvGraphicFramePr>
        <p:xfrm>
          <a:off x="6345385" y="3920028"/>
          <a:ext cx="5036125" cy="202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1704110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669470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8380-20F9-457D-8BC4-438782C0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F3275-5945-4615-ACF3-2D7512FD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044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56D-8761-4ED0-8F9F-011BF26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1504-61A1-4CDF-A96F-344FD207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15 Cats as Cats (TN) –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35 Cats as Dogs (FP)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 Dogs as Cats (FN)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10 Dogs as Dogs (TP)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28EA-4A48-4D12-85E7-FBB0A727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EA1B-6B49-4938-8551-6F03B9B3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15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7C6DC-5BB0-4B2A-828F-0F458C0B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41" y="1766888"/>
            <a:ext cx="3293517" cy="21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22D7-DBAF-4948-ACC9-CA2AE897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A335-DC28-453C-9AD0-7EFC8347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3E81-F47A-4709-8BA7-41931FCD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DC73-E2A2-4971-8BF0-983DA513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16</a:t>
            </a:fld>
            <a:endParaRPr lang="en-PK"/>
          </a:p>
        </p:txBody>
      </p:sp>
      <p:pic>
        <p:nvPicPr>
          <p:cNvPr id="1026" name="Picture 2" descr="Data Science in Medicine — Precision &amp; Recall or Specificity &amp; Sensitivity?  | by Alon Lekhtman | Towards Data Science">
            <a:extLst>
              <a:ext uri="{FF2B5EF4-FFF2-40B4-BE49-F238E27FC236}">
                <a16:creationId xmlns:a16="http://schemas.microsoft.com/office/drawing/2014/main" id="{0AF0666F-DB93-428B-BDB8-5DE9D0C9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0"/>
            <a:ext cx="117347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60E-A4A7-4F4E-98F7-A98363BC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Calculate the Following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BB4F-FCE9-4370-AA13-DF9686DE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Accuracy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466-F51E-4C37-8833-004D81B2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EB3C-8AA9-44D0-9377-C8DB3673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17</a:t>
            </a:fld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84B7D-169B-4182-8121-DC18D794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41" y="1766888"/>
            <a:ext cx="3293517" cy="21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D1C87-177F-41AC-9B0F-0E3882E4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880971"/>
            <a:ext cx="11641175" cy="309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9E3DE-1E01-4AC5-9846-61B632E40FAA}"/>
              </a:ext>
            </a:extLst>
          </p:cNvPr>
          <p:cNvSpPr txBox="1"/>
          <p:nvPr/>
        </p:nvSpPr>
        <p:spPr>
          <a:xfrm>
            <a:off x="-1" y="664612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000" dirty="0"/>
              <a:t>https://becominghuman.ai/understanding-confusion-matrix-eb6f0f662c3a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8D77-1E06-45D3-B0A8-AF97F769A7AA}"/>
              </a:ext>
            </a:extLst>
          </p:cNvPr>
          <p:cNvSpPr txBox="1"/>
          <p:nvPr/>
        </p:nvSpPr>
        <p:spPr>
          <a:xfrm>
            <a:off x="457200" y="4000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Recall: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 of all the positive classes, how much we predicted correctly. It should be high as possible.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2AFE6-3D50-49CD-A732-417DEB87C4C7}"/>
              </a:ext>
            </a:extLst>
          </p:cNvPr>
          <p:cNvSpPr txBox="1"/>
          <p:nvPr/>
        </p:nvSpPr>
        <p:spPr>
          <a:xfrm>
            <a:off x="5257800" y="10851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Precision: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 of all the positive classes we have predicted correctly, how many are actually positive.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4724C-679C-43ED-B568-FD07F252C1E2}"/>
              </a:ext>
            </a:extLst>
          </p:cNvPr>
          <p:cNvSpPr txBox="1"/>
          <p:nvPr/>
        </p:nvSpPr>
        <p:spPr>
          <a:xfrm>
            <a:off x="838200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Accuracy: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 of all the classes, how much we predicted correctly,</a:t>
            </a:r>
            <a:endParaRPr lang="en-PK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4D3F73-D276-44FE-AC70-804CB3CB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19A4247-DB80-4B9C-B1CC-5C54F71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96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7A97-5E89-4161-86CD-337E504D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814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Confusion Matrix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CB14-AF35-48AE-ABD2-E94EC0BD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399525"/>
            <a:ext cx="6774872" cy="40589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After data preparation and model training, there is model evaluation phase.</a:t>
            </a:r>
          </a:p>
          <a:p>
            <a:r>
              <a:rPr lang="en-US" dirty="0"/>
              <a:t>In model evaluation phase, need to </a:t>
            </a:r>
            <a:r>
              <a:rPr lang="en-GB" dirty="0"/>
              <a:t>calculate the performance of the developed model using some evaluation metrics.</a:t>
            </a:r>
          </a:p>
          <a:p>
            <a:r>
              <a:rPr lang="en-GB" b="1" dirty="0"/>
              <a:t>Confusion Matrix</a:t>
            </a:r>
            <a:r>
              <a:rPr lang="en-GB" dirty="0"/>
              <a:t> is a tool to determine the performance of classifier. </a:t>
            </a:r>
          </a:p>
          <a:p>
            <a:r>
              <a:rPr lang="en-GB" dirty="0"/>
              <a:t>It contains information about actual and predicted classifications.</a:t>
            </a:r>
          </a:p>
          <a:p>
            <a:r>
              <a:rPr lang="en-GB" dirty="0"/>
              <a:t>It is extremely useful for calculating precision, recall, F1 score, accuracy.</a:t>
            </a:r>
            <a:endParaRPr lang="en-US" dirty="0"/>
          </a:p>
          <a:p>
            <a:endParaRPr lang="en-PK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3321053-C4F4-4B48-9D64-C11F059D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BED1E9-2DA9-4F90-8399-3F8E000D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2</a:t>
            </a:fld>
            <a:endParaRPr lang="en-PK"/>
          </a:p>
        </p:txBody>
      </p:sp>
      <p:pic>
        <p:nvPicPr>
          <p:cNvPr id="2050" name="Picture 2" descr="Decoding the Confusion Matrix. Understand the Confusion Matrix and… | by  Prateek Sharma | Towards Data Science">
            <a:extLst>
              <a:ext uri="{FF2B5EF4-FFF2-40B4-BE49-F238E27FC236}">
                <a16:creationId xmlns:a16="http://schemas.microsoft.com/office/drawing/2014/main" id="{A694FBC4-F9B3-4A2B-ADED-E5077CAC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36" y="1437408"/>
            <a:ext cx="5195455" cy="38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3560"/>
              </p:ext>
            </p:extLst>
          </p:nvPr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3352800" y="2867891"/>
            <a:ext cx="5763491" cy="2230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368FFE-305F-428E-86CB-AEAF677F86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EC4F19-9DDA-463F-A53D-6AA080B5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CAFDFDC-D495-42D8-8E77-6E13FF5D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582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4821383" y="2867891"/>
            <a:ext cx="4294908" cy="2230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2D38A-7104-4011-A309-6FA7FEFF46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BF1D-4CA8-4351-BABF-0712CFC6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D15B-E312-4448-AD03-3B6D029F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99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4821383" y="3325091"/>
            <a:ext cx="4294908" cy="177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53D81-9E98-45CB-A4B2-5DA6CC82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CBE2-55CD-4DCD-851B-E91D322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84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6899565" y="3429000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859481" y="4232345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5FC8A-44F1-4479-A3BA-96B0F4545C7B}"/>
              </a:ext>
            </a:extLst>
          </p:cNvPr>
          <p:cNvSpPr/>
          <p:nvPr/>
        </p:nvSpPr>
        <p:spPr>
          <a:xfrm>
            <a:off x="6877053" y="4204634"/>
            <a:ext cx="1989857" cy="75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E55478-9372-4454-89AE-A306CC4C5DC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8A9AF-4118-44AF-87F1-2962414D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74FE-5EFA-4938-992F-636387A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6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E0B15-5441-4832-9002-A9686D584121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8A9830-3B45-4807-9A74-8AFCBE09FE24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6899565" y="3429000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859481" y="4232345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E1C5C5-7C0E-4325-87D2-889A04882E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3A767-0216-4EC5-B507-00F5E6B4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D7A1A-C2A1-45D7-B5E7-F8E09D51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7</a:t>
            </a:fld>
            <a:endParaRPr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CA2DB-8513-416C-80FA-9D0EEADFA792}"/>
              </a:ext>
            </a:extLst>
          </p:cNvPr>
          <p:cNvSpPr txBox="1"/>
          <p:nvPr/>
        </p:nvSpPr>
        <p:spPr>
          <a:xfrm>
            <a:off x="8059881" y="6022396"/>
            <a:ext cx="4007428" cy="369332"/>
          </a:xfrm>
          <a:prstGeom prst="rect">
            <a:avLst/>
          </a:prstGeom>
          <a:solidFill>
            <a:srgbClr val="FD917F"/>
          </a:solidFill>
          <a:ln>
            <a:solidFill>
              <a:srgbClr val="FD917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You predicted negative and it’s true.</a:t>
            </a:r>
            <a:endParaRPr lang="en-PK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2BB92-50D1-4615-9000-651EDBF71C8A}"/>
              </a:ext>
            </a:extLst>
          </p:cNvPr>
          <p:cNvCxnSpPr>
            <a:cxnSpLocks/>
          </p:cNvCxnSpPr>
          <p:nvPr/>
        </p:nvCxnSpPr>
        <p:spPr>
          <a:xfrm flipH="1" flipV="1">
            <a:off x="8395854" y="4862945"/>
            <a:ext cx="1000993" cy="1159452"/>
          </a:xfrm>
          <a:prstGeom prst="straightConnector1">
            <a:avLst/>
          </a:prstGeom>
          <a:ln w="76200">
            <a:solidFill>
              <a:srgbClr val="FD917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C7D48B-CC2D-42B8-883E-A69CF0B129BF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8CA37-44CC-40EB-BDFC-C9BFF678B6CB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8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6863195" y="4232345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859481" y="4232345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0DF560-5F36-472C-9047-B5DEF09C5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1B0B7-83D2-455A-A4E4-8ED9923F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BF5F4-DD39-4D3C-9BFF-FA3774C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8</a:t>
            </a:fld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8D02F-52BE-4A80-8EAB-4680DC510622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E78F1-329B-45A2-8D95-D92AA34F5163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9E220-4512-419F-AD19-C828186BC60C}"/>
              </a:ext>
            </a:extLst>
          </p:cNvPr>
          <p:cNvSpPr txBox="1"/>
          <p:nvPr/>
        </p:nvSpPr>
        <p:spPr>
          <a:xfrm>
            <a:off x="8184572" y="1454726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Negative and it’s false.</a:t>
            </a:r>
            <a:endParaRPr lang="en-PK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FEC5A1-404D-4CBD-BA74-1438E82E6C62}"/>
              </a:ext>
            </a:extLst>
          </p:cNvPr>
          <p:cNvCxnSpPr>
            <a:cxnSpLocks/>
          </p:cNvCxnSpPr>
          <p:nvPr/>
        </p:nvCxnSpPr>
        <p:spPr>
          <a:xfrm flipH="1">
            <a:off x="8395854" y="1863457"/>
            <a:ext cx="690998" cy="17802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9F7A92-B63D-4996-8E77-BFFC1072C4E1}"/>
              </a:ext>
            </a:extLst>
          </p:cNvPr>
          <p:cNvSpPr txBox="1"/>
          <p:nvPr/>
        </p:nvSpPr>
        <p:spPr>
          <a:xfrm>
            <a:off x="7924800" y="1794182"/>
            <a:ext cx="491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incoming event (or saying a Dog is a Cat)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53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BC02-8D71-4CE9-852A-C8960F1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PK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ACBB487-78E8-43AC-9560-FBB21863CB66}"/>
              </a:ext>
            </a:extLst>
          </p:cNvPr>
          <p:cNvGraphicFramePr>
            <a:graphicFrameLocks noGrp="1"/>
          </p:cNvGraphicFramePr>
          <p:nvPr/>
        </p:nvGraphicFramePr>
        <p:xfrm>
          <a:off x="2902528" y="2411124"/>
          <a:ext cx="5964382" cy="25765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1134">
                  <a:extLst>
                    <a:ext uri="{9D8B030D-6E8A-4147-A177-3AD203B41FA5}">
                      <a16:colId xmlns:a16="http://schemas.microsoft.com/office/drawing/2014/main" val="3511730666"/>
                    </a:ext>
                  </a:extLst>
                </a:gridCol>
                <a:gridCol w="1443397">
                  <a:extLst>
                    <a:ext uri="{9D8B030D-6E8A-4147-A177-3AD203B41FA5}">
                      <a16:colId xmlns:a16="http://schemas.microsoft.com/office/drawing/2014/main" val="1337458571"/>
                    </a:ext>
                  </a:extLst>
                </a:gridCol>
                <a:gridCol w="2040666">
                  <a:extLst>
                    <a:ext uri="{9D8B030D-6E8A-4147-A177-3AD203B41FA5}">
                      <a16:colId xmlns:a16="http://schemas.microsoft.com/office/drawing/2014/main" val="332040806"/>
                    </a:ext>
                  </a:extLst>
                </a:gridCol>
                <a:gridCol w="1999185">
                  <a:extLst>
                    <a:ext uri="{9D8B030D-6E8A-4147-A177-3AD203B41FA5}">
                      <a16:colId xmlns:a16="http://schemas.microsoft.com/office/drawing/2014/main" val="2801144727"/>
                    </a:ext>
                  </a:extLst>
                </a:gridCol>
              </a:tblGrid>
              <a:tr h="47257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  <a:endParaRPr lang="en-P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1289"/>
                  </a:ext>
                </a:extLst>
              </a:tr>
              <a:tr h="472576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13201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 (TP)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 (FN)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766229"/>
                  </a:ext>
                </a:extLst>
              </a:tr>
              <a:tr h="81568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PK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(FP)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 (TN)</a:t>
                      </a:r>
                      <a:endParaRPr lang="en-P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56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EAB84F-3F45-43DB-B058-B890C8EF3BDE}"/>
              </a:ext>
            </a:extLst>
          </p:cNvPr>
          <p:cNvSpPr/>
          <p:nvPr/>
        </p:nvSpPr>
        <p:spPr>
          <a:xfrm>
            <a:off x="6899565" y="4232345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0B95F-3263-463A-85B2-9B7FB4D30AB9}"/>
              </a:ext>
            </a:extLst>
          </p:cNvPr>
          <p:cNvSpPr/>
          <p:nvPr/>
        </p:nvSpPr>
        <p:spPr>
          <a:xfrm>
            <a:off x="4901046" y="5229872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1DBA9-EDC7-4347-8586-9DF8FEFDFD8D}"/>
              </a:ext>
            </a:extLst>
          </p:cNvPr>
          <p:cNvSpPr/>
          <p:nvPr/>
        </p:nvSpPr>
        <p:spPr>
          <a:xfrm>
            <a:off x="6899564" y="3477054"/>
            <a:ext cx="1967345" cy="6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1BAFC-3B40-41A1-AD90-0D5B619DD6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Confusion Matrix </a:t>
            </a:r>
            <a:endParaRPr lang="en-P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0FF27-529A-43EA-B464-56CEE02A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Amin | IMSciences Peshawer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530F-4CD7-413A-88A6-29003073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60F7-AB52-4171-AA82-E624CC5BFF41}" type="slidenum">
              <a:rPr lang="en-PK" smtClean="0"/>
              <a:t>9</a:t>
            </a:fld>
            <a:endParaRPr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FF6AF-FBB1-442F-B7B3-6A149A0D2840}"/>
              </a:ext>
            </a:extLst>
          </p:cNvPr>
          <p:cNvSpPr txBox="1"/>
          <p:nvPr/>
        </p:nvSpPr>
        <p:spPr>
          <a:xfrm>
            <a:off x="426027" y="1648691"/>
            <a:ext cx="40074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true.</a:t>
            </a:r>
            <a:endParaRPr lang="en-PK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914AC1-D32C-44FE-ABE5-95B105C37C61}"/>
              </a:ext>
            </a:extLst>
          </p:cNvPr>
          <p:cNvCxnSpPr>
            <a:cxnSpLocks/>
          </p:cNvCxnSpPr>
          <p:nvPr/>
        </p:nvCxnSpPr>
        <p:spPr>
          <a:xfrm>
            <a:off x="4100079" y="2041309"/>
            <a:ext cx="1261630" cy="160243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E8CB36-EAA4-4FDC-A3C6-7B976B951976}"/>
              </a:ext>
            </a:extLst>
          </p:cNvPr>
          <p:cNvSpPr txBox="1"/>
          <p:nvPr/>
        </p:nvSpPr>
        <p:spPr>
          <a:xfrm>
            <a:off x="502227" y="5814537"/>
            <a:ext cx="40074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You predicted positive and it’s false.</a:t>
            </a:r>
            <a:endParaRPr lang="en-PK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3DF47E-EB5C-4E5A-9288-3AA2CEA6246A}"/>
              </a:ext>
            </a:extLst>
          </p:cNvPr>
          <p:cNvCxnSpPr>
            <a:cxnSpLocks/>
          </p:cNvCxnSpPr>
          <p:nvPr/>
        </p:nvCxnSpPr>
        <p:spPr>
          <a:xfrm flipV="1">
            <a:off x="4100079" y="4839979"/>
            <a:ext cx="1095376" cy="985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1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882</Words>
  <Application>Microsoft Office PowerPoint</Application>
  <PresentationFormat>Widescreen</PresentationFormat>
  <Paragraphs>243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charter</vt:lpstr>
      <vt:lpstr>Office Theme</vt:lpstr>
      <vt:lpstr>Data Mining</vt:lpstr>
      <vt:lpstr>Confusion Matrix</vt:lpstr>
      <vt:lpstr>Confusion Matrix </vt:lpstr>
      <vt:lpstr>Confusion Matrix </vt:lpstr>
      <vt:lpstr>Confusion Matrix </vt:lpstr>
      <vt:lpstr>Confusion Matrix </vt:lpstr>
      <vt:lpstr>PowerPoint Presentation</vt:lpstr>
      <vt:lpstr>PowerPoint Presentation</vt:lpstr>
      <vt:lpstr>Confusion Matrix </vt:lpstr>
      <vt:lpstr>Confusion Matrix </vt:lpstr>
      <vt:lpstr>PowerPoint Presentation</vt:lpstr>
      <vt:lpstr>PowerPoint Presentation</vt:lpstr>
      <vt:lpstr>Confusion Matrix </vt:lpstr>
      <vt:lpstr>Different variation of Confusion Matrix </vt:lpstr>
      <vt:lpstr>Example</vt:lpstr>
      <vt:lpstr>PowerPoint Presentation</vt:lpstr>
      <vt:lpstr>Find and Calculate the Following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Adnan Amin</dc:creator>
  <cp:lastModifiedBy>Adnan Amin</cp:lastModifiedBy>
  <cp:revision>22</cp:revision>
  <dcterms:created xsi:type="dcterms:W3CDTF">2021-04-23T05:31:22Z</dcterms:created>
  <dcterms:modified xsi:type="dcterms:W3CDTF">2021-04-23T10:59:20Z</dcterms:modified>
</cp:coreProperties>
</file>