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9" r:id="rId13"/>
    <p:sldId id="266" r:id="rId14"/>
    <p:sldId id="271" r:id="rId15"/>
    <p:sldId id="275" r:id="rId16"/>
    <p:sldId id="272" r:id="rId17"/>
    <p:sldId id="274" r:id="rId18"/>
    <p:sldId id="276" r:id="rId19"/>
    <p:sldId id="277" r:id="rId20"/>
    <p:sldId id="282" r:id="rId21"/>
    <p:sldId id="279" r:id="rId22"/>
    <p:sldId id="298" r:id="rId23"/>
    <p:sldId id="299" r:id="rId24"/>
    <p:sldId id="278" r:id="rId25"/>
    <p:sldId id="280" r:id="rId26"/>
    <p:sldId id="300" r:id="rId27"/>
    <p:sldId id="301" r:id="rId28"/>
    <p:sldId id="281" r:id="rId29"/>
    <p:sldId id="283" r:id="rId30"/>
    <p:sldId id="302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6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51" autoAdjust="0"/>
  </p:normalViewPr>
  <p:slideViewPr>
    <p:cSldViewPr>
      <p:cViewPr varScale="1">
        <p:scale>
          <a:sx n="60" d="100"/>
          <a:sy n="60" d="100"/>
        </p:scale>
        <p:origin x="16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LECTURE #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E656A-C86F-4C16-8FA7-7E707F149C24}" type="datetimeFigureOut">
              <a:rPr lang="en-US" smtClean="0"/>
              <a:t>12-03-2017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A974A-CB1D-4CDE-AA5F-1EEE6580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2314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LECTURE #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55BF4-140B-413F-8B6A-DBD492B82CD3}" type="datetimeFigureOut">
              <a:rPr lang="en-US" smtClean="0"/>
              <a:t>12-03-2017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3791A-51F8-4882-A26E-DF0FBCFA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517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791A-51F8-4882-A26E-DF0FBCFA48A4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LECTURE 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2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8858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18600" cy="1905000"/>
          </a:xfrm>
        </p:spPr>
        <p:txBody>
          <a:bodyPr/>
          <a:lstStyle>
            <a:lvl1pPr algn="ctr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700" y="4724400"/>
            <a:ext cx="6292850" cy="990600"/>
          </a:xfrm>
        </p:spPr>
        <p:txBody>
          <a:bodyPr/>
          <a:lstStyle>
            <a:lvl1pPr marL="0" indent="0" algn="l">
              <a:buNone/>
              <a:defRPr sz="2800" baseline="0">
                <a:solidFill>
                  <a:schemeClr val="accent1"/>
                </a:solidFill>
                <a:latin typeface="Monotype Corsiva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>
                <a:latin typeface="Monotype Corsiva" pitchFamily="66" charset="0"/>
              </a:rPr>
              <a:t>By:</a:t>
            </a:r>
          </a:p>
          <a:p>
            <a:r>
              <a:rPr lang="en-US" dirty="0" smtClean="0">
                <a:latin typeface="Monotype Corsiva" pitchFamily="66" charset="0"/>
              </a:rPr>
              <a:t>Adnan Amin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84937"/>
            <a:ext cx="2133600" cy="365125"/>
          </a:xfrm>
        </p:spPr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152399"/>
            <a:ext cx="5810250" cy="7334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sz="1600" smtClean="0"/>
              <a:t>Institute of Management Sciences, Peshawar</a:t>
            </a:r>
            <a:endParaRPr lang="en-US" sz="1600" dirty="0"/>
          </a:p>
        </p:txBody>
      </p:sp>
      <p:pic>
        <p:nvPicPr>
          <p:cNvPr id="9" name="Picture 2" descr="Image result for data mini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3533775"/>
            <a:ext cx="28575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52800" cy="885825"/>
          </a:xfrm>
          <a:prstGeom prst="rect">
            <a:avLst/>
          </a:prstGeom>
        </p:spPr>
      </p:pic>
      <p:pic>
        <p:nvPicPr>
          <p:cNvPr id="13" name="Picture 2" descr="https://encrypted-tbn3.gstatic.com/images?q=tbn:ANd9GcTiY1msVR2HkC8p2hlfK73z9yY-6G6442xD9QPYHZQ5YBdPrUgvbgtFx4I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6" y="837984"/>
            <a:ext cx="9157855" cy="15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-12700" y="5727700"/>
            <a:ext cx="6292850" cy="49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 baseline="0">
                <a:solidFill>
                  <a:schemeClr val="tx1">
                    <a:tint val="75000"/>
                  </a:schemeClr>
                </a:solidFill>
                <a:latin typeface="Monotype Corsiva" pitchFamily="66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adnan.amin@imsciences.edu.pk</a:t>
            </a:r>
          </a:p>
        </p:txBody>
      </p:sp>
    </p:spTree>
    <p:extLst>
      <p:ext uri="{BB962C8B-B14F-4D97-AF65-F5344CB8AC3E}">
        <p14:creationId xmlns:p14="http://schemas.microsoft.com/office/powerpoint/2010/main" val="3315614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C677-AF03-4AF0-BA68-1BB2A68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4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C677-AF03-4AF0-BA68-1BB2A68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8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04900" y="0"/>
            <a:ext cx="80391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839200" cy="762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906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v"/>
              <a:defRPr sz="2400">
                <a:latin typeface="Microsoft Sans Serif" pitchFamily="34" charset="0"/>
                <a:cs typeface="Microsoft Sans Serif" pitchFamily="34" charset="0"/>
              </a:defRPr>
            </a:lvl1pPr>
            <a:lvl2pPr>
              <a:defRPr sz="2400">
                <a:latin typeface="Microsoft Sans Serif" pitchFamily="34" charset="0"/>
                <a:cs typeface="Microsoft Sans Serif" pitchFamily="34" charset="0"/>
              </a:defRPr>
            </a:lvl2pPr>
            <a:lvl3pPr marL="1143000" indent="-228600">
              <a:buFont typeface="Wingdings" pitchFamily="2" charset="2"/>
              <a:buChar char="§"/>
              <a:defRPr sz="2400">
                <a:latin typeface="Microsoft Sans Serif" pitchFamily="34" charset="0"/>
                <a:cs typeface="Microsoft Sans Serif" pitchFamily="34" charset="0"/>
              </a:defRPr>
            </a:lvl3pPr>
            <a:lvl4pPr marL="1600200" indent="-228600">
              <a:buFont typeface="Courier New" pitchFamily="49" charset="0"/>
              <a:buChar char="o"/>
              <a:defRPr sz="2400">
                <a:latin typeface="Microsoft Sans Serif" pitchFamily="34" charset="0"/>
                <a:cs typeface="Microsoft Sans Serif" pitchFamily="34" charset="0"/>
              </a:defRPr>
            </a:lvl4pPr>
            <a:lvl5pPr>
              <a:defRPr sz="2400">
                <a:latin typeface="Microsoft Sans Serif" pitchFamily="34" charset="0"/>
                <a:cs typeface="Microsoft Sans Serif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7937"/>
            <a:ext cx="9118600" cy="365125"/>
          </a:xfrm>
        </p:spPr>
        <p:txBody>
          <a:bodyPr/>
          <a:lstStyle>
            <a:lvl1pPr algn="r"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477000"/>
            <a:ext cx="47244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Slide # </a:t>
            </a:r>
            <a:fld id="{FE14138C-13B2-4E7F-8FC8-613D7E5209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897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ADNAN</a:t>
            </a:r>
            <a:r>
              <a:rPr lang="en-US" sz="1400" b="1" baseline="0" dirty="0" smtClean="0">
                <a:solidFill>
                  <a:srgbClr val="FFFF00"/>
                </a:solidFill>
              </a:rPr>
              <a:t> AMIN</a:t>
            </a:r>
            <a:endParaRPr lang="en-US" sz="1400" b="1" dirty="0">
              <a:solidFill>
                <a:srgbClr val="FFFF00"/>
              </a:solidFill>
            </a:endParaRPr>
          </a:p>
        </p:txBody>
      </p:sp>
      <p:pic>
        <p:nvPicPr>
          <p:cNvPr id="10" name="Picture 9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04900" cy="381000"/>
          </a:xfrm>
          <a:prstGeom prst="rect">
            <a:avLst/>
          </a:prstGeom>
        </p:spPr>
      </p:pic>
      <p:pic>
        <p:nvPicPr>
          <p:cNvPr id="11" name="Picture 2" descr="https://encrypted-tbn3.gstatic.com/images?q=tbn:ANd9GcTiY1msVR2HkC8p2hlfK73z9yY-6G6442xD9QPYHZQ5YBdPrUgvbgtFx4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1143000"/>
            <a:ext cx="915785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580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C677-AF03-4AF0-BA68-1BB2A68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5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C677-AF03-4AF0-BA68-1BB2A68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5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C677-AF03-4AF0-BA68-1BB2A68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8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C677-AF03-4AF0-BA68-1BB2A68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4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C677-AF03-4AF0-BA68-1BB2A68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C677-AF03-4AF0-BA68-1BB2A68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1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C677-AF03-4AF0-BA68-1BB2A68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0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6C677-AF03-4AF0-BA68-1BB2A68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9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1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8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9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772400" cy="1470025"/>
          </a:xfrm>
        </p:spPr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BY</a:t>
            </a:r>
            <a:endParaRPr lang="en-US" sz="4000" dirty="0"/>
          </a:p>
          <a:p>
            <a:pPr algn="l"/>
            <a:r>
              <a:rPr lang="en-US" dirty="0" smtClean="0"/>
              <a:t>Adnan Amin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smtClean="0"/>
              <a:t>Institute of Management Sciences, Peshawar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40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These both are rules evaluation metrics.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Support:</a:t>
            </a:r>
          </a:p>
          <a:p>
            <a:pPr lvl="1"/>
            <a:r>
              <a:rPr lang="en-US" dirty="0" smtClean="0"/>
              <a:t>Fraction of transactions that contain both X and Y</a:t>
            </a:r>
          </a:p>
          <a:p>
            <a:pPr lvl="1"/>
            <a:r>
              <a:rPr lang="en-US" dirty="0" smtClean="0"/>
              <a:t>Denotes the frequency of the rule within transactions.</a:t>
            </a:r>
          </a:p>
          <a:p>
            <a:pPr lvl="1"/>
            <a:r>
              <a:rPr lang="en-US" dirty="0" smtClean="0"/>
              <a:t>Formula: </a:t>
            </a:r>
            <a:r>
              <a:rPr lang="en-US" sz="3200" dirty="0" smtClean="0">
                <a:solidFill>
                  <a:srgbClr val="FF0000"/>
                </a:solidFill>
              </a:rPr>
              <a:t>support (X=&gt;Y)=P(AUB)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Rule X=&gt;Y holds in the transaction set D with support s, where s is % of transaction in D that contain AUB.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Support (A=&gt;B) = support count (A,B) / |Total Trans|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" y="4114800"/>
            <a:ext cx="9144000" cy="89617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1371600"/>
            <a:ext cx="86868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Measures </a:t>
            </a:r>
            <a:r>
              <a:rPr lang="en-US" sz="2400" dirty="0"/>
              <a:t>how often items in Y appear in transactions that contain X.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Formula: </a:t>
            </a:r>
            <a:r>
              <a:rPr lang="en-US" sz="4000" dirty="0">
                <a:solidFill>
                  <a:srgbClr val="FF0000"/>
                </a:solidFill>
              </a:rPr>
              <a:t>confidence (X=&gt;Y)=P(B|A)</a:t>
            </a:r>
            <a:endParaRPr lang="en-US" sz="2400" dirty="0">
              <a:solidFill>
                <a:srgbClr val="FF0000"/>
              </a:solidFill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/>
              <a:t>Rule X=&gt;Y has confidence c in the transaction set D, where c is % of transaction in D containing A that also contain B.</a:t>
            </a:r>
          </a:p>
        </p:txBody>
      </p:sp>
    </p:spTree>
    <p:extLst>
      <p:ext uri="{BB962C8B-B14F-4D97-AF65-F5344CB8AC3E}">
        <p14:creationId xmlns:p14="http://schemas.microsoft.com/office/powerpoint/2010/main" val="393293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count (∂)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frequency of occurrence of an </a:t>
            </a:r>
            <a:r>
              <a:rPr lang="en-US" dirty="0" err="1" smtClean="0"/>
              <a:t>itemset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occurrence frequency of an </a:t>
            </a:r>
            <a:r>
              <a:rPr lang="en-US" dirty="0" err="1" smtClean="0"/>
              <a:t>itemset</a:t>
            </a:r>
            <a:r>
              <a:rPr lang="en-US" dirty="0"/>
              <a:t> </a:t>
            </a:r>
            <a:r>
              <a:rPr lang="en-US" dirty="0" smtClean="0"/>
              <a:t>is the number of transactions that contain the </a:t>
            </a:r>
            <a:r>
              <a:rPr lang="en-US" dirty="0" err="1" smtClean="0"/>
              <a:t>itemset</a:t>
            </a:r>
            <a:r>
              <a:rPr lang="en-US" dirty="0" smtClean="0"/>
              <a:t>, refer count of interest or frequency or support count.</a:t>
            </a:r>
          </a:p>
          <a:p>
            <a:pPr lvl="1"/>
            <a:r>
              <a:rPr lang="en-US" dirty="0" smtClean="0"/>
              <a:t>E.g., ∂({Milk, Bread, Diaper}) = 2</a:t>
            </a:r>
          </a:p>
          <a:p>
            <a:pPr lvl="1"/>
            <a:r>
              <a:rPr lang="en-US" dirty="0" smtClean="0"/>
              <a:t>s({</a:t>
            </a:r>
            <a:r>
              <a:rPr lang="en-US" dirty="0" err="1" smtClean="0"/>
              <a:t>Milk,Bread,Diaper</a:t>
            </a:r>
            <a:r>
              <a:rPr lang="en-US" dirty="0" smtClean="0"/>
              <a:t>}) = 2/5</a:t>
            </a:r>
          </a:p>
          <a:p>
            <a:r>
              <a:rPr lang="en-US" dirty="0" err="1" smtClean="0"/>
              <a:t>Itemset</a:t>
            </a:r>
            <a:r>
              <a:rPr lang="en-US" dirty="0" smtClean="0"/>
              <a:t>{Milk, Bread, Diaper}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145" y="3657600"/>
            <a:ext cx="4648362" cy="274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95400"/>
            <a:ext cx="5486400" cy="5105399"/>
          </a:xfrm>
        </p:spPr>
      </p:pic>
    </p:spTree>
    <p:extLst>
      <p:ext uri="{BB962C8B-B14F-4D97-AF65-F5344CB8AC3E}">
        <p14:creationId xmlns:p14="http://schemas.microsoft.com/office/powerpoint/2010/main" val="8886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257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3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51816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Association rules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</a:t>
            </a:r>
            <a:r>
              <a:rPr lang="it-IT" dirty="0"/>
              <a:t>Extract information on purchasing </a:t>
            </a:r>
            <a:r>
              <a:rPr lang="en-US" dirty="0"/>
              <a:t>behavior</a:t>
            </a:r>
          </a:p>
          <a:p>
            <a:pPr lvl="1" algn="just"/>
            <a:r>
              <a:rPr lang="en-US" dirty="0"/>
              <a:t>	"IF buys coke and burger, THEN also buys ketchup 	with high probability</a:t>
            </a:r>
            <a:r>
              <a:rPr lang="en-US" dirty="0" smtClean="0"/>
              <a:t>“</a:t>
            </a:r>
          </a:p>
          <a:p>
            <a:pPr lvl="1" algn="just"/>
            <a:r>
              <a:rPr lang="en-US" dirty="0" smtClean="0"/>
              <a:t>Use various methods such as:</a:t>
            </a:r>
          </a:p>
          <a:p>
            <a:pPr lvl="2"/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</a:p>
          <a:p>
            <a:pPr lvl="2"/>
            <a:r>
              <a:rPr lang="en-US" dirty="0" smtClean="0"/>
              <a:t>FP Growth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3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by R. </a:t>
            </a:r>
            <a:r>
              <a:rPr lang="en-US" dirty="0" err="1" smtClean="0"/>
              <a:t>Agrawal</a:t>
            </a:r>
            <a:r>
              <a:rPr lang="en-US" dirty="0" smtClean="0"/>
              <a:t> and R. </a:t>
            </a:r>
            <a:r>
              <a:rPr lang="en-US" dirty="0" err="1" smtClean="0"/>
              <a:t>Srikant</a:t>
            </a:r>
            <a:r>
              <a:rPr lang="en-US" dirty="0" smtClean="0"/>
              <a:t> in 1994 for mining frequent </a:t>
            </a:r>
            <a:r>
              <a:rPr lang="en-US" dirty="0" err="1" smtClean="0"/>
              <a:t>itemsets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name of algorithm is based on the fact that the algorithm uses </a:t>
            </a:r>
            <a:r>
              <a:rPr lang="en-US" dirty="0" smtClean="0">
                <a:solidFill>
                  <a:srgbClr val="FF0000"/>
                </a:solidFill>
              </a:rPr>
              <a:t>prior</a:t>
            </a:r>
            <a:r>
              <a:rPr lang="en-US" dirty="0" smtClean="0"/>
              <a:t> knowledge. </a:t>
            </a:r>
          </a:p>
          <a:p>
            <a:r>
              <a:rPr lang="en-US" dirty="0" err="1" smtClean="0"/>
              <a:t>Apriori</a:t>
            </a:r>
            <a:r>
              <a:rPr lang="en-US" dirty="0" smtClean="0"/>
              <a:t> algorithm finds frequent </a:t>
            </a:r>
            <a:r>
              <a:rPr lang="en-US" dirty="0" err="1" smtClean="0"/>
              <a:t>itemsets</a:t>
            </a:r>
            <a:r>
              <a:rPr lang="en-US" dirty="0" smtClean="0"/>
              <a:t> (with minimum support). </a:t>
            </a:r>
          </a:p>
          <a:p>
            <a:pPr lvl="1"/>
            <a:r>
              <a:rPr lang="en-US" dirty="0" smtClean="0"/>
              <a:t>If </a:t>
            </a:r>
            <a:r>
              <a:rPr lang="en-US" sz="3200" u="sng" dirty="0" err="1" smtClean="0">
                <a:solidFill>
                  <a:srgbClr val="FF0000"/>
                </a:solidFill>
              </a:rPr>
              <a:t>min_sup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then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few</a:t>
            </a:r>
            <a:r>
              <a:rPr lang="en-US" dirty="0" smtClean="0"/>
              <a:t> frequent </a:t>
            </a:r>
            <a:r>
              <a:rPr lang="en-US" dirty="0" err="1" smtClean="0"/>
              <a:t>itemsets</a:t>
            </a:r>
            <a:r>
              <a:rPr lang="en-US" dirty="0" smtClean="0"/>
              <a:t> and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few</a:t>
            </a:r>
            <a:r>
              <a:rPr lang="en-US" dirty="0" smtClean="0"/>
              <a:t> valid rules which occurs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 often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</a:t>
            </a:r>
            <a:r>
              <a:rPr lang="en-US" sz="3200" dirty="0" err="1" smtClean="0">
                <a:solidFill>
                  <a:srgbClr val="FF0000"/>
                </a:solidFill>
              </a:rPr>
              <a:t>min_sup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then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</a:t>
            </a:r>
            <a:r>
              <a:rPr lang="en-US" dirty="0" smtClean="0"/>
              <a:t> valid rules which occur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rarely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0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Algorithm                                       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 consists of two steps:</a:t>
            </a:r>
          </a:p>
          <a:p>
            <a:pPr lvl="1"/>
            <a:r>
              <a:rPr lang="en-US" sz="2800" dirty="0" smtClean="0"/>
              <a:t>Generation of candidate </a:t>
            </a:r>
            <a:r>
              <a:rPr lang="en-US" sz="2800" dirty="0" err="1" smtClean="0"/>
              <a:t>itemsets</a:t>
            </a:r>
            <a:endParaRPr lang="en-US" sz="2800" dirty="0" smtClean="0"/>
          </a:p>
          <a:p>
            <a:pPr lvl="1"/>
            <a:r>
              <a:rPr lang="en-US" sz="2800" dirty="0" smtClean="0"/>
              <a:t>Pruning (Removing) of </a:t>
            </a:r>
            <a:r>
              <a:rPr lang="en-US" sz="2800" dirty="0" err="1" smtClean="0"/>
              <a:t>itemsets</a:t>
            </a:r>
            <a:r>
              <a:rPr lang="en-US" sz="2800" dirty="0" smtClean="0"/>
              <a:t> which are infrequent</a:t>
            </a:r>
          </a:p>
          <a:p>
            <a:r>
              <a:rPr lang="en-US" sz="2800" dirty="0" smtClean="0"/>
              <a:t>To improve the performance of </a:t>
            </a:r>
            <a:r>
              <a:rPr lang="en-US" sz="2800" dirty="0" err="1" smtClean="0"/>
              <a:t>Apriori</a:t>
            </a:r>
            <a:r>
              <a:rPr lang="en-US" sz="2800" dirty="0" smtClean="0"/>
              <a:t> algorithm.</a:t>
            </a:r>
          </a:p>
          <a:p>
            <a:pPr lvl="1"/>
            <a:r>
              <a:rPr lang="en-US" sz="2800" dirty="0" smtClean="0"/>
              <a:t>All nonempty subsets of a frequent </a:t>
            </a:r>
            <a:r>
              <a:rPr lang="en-US" sz="2800" dirty="0" err="1" smtClean="0"/>
              <a:t>itemset</a:t>
            </a:r>
            <a:r>
              <a:rPr lang="en-US" sz="2800" dirty="0" smtClean="0"/>
              <a:t> must also be frequent. (</a:t>
            </a:r>
            <a:r>
              <a:rPr lang="en-US" sz="2800" dirty="0" err="1" smtClean="0">
                <a:solidFill>
                  <a:srgbClr val="FF0000"/>
                </a:solidFill>
              </a:rPr>
              <a:t>apriori</a:t>
            </a:r>
            <a:r>
              <a:rPr lang="en-US" sz="2800" dirty="0" smtClean="0">
                <a:solidFill>
                  <a:srgbClr val="FF0000"/>
                </a:solidFill>
              </a:rPr>
              <a:t> property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If a set cannot pass a test, all of its supersets will fail the same test as well. (</a:t>
            </a:r>
            <a:r>
              <a:rPr lang="en-US" sz="2800" dirty="0" err="1" smtClean="0">
                <a:solidFill>
                  <a:srgbClr val="FF0000"/>
                </a:solidFill>
              </a:rPr>
              <a:t>antimonotonicity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Algorithm (Finding Frequent </a:t>
            </a:r>
            <a:r>
              <a:rPr lang="en-US" dirty="0" err="1" smtClean="0"/>
              <a:t>itemsets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an iterative approach known as a level-wise search.</a:t>
            </a:r>
          </a:p>
          <a:p>
            <a:r>
              <a:rPr lang="en-US" dirty="0" smtClean="0"/>
              <a:t>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set of frequent 1-itemsets is found (called L1)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L1 is used to find frequent 2-itemsets (L2)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L2 is used to find L3, and so on…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Until no more frequent k-</a:t>
            </a:r>
            <a:r>
              <a:rPr lang="en-US" dirty="0" err="1" smtClean="0"/>
              <a:t>itemsets</a:t>
            </a:r>
            <a:r>
              <a:rPr lang="en-US" dirty="0" smtClean="0"/>
              <a:t> can be found.</a:t>
            </a:r>
          </a:p>
          <a:p>
            <a:pPr marL="514350" indent="-457200"/>
            <a:r>
              <a:rPr lang="en-US" dirty="0" smtClean="0"/>
              <a:t>Issue:</a:t>
            </a:r>
          </a:p>
          <a:p>
            <a:pPr marL="914400" lvl="1" indent="-457200"/>
            <a:r>
              <a:rPr lang="en-US" dirty="0" smtClean="0"/>
              <a:t>The finding of each </a:t>
            </a:r>
            <a:r>
              <a:rPr lang="en-US" dirty="0" err="1" smtClean="0"/>
              <a:t>Lk</a:t>
            </a:r>
            <a:r>
              <a:rPr lang="en-US" dirty="0" smtClean="0"/>
              <a:t> requires one full scan of the database.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8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2</a:t>
            </a:fld>
            <a:fld id="{395B9F78-7B0B-4216-8501-862980DC15C8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AutoShape 2" descr="Image result for market basket analysis"/>
          <p:cNvSpPr>
            <a:spLocks noChangeAspect="1" noChangeArrowheads="1"/>
          </p:cNvSpPr>
          <p:nvPr/>
        </p:nvSpPr>
        <p:spPr bwMode="auto">
          <a:xfrm>
            <a:off x="155575" y="-1881188"/>
            <a:ext cx="475297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market basket analysis"/>
          <p:cNvSpPr>
            <a:spLocks noChangeAspect="1" noChangeArrowheads="1"/>
          </p:cNvSpPr>
          <p:nvPr/>
        </p:nvSpPr>
        <p:spPr bwMode="auto">
          <a:xfrm>
            <a:off x="307975" y="-1728788"/>
            <a:ext cx="475297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369424" cy="4736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42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2578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Step 1: </a:t>
            </a:r>
          </a:p>
          <a:p>
            <a:pPr lvl="1"/>
            <a:r>
              <a:rPr lang="en-US" dirty="0" smtClean="0"/>
              <a:t>The algorithm simply scans all of the transactions to count the number of occurrences of each item.</a:t>
            </a:r>
          </a:p>
          <a:p>
            <a:r>
              <a:rPr lang="en-US" b="1" dirty="0" smtClean="0"/>
              <a:t>Step 2: </a:t>
            </a:r>
          </a:p>
          <a:p>
            <a:pPr lvl="1"/>
            <a:r>
              <a:rPr lang="en-US" dirty="0" smtClean="0"/>
              <a:t>Set the minimum support count (let it is </a:t>
            </a:r>
            <a:r>
              <a:rPr lang="en-US" dirty="0" err="1" smtClean="0"/>
              <a:t>min_sup</a:t>
            </a:r>
            <a:r>
              <a:rPr lang="en-US" dirty="0" smtClean="0"/>
              <a:t>=2)</a:t>
            </a:r>
          </a:p>
          <a:p>
            <a:pPr lvl="1"/>
            <a:r>
              <a:rPr lang="en-US" dirty="0" smtClean="0"/>
              <a:t>The set of frequent 1-itemsets, L1, can then be determined. It consists of the candidate 1-itemsets satisfying </a:t>
            </a:r>
            <a:r>
              <a:rPr lang="en-US" dirty="0" err="1" smtClean="0"/>
              <a:t>min_sup</a:t>
            </a:r>
            <a:r>
              <a:rPr lang="en-US" dirty="0"/>
              <a:t> </a:t>
            </a:r>
            <a:r>
              <a:rPr lang="en-US" dirty="0" smtClean="0"/>
              <a:t>in C1.</a:t>
            </a:r>
          </a:p>
          <a:p>
            <a:r>
              <a:rPr lang="en-US" b="1" dirty="0" smtClean="0"/>
              <a:t>Step 3:</a:t>
            </a:r>
          </a:p>
          <a:p>
            <a:pPr lvl="1"/>
            <a:r>
              <a:rPr lang="en-US" dirty="0" smtClean="0"/>
              <a:t>To discover the set of frequent 2-itemsets, L2, the algorithm uses the join L1*L1 to generate a candidate set of 2-itemsets, C2. and removed candidate if not satisfy </a:t>
            </a:r>
            <a:r>
              <a:rPr lang="en-US" dirty="0" err="1" smtClean="0"/>
              <a:t>min_sup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Step 4:</a:t>
            </a:r>
            <a:r>
              <a:rPr lang="en-US" dirty="0" smtClean="0"/>
              <a:t> repeat until no more frequent </a:t>
            </a:r>
            <a:r>
              <a:rPr lang="en-US" dirty="0" err="1" smtClean="0"/>
              <a:t>itemset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4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E2CD7B-2778-43EC-A772-EF399CE24404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89826" name="Text Box 2"/>
          <p:cNvSpPr txBox="1">
            <a:spLocks noChangeArrowheads="1"/>
          </p:cNvSpPr>
          <p:nvPr/>
        </p:nvSpPr>
        <p:spPr bwMode="auto">
          <a:xfrm>
            <a:off x="2530475" y="5313363"/>
            <a:ext cx="399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	2	3	4	5</a:t>
            </a:r>
          </a:p>
        </p:txBody>
      </p:sp>
      <p:sp>
        <p:nvSpPr>
          <p:cNvPr id="589906" name="Text Box 82"/>
          <p:cNvSpPr txBox="1">
            <a:spLocks noChangeArrowheads="1"/>
          </p:cNvSpPr>
          <p:nvPr/>
        </p:nvSpPr>
        <p:spPr bwMode="auto">
          <a:xfrm>
            <a:off x="3833813" y="1219168"/>
            <a:ext cx="5295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Search Space of Database D</a:t>
            </a:r>
            <a:endParaRPr lang="en-US" b="0" dirty="0"/>
          </a:p>
        </p:txBody>
      </p:sp>
      <p:sp>
        <p:nvSpPr>
          <p:cNvPr id="16469" name="Text Box 84"/>
          <p:cNvSpPr txBox="1">
            <a:spLocks noChangeArrowheads="1"/>
          </p:cNvSpPr>
          <p:nvPr/>
        </p:nvSpPr>
        <p:spPr bwMode="auto">
          <a:xfrm>
            <a:off x="260349" y="509016"/>
            <a:ext cx="8175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GB" sz="3200" i="1" dirty="0" err="1">
                <a:solidFill>
                  <a:srgbClr val="00B0F0"/>
                </a:solidFill>
                <a:cs typeface="Times New Roman" pitchFamily="18" charset="0"/>
              </a:rPr>
              <a:t>Apriori</a:t>
            </a:r>
            <a:r>
              <a:rPr lang="en-GB" sz="3200" i="1" dirty="0">
                <a:solidFill>
                  <a:srgbClr val="00B0F0"/>
                </a:solidFill>
                <a:cs typeface="Times New Roman" pitchFamily="18" charset="0"/>
              </a:rPr>
              <a:t> Algorithm: Example</a:t>
            </a:r>
            <a:endParaRPr lang="en-US" sz="3200" dirty="0">
              <a:solidFill>
                <a:srgbClr val="00B0F0"/>
              </a:solidFill>
              <a:cs typeface="Times New Roman" pitchFamily="18" charset="0"/>
            </a:endParaRPr>
          </a:p>
        </p:txBody>
      </p: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1196975" y="4513263"/>
            <a:ext cx="6661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12     13     14     15     23     24     25     34     35     45</a:t>
            </a:r>
          </a:p>
        </p:txBody>
      </p:sp>
      <p:sp>
        <p:nvSpPr>
          <p:cNvPr id="87" name="Text Box 4"/>
          <p:cNvSpPr txBox="1">
            <a:spLocks noChangeArrowheads="1"/>
          </p:cNvSpPr>
          <p:nvPr/>
        </p:nvSpPr>
        <p:spPr bwMode="auto">
          <a:xfrm>
            <a:off x="739775" y="3624263"/>
            <a:ext cx="7575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123    124     125    134    135    145    234    235    245    345</a:t>
            </a:r>
          </a:p>
        </p:txBody>
      </p:sp>
      <p:sp>
        <p:nvSpPr>
          <p:cNvPr id="88" name="Text Box 5"/>
          <p:cNvSpPr txBox="1">
            <a:spLocks noChangeArrowheads="1"/>
          </p:cNvSpPr>
          <p:nvPr/>
        </p:nvSpPr>
        <p:spPr bwMode="auto">
          <a:xfrm>
            <a:off x="2263775" y="2747963"/>
            <a:ext cx="4527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1234	1235	1245	1345     2345</a:t>
            </a:r>
          </a:p>
        </p:txBody>
      </p:sp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4054475" y="1947863"/>
            <a:ext cx="946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12345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60500" y="4911725"/>
            <a:ext cx="6073775" cy="506413"/>
            <a:chOff x="1460500" y="4911725"/>
            <a:chExt cx="6073775" cy="506413"/>
          </a:xfrm>
        </p:grpSpPr>
        <p:sp>
          <p:nvSpPr>
            <p:cNvPr id="90" name="Line 7"/>
            <p:cNvSpPr>
              <a:spLocks noChangeShapeType="1"/>
            </p:cNvSpPr>
            <p:nvPr/>
          </p:nvSpPr>
          <p:spPr bwMode="auto">
            <a:xfrm>
              <a:off x="1460500" y="4911725"/>
              <a:ext cx="1187450" cy="4968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8"/>
            <p:cNvSpPr>
              <a:spLocks noChangeShapeType="1"/>
            </p:cNvSpPr>
            <p:nvPr/>
          </p:nvSpPr>
          <p:spPr bwMode="auto">
            <a:xfrm>
              <a:off x="2165350" y="4911725"/>
              <a:ext cx="506413" cy="50641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9"/>
            <p:cNvSpPr>
              <a:spLocks noChangeShapeType="1"/>
            </p:cNvSpPr>
            <p:nvPr/>
          </p:nvSpPr>
          <p:spPr bwMode="auto">
            <a:xfrm flipV="1">
              <a:off x="2684463" y="4924425"/>
              <a:ext cx="147637" cy="49371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0"/>
            <p:cNvSpPr>
              <a:spLocks noChangeShapeType="1"/>
            </p:cNvSpPr>
            <p:nvPr/>
          </p:nvSpPr>
          <p:spPr bwMode="auto">
            <a:xfrm flipV="1">
              <a:off x="2671763" y="4924425"/>
              <a:ext cx="792162" cy="482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 flipV="1">
              <a:off x="1497013" y="4935538"/>
              <a:ext cx="2127250" cy="4333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2"/>
            <p:cNvSpPr>
              <a:spLocks noChangeShapeType="1"/>
            </p:cNvSpPr>
            <p:nvPr/>
          </p:nvSpPr>
          <p:spPr bwMode="auto">
            <a:xfrm flipV="1">
              <a:off x="3649663" y="4924425"/>
              <a:ext cx="506412" cy="4445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13"/>
            <p:cNvSpPr>
              <a:spLocks noChangeShapeType="1"/>
            </p:cNvSpPr>
            <p:nvPr/>
          </p:nvSpPr>
          <p:spPr bwMode="auto">
            <a:xfrm flipV="1">
              <a:off x="3649663" y="4935538"/>
              <a:ext cx="1187450" cy="4460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14"/>
            <p:cNvSpPr>
              <a:spLocks noChangeShapeType="1"/>
            </p:cNvSpPr>
            <p:nvPr/>
          </p:nvSpPr>
          <p:spPr bwMode="auto">
            <a:xfrm flipV="1">
              <a:off x="3649663" y="4948238"/>
              <a:ext cx="1892300" cy="4333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5"/>
            <p:cNvSpPr>
              <a:spLocks noChangeShapeType="1"/>
            </p:cNvSpPr>
            <p:nvPr/>
          </p:nvSpPr>
          <p:spPr bwMode="auto">
            <a:xfrm flipH="1" flipV="1">
              <a:off x="2189163" y="4935538"/>
              <a:ext cx="2325687" cy="4460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16"/>
            <p:cNvSpPr>
              <a:spLocks noChangeShapeType="1"/>
            </p:cNvSpPr>
            <p:nvPr/>
          </p:nvSpPr>
          <p:spPr bwMode="auto">
            <a:xfrm flipH="1" flipV="1">
              <a:off x="4168775" y="4935538"/>
              <a:ext cx="358775" cy="4333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17"/>
            <p:cNvSpPr>
              <a:spLocks noChangeShapeType="1"/>
            </p:cNvSpPr>
            <p:nvPr/>
          </p:nvSpPr>
          <p:spPr bwMode="auto">
            <a:xfrm flipV="1">
              <a:off x="4540250" y="4948238"/>
              <a:ext cx="1644650" cy="4460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8"/>
            <p:cNvSpPr>
              <a:spLocks noChangeShapeType="1"/>
            </p:cNvSpPr>
            <p:nvPr/>
          </p:nvSpPr>
          <p:spPr bwMode="auto">
            <a:xfrm flipV="1">
              <a:off x="4552950" y="4948238"/>
              <a:ext cx="2362200" cy="4460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19"/>
            <p:cNvSpPr>
              <a:spLocks noChangeShapeType="1"/>
            </p:cNvSpPr>
            <p:nvPr/>
          </p:nvSpPr>
          <p:spPr bwMode="auto">
            <a:xfrm flipH="1" flipV="1">
              <a:off x="2820988" y="4948238"/>
              <a:ext cx="2646362" cy="4587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20"/>
            <p:cNvSpPr>
              <a:spLocks noChangeShapeType="1"/>
            </p:cNvSpPr>
            <p:nvPr/>
          </p:nvSpPr>
          <p:spPr bwMode="auto">
            <a:xfrm flipH="1" flipV="1">
              <a:off x="4822825" y="4935538"/>
              <a:ext cx="657225" cy="4460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21"/>
            <p:cNvSpPr>
              <a:spLocks noChangeShapeType="1"/>
            </p:cNvSpPr>
            <p:nvPr/>
          </p:nvSpPr>
          <p:spPr bwMode="auto">
            <a:xfrm flipV="1">
              <a:off x="5480050" y="4948238"/>
              <a:ext cx="717550" cy="4206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22"/>
            <p:cNvSpPr>
              <a:spLocks noChangeShapeType="1"/>
            </p:cNvSpPr>
            <p:nvPr/>
          </p:nvSpPr>
          <p:spPr bwMode="auto">
            <a:xfrm flipV="1">
              <a:off x="5467350" y="4924425"/>
              <a:ext cx="2066925" cy="4699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23"/>
            <p:cNvSpPr>
              <a:spLocks noChangeShapeType="1"/>
            </p:cNvSpPr>
            <p:nvPr/>
          </p:nvSpPr>
          <p:spPr bwMode="auto">
            <a:xfrm flipH="1" flipV="1">
              <a:off x="3451225" y="4924425"/>
              <a:ext cx="2919413" cy="4318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24"/>
            <p:cNvSpPr>
              <a:spLocks noChangeShapeType="1"/>
            </p:cNvSpPr>
            <p:nvPr/>
          </p:nvSpPr>
          <p:spPr bwMode="auto">
            <a:xfrm flipH="1" flipV="1">
              <a:off x="5529263" y="4948238"/>
              <a:ext cx="866775" cy="4206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25"/>
            <p:cNvSpPr>
              <a:spLocks noChangeShapeType="1"/>
            </p:cNvSpPr>
            <p:nvPr/>
          </p:nvSpPr>
          <p:spPr bwMode="auto">
            <a:xfrm flipV="1">
              <a:off x="6432550" y="4948238"/>
              <a:ext cx="469900" cy="4206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26"/>
            <p:cNvSpPr>
              <a:spLocks noChangeShapeType="1"/>
            </p:cNvSpPr>
            <p:nvPr/>
          </p:nvSpPr>
          <p:spPr bwMode="auto">
            <a:xfrm flipV="1">
              <a:off x="6419850" y="4924425"/>
              <a:ext cx="1114425" cy="4699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63625" y="4008438"/>
            <a:ext cx="6891338" cy="593725"/>
            <a:chOff x="1063625" y="4008438"/>
            <a:chExt cx="6891338" cy="593725"/>
          </a:xfrm>
        </p:grpSpPr>
        <p:sp>
          <p:nvSpPr>
            <p:cNvPr id="110" name="Line 27"/>
            <p:cNvSpPr>
              <a:spLocks noChangeShapeType="1"/>
            </p:cNvSpPr>
            <p:nvPr/>
          </p:nvSpPr>
          <p:spPr bwMode="auto">
            <a:xfrm flipH="1" flipV="1">
              <a:off x="1063625" y="4033838"/>
              <a:ext cx="371475" cy="5318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28"/>
            <p:cNvSpPr>
              <a:spLocks noChangeShapeType="1"/>
            </p:cNvSpPr>
            <p:nvPr/>
          </p:nvSpPr>
          <p:spPr bwMode="auto">
            <a:xfrm flipV="1">
              <a:off x="1447800" y="4033838"/>
              <a:ext cx="371475" cy="5191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29"/>
            <p:cNvSpPr>
              <a:spLocks noChangeShapeType="1"/>
            </p:cNvSpPr>
            <p:nvPr/>
          </p:nvSpPr>
          <p:spPr bwMode="auto">
            <a:xfrm flipV="1">
              <a:off x="1447800" y="4021138"/>
              <a:ext cx="1249363" cy="5318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30"/>
            <p:cNvSpPr>
              <a:spLocks noChangeShapeType="1"/>
            </p:cNvSpPr>
            <p:nvPr/>
          </p:nvSpPr>
          <p:spPr bwMode="auto">
            <a:xfrm flipH="1" flipV="1">
              <a:off x="1076325" y="4070350"/>
              <a:ext cx="1050925" cy="4953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31"/>
            <p:cNvSpPr>
              <a:spLocks noChangeShapeType="1"/>
            </p:cNvSpPr>
            <p:nvPr/>
          </p:nvSpPr>
          <p:spPr bwMode="auto">
            <a:xfrm flipV="1">
              <a:off x="2139950" y="4021138"/>
              <a:ext cx="1249363" cy="5556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2"/>
            <p:cNvSpPr>
              <a:spLocks noChangeShapeType="1"/>
            </p:cNvSpPr>
            <p:nvPr/>
          </p:nvSpPr>
          <p:spPr bwMode="auto">
            <a:xfrm flipV="1">
              <a:off x="2139950" y="4044950"/>
              <a:ext cx="2028825" cy="54451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33"/>
            <p:cNvSpPr>
              <a:spLocks noChangeShapeType="1"/>
            </p:cNvSpPr>
            <p:nvPr/>
          </p:nvSpPr>
          <p:spPr bwMode="auto">
            <a:xfrm flipH="1" flipV="1">
              <a:off x="1830388" y="4057650"/>
              <a:ext cx="977900" cy="508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34"/>
            <p:cNvSpPr>
              <a:spLocks noChangeShapeType="1"/>
            </p:cNvSpPr>
            <p:nvPr/>
          </p:nvSpPr>
          <p:spPr bwMode="auto">
            <a:xfrm flipV="1">
              <a:off x="2820988" y="4021138"/>
              <a:ext cx="2114550" cy="5556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35"/>
            <p:cNvSpPr>
              <a:spLocks noChangeShapeType="1"/>
            </p:cNvSpPr>
            <p:nvPr/>
          </p:nvSpPr>
          <p:spPr bwMode="auto">
            <a:xfrm flipV="1">
              <a:off x="2832100" y="4033838"/>
              <a:ext cx="557213" cy="5429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36"/>
            <p:cNvSpPr>
              <a:spLocks noChangeShapeType="1"/>
            </p:cNvSpPr>
            <p:nvPr/>
          </p:nvSpPr>
          <p:spPr bwMode="auto">
            <a:xfrm flipH="1" flipV="1">
              <a:off x="2660650" y="4033838"/>
              <a:ext cx="839788" cy="5318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7"/>
            <p:cNvSpPr>
              <a:spLocks noChangeShapeType="1"/>
            </p:cNvSpPr>
            <p:nvPr/>
          </p:nvSpPr>
          <p:spPr bwMode="auto">
            <a:xfrm flipV="1">
              <a:off x="3500438" y="4057650"/>
              <a:ext cx="668337" cy="51911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38"/>
            <p:cNvSpPr>
              <a:spLocks noChangeShapeType="1"/>
            </p:cNvSpPr>
            <p:nvPr/>
          </p:nvSpPr>
          <p:spPr bwMode="auto">
            <a:xfrm flipV="1">
              <a:off x="3513138" y="4033838"/>
              <a:ext cx="1422400" cy="5429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39"/>
            <p:cNvSpPr>
              <a:spLocks noChangeShapeType="1"/>
            </p:cNvSpPr>
            <p:nvPr/>
          </p:nvSpPr>
          <p:spPr bwMode="auto">
            <a:xfrm flipH="1" flipV="1">
              <a:off x="1076325" y="4057650"/>
              <a:ext cx="3092450" cy="51911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40"/>
            <p:cNvSpPr>
              <a:spLocks noChangeShapeType="1"/>
            </p:cNvSpPr>
            <p:nvPr/>
          </p:nvSpPr>
          <p:spPr bwMode="auto">
            <a:xfrm flipV="1">
              <a:off x="4168775" y="4008438"/>
              <a:ext cx="1522413" cy="5683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41"/>
            <p:cNvSpPr>
              <a:spLocks noChangeShapeType="1"/>
            </p:cNvSpPr>
            <p:nvPr/>
          </p:nvSpPr>
          <p:spPr bwMode="auto">
            <a:xfrm flipV="1">
              <a:off x="4181475" y="4033838"/>
              <a:ext cx="2276475" cy="5429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42"/>
            <p:cNvSpPr>
              <a:spLocks noChangeShapeType="1"/>
            </p:cNvSpPr>
            <p:nvPr/>
          </p:nvSpPr>
          <p:spPr bwMode="auto">
            <a:xfrm flipH="1" flipV="1">
              <a:off x="1819275" y="4057650"/>
              <a:ext cx="3054350" cy="51911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43"/>
            <p:cNvSpPr>
              <a:spLocks noChangeShapeType="1"/>
            </p:cNvSpPr>
            <p:nvPr/>
          </p:nvSpPr>
          <p:spPr bwMode="auto">
            <a:xfrm flipV="1">
              <a:off x="4886325" y="4033838"/>
              <a:ext cx="815975" cy="5556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44"/>
            <p:cNvSpPr>
              <a:spLocks noChangeShapeType="1"/>
            </p:cNvSpPr>
            <p:nvPr/>
          </p:nvSpPr>
          <p:spPr bwMode="auto">
            <a:xfrm flipV="1">
              <a:off x="4899025" y="4021138"/>
              <a:ext cx="2362200" cy="5810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45"/>
            <p:cNvSpPr>
              <a:spLocks noChangeShapeType="1"/>
            </p:cNvSpPr>
            <p:nvPr/>
          </p:nvSpPr>
          <p:spPr bwMode="auto">
            <a:xfrm flipH="1" flipV="1">
              <a:off x="2684463" y="4044950"/>
              <a:ext cx="2882900" cy="5207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46"/>
            <p:cNvSpPr>
              <a:spLocks noChangeShapeType="1"/>
            </p:cNvSpPr>
            <p:nvPr/>
          </p:nvSpPr>
          <p:spPr bwMode="auto">
            <a:xfrm flipV="1">
              <a:off x="5578475" y="4044950"/>
              <a:ext cx="892175" cy="53181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47"/>
            <p:cNvSpPr>
              <a:spLocks noChangeShapeType="1"/>
            </p:cNvSpPr>
            <p:nvPr/>
          </p:nvSpPr>
          <p:spPr bwMode="auto">
            <a:xfrm flipV="1">
              <a:off x="5591175" y="4033838"/>
              <a:ext cx="1670050" cy="5429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48"/>
            <p:cNvSpPr>
              <a:spLocks noChangeShapeType="1"/>
            </p:cNvSpPr>
            <p:nvPr/>
          </p:nvSpPr>
          <p:spPr bwMode="auto">
            <a:xfrm flipH="1" flipV="1">
              <a:off x="3376613" y="4044950"/>
              <a:ext cx="2895600" cy="53181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49"/>
            <p:cNvSpPr>
              <a:spLocks noChangeShapeType="1"/>
            </p:cNvSpPr>
            <p:nvPr/>
          </p:nvSpPr>
          <p:spPr bwMode="auto">
            <a:xfrm flipH="1" flipV="1">
              <a:off x="5691188" y="4033838"/>
              <a:ext cx="593725" cy="5429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50"/>
            <p:cNvSpPr>
              <a:spLocks noChangeShapeType="1"/>
            </p:cNvSpPr>
            <p:nvPr/>
          </p:nvSpPr>
          <p:spPr bwMode="auto">
            <a:xfrm flipV="1">
              <a:off x="6284913" y="4021138"/>
              <a:ext cx="1644650" cy="5556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51"/>
            <p:cNvSpPr>
              <a:spLocks noChangeShapeType="1"/>
            </p:cNvSpPr>
            <p:nvPr/>
          </p:nvSpPr>
          <p:spPr bwMode="auto">
            <a:xfrm flipH="1" flipV="1">
              <a:off x="4144963" y="4044950"/>
              <a:ext cx="2782887" cy="5207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52"/>
            <p:cNvSpPr>
              <a:spLocks noChangeShapeType="1"/>
            </p:cNvSpPr>
            <p:nvPr/>
          </p:nvSpPr>
          <p:spPr bwMode="auto">
            <a:xfrm flipH="1" flipV="1">
              <a:off x="6457950" y="4033838"/>
              <a:ext cx="482600" cy="5429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53"/>
            <p:cNvSpPr>
              <a:spLocks noChangeShapeType="1"/>
            </p:cNvSpPr>
            <p:nvPr/>
          </p:nvSpPr>
          <p:spPr bwMode="auto">
            <a:xfrm flipV="1">
              <a:off x="6951663" y="4033838"/>
              <a:ext cx="1003300" cy="5556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54"/>
            <p:cNvSpPr>
              <a:spLocks noChangeShapeType="1"/>
            </p:cNvSpPr>
            <p:nvPr/>
          </p:nvSpPr>
          <p:spPr bwMode="auto">
            <a:xfrm flipH="1" flipV="1">
              <a:off x="4886325" y="4033838"/>
              <a:ext cx="2720975" cy="5318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55"/>
            <p:cNvSpPr>
              <a:spLocks noChangeShapeType="1"/>
            </p:cNvSpPr>
            <p:nvPr/>
          </p:nvSpPr>
          <p:spPr bwMode="auto">
            <a:xfrm flipH="1" flipV="1">
              <a:off x="7261225" y="4033838"/>
              <a:ext cx="346075" cy="5429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 flipV="1">
              <a:off x="7620000" y="4033838"/>
              <a:ext cx="309563" cy="5429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87450" y="3130550"/>
            <a:ext cx="6778625" cy="568325"/>
            <a:chOff x="1187450" y="3130550"/>
            <a:chExt cx="6778625" cy="568325"/>
          </a:xfrm>
        </p:grpSpPr>
        <p:sp>
          <p:nvSpPr>
            <p:cNvPr id="140" name="Line 57"/>
            <p:cNvSpPr>
              <a:spLocks noChangeShapeType="1"/>
            </p:cNvSpPr>
            <p:nvPr/>
          </p:nvSpPr>
          <p:spPr bwMode="auto">
            <a:xfrm flipV="1">
              <a:off x="1187450" y="3154363"/>
              <a:ext cx="1398588" cy="5445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58"/>
            <p:cNvSpPr>
              <a:spLocks noChangeShapeType="1"/>
            </p:cNvSpPr>
            <p:nvPr/>
          </p:nvSpPr>
          <p:spPr bwMode="auto">
            <a:xfrm flipV="1">
              <a:off x="1187450" y="3154363"/>
              <a:ext cx="2325688" cy="5318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59"/>
            <p:cNvSpPr>
              <a:spLocks noChangeShapeType="1"/>
            </p:cNvSpPr>
            <p:nvPr/>
          </p:nvSpPr>
          <p:spPr bwMode="auto">
            <a:xfrm flipV="1">
              <a:off x="1930400" y="3167063"/>
              <a:ext cx="642938" cy="5191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60"/>
            <p:cNvSpPr>
              <a:spLocks noChangeShapeType="1"/>
            </p:cNvSpPr>
            <p:nvPr/>
          </p:nvSpPr>
          <p:spPr bwMode="auto">
            <a:xfrm flipV="1">
              <a:off x="1930400" y="3167063"/>
              <a:ext cx="2609850" cy="5191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Line 61"/>
            <p:cNvSpPr>
              <a:spLocks noChangeShapeType="1"/>
            </p:cNvSpPr>
            <p:nvPr/>
          </p:nvSpPr>
          <p:spPr bwMode="auto">
            <a:xfrm flipV="1">
              <a:off x="2720975" y="3167063"/>
              <a:ext cx="779463" cy="5191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62"/>
            <p:cNvSpPr>
              <a:spLocks noChangeShapeType="1"/>
            </p:cNvSpPr>
            <p:nvPr/>
          </p:nvSpPr>
          <p:spPr bwMode="auto">
            <a:xfrm flipV="1">
              <a:off x="2720975" y="3179763"/>
              <a:ext cx="1793875" cy="5064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63"/>
            <p:cNvSpPr>
              <a:spLocks noChangeShapeType="1"/>
            </p:cNvSpPr>
            <p:nvPr/>
          </p:nvSpPr>
          <p:spPr bwMode="auto">
            <a:xfrm flipH="1" flipV="1">
              <a:off x="2597150" y="3167063"/>
              <a:ext cx="892175" cy="4953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64"/>
            <p:cNvSpPr>
              <a:spLocks noChangeShapeType="1"/>
            </p:cNvSpPr>
            <p:nvPr/>
          </p:nvSpPr>
          <p:spPr bwMode="auto">
            <a:xfrm flipV="1">
              <a:off x="3476625" y="3154363"/>
              <a:ext cx="1954213" cy="5207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65"/>
            <p:cNvSpPr>
              <a:spLocks noChangeShapeType="1"/>
            </p:cNvSpPr>
            <p:nvPr/>
          </p:nvSpPr>
          <p:spPr bwMode="auto">
            <a:xfrm flipH="1" flipV="1">
              <a:off x="3500438" y="3179763"/>
              <a:ext cx="742950" cy="4953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66"/>
            <p:cNvSpPr>
              <a:spLocks noChangeShapeType="1"/>
            </p:cNvSpPr>
            <p:nvPr/>
          </p:nvSpPr>
          <p:spPr bwMode="auto">
            <a:xfrm flipV="1">
              <a:off x="4256088" y="3130550"/>
              <a:ext cx="1187450" cy="54451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67"/>
            <p:cNvSpPr>
              <a:spLocks noChangeShapeType="1"/>
            </p:cNvSpPr>
            <p:nvPr/>
          </p:nvSpPr>
          <p:spPr bwMode="auto">
            <a:xfrm flipH="1" flipV="1">
              <a:off x="4502150" y="3167063"/>
              <a:ext cx="458788" cy="5191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68"/>
            <p:cNvSpPr>
              <a:spLocks noChangeShapeType="1"/>
            </p:cNvSpPr>
            <p:nvPr/>
          </p:nvSpPr>
          <p:spPr bwMode="auto">
            <a:xfrm flipV="1">
              <a:off x="4973638" y="3141663"/>
              <a:ext cx="444500" cy="5445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69"/>
            <p:cNvSpPr>
              <a:spLocks noChangeShapeType="1"/>
            </p:cNvSpPr>
            <p:nvPr/>
          </p:nvSpPr>
          <p:spPr bwMode="auto">
            <a:xfrm flipH="1" flipV="1">
              <a:off x="2560638" y="3167063"/>
              <a:ext cx="3154362" cy="508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70"/>
            <p:cNvSpPr>
              <a:spLocks noChangeShapeType="1"/>
            </p:cNvSpPr>
            <p:nvPr/>
          </p:nvSpPr>
          <p:spPr bwMode="auto">
            <a:xfrm flipV="1">
              <a:off x="5727700" y="3154363"/>
              <a:ext cx="681038" cy="5207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71"/>
            <p:cNvSpPr>
              <a:spLocks noChangeShapeType="1"/>
            </p:cNvSpPr>
            <p:nvPr/>
          </p:nvSpPr>
          <p:spPr bwMode="auto">
            <a:xfrm flipH="1" flipV="1">
              <a:off x="3500438" y="3179763"/>
              <a:ext cx="2981325" cy="482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72"/>
            <p:cNvSpPr>
              <a:spLocks noChangeShapeType="1"/>
            </p:cNvSpPr>
            <p:nvPr/>
          </p:nvSpPr>
          <p:spPr bwMode="auto">
            <a:xfrm flipH="1" flipV="1">
              <a:off x="6408738" y="3167063"/>
              <a:ext cx="73025" cy="508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73"/>
            <p:cNvSpPr>
              <a:spLocks noChangeShapeType="1"/>
            </p:cNvSpPr>
            <p:nvPr/>
          </p:nvSpPr>
          <p:spPr bwMode="auto">
            <a:xfrm flipH="1" flipV="1">
              <a:off x="4514850" y="3192463"/>
              <a:ext cx="2733675" cy="482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74"/>
            <p:cNvSpPr>
              <a:spLocks noChangeShapeType="1"/>
            </p:cNvSpPr>
            <p:nvPr/>
          </p:nvSpPr>
          <p:spPr bwMode="auto">
            <a:xfrm flipH="1" flipV="1">
              <a:off x="6408738" y="3167063"/>
              <a:ext cx="839787" cy="5191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75"/>
            <p:cNvSpPr>
              <a:spLocks noChangeShapeType="1"/>
            </p:cNvSpPr>
            <p:nvPr/>
          </p:nvSpPr>
          <p:spPr bwMode="auto">
            <a:xfrm flipH="1" flipV="1">
              <a:off x="5418138" y="3141663"/>
              <a:ext cx="2547937" cy="5207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76"/>
            <p:cNvSpPr>
              <a:spLocks noChangeShapeType="1"/>
            </p:cNvSpPr>
            <p:nvPr/>
          </p:nvSpPr>
          <p:spPr bwMode="auto">
            <a:xfrm flipH="1" flipV="1">
              <a:off x="6432550" y="3167063"/>
              <a:ext cx="1533525" cy="4953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09863" y="2325688"/>
            <a:ext cx="3709987" cy="495300"/>
            <a:chOff x="2709863" y="2325688"/>
            <a:chExt cx="3709987" cy="495300"/>
          </a:xfrm>
        </p:grpSpPr>
        <p:sp>
          <p:nvSpPr>
            <p:cNvPr id="160" name="Line 77"/>
            <p:cNvSpPr>
              <a:spLocks noChangeShapeType="1"/>
            </p:cNvSpPr>
            <p:nvPr/>
          </p:nvSpPr>
          <p:spPr bwMode="auto">
            <a:xfrm flipV="1">
              <a:off x="2709863" y="2338388"/>
              <a:ext cx="1817687" cy="4699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78"/>
            <p:cNvSpPr>
              <a:spLocks noChangeShapeType="1"/>
            </p:cNvSpPr>
            <p:nvPr/>
          </p:nvSpPr>
          <p:spPr bwMode="auto">
            <a:xfrm flipV="1">
              <a:off x="3662363" y="2325688"/>
              <a:ext cx="852487" cy="4699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79"/>
            <p:cNvSpPr>
              <a:spLocks noChangeShapeType="1"/>
            </p:cNvSpPr>
            <p:nvPr/>
          </p:nvSpPr>
          <p:spPr bwMode="auto">
            <a:xfrm flipV="1">
              <a:off x="4527550" y="2325688"/>
              <a:ext cx="0" cy="482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80"/>
            <p:cNvSpPr>
              <a:spLocks noChangeShapeType="1"/>
            </p:cNvSpPr>
            <p:nvPr/>
          </p:nvSpPr>
          <p:spPr bwMode="auto">
            <a:xfrm flipH="1" flipV="1">
              <a:off x="4514850" y="2325688"/>
              <a:ext cx="915988" cy="482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81"/>
            <p:cNvSpPr>
              <a:spLocks noChangeShapeType="1"/>
            </p:cNvSpPr>
            <p:nvPr/>
          </p:nvSpPr>
          <p:spPr bwMode="auto">
            <a:xfrm flipH="1" flipV="1">
              <a:off x="4491038" y="2325688"/>
              <a:ext cx="1928812" cy="4953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33428" y="1219168"/>
            <a:ext cx="3730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Finding frequent </a:t>
            </a:r>
            <a:r>
              <a:rPr lang="en-US" b="1" dirty="0" err="1" smtClean="0"/>
              <a:t>itemsets</a:t>
            </a:r>
            <a:r>
              <a:rPr lang="en-US" b="1" dirty="0" smtClean="0"/>
              <a:t> level wise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937" y="5233472"/>
            <a:ext cx="167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0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5937" y="4542393"/>
            <a:ext cx="167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1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-45244" y="3712131"/>
            <a:ext cx="167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-45244" y="2791897"/>
            <a:ext cx="167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3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-6573" y="1991797"/>
            <a:ext cx="167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4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9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6" grpId="0"/>
      <p:bldP spid="86" grpId="0"/>
      <p:bldP spid="87" grpId="0"/>
      <p:bldP spid="88" grpId="0"/>
      <p:bldP spid="8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Example: </a:t>
            </a:r>
            <a:r>
              <a:rPr lang="en-US" dirty="0" smtClean="0">
                <a:solidFill>
                  <a:srgbClr val="FF0000"/>
                </a:solidFill>
              </a:rPr>
              <a:t>Find pruned supersets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3999" cy="52699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0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Principal for Pruning candidate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257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7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Candidates</a:t>
            </a:r>
          </a:p>
          <a:p>
            <a:pPr lvl="1"/>
            <a:r>
              <a:rPr lang="en-US" dirty="0" smtClean="0"/>
              <a:t>L3={</a:t>
            </a:r>
            <a:r>
              <a:rPr lang="en-US" dirty="0" err="1" smtClean="0"/>
              <a:t>abc</a:t>
            </a:r>
            <a:r>
              <a:rPr lang="en-US" dirty="0" smtClean="0"/>
              <a:t>, </a:t>
            </a:r>
            <a:r>
              <a:rPr lang="en-US" dirty="0" err="1" smtClean="0"/>
              <a:t>abd</a:t>
            </a:r>
            <a:r>
              <a:rPr lang="en-US" dirty="0" smtClean="0"/>
              <a:t>, </a:t>
            </a:r>
            <a:r>
              <a:rPr lang="en-US" dirty="0" err="1" smtClean="0"/>
              <a:t>acd</a:t>
            </a:r>
            <a:r>
              <a:rPr lang="en-US" dirty="0" smtClean="0"/>
              <a:t>, ace, </a:t>
            </a:r>
            <a:r>
              <a:rPr lang="en-US" dirty="0" err="1" smtClean="0"/>
              <a:t>bcd</a:t>
            </a:r>
            <a:r>
              <a:rPr lang="en-US" dirty="0" smtClean="0"/>
              <a:t>}</a:t>
            </a:r>
          </a:p>
          <a:p>
            <a:r>
              <a:rPr lang="en-US" dirty="0" smtClean="0"/>
              <a:t>Self-joining: L3 * L3 (let </a:t>
            </a:r>
            <a:r>
              <a:rPr lang="en-US" dirty="0" err="1" smtClean="0"/>
              <a:t>min_sup</a:t>
            </a:r>
            <a:r>
              <a:rPr lang="en-US" smtClean="0"/>
              <a:t>=2)</a:t>
            </a:r>
            <a:endParaRPr lang="en-US" dirty="0" smtClean="0"/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bcd</a:t>
            </a:r>
            <a:r>
              <a:rPr lang="en-US" dirty="0" smtClean="0"/>
              <a:t> from </a:t>
            </a:r>
            <a:r>
              <a:rPr lang="en-US" dirty="0" err="1" smtClean="0"/>
              <a:t>abc</a:t>
            </a:r>
            <a:r>
              <a:rPr lang="en-US" dirty="0" smtClean="0"/>
              <a:t> and </a:t>
            </a:r>
            <a:r>
              <a:rPr lang="en-US" dirty="0" err="1" smtClean="0"/>
              <a:t>abd</a:t>
            </a:r>
            <a:endParaRPr lang="en-US" dirty="0" smtClean="0"/>
          </a:p>
          <a:p>
            <a:pPr lvl="1"/>
            <a:r>
              <a:rPr lang="en-US" dirty="0" err="1" smtClean="0"/>
              <a:t>acde</a:t>
            </a:r>
            <a:r>
              <a:rPr lang="en-US" dirty="0" smtClean="0"/>
              <a:t> from </a:t>
            </a:r>
            <a:r>
              <a:rPr lang="en-US" dirty="0" err="1" smtClean="0"/>
              <a:t>acd</a:t>
            </a:r>
            <a:r>
              <a:rPr lang="en-US" dirty="0" smtClean="0"/>
              <a:t> and ace</a:t>
            </a:r>
          </a:p>
          <a:p>
            <a:r>
              <a:rPr lang="en-US" dirty="0" smtClean="0"/>
              <a:t>Pruning:</a:t>
            </a:r>
          </a:p>
          <a:p>
            <a:pPr lvl="1"/>
            <a:r>
              <a:rPr lang="en-US" dirty="0" err="1" smtClean="0"/>
              <a:t>acde</a:t>
            </a:r>
            <a:r>
              <a:rPr lang="en-US" dirty="0" smtClean="0"/>
              <a:t> is removed because </a:t>
            </a:r>
            <a:r>
              <a:rPr lang="en-US" dirty="0" err="1" smtClean="0"/>
              <a:t>adeis</a:t>
            </a:r>
            <a:r>
              <a:rPr lang="en-US" dirty="0" smtClean="0"/>
              <a:t> not in L3</a:t>
            </a:r>
          </a:p>
          <a:p>
            <a:r>
              <a:rPr lang="en-US" dirty="0" smtClean="0"/>
              <a:t>We get:</a:t>
            </a:r>
          </a:p>
          <a:p>
            <a:pPr lvl="1"/>
            <a:r>
              <a:rPr lang="en-US" dirty="0" smtClean="0"/>
              <a:t>C4={</a:t>
            </a:r>
            <a:r>
              <a:rPr lang="en-US" dirty="0" err="1" smtClean="0"/>
              <a:t>abcd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019800"/>
            <a:ext cx="5715000" cy="45719"/>
          </a:xfrm>
        </p:spPr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Algorithm: Dry Run Example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34814" y="1191839"/>
            <a:ext cx="8286750" cy="5257800"/>
            <a:chOff x="127" y="875"/>
            <a:chExt cx="5220" cy="3312"/>
          </a:xfrm>
        </p:grpSpPr>
        <p:graphicFrame>
          <p:nvGraphicFramePr>
            <p:cNvPr id="8" name="Object 5"/>
            <p:cNvGraphicFramePr>
              <a:graphicFrameLocks noChangeAspect="1"/>
            </p:cNvGraphicFramePr>
            <p:nvPr/>
          </p:nvGraphicFramePr>
          <p:xfrm>
            <a:off x="191" y="1131"/>
            <a:ext cx="1143" cy="10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" name="Worksheet" r:id="rId3" imgW="1667372" imgH="1743437" progId="Excel.Sheet.8">
                    <p:embed/>
                  </p:oleObj>
                </mc:Choice>
                <mc:Fallback>
                  <p:oleObj name="Worksheet" r:id="rId3" imgW="1667372" imgH="1743437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" y="1131"/>
                          <a:ext cx="1143" cy="10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61" y="875"/>
              <a:ext cx="10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0"/>
                <a:t>Database D</a:t>
              </a:r>
            </a:p>
          </p:txBody>
        </p:sp>
        <p:graphicFrame>
          <p:nvGraphicFramePr>
            <p:cNvPr id="10" name="Object 7"/>
            <p:cNvGraphicFramePr>
              <a:graphicFrameLocks noChangeAspect="1"/>
            </p:cNvGraphicFramePr>
            <p:nvPr/>
          </p:nvGraphicFramePr>
          <p:xfrm>
            <a:off x="2055" y="925"/>
            <a:ext cx="1149" cy="1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" name="Worksheet" r:id="rId5" imgW="1619701" imgH="2086337" progId="Excel.Sheet.8">
                    <p:embed/>
                  </p:oleObj>
                </mc:Choice>
                <mc:Fallback>
                  <p:oleObj name="Worksheet" r:id="rId5" imgW="1619701" imgH="2086337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5" y="925"/>
                          <a:ext cx="1149" cy="1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8"/>
            <p:cNvGraphicFramePr>
              <a:graphicFrameLocks noChangeAspect="1"/>
            </p:cNvGraphicFramePr>
            <p:nvPr/>
          </p:nvGraphicFramePr>
          <p:xfrm>
            <a:off x="3644" y="983"/>
            <a:ext cx="1289" cy="10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" name="Worksheet" r:id="rId7" imgW="1619701" imgH="1743437" progId="Excel.Sheet.8">
                    <p:embed/>
                  </p:oleObj>
                </mc:Choice>
                <mc:Fallback>
                  <p:oleObj name="Worksheet" r:id="rId7" imgW="1619701" imgH="1743437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4" y="983"/>
                          <a:ext cx="1289" cy="10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374" y="1432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0"/>
                <a:t>Scan D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447" y="1713"/>
              <a:ext cx="5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738" y="108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0" i="1"/>
                <a:t>C</a:t>
              </a:r>
              <a:r>
                <a:rPr lang="en-US" b="0" i="1" baseline="-25000"/>
                <a:t>1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368" y="985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0" i="1"/>
                <a:t>L</a:t>
              </a:r>
              <a:r>
                <a:rPr lang="en-US" b="0" i="1" baseline="-25000"/>
                <a:t>1</a:t>
              </a:r>
            </a:p>
          </p:txBody>
        </p:sp>
        <p:graphicFrame>
          <p:nvGraphicFramePr>
            <p:cNvPr id="16" name="Object 13"/>
            <p:cNvGraphicFramePr>
              <a:graphicFrameLocks noChangeAspect="1"/>
            </p:cNvGraphicFramePr>
            <p:nvPr/>
          </p:nvGraphicFramePr>
          <p:xfrm>
            <a:off x="4164" y="2130"/>
            <a:ext cx="706" cy="1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" name="Worksheet" r:id="rId9" imgW="990961" imgH="2429237" progId="Excel.Sheet.8">
                    <p:embed/>
                  </p:oleObj>
                </mc:Choice>
                <mc:Fallback>
                  <p:oleObj name="Worksheet" r:id="rId9" imgW="990961" imgH="2429237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4" y="2130"/>
                          <a:ext cx="706" cy="1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4"/>
            <p:cNvGraphicFramePr>
              <a:graphicFrameLocks noChangeAspect="1"/>
            </p:cNvGraphicFramePr>
            <p:nvPr/>
          </p:nvGraphicFramePr>
          <p:xfrm>
            <a:off x="2016" y="2200"/>
            <a:ext cx="1094" cy="1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" name="Worksheet" r:id="rId11" imgW="1581421" imgH="2429237" progId="Excel.Sheet.8">
                    <p:embed/>
                  </p:oleObj>
                </mc:Choice>
                <mc:Fallback>
                  <p:oleObj name="Worksheet" r:id="rId11" imgW="1581421" imgH="2429237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200"/>
                          <a:ext cx="1094" cy="1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5"/>
            <p:cNvGraphicFramePr>
              <a:graphicFrameLocks noChangeAspect="1"/>
            </p:cNvGraphicFramePr>
            <p:nvPr/>
          </p:nvGraphicFramePr>
          <p:xfrm>
            <a:off x="512" y="2366"/>
            <a:ext cx="1082" cy="1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" name="Worksheet" r:id="rId13" imgW="1581421" imgH="1743437" progId="Excel.Sheet.8">
                    <p:embed/>
                  </p:oleObj>
                </mc:Choice>
                <mc:Fallback>
                  <p:oleObj name="Worksheet" r:id="rId13" imgW="1581421" imgH="1743437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" y="2366"/>
                          <a:ext cx="1082" cy="1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190" y="2349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0" i="1"/>
                <a:t>L</a:t>
              </a:r>
              <a:r>
                <a:rPr lang="en-US" b="0" i="1" baseline="-25000"/>
                <a:t>2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1719" y="209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0" i="1"/>
                <a:t>C</a:t>
              </a:r>
              <a:r>
                <a:rPr lang="en-US" b="0" i="1" baseline="-25000"/>
                <a:t>2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3790" y="2131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0" i="1"/>
                <a:t>C</a:t>
              </a:r>
              <a:r>
                <a:rPr lang="en-US" b="0" i="1" baseline="-25000"/>
                <a:t>2</a:t>
              </a: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3230" y="2679"/>
              <a:ext cx="7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243" y="2363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0"/>
                <a:t>Scan D</a:t>
              </a:r>
            </a:p>
          </p:txBody>
        </p:sp>
        <p:sp>
          <p:nvSpPr>
            <p:cNvPr id="24" name="AutoShape 21"/>
            <p:cNvSpPr>
              <a:spLocks noChangeArrowheads="1"/>
            </p:cNvSpPr>
            <p:nvPr/>
          </p:nvSpPr>
          <p:spPr bwMode="auto">
            <a:xfrm>
              <a:off x="4952" y="1934"/>
              <a:ext cx="395" cy="539"/>
            </a:xfrm>
            <a:prstGeom prst="curvedLeftArrow">
              <a:avLst>
                <a:gd name="adj1" fmla="val 27291"/>
                <a:gd name="adj2" fmla="val 54582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597" y="3968"/>
              <a:ext cx="10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440" y="3655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0" i="1"/>
                <a:t>C</a:t>
              </a:r>
              <a:r>
                <a:rPr lang="en-US" b="0" i="1" baseline="-25000"/>
                <a:t>3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2592" y="364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0" i="1"/>
                <a:t>L</a:t>
              </a:r>
              <a:r>
                <a:rPr lang="en-US" b="0" i="1" baseline="-25000"/>
                <a:t>3</a:t>
              </a:r>
            </a:p>
          </p:txBody>
        </p:sp>
        <p:graphicFrame>
          <p:nvGraphicFramePr>
            <p:cNvPr id="28" name="Object 25"/>
            <p:cNvGraphicFramePr>
              <a:graphicFrameLocks noChangeAspect="1"/>
            </p:cNvGraphicFramePr>
            <p:nvPr/>
          </p:nvGraphicFramePr>
          <p:xfrm>
            <a:off x="735" y="3682"/>
            <a:ext cx="709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" name="Worksheet" r:id="rId15" imgW="990961" imgH="714737" progId="Excel.Sheet.8">
                    <p:embed/>
                  </p:oleObj>
                </mc:Choice>
                <mc:Fallback>
                  <p:oleObj name="Worksheet" r:id="rId15" imgW="990961" imgH="714737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" y="3682"/>
                          <a:ext cx="709" cy="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1721" y="3705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0"/>
                <a:t>Scan D</a:t>
              </a:r>
            </a:p>
          </p:txBody>
        </p:sp>
        <p:graphicFrame>
          <p:nvGraphicFramePr>
            <p:cNvPr id="30" name="Object 27"/>
            <p:cNvGraphicFramePr>
              <a:graphicFrameLocks noChangeAspect="1"/>
            </p:cNvGraphicFramePr>
            <p:nvPr/>
          </p:nvGraphicFramePr>
          <p:xfrm>
            <a:off x="2878" y="3676"/>
            <a:ext cx="1105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" name="Worksheet" r:id="rId17" imgW="1581421" imgH="705332" progId="Excel.Sheet.8">
                    <p:embed/>
                  </p:oleObj>
                </mc:Choice>
                <mc:Fallback>
                  <p:oleObj name="Worksheet" r:id="rId17" imgW="1581421" imgH="70533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8" y="3676"/>
                          <a:ext cx="1105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AutoShape 28"/>
            <p:cNvSpPr>
              <a:spLocks noChangeArrowheads="1"/>
            </p:cNvSpPr>
            <p:nvPr/>
          </p:nvSpPr>
          <p:spPr bwMode="auto">
            <a:xfrm>
              <a:off x="127" y="3053"/>
              <a:ext cx="278" cy="787"/>
            </a:xfrm>
            <a:prstGeom prst="curvedRightArrow">
              <a:avLst>
                <a:gd name="adj1" fmla="val 56619"/>
                <a:gd name="adj2" fmla="val 113237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3264" y="1536"/>
              <a:ext cx="3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>
              <a:off x="1680" y="2928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1454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8" y="1219200"/>
            <a:ext cx="9124072" cy="526844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91200" y="2076995"/>
            <a:ext cx="3279488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Convert the dataset into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Format where support is 40% 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74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                                                   cont.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19200"/>
            <a:ext cx="9067800" cy="5257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36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Algorithm: Dry Run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data: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224" y="1295400"/>
            <a:ext cx="57912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2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1"/>
            <a:ext cx="9144000" cy="2057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29</a:t>
            </a:fld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9144000" cy="2667000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0600"/>
            <a:ext cx="9144000" cy="1828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38800" y="4169432"/>
            <a:ext cx="3474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/>
              <a:t> {{I1, I2, I3}, {I1, I2, I5}, {I1, I3, I5}, {I2, I3, I4}, {I2, I3, I5}, {I2, I4, I5}}.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181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Patterns:</a:t>
            </a:r>
          </a:p>
          <a:p>
            <a:pPr lvl="1"/>
            <a:r>
              <a:rPr lang="en-US" dirty="0" smtClean="0"/>
              <a:t>Item sets, subsequences, substructures)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Frequent patterns: </a:t>
            </a:r>
          </a:p>
          <a:p>
            <a:pPr lvl="1"/>
            <a:r>
              <a:rPr lang="en-US" dirty="0" smtClean="0"/>
              <a:t>Patterns that appear frequently in a dataset.</a:t>
            </a:r>
          </a:p>
          <a:p>
            <a:r>
              <a:rPr lang="en-US" dirty="0" smtClean="0"/>
              <a:t>Definition:</a:t>
            </a:r>
          </a:p>
          <a:p>
            <a:pPr lvl="1"/>
            <a:r>
              <a:rPr lang="en-US" dirty="0" smtClean="0"/>
              <a:t>It searches for repeated relationships in a given dataset.</a:t>
            </a:r>
          </a:p>
          <a:p>
            <a:pPr lvl="1"/>
            <a:r>
              <a:rPr lang="en-US" dirty="0"/>
              <a:t>Frequent </a:t>
            </a:r>
            <a:r>
              <a:rPr lang="en-US" dirty="0" err="1"/>
              <a:t>itemset</a:t>
            </a:r>
            <a:r>
              <a:rPr lang="en-US" dirty="0"/>
              <a:t> mining leads to the discovery of associations and correlations </a:t>
            </a:r>
            <a:r>
              <a:rPr lang="en-US" dirty="0" smtClean="0"/>
              <a:t>among items in large transactional or relational datasets.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5105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52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 generations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frequent </a:t>
            </a:r>
            <a:r>
              <a:rPr lang="en-US" dirty="0" err="1" smtClean="0"/>
              <a:t>itemsets</a:t>
            </a:r>
            <a:r>
              <a:rPr lang="en-US" dirty="0" smtClean="0"/>
              <a:t> from transaction database D have been found then easily generate association rules from them.</a:t>
            </a:r>
          </a:p>
          <a:p>
            <a:r>
              <a:rPr lang="en-US" dirty="0" smtClean="0"/>
              <a:t>Let X= {i1, i2, i5} is frequent </a:t>
            </a:r>
            <a:r>
              <a:rPr lang="en-US" dirty="0" err="1" smtClean="0"/>
              <a:t>itemset</a:t>
            </a:r>
            <a:r>
              <a:rPr lang="en-US" dirty="0" smtClean="0"/>
              <a:t> from </a:t>
            </a:r>
          </a:p>
          <a:p>
            <a:r>
              <a:rPr lang="en-US" dirty="0" smtClean="0"/>
              <a:t>Nonempty subsets of X are </a:t>
            </a:r>
          </a:p>
          <a:p>
            <a:pPr lvl="1"/>
            <a:r>
              <a:rPr lang="en-US" dirty="0" smtClean="0"/>
              <a:t>{i1,i2},{i1,i5},{i2,I,5},{i1},{i2}, {i5}</a:t>
            </a:r>
          </a:p>
          <a:p>
            <a:r>
              <a:rPr lang="en-US" dirty="0" smtClean="0"/>
              <a:t>What are the association rules from X?</a:t>
            </a:r>
          </a:p>
          <a:p>
            <a:r>
              <a:rPr lang="en-US" dirty="0" smtClean="0"/>
              <a:t>If the </a:t>
            </a:r>
            <a:r>
              <a:rPr lang="en-US" dirty="0" err="1" smtClean="0"/>
              <a:t>min_conf</a:t>
            </a:r>
            <a:r>
              <a:rPr lang="en-US" dirty="0" smtClean="0"/>
              <a:t>=70% then only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, 3</a:t>
            </a:r>
            <a:r>
              <a:rPr lang="en-US" baseline="30000" dirty="0" smtClean="0"/>
              <a:t>rd</a:t>
            </a:r>
            <a:r>
              <a:rPr lang="en-US" dirty="0" smtClean="0"/>
              <a:t> and 6</a:t>
            </a:r>
            <a:r>
              <a:rPr lang="en-US" baseline="30000" dirty="0" smtClean="0"/>
              <a:t>th</a:t>
            </a:r>
            <a:r>
              <a:rPr lang="en-US" dirty="0" smtClean="0"/>
              <a:t> rules are output.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057400"/>
            <a:ext cx="2590874" cy="1665562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56" y="4191000"/>
            <a:ext cx="4419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4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b="1" dirty="0" smtClean="0"/>
          </a:p>
          <a:p>
            <a:pPr marL="0" indent="0" algn="ctr">
              <a:buNone/>
            </a:pPr>
            <a:r>
              <a:rPr lang="en-US" sz="7200" b="1" dirty="0" smtClean="0"/>
              <a:t>FP Growth Algorithm</a:t>
            </a:r>
          </a:p>
          <a:p>
            <a:pPr marL="0" indent="0" algn="ctr">
              <a:buNone/>
            </a:pPr>
            <a:r>
              <a:rPr lang="en-US" sz="4800" b="1" dirty="0" smtClean="0">
                <a:solidFill>
                  <a:srgbClr val="0070C0"/>
                </a:solidFill>
              </a:rPr>
              <a:t>Frequent Pattern Growth</a:t>
            </a:r>
            <a:endParaRPr lang="en-US" sz="4400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0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Growth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Apriori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uses a generate-and-test approach</a:t>
            </a:r>
          </a:p>
          <a:p>
            <a:pPr lvl="1"/>
            <a:r>
              <a:rPr lang="en-US" dirty="0" smtClean="0"/>
              <a:t>Generates candidate </a:t>
            </a:r>
            <a:r>
              <a:rPr lang="en-US" dirty="0" err="1" smtClean="0"/>
              <a:t>itemsets</a:t>
            </a:r>
            <a:r>
              <a:rPr lang="en-US" dirty="0" smtClean="0"/>
              <a:t> and tests if they are frequent. </a:t>
            </a:r>
          </a:p>
          <a:p>
            <a:pPr lvl="2"/>
            <a:r>
              <a:rPr lang="en-US" dirty="0" smtClean="0"/>
              <a:t>Generation of candidate </a:t>
            </a:r>
            <a:r>
              <a:rPr lang="en-US" dirty="0" err="1" smtClean="0"/>
              <a:t>itemsets</a:t>
            </a:r>
            <a:r>
              <a:rPr lang="en-US" dirty="0" smtClean="0"/>
              <a:t> is expensive (in both space and time)</a:t>
            </a:r>
          </a:p>
          <a:p>
            <a:pPr lvl="2"/>
            <a:r>
              <a:rPr lang="en-US" dirty="0" smtClean="0"/>
              <a:t>Support counting is expensive (subset checking, multiple database scans)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FP-Growth: </a:t>
            </a:r>
            <a:r>
              <a:rPr lang="en-US" dirty="0" smtClean="0"/>
              <a:t>allows frequent </a:t>
            </a:r>
            <a:r>
              <a:rPr lang="en-US" dirty="0" err="1" smtClean="0"/>
              <a:t>itemset</a:t>
            </a:r>
            <a:r>
              <a:rPr lang="en-US" dirty="0" smtClean="0"/>
              <a:t> discovery without candidate </a:t>
            </a:r>
            <a:r>
              <a:rPr lang="en-US" dirty="0" err="1" smtClean="0"/>
              <a:t>itemset</a:t>
            </a:r>
            <a:r>
              <a:rPr lang="en-US" dirty="0" smtClean="0"/>
              <a:t> generation.</a:t>
            </a:r>
          </a:p>
          <a:p>
            <a:pPr lvl="1"/>
            <a:r>
              <a:rPr lang="en-US" dirty="0" smtClean="0"/>
              <a:t>Two step approach: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Step 1: </a:t>
            </a:r>
            <a:r>
              <a:rPr lang="en-US" dirty="0" smtClean="0"/>
              <a:t>Build a compact data structure called the FP-tree. 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Step 2: </a:t>
            </a:r>
            <a:r>
              <a:rPr lang="en-US" dirty="0" smtClean="0"/>
              <a:t>Extracts frequent </a:t>
            </a:r>
            <a:r>
              <a:rPr lang="en-US" dirty="0" err="1" smtClean="0"/>
              <a:t>itemsets</a:t>
            </a:r>
            <a:r>
              <a:rPr lang="en-US" dirty="0" smtClean="0"/>
              <a:t> directly from the FP-tree.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0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FP-Tree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 database for frequent 1-itemsets and place resulting set in a list L in </a:t>
            </a:r>
            <a:r>
              <a:rPr lang="en-US" dirty="0" smtClean="0">
                <a:solidFill>
                  <a:srgbClr val="FF0000"/>
                </a:solidFill>
              </a:rPr>
              <a:t>descending order </a:t>
            </a:r>
            <a:r>
              <a:rPr lang="en-US" dirty="0" smtClean="0"/>
              <a:t>by frequency (</a:t>
            </a:r>
            <a:r>
              <a:rPr lang="en-US" dirty="0" smtClean="0">
                <a:solidFill>
                  <a:srgbClr val="FF0000"/>
                </a:solidFill>
              </a:rPr>
              <a:t>support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Now construct an FP-Tree as:</a:t>
            </a:r>
          </a:p>
          <a:p>
            <a:pPr lvl="1"/>
            <a:r>
              <a:rPr lang="en-US" dirty="0" smtClean="0"/>
              <a:t>Create a root node and labeled NULL</a:t>
            </a:r>
          </a:p>
          <a:p>
            <a:pPr lvl="1"/>
            <a:r>
              <a:rPr lang="en-US" dirty="0" smtClean="0"/>
              <a:t>Scan database</a:t>
            </a:r>
          </a:p>
          <a:p>
            <a:pPr lvl="2"/>
            <a:r>
              <a:rPr lang="en-US" dirty="0" smtClean="0"/>
              <a:t>Process the items in each transaction in L order</a:t>
            </a:r>
          </a:p>
          <a:p>
            <a:pPr lvl="2"/>
            <a:r>
              <a:rPr lang="en-US" dirty="0" smtClean="0"/>
              <a:t>From the root, add nodes in the order in which items appear in the transactions.</a:t>
            </a:r>
          </a:p>
          <a:p>
            <a:pPr lvl="2"/>
            <a:r>
              <a:rPr lang="en-US" dirty="0" smtClean="0"/>
              <a:t>Link nodes representing items along different branches.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2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FP-Tree </a:t>
            </a:r>
            <a:r>
              <a:rPr lang="en-US" dirty="0" smtClean="0"/>
              <a:t>Construction                   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Times New Roman" pitchFamily="18" charset="0"/>
              </a:rPr>
              <a:t>Database D={(I1,I2,I5),(I2,I4),(I2,I3,I6),(I1,I2,I4),(I1,I3),(I2,I3), (I1,I3),(I1,I2,I3,I5),(I1,I2,I3)}</a:t>
            </a:r>
          </a:p>
          <a:p>
            <a:pPr algn="just"/>
            <a:r>
              <a:rPr lang="en-US" b="1" dirty="0" smtClean="0">
                <a:latin typeface="Times New Roman" pitchFamily="18" charset="0"/>
              </a:rPr>
              <a:t>Minimum </a:t>
            </a:r>
            <a:r>
              <a:rPr lang="en-US" b="1" dirty="0">
                <a:latin typeface="Times New Roman" pitchFamily="18" charset="0"/>
              </a:rPr>
              <a:t>support of ~20% (count of 2)</a:t>
            </a:r>
          </a:p>
          <a:p>
            <a:pPr algn="just"/>
            <a:r>
              <a:rPr lang="en-US" b="1" dirty="0">
                <a:latin typeface="Times New Roman" pitchFamily="18" charset="0"/>
              </a:rPr>
              <a:t>Frequent 1-itemsets</a:t>
            </a:r>
          </a:p>
          <a:p>
            <a:pPr lvl="1" algn="just">
              <a:buNone/>
            </a:pPr>
            <a:r>
              <a:rPr lang="en-US" b="1" dirty="0">
                <a:latin typeface="Times New Roman" pitchFamily="18" charset="0"/>
              </a:rPr>
              <a:t>I1, I2, I3, I4, I5</a:t>
            </a:r>
          </a:p>
          <a:p>
            <a:pPr algn="just"/>
            <a:r>
              <a:rPr lang="en-US" b="1" dirty="0">
                <a:latin typeface="Times New Roman" pitchFamily="18" charset="0"/>
              </a:rPr>
              <a:t>Construct </a:t>
            </a:r>
            <a:r>
              <a:rPr lang="en-US" b="1" dirty="0" smtClean="0">
                <a:latin typeface="Times New Roman" pitchFamily="18" charset="0"/>
              </a:rPr>
              <a:t>list (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item</a:t>
            </a:r>
            <a:r>
              <a:rPr lang="en-US" b="1" dirty="0" smtClean="0">
                <a:latin typeface="Times New Roman" pitchFamily="18" charset="0"/>
              </a:rPr>
              <a:t>, 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</a:rPr>
              <a:t>support count</a:t>
            </a:r>
            <a:r>
              <a:rPr lang="en-US" b="1" dirty="0" smtClean="0">
                <a:latin typeface="Times New Roman" pitchFamily="18" charset="0"/>
              </a:rPr>
              <a:t>)</a:t>
            </a:r>
            <a:endParaRPr lang="en-US" b="1" dirty="0">
              <a:latin typeface="Times New Roman" pitchFamily="18" charset="0"/>
            </a:endParaRPr>
          </a:p>
          <a:p>
            <a:pPr lvl="2" algn="just">
              <a:buNone/>
            </a:pPr>
            <a:r>
              <a:rPr lang="en-US" b="1" dirty="0">
                <a:latin typeface="Times New Roman" pitchFamily="18" charset="0"/>
              </a:rPr>
              <a:t>L = {(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I2</a:t>
            </a:r>
            <a:r>
              <a:rPr lang="en-US" b="1" dirty="0">
                <a:latin typeface="Times New Roman" pitchFamily="18" charset="0"/>
              </a:rPr>
              <a:t>,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</a:rPr>
              <a:t>7</a:t>
            </a:r>
            <a:r>
              <a:rPr lang="en-US" b="1" dirty="0">
                <a:latin typeface="Times New Roman" pitchFamily="18" charset="0"/>
              </a:rPr>
              <a:t>),(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I1</a:t>
            </a:r>
            <a:r>
              <a:rPr lang="en-US" b="1" dirty="0">
                <a:latin typeface="Times New Roman" pitchFamily="18" charset="0"/>
              </a:rPr>
              <a:t>,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</a:rPr>
              <a:t>6</a:t>
            </a:r>
            <a:r>
              <a:rPr lang="en-US" b="1" dirty="0">
                <a:latin typeface="Times New Roman" pitchFamily="18" charset="0"/>
              </a:rPr>
              <a:t>),(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I3</a:t>
            </a:r>
            <a:r>
              <a:rPr lang="en-US" b="1" dirty="0">
                <a:latin typeface="Times New Roman" pitchFamily="18" charset="0"/>
              </a:rPr>
              <a:t>,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</a:rPr>
              <a:t>6</a:t>
            </a:r>
            <a:r>
              <a:rPr lang="en-US" b="1" dirty="0">
                <a:latin typeface="Times New Roman" pitchFamily="18" charset="0"/>
              </a:rPr>
              <a:t>),(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I4</a:t>
            </a:r>
            <a:r>
              <a:rPr lang="en-US" b="1" dirty="0">
                <a:latin typeface="Times New Roman" pitchFamily="18" charset="0"/>
              </a:rPr>
              <a:t>,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</a:rPr>
              <a:t>2</a:t>
            </a:r>
            <a:r>
              <a:rPr lang="en-US" b="1" dirty="0">
                <a:latin typeface="Times New Roman" pitchFamily="18" charset="0"/>
              </a:rPr>
              <a:t>),(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I5</a:t>
            </a:r>
            <a:r>
              <a:rPr lang="en-US" b="1" dirty="0">
                <a:latin typeface="Times New Roman" pitchFamily="18" charset="0"/>
              </a:rPr>
              <a:t>,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</a:rPr>
              <a:t>2</a:t>
            </a:r>
            <a:r>
              <a:rPr lang="en-US" b="1" dirty="0">
                <a:latin typeface="Times New Roman" pitchFamily="18" charset="0"/>
              </a:rPr>
              <a:t>)}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49012"/>
              </p:ext>
            </p:extLst>
          </p:nvPr>
        </p:nvGraphicFramePr>
        <p:xfrm>
          <a:off x="7086600" y="2667000"/>
          <a:ext cx="1797050" cy="3667130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I2,I3,I6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172745"/>
              </p:ext>
            </p:extLst>
          </p:nvPr>
        </p:nvGraphicFramePr>
        <p:xfrm>
          <a:off x="2667000" y="4343400"/>
          <a:ext cx="1600200" cy="220027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94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FP-tree, Frequent Pattern information</a:t>
            </a:r>
            <a:endParaRPr lang="en-US" dirty="0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525318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312937"/>
              </p:ext>
            </p:extLst>
          </p:nvPr>
        </p:nvGraphicFramePr>
        <p:xfrm>
          <a:off x="7444709" y="3933728"/>
          <a:ext cx="1649828" cy="2713802"/>
        </p:xfrm>
        <a:graphic>
          <a:graphicData uri="http://schemas.openxmlformats.org/drawingml/2006/table">
            <a:tbl>
              <a:tblPr/>
              <a:tblGrid>
                <a:gridCol w="513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6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6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6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I2,I3,I6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6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6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6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6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6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13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852795" cy="4876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5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Evaluation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support-confidence thresholds, we exclude the good number of uninteresting rules. </a:t>
            </a:r>
          </a:p>
          <a:p>
            <a:r>
              <a:rPr lang="en-US" dirty="0" smtClean="0"/>
              <a:t>Strong rules are not always necessarily interesting.</a:t>
            </a:r>
          </a:p>
          <a:p>
            <a:r>
              <a:rPr lang="en-US" dirty="0" smtClean="0"/>
              <a:t>How can we find which strong association rules are really interesting?</a:t>
            </a:r>
          </a:p>
          <a:p>
            <a:r>
              <a:rPr lang="en-US" dirty="0" smtClean="0"/>
              <a:t>Need to move from association analysis to correlation analysis.</a:t>
            </a:r>
          </a:p>
          <a:p>
            <a:pPr lvl="1"/>
            <a:r>
              <a:rPr lang="en-US" dirty="0" smtClean="0"/>
              <a:t>Association analysis  for:</a:t>
            </a:r>
          </a:p>
          <a:p>
            <a:pPr lvl="2"/>
            <a:r>
              <a:rPr lang="en-US" dirty="0" smtClean="0"/>
              <a:t>A=&gt;B [support, confidence]</a:t>
            </a:r>
          </a:p>
          <a:p>
            <a:pPr lvl="1"/>
            <a:r>
              <a:rPr lang="en-US" dirty="0" smtClean="0"/>
              <a:t>Correlation analysis for:</a:t>
            </a:r>
          </a:p>
          <a:p>
            <a:pPr lvl="2"/>
            <a:r>
              <a:rPr lang="en-US" dirty="0" smtClean="0"/>
              <a:t>A=&gt;B [support, confidence, correlation]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Lift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181600"/>
          </a:xfrm>
        </p:spPr>
        <p:txBody>
          <a:bodyPr/>
          <a:lstStyle/>
          <a:p>
            <a:r>
              <a:rPr lang="en-US" dirty="0" smtClean="0"/>
              <a:t>Simple correlation measure. </a:t>
            </a:r>
          </a:p>
          <a:p>
            <a:r>
              <a:rPr lang="en-US" dirty="0" smtClean="0"/>
              <a:t>The occurrence of </a:t>
            </a:r>
            <a:r>
              <a:rPr lang="en-US" dirty="0" err="1" smtClean="0"/>
              <a:t>itemset</a:t>
            </a:r>
            <a:r>
              <a:rPr lang="en-US" dirty="0" smtClean="0"/>
              <a:t> A is independent of the occurrence of </a:t>
            </a:r>
            <a:r>
              <a:rPr lang="en-US" dirty="0" err="1" smtClean="0"/>
              <a:t>itemset</a:t>
            </a:r>
            <a:r>
              <a:rPr lang="en-US" dirty="0" smtClean="0"/>
              <a:t> B </a:t>
            </a:r>
          </a:p>
          <a:p>
            <a:pPr lvl="1"/>
            <a:r>
              <a:rPr lang="en-US" dirty="0" smtClean="0"/>
              <a:t>If P(AUB) = P(A)P(B)</a:t>
            </a:r>
          </a:p>
          <a:p>
            <a:pPr lvl="1"/>
            <a:r>
              <a:rPr lang="en-US" dirty="0" smtClean="0"/>
              <a:t>Else </a:t>
            </a:r>
            <a:r>
              <a:rPr lang="en-US" dirty="0" err="1" smtClean="0"/>
              <a:t>itemsets</a:t>
            </a:r>
            <a:r>
              <a:rPr lang="en-US" dirty="0" smtClean="0"/>
              <a:t> A and B are dependent and correlated as events.</a:t>
            </a:r>
          </a:p>
          <a:p>
            <a:r>
              <a:rPr lang="en-US" dirty="0" smtClean="0"/>
              <a:t>The lift between the occurrence of A and B can be measured by computing: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resulting value can be &lt;1 or &gt;1 or equal 1.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39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183" y="4180392"/>
            <a:ext cx="2726835" cy="89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5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mining frequent patterns?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helps in:</a:t>
            </a:r>
          </a:p>
          <a:p>
            <a:pPr lvl="1"/>
            <a:r>
              <a:rPr lang="en-US" dirty="0" smtClean="0"/>
              <a:t>Data classification </a:t>
            </a:r>
          </a:p>
          <a:p>
            <a:pPr lvl="1"/>
            <a:r>
              <a:rPr lang="en-US" dirty="0" smtClean="0"/>
              <a:t>Associations rules mining</a:t>
            </a:r>
          </a:p>
          <a:p>
            <a:pPr lvl="1"/>
            <a:r>
              <a:rPr lang="en-US" dirty="0" smtClean="0"/>
              <a:t>Clustering and other mining tasks.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Frequent item sets: </a:t>
            </a:r>
            <a:r>
              <a:rPr lang="en-US" dirty="0"/>
              <a:t>A set of items, such as milk and bread, that appear frequently together in a transaction dataset.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Frequent subsequences:</a:t>
            </a:r>
            <a:r>
              <a:rPr lang="en-US" dirty="0"/>
              <a:t> first buying PC, then Webcam, and then a memory stick, if it occurs frequently in a shopping dataset, is a frequent sequential pattern.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Frequent substructures: </a:t>
            </a:r>
            <a:r>
              <a:rPr lang="en-US" dirty="0"/>
              <a:t>if a sub-graphs, sub-trees occurs frequently in a dataset.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27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Lift                                                          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resulting value &lt; 1 then occurrence of A negatively correlated with occurrence of B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occurrence of one likely leads to the absence of the other one.</a:t>
            </a:r>
            <a:endParaRPr lang="en-US" dirty="0"/>
          </a:p>
          <a:p>
            <a:r>
              <a:rPr lang="en-US" dirty="0"/>
              <a:t>If the value &gt; 1 then A and B are positively correlated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occurrence of one implies that the occurrence of the other.</a:t>
            </a:r>
          </a:p>
          <a:p>
            <a:r>
              <a:rPr lang="en-US" dirty="0" smtClean="0"/>
              <a:t>If the value=1 then A and B are independent and there is no correlation between them.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0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Lift: Example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19200"/>
            <a:ext cx="7275576" cy="263464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41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560" y="3810000"/>
            <a:ext cx="86258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Probability of purchasing game is P({game})=0.60</a:t>
            </a:r>
          </a:p>
          <a:p>
            <a:r>
              <a:rPr lang="en-US" sz="2400" dirty="0" smtClean="0"/>
              <a:t>Probability of purchasing video is  P({video})=0.75</a:t>
            </a:r>
          </a:p>
          <a:p>
            <a:endParaRPr lang="en-US" sz="2400" dirty="0"/>
          </a:p>
          <a:p>
            <a:r>
              <a:rPr lang="en-US" sz="2400" dirty="0" smtClean="0"/>
              <a:t>Probability of purchasing both P({</a:t>
            </a:r>
            <a:r>
              <a:rPr lang="en-US" sz="2400" dirty="0" err="1" smtClean="0"/>
              <a:t>game,video</a:t>
            </a:r>
            <a:r>
              <a:rPr lang="en-US" sz="2400" dirty="0" smtClean="0"/>
              <a:t>})= 0.40</a:t>
            </a:r>
          </a:p>
          <a:p>
            <a:endParaRPr lang="en-US" sz="2400" dirty="0"/>
          </a:p>
          <a:p>
            <a:r>
              <a:rPr lang="en-US" sz="2400" dirty="0" smtClean="0"/>
              <a:t>Apply lift </a:t>
            </a:r>
            <a:r>
              <a:rPr lang="en-US" sz="2400" dirty="0" err="1" smtClean="0"/>
              <a:t>formule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P</a:t>
            </a:r>
            <a:r>
              <a:rPr lang="en-US" sz="2400" dirty="0"/>
              <a:t>({game, video})/(P({game})×P({video})) = 0.40/(0.60×0.75) = 0.89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77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 Correlation analysis using</a:t>
            </a:r>
            <a:r>
              <a:rPr lang="el-GR" dirty="0" smtClean="0"/>
              <a:t> </a:t>
            </a:r>
            <a:r>
              <a:rPr lang="el-GR" dirty="0"/>
              <a:t>χ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correlation measure </a:t>
            </a:r>
            <a:r>
              <a:rPr lang="el-GR" dirty="0"/>
              <a:t> χ 2 </a:t>
            </a:r>
            <a:endParaRPr lang="en-US" dirty="0" smtClean="0"/>
          </a:p>
          <a:p>
            <a:r>
              <a:rPr lang="en-US" dirty="0" smtClean="0"/>
              <a:t>To compute the </a:t>
            </a:r>
            <a:r>
              <a:rPr lang="el-GR" dirty="0"/>
              <a:t> χ 2 </a:t>
            </a:r>
            <a:r>
              <a:rPr lang="en-US" dirty="0" smtClean="0"/>
              <a:t>value. </a:t>
            </a:r>
          </a:p>
          <a:p>
            <a:pPr lvl="1"/>
            <a:r>
              <a:rPr lang="en-US" dirty="0" smtClean="0"/>
              <a:t>Take the squared difference between the observed and expected value for a slot (A and B pair) in the confusion matrix, divided by the expected value. </a:t>
            </a:r>
          </a:p>
          <a:p>
            <a:pPr lvl="1"/>
            <a:r>
              <a:rPr lang="en-US" dirty="0" smtClean="0"/>
              <a:t>This amount is summed for all slots of the confusion matrix.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42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64" y="3755136"/>
            <a:ext cx="6019800" cy="272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analysis using </a:t>
            </a:r>
            <a:r>
              <a:rPr lang="el-GR" dirty="0"/>
              <a:t> χ 2 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490313" cy="174868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43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3505200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3200" dirty="0"/>
              <a:t> χ 2 </a:t>
            </a:r>
            <a:r>
              <a:rPr lang="en-US" sz="3200" dirty="0" smtClean="0"/>
              <a:t> Value is greater than 1, and the observed values (game, video) = 4000 less than expected value of 4500.  This is consistent with the conclusion derived from the analysis of the lift measure in previous slides.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45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database has five transactions, Let </a:t>
            </a:r>
            <a:r>
              <a:rPr lang="en-US" dirty="0" err="1" smtClean="0"/>
              <a:t>min_sup</a:t>
            </a:r>
            <a:r>
              <a:rPr lang="en-US" dirty="0" smtClean="0"/>
              <a:t>=60% and </a:t>
            </a:r>
            <a:r>
              <a:rPr lang="en-US" dirty="0" err="1" smtClean="0"/>
              <a:t>min_conf</a:t>
            </a:r>
            <a:r>
              <a:rPr lang="en-US" dirty="0" smtClean="0"/>
              <a:t>=80%.</a:t>
            </a:r>
          </a:p>
          <a:p>
            <a:pPr lvl="1"/>
            <a:r>
              <a:rPr lang="en-US" dirty="0"/>
              <a:t>Find all frequent </a:t>
            </a:r>
            <a:r>
              <a:rPr lang="en-US" dirty="0" err="1"/>
              <a:t>itemsets</a:t>
            </a:r>
            <a:r>
              <a:rPr lang="en-US" dirty="0"/>
              <a:t> using </a:t>
            </a:r>
            <a:r>
              <a:rPr lang="en-US" dirty="0" err="1"/>
              <a:t>Apriori</a:t>
            </a:r>
            <a:r>
              <a:rPr lang="en-US" dirty="0"/>
              <a:t> and FP-growth, respectively. </a:t>
            </a:r>
            <a:r>
              <a:rPr lang="en-US" dirty="0" smtClean="0"/>
              <a:t>Compare the </a:t>
            </a:r>
            <a:r>
              <a:rPr lang="en-US" dirty="0"/>
              <a:t>efficiency of the two mining processes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44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200400"/>
            <a:ext cx="4010128" cy="294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6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www.slideshare.net/wanaezwani/apriori-and-eclat-algorithm-in-association-rule-mining</a:t>
            </a:r>
            <a:endParaRPr lang="en-US" dirty="0"/>
          </a:p>
          <a:p>
            <a:r>
              <a:rPr lang="en-US" dirty="0" smtClean="0"/>
              <a:t>Chapter 6, Data Mining Concepts and Techniques, 3</a:t>
            </a:r>
            <a:r>
              <a:rPr lang="en-US" baseline="30000" dirty="0" smtClean="0"/>
              <a:t>rd</a:t>
            </a:r>
            <a:r>
              <a:rPr lang="en-US" dirty="0" smtClean="0"/>
              <a:t> Edition written by </a:t>
            </a:r>
            <a:r>
              <a:rPr lang="en-US" dirty="0" err="1" smtClean="0"/>
              <a:t>Jiawei</a:t>
            </a:r>
            <a:r>
              <a:rPr lang="en-US" dirty="0" smtClean="0"/>
              <a:t> Han, </a:t>
            </a:r>
            <a:r>
              <a:rPr lang="en-US" dirty="0" err="1" smtClean="0"/>
              <a:t>Micheline</a:t>
            </a:r>
            <a:r>
              <a:rPr lang="en-US" dirty="0" smtClean="0"/>
              <a:t> </a:t>
            </a:r>
            <a:r>
              <a:rPr lang="en-US" dirty="0" err="1" smtClean="0"/>
              <a:t>Kamber</a:t>
            </a:r>
            <a:r>
              <a:rPr lang="en-US" dirty="0" smtClean="0"/>
              <a:t> and </a:t>
            </a:r>
            <a:r>
              <a:rPr lang="en-US" dirty="0" err="1" smtClean="0"/>
              <a:t>Jian</a:t>
            </a:r>
            <a:r>
              <a:rPr lang="en-US" dirty="0" smtClean="0"/>
              <a:t> Pei.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1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by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Market Basket Analysis (MBA):</a:t>
            </a:r>
          </a:p>
          <a:p>
            <a:pPr lvl="1"/>
            <a:r>
              <a:rPr lang="en-US" dirty="0" smtClean="0"/>
              <a:t>MBA is a data mining process in which analyzes customer buying habits by finding associations between different items that customers place in their “shopping baskets”.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78" y="2895600"/>
            <a:ext cx="7328121" cy="350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5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basket analysis                               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customers are </a:t>
            </a:r>
            <a:r>
              <a:rPr lang="en-US" dirty="0" smtClean="0"/>
              <a:t>buying milk</a:t>
            </a:r>
            <a:r>
              <a:rPr lang="en-US" dirty="0"/>
              <a:t>, how likely are they to also buy bread (and what kind of bread) on the same </a:t>
            </a:r>
            <a:r>
              <a:rPr lang="en-US" dirty="0" smtClean="0"/>
              <a:t>trip?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2" descr="Image result for market basket analysis in data mi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8001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21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frequent patterns, associations, correlations, or usual structures among sets of items in transaction dataset.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Mining the customer buying habits by:</a:t>
            </a:r>
          </a:p>
          <a:p>
            <a:pPr lvl="2"/>
            <a:r>
              <a:rPr lang="en-US" dirty="0" smtClean="0"/>
              <a:t>Finding associations and correlations between the different items that customers places in their “shopping basket”.</a:t>
            </a:r>
          </a:p>
          <a:p>
            <a:r>
              <a:rPr lang="en-US" dirty="0" smtClean="0"/>
              <a:t>Application of Association rules mining:</a:t>
            </a:r>
          </a:p>
          <a:p>
            <a:pPr lvl="1"/>
            <a:r>
              <a:rPr lang="en-US" dirty="0" smtClean="0"/>
              <a:t>Market basket analysis, catalog design, fraud detection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6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 Mining                           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Rule can be in the form of: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Antecedent (X)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7030A0"/>
                </a:solidFill>
                <a:sym typeface="Wingdings" pitchFamily="2" charset="2"/>
              </a:rPr>
              <a:t>Consequent (Y) </a:t>
            </a:r>
            <a:r>
              <a:rPr lang="en-US" dirty="0" smtClean="0">
                <a:sym typeface="Wingdings" pitchFamily="2" charset="2"/>
              </a:rPr>
              <a:t>   [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support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>
                <a:solidFill>
                  <a:srgbClr val="7030A0"/>
                </a:solidFill>
                <a:sym typeface="Wingdings" pitchFamily="2" charset="2"/>
              </a:rPr>
              <a:t>confidence</a:t>
            </a:r>
            <a:r>
              <a:rPr lang="en-US" dirty="0" smtClean="0">
                <a:sym typeface="Wingdings" pitchFamily="2" charset="2"/>
              </a:rPr>
              <a:t>]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Where X and Y are items e.g., {milk, diaper}{Beer}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Support</a:t>
            </a:r>
            <a:r>
              <a:rPr lang="en-US" dirty="0" smtClean="0">
                <a:sym typeface="Wingdings" pitchFamily="2" charset="2"/>
              </a:rPr>
              <a:t> and </a:t>
            </a:r>
            <a:r>
              <a:rPr lang="en-US" dirty="0" smtClean="0">
                <a:solidFill>
                  <a:srgbClr val="7030A0"/>
                </a:solidFill>
                <a:sym typeface="Wingdings" pitchFamily="2" charset="2"/>
              </a:rPr>
              <a:t>confidence</a:t>
            </a:r>
            <a:r>
              <a:rPr lang="en-US" dirty="0" smtClean="0">
                <a:sym typeface="Wingdings" pitchFamily="2" charset="2"/>
              </a:rPr>
              <a:t> are two measures of rule interestingness.</a:t>
            </a:r>
          </a:p>
          <a:p>
            <a:pPr lvl="2"/>
            <a:r>
              <a:rPr lang="en-US" dirty="0">
                <a:sym typeface="Wingdings" pitchFamily="2" charset="2"/>
              </a:rPr>
              <a:t>T</a:t>
            </a:r>
            <a:r>
              <a:rPr lang="en-US" dirty="0" smtClean="0">
                <a:sym typeface="Wingdings" pitchFamily="2" charset="2"/>
              </a:rPr>
              <a:t>he usefulness and certainty of discovered rules can easily understand with the help of support and confidence.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For Example: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Computer =&gt; </a:t>
            </a:r>
            <a:r>
              <a:rPr lang="en-US" dirty="0" err="1" smtClean="0">
                <a:sym typeface="Wingdings" pitchFamily="2" charset="2"/>
              </a:rPr>
              <a:t>antivirus_software</a:t>
            </a:r>
            <a:r>
              <a:rPr lang="en-US" dirty="0" smtClean="0">
                <a:sym typeface="Wingdings" pitchFamily="2" charset="2"/>
              </a:rPr>
              <a:t>  [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supp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=2%, </a:t>
            </a:r>
            <a:r>
              <a:rPr lang="en-US" dirty="0" err="1" smtClean="0">
                <a:solidFill>
                  <a:srgbClr val="7030A0"/>
                </a:solidFill>
                <a:sym typeface="Wingdings" pitchFamily="2" charset="2"/>
              </a:rPr>
              <a:t>conf</a:t>
            </a:r>
            <a:r>
              <a:rPr lang="en-US" dirty="0" smtClean="0">
                <a:solidFill>
                  <a:srgbClr val="7030A0"/>
                </a:solidFill>
                <a:sym typeface="Wingdings" pitchFamily="2" charset="2"/>
              </a:rPr>
              <a:t>=60%]</a:t>
            </a:r>
          </a:p>
          <a:p>
            <a:pPr lvl="2"/>
            <a:r>
              <a:rPr lang="en-US" sz="2000" dirty="0" smtClean="0">
                <a:sym typeface="Wingdings" pitchFamily="2" charset="2"/>
              </a:rPr>
              <a:t>2% supports of results show that computer and antivirus software are purchased together. 60% confidence customers who purchased a computer also bought software. </a:t>
            </a:r>
            <a:endParaRPr lang="en-US" dirty="0" smtClean="0">
              <a:sym typeface="Wingdings" pitchFamily="2" charset="2"/>
            </a:endParaRPr>
          </a:p>
          <a:p>
            <a:pPr lvl="2"/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5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 rules are considered interesting if they satisfy both:</a:t>
            </a:r>
          </a:p>
          <a:p>
            <a:pPr lvl="1"/>
            <a:r>
              <a:rPr lang="en-US" dirty="0" smtClean="0"/>
              <a:t>A minimum support threshold (</a:t>
            </a:r>
            <a:r>
              <a:rPr lang="en-US" dirty="0" err="1" smtClean="0"/>
              <a:t>min_sup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minimum confidence threshold (</a:t>
            </a:r>
            <a:r>
              <a:rPr lang="en-US" dirty="0" err="1" smtClean="0"/>
              <a:t>min_conf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These threshold can be set by users or domain experts. </a:t>
            </a:r>
          </a:p>
          <a:p>
            <a:r>
              <a:rPr lang="en-US" dirty="0" smtClean="0"/>
              <a:t>Rules that satisfy both a </a:t>
            </a:r>
            <a:r>
              <a:rPr lang="en-US" dirty="0" err="1" smtClean="0"/>
              <a:t>min_sup</a:t>
            </a:r>
            <a:r>
              <a:rPr lang="en-US" dirty="0" smtClean="0"/>
              <a:t> and </a:t>
            </a:r>
            <a:r>
              <a:rPr lang="en-US" dirty="0" err="1" smtClean="0"/>
              <a:t>min_conf</a:t>
            </a:r>
            <a:r>
              <a:rPr lang="en-US" dirty="0" smtClean="0"/>
              <a:t> are called strong rule. Usually write in between 0%-100% values.</a:t>
            </a:r>
          </a:p>
          <a:p>
            <a:r>
              <a:rPr lang="en-US" dirty="0" smtClean="0"/>
              <a:t>What is support and confidence?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 </a:t>
            </a:r>
            <a:fld id="{FE14138C-13B2-4E7F-8FC8-613D7E52095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6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2518</Words>
  <Application>Microsoft Office PowerPoint</Application>
  <PresentationFormat>On-screen Show (4:3)</PresentationFormat>
  <Paragraphs>423</Paragraphs>
  <Slides>45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Courier New</vt:lpstr>
      <vt:lpstr>Microsoft Sans Serif</vt:lpstr>
      <vt:lpstr>Monotype Corsiva</vt:lpstr>
      <vt:lpstr>Times New Roman</vt:lpstr>
      <vt:lpstr>Wingdings</vt:lpstr>
      <vt:lpstr>Office Theme</vt:lpstr>
      <vt:lpstr>Worksheet</vt:lpstr>
      <vt:lpstr>Data Mining</vt:lpstr>
      <vt:lpstr>Frequent Pattern Mining</vt:lpstr>
      <vt:lpstr>Frequent patterns</vt:lpstr>
      <vt:lpstr>Advantages of mining frequent patterns?</vt:lpstr>
      <vt:lpstr>Motivation by Example</vt:lpstr>
      <vt:lpstr>Market basket analysis                                cont.</vt:lpstr>
      <vt:lpstr>Association Rules mining</vt:lpstr>
      <vt:lpstr>Association Rule Mining                            cont.</vt:lpstr>
      <vt:lpstr>HINTS</vt:lpstr>
      <vt:lpstr>Support</vt:lpstr>
      <vt:lpstr>Confidence </vt:lpstr>
      <vt:lpstr>Support count (∂) </vt:lpstr>
      <vt:lpstr>Example: 1</vt:lpstr>
      <vt:lpstr>Example 2</vt:lpstr>
      <vt:lpstr>Example 3</vt:lpstr>
      <vt:lpstr>Methods for Association rules mining</vt:lpstr>
      <vt:lpstr>Apriori Algorithm</vt:lpstr>
      <vt:lpstr>Apriori Algorithm                                        cont.</vt:lpstr>
      <vt:lpstr>Apriori Algorithm (Finding Frequent itemsets)</vt:lpstr>
      <vt:lpstr>Procedure</vt:lpstr>
      <vt:lpstr>PowerPoint Presentation</vt:lpstr>
      <vt:lpstr>Another Example: Find pruned supersets</vt:lpstr>
      <vt:lpstr>Apriori Principal for Pruning candidate</vt:lpstr>
      <vt:lpstr>Apriori Algorithm: Example</vt:lpstr>
      <vt:lpstr>Apriori Algorithm: Dry Run Example 1</vt:lpstr>
      <vt:lpstr>Example 2</vt:lpstr>
      <vt:lpstr>Example 2                                                    cont.</vt:lpstr>
      <vt:lpstr>Apriori Algorithm: Dry Run Example 3</vt:lpstr>
      <vt:lpstr>PowerPoint Presentation</vt:lpstr>
      <vt:lpstr>Example 4</vt:lpstr>
      <vt:lpstr>Association Rules generations</vt:lpstr>
      <vt:lpstr>PowerPoint Presentation</vt:lpstr>
      <vt:lpstr>FP Growth Algorithm</vt:lpstr>
      <vt:lpstr>Step 1: FP-Tree Construction</vt:lpstr>
      <vt:lpstr>Step 1: FP-Tree Construction                    cont.</vt:lpstr>
      <vt:lpstr>FP-tree, Frequent Pattern information</vt:lpstr>
      <vt:lpstr>PowerPoint Presentation</vt:lpstr>
      <vt:lpstr>Pattern Evaluation Methods</vt:lpstr>
      <vt:lpstr>1. Lift </vt:lpstr>
      <vt:lpstr>1. Lift                                                           cont.</vt:lpstr>
      <vt:lpstr>Lift: Example</vt:lpstr>
      <vt:lpstr>2.  Correlation analysis using χ 2 </vt:lpstr>
      <vt:lpstr>Correlation analysis using  χ 2 </vt:lpstr>
      <vt:lpstr>Assignment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AAmin</dc:creator>
  <cp:lastModifiedBy>Adnan Amin</cp:lastModifiedBy>
  <cp:revision>165</cp:revision>
  <dcterms:created xsi:type="dcterms:W3CDTF">2016-10-03T05:57:23Z</dcterms:created>
  <dcterms:modified xsi:type="dcterms:W3CDTF">2017-03-12T17:14:33Z</dcterms:modified>
</cp:coreProperties>
</file>