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66" r:id="rId5"/>
    <p:sldId id="277" r:id="rId6"/>
    <p:sldId id="267" r:id="rId7"/>
    <p:sldId id="268" r:id="rId8"/>
    <p:sldId id="264" r:id="rId9"/>
    <p:sldId id="259" r:id="rId10"/>
    <p:sldId id="262" r:id="rId11"/>
    <p:sldId id="260" r:id="rId12"/>
    <p:sldId id="261" r:id="rId13"/>
    <p:sldId id="263" r:id="rId14"/>
    <p:sldId id="270" r:id="rId15"/>
    <p:sldId id="293" r:id="rId16"/>
    <p:sldId id="273" r:id="rId17"/>
    <p:sldId id="289" r:id="rId18"/>
    <p:sldId id="294" r:id="rId19"/>
    <p:sldId id="290" r:id="rId20"/>
    <p:sldId id="271" r:id="rId21"/>
    <p:sldId id="272" r:id="rId22"/>
    <p:sldId id="265" r:id="rId23"/>
    <p:sldId id="292" r:id="rId24"/>
    <p:sldId id="274" r:id="rId25"/>
    <p:sldId id="287" r:id="rId26"/>
    <p:sldId id="288" r:id="rId27"/>
    <p:sldId id="291" r:id="rId28"/>
    <p:sldId id="275" r:id="rId29"/>
    <p:sldId id="276" r:id="rId30"/>
    <p:sldId id="278" r:id="rId31"/>
    <p:sldId id="279" r:id="rId32"/>
    <p:sldId id="280" r:id="rId33"/>
    <p:sldId id="281" r:id="rId34"/>
    <p:sldId id="284" r:id="rId35"/>
    <p:sldId id="285" r:id="rId36"/>
    <p:sldId id="286" r:id="rId37"/>
    <p:sldId id="283" r:id="rId38"/>
    <p:sldId id="28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633DFB-FBC7-4037-8295-CA7D37030400}" v="1" dt="2022-02-21T17:53:43.1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205" autoAdjust="0"/>
  </p:normalViewPr>
  <p:slideViewPr>
    <p:cSldViewPr snapToGrid="0">
      <p:cViewPr varScale="1">
        <p:scale>
          <a:sx n="67" d="100"/>
          <a:sy n="67" d="100"/>
        </p:scale>
        <p:origin x="57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nan Amin" userId="040c997b-cd49-4944-9f0b-7e25b6c79007" providerId="ADAL" clId="{D8633DFB-FBC7-4037-8295-CA7D37030400}"/>
    <pc:docChg chg="custSel addSld delSld modSld sldOrd">
      <pc:chgData name="Adnan Amin" userId="040c997b-cd49-4944-9f0b-7e25b6c79007" providerId="ADAL" clId="{D8633DFB-FBC7-4037-8295-CA7D37030400}" dt="2022-02-21T17:55:16.007" v="82" actId="20577"/>
      <pc:docMkLst>
        <pc:docMk/>
      </pc:docMkLst>
      <pc:sldChg chg="modSp mod">
        <pc:chgData name="Adnan Amin" userId="040c997b-cd49-4944-9f0b-7e25b6c79007" providerId="ADAL" clId="{D8633DFB-FBC7-4037-8295-CA7D37030400}" dt="2022-02-15T11:39:27.279" v="2" actId="20577"/>
        <pc:sldMkLst>
          <pc:docMk/>
          <pc:sldMk cId="3537483395" sldId="256"/>
        </pc:sldMkLst>
        <pc:spChg chg="mod">
          <ac:chgData name="Adnan Amin" userId="040c997b-cd49-4944-9f0b-7e25b6c79007" providerId="ADAL" clId="{D8633DFB-FBC7-4037-8295-CA7D37030400}" dt="2022-02-15T11:39:27.279" v="2" actId="20577"/>
          <ac:spMkLst>
            <pc:docMk/>
            <pc:sldMk cId="3537483395" sldId="256"/>
            <ac:spMk id="2" creationId="{E9E1943A-06F5-4AFB-ABA7-E74A9923F08B}"/>
          </ac:spMkLst>
        </pc:spChg>
      </pc:sldChg>
      <pc:sldChg chg="ord">
        <pc:chgData name="Adnan Amin" userId="040c997b-cd49-4944-9f0b-7e25b6c79007" providerId="ADAL" clId="{D8633DFB-FBC7-4037-8295-CA7D37030400}" dt="2022-02-21T17:54:11.260" v="75"/>
        <pc:sldMkLst>
          <pc:docMk/>
          <pc:sldMk cId="1164851179" sldId="289"/>
        </pc:sldMkLst>
      </pc:sldChg>
      <pc:sldChg chg="modSp add mod ord">
        <pc:chgData name="Adnan Amin" userId="040c997b-cd49-4944-9f0b-7e25b6c79007" providerId="ADAL" clId="{D8633DFB-FBC7-4037-8295-CA7D37030400}" dt="2022-02-21T17:55:16.007" v="82" actId="20577"/>
        <pc:sldMkLst>
          <pc:docMk/>
          <pc:sldMk cId="1102320464" sldId="293"/>
        </pc:sldMkLst>
        <pc:spChg chg="mod">
          <ac:chgData name="Adnan Amin" userId="040c997b-cd49-4944-9f0b-7e25b6c79007" providerId="ADAL" clId="{D8633DFB-FBC7-4037-8295-CA7D37030400}" dt="2022-02-21T17:55:16.007" v="82" actId="20577"/>
          <ac:spMkLst>
            <pc:docMk/>
            <pc:sldMk cId="1102320464" sldId="293"/>
            <ac:spMk id="2" creationId="{1A6509DA-95BD-4C97-9E0B-91569FED2AE6}"/>
          </ac:spMkLst>
        </pc:spChg>
      </pc:sldChg>
      <pc:sldChg chg="modSp new del mod">
        <pc:chgData name="Adnan Amin" userId="040c997b-cd49-4944-9f0b-7e25b6c79007" providerId="ADAL" clId="{D8633DFB-FBC7-4037-8295-CA7D37030400}" dt="2022-02-15T11:43:44.378" v="72" actId="47"/>
        <pc:sldMkLst>
          <pc:docMk/>
          <pc:sldMk cId="4060563823" sldId="293"/>
        </pc:sldMkLst>
        <pc:spChg chg="mod">
          <ac:chgData name="Adnan Amin" userId="040c997b-cd49-4944-9f0b-7e25b6c79007" providerId="ADAL" clId="{D8633DFB-FBC7-4037-8295-CA7D37030400}" dt="2022-02-15T11:39:52.173" v="28" actId="113"/>
          <ac:spMkLst>
            <pc:docMk/>
            <pc:sldMk cId="4060563823" sldId="293"/>
            <ac:spMk id="2" creationId="{F7AE315C-F921-4425-95FC-BBBF777F3EBB}"/>
          </ac:spMkLst>
        </pc:spChg>
        <pc:spChg chg="mod">
          <ac:chgData name="Adnan Amin" userId="040c997b-cd49-4944-9f0b-7e25b6c79007" providerId="ADAL" clId="{D8633DFB-FBC7-4037-8295-CA7D37030400}" dt="2022-02-15T11:42:01.082" v="71" actId="14"/>
          <ac:spMkLst>
            <pc:docMk/>
            <pc:sldMk cId="4060563823" sldId="293"/>
            <ac:spMk id="3" creationId="{D8D67383-3831-405A-80A0-97DBB0FDC832}"/>
          </ac:spMkLst>
        </pc:spChg>
      </pc:sldChg>
      <pc:sldChg chg="add ord">
        <pc:chgData name="Adnan Amin" userId="040c997b-cd49-4944-9f0b-7e25b6c79007" providerId="ADAL" clId="{D8633DFB-FBC7-4037-8295-CA7D37030400}" dt="2022-02-21T17:54:49.508" v="79"/>
        <pc:sldMkLst>
          <pc:docMk/>
          <pc:sldMk cId="2670138304" sldId="29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0FD44-437C-43EB-B745-9165005F2FE8}" type="datetimeFigureOut">
              <a:rPr lang="en-US" smtClean="0"/>
              <a:t>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72832-49DC-4D06-87BC-CE5EA7AA1147}" type="slidenum">
              <a:rPr lang="en-US" smtClean="0"/>
              <a:t>‹#›</a:t>
            </a:fld>
            <a:endParaRPr lang="en-US"/>
          </a:p>
        </p:txBody>
      </p:sp>
    </p:spTree>
    <p:extLst>
      <p:ext uri="{BB962C8B-B14F-4D97-AF65-F5344CB8AC3E}">
        <p14:creationId xmlns:p14="http://schemas.microsoft.com/office/powerpoint/2010/main" val="278473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72832-49DC-4D06-87BC-CE5EA7AA1147}" type="slidenum">
              <a:rPr lang="en-US" smtClean="0"/>
              <a:t>3</a:t>
            </a:fld>
            <a:endParaRPr lang="en-US"/>
          </a:p>
        </p:txBody>
      </p:sp>
    </p:spTree>
    <p:extLst>
      <p:ext uri="{BB962C8B-B14F-4D97-AF65-F5344CB8AC3E}">
        <p14:creationId xmlns:p14="http://schemas.microsoft.com/office/powerpoint/2010/main" val="356654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https://www.javatpoint.com/machine-learning</a:t>
            </a:r>
          </a:p>
        </p:txBody>
      </p:sp>
      <p:sp>
        <p:nvSpPr>
          <p:cNvPr id="4" name="Slide Number Placeholder 3"/>
          <p:cNvSpPr>
            <a:spLocks noGrp="1"/>
          </p:cNvSpPr>
          <p:nvPr>
            <p:ph type="sldNum" sz="quarter" idx="5"/>
          </p:nvPr>
        </p:nvSpPr>
        <p:spPr/>
        <p:txBody>
          <a:bodyPr/>
          <a:lstStyle/>
          <a:p>
            <a:fld id="{5DA72832-49DC-4D06-87BC-CE5EA7AA1147}" type="slidenum">
              <a:rPr lang="en-US" smtClean="0"/>
              <a:t>4</a:t>
            </a:fld>
            <a:endParaRPr lang="en-US"/>
          </a:p>
        </p:txBody>
      </p:sp>
    </p:spTree>
    <p:extLst>
      <p:ext uri="{BB962C8B-B14F-4D97-AF65-F5344CB8AC3E}">
        <p14:creationId xmlns:p14="http://schemas.microsoft.com/office/powerpoint/2010/main" val="1435302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happened only a few years after Asimov set his own three laws of robotics, but more relevantly after the famous paper</a:t>
            </a:r>
          </a:p>
          <a:p>
            <a:r>
              <a:rPr lang="en-US" dirty="0"/>
              <a:t>published by Turing (1950), where he proposes for the ﬁrst time the idea of a thinking machine and the more popular Turing test to assess whether such machine shows, in fact, any intelligence. </a:t>
            </a:r>
          </a:p>
        </p:txBody>
      </p:sp>
      <p:sp>
        <p:nvSpPr>
          <p:cNvPr id="4" name="Slide Number Placeholder 3"/>
          <p:cNvSpPr>
            <a:spLocks noGrp="1"/>
          </p:cNvSpPr>
          <p:nvPr>
            <p:ph type="sldNum" sz="quarter" idx="5"/>
          </p:nvPr>
        </p:nvSpPr>
        <p:spPr/>
        <p:txBody>
          <a:bodyPr/>
          <a:lstStyle/>
          <a:p>
            <a:fld id="{5DA72832-49DC-4D06-87BC-CE5EA7AA1147}" type="slidenum">
              <a:rPr lang="en-US" smtClean="0"/>
              <a:t>6</a:t>
            </a:fld>
            <a:endParaRPr lang="en-US"/>
          </a:p>
        </p:txBody>
      </p:sp>
    </p:spTree>
    <p:extLst>
      <p:ext uri="{BB962C8B-B14F-4D97-AF65-F5344CB8AC3E}">
        <p14:creationId xmlns:p14="http://schemas.microsoft.com/office/powerpoint/2010/main" val="302685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a:t>
            </a:r>
            <a:r>
              <a:rPr lang="en-US" dirty="0">
                <a:sym typeface="Wingdings" panose="05000000000000000000" pitchFamily="2" charset="2"/>
              </a:rPr>
              <a:t> Algorithms   </a:t>
            </a:r>
          </a:p>
          <a:p>
            <a:r>
              <a:rPr lang="en-US" dirty="0">
                <a:sym typeface="Wingdings" panose="05000000000000000000" pitchFamily="2" charset="2"/>
              </a:rPr>
              <a:t>(algorithms learns from data and perform prediction)</a:t>
            </a:r>
          </a:p>
          <a:p>
            <a:r>
              <a:rPr lang="en-US" dirty="0">
                <a:sym typeface="Wingdings" panose="05000000000000000000" pitchFamily="2" charset="2"/>
              </a:rPr>
              <a:t>X  Y</a:t>
            </a:r>
          </a:p>
          <a:p>
            <a:r>
              <a:rPr lang="en-US" dirty="0">
                <a:sym typeface="Wingdings" panose="05000000000000000000" pitchFamily="2" charset="2"/>
              </a:rPr>
              <a:t>(x is input y is output)</a:t>
            </a:r>
          </a:p>
          <a:p>
            <a:endParaRPr lang="en-US" dirty="0">
              <a:sym typeface="Wingdings" panose="05000000000000000000" pitchFamily="2" charset="2"/>
            </a:endParaRPr>
          </a:p>
          <a:p>
            <a:r>
              <a:rPr lang="en-US" dirty="0">
                <a:sym typeface="Wingdings" panose="05000000000000000000" pitchFamily="2" charset="2"/>
              </a:rPr>
              <a:t>e.g., Size of the house (input)  Price of the house (prediction)</a:t>
            </a:r>
          </a:p>
          <a:p>
            <a:endParaRPr lang="en-US" dirty="0">
              <a:sym typeface="Wingdings" panose="05000000000000000000" pitchFamily="2" charset="2"/>
            </a:endParaRPr>
          </a:p>
          <a:p>
            <a:endParaRPr lang="en-US" dirty="0"/>
          </a:p>
          <a:p>
            <a:endParaRPr lang="en-US" dirty="0"/>
          </a:p>
        </p:txBody>
      </p:sp>
      <p:sp>
        <p:nvSpPr>
          <p:cNvPr id="4" name="Slide Number Placeholder 3"/>
          <p:cNvSpPr>
            <a:spLocks noGrp="1"/>
          </p:cNvSpPr>
          <p:nvPr>
            <p:ph type="sldNum" sz="quarter" idx="5"/>
          </p:nvPr>
        </p:nvSpPr>
        <p:spPr/>
        <p:txBody>
          <a:bodyPr/>
          <a:lstStyle/>
          <a:p>
            <a:fld id="{5DA72832-49DC-4D06-87BC-CE5EA7AA1147}" type="slidenum">
              <a:rPr lang="en-US" smtClean="0"/>
              <a:t>9</a:t>
            </a:fld>
            <a:endParaRPr lang="en-US"/>
          </a:p>
        </p:txBody>
      </p:sp>
    </p:spTree>
    <p:extLst>
      <p:ext uri="{BB962C8B-B14F-4D97-AF65-F5344CB8AC3E}">
        <p14:creationId xmlns:p14="http://schemas.microsoft.com/office/powerpoint/2010/main" val="3731233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https://www.javatpoint.com/applications-of-machine-learning</a:t>
            </a:r>
          </a:p>
        </p:txBody>
      </p:sp>
      <p:sp>
        <p:nvSpPr>
          <p:cNvPr id="4" name="Slide Number Placeholder 3"/>
          <p:cNvSpPr>
            <a:spLocks noGrp="1"/>
          </p:cNvSpPr>
          <p:nvPr>
            <p:ph type="sldNum" sz="quarter" idx="5"/>
          </p:nvPr>
        </p:nvSpPr>
        <p:spPr/>
        <p:txBody>
          <a:bodyPr/>
          <a:lstStyle/>
          <a:p>
            <a:fld id="{5DA72832-49DC-4D06-87BC-CE5EA7AA1147}" type="slidenum">
              <a:rPr lang="en-US" smtClean="0"/>
              <a:t>12</a:t>
            </a:fld>
            <a:endParaRPr lang="en-US"/>
          </a:p>
        </p:txBody>
      </p:sp>
    </p:spTree>
    <p:extLst>
      <p:ext uri="{BB962C8B-B14F-4D97-AF65-F5344CB8AC3E}">
        <p14:creationId xmlns:p14="http://schemas.microsoft.com/office/powerpoint/2010/main" val="938387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x1 </a:t>
            </a:r>
            <a:r>
              <a:rPr lang="en-US" dirty="0">
                <a:sym typeface="Wingdings" panose="05000000000000000000" pitchFamily="2" charset="2"/>
              </a:rPr>
              <a:t> y </a:t>
            </a:r>
          </a:p>
          <a:p>
            <a:endParaRPr lang="en-US" dirty="0"/>
          </a:p>
        </p:txBody>
      </p:sp>
      <p:sp>
        <p:nvSpPr>
          <p:cNvPr id="4" name="Slide Number Placeholder 3"/>
          <p:cNvSpPr>
            <a:spLocks noGrp="1"/>
          </p:cNvSpPr>
          <p:nvPr>
            <p:ph type="sldNum" sz="quarter" idx="5"/>
          </p:nvPr>
        </p:nvSpPr>
        <p:spPr/>
        <p:txBody>
          <a:bodyPr/>
          <a:lstStyle/>
          <a:p>
            <a:fld id="{5DA72832-49DC-4D06-87BC-CE5EA7AA1147}" type="slidenum">
              <a:rPr lang="en-US" smtClean="0"/>
              <a:t>21</a:t>
            </a:fld>
            <a:endParaRPr lang="en-US"/>
          </a:p>
        </p:txBody>
      </p:sp>
    </p:spTree>
    <p:extLst>
      <p:ext uri="{BB962C8B-B14F-4D97-AF65-F5344CB8AC3E}">
        <p14:creationId xmlns:p14="http://schemas.microsoft.com/office/powerpoint/2010/main" val="525227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72832-49DC-4D06-87BC-CE5EA7AA1147}" type="slidenum">
              <a:rPr lang="en-US" smtClean="0"/>
              <a:t>23</a:t>
            </a:fld>
            <a:endParaRPr lang="en-US"/>
          </a:p>
        </p:txBody>
      </p:sp>
    </p:spTree>
    <p:extLst>
      <p:ext uri="{BB962C8B-B14F-4D97-AF65-F5344CB8AC3E}">
        <p14:creationId xmlns:p14="http://schemas.microsoft.com/office/powerpoint/2010/main" val="3955688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72832-49DC-4D06-87BC-CE5EA7AA1147}" type="slidenum">
              <a:rPr lang="en-US" smtClean="0"/>
              <a:t>27</a:t>
            </a:fld>
            <a:endParaRPr lang="en-US"/>
          </a:p>
        </p:txBody>
      </p:sp>
    </p:spTree>
    <p:extLst>
      <p:ext uri="{BB962C8B-B14F-4D97-AF65-F5344CB8AC3E}">
        <p14:creationId xmlns:p14="http://schemas.microsoft.com/office/powerpoint/2010/main" val="3917481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https://machinelearningmastery.com/</a:t>
            </a:r>
          </a:p>
        </p:txBody>
      </p:sp>
      <p:sp>
        <p:nvSpPr>
          <p:cNvPr id="4" name="Slide Number Placeholder 3"/>
          <p:cNvSpPr>
            <a:spLocks noGrp="1"/>
          </p:cNvSpPr>
          <p:nvPr>
            <p:ph type="sldNum" sz="quarter" idx="5"/>
          </p:nvPr>
        </p:nvSpPr>
        <p:spPr/>
        <p:txBody>
          <a:bodyPr/>
          <a:lstStyle/>
          <a:p>
            <a:fld id="{5DA72832-49DC-4D06-87BC-CE5EA7AA1147}" type="slidenum">
              <a:rPr lang="en-US" smtClean="0"/>
              <a:t>37</a:t>
            </a:fld>
            <a:endParaRPr lang="en-US"/>
          </a:p>
        </p:txBody>
      </p:sp>
    </p:spTree>
    <p:extLst>
      <p:ext uri="{BB962C8B-B14F-4D97-AF65-F5344CB8AC3E}">
        <p14:creationId xmlns:p14="http://schemas.microsoft.com/office/powerpoint/2010/main" val="3876217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D5E2-6926-4942-AD5B-4414BD1B79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28F005-C625-45C0-AA1A-D9A44A09F3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8147B5-8835-4815-A057-51E8AFDABC5A}"/>
              </a:ext>
            </a:extLst>
          </p:cNvPr>
          <p:cNvSpPr>
            <a:spLocks noGrp="1"/>
          </p:cNvSpPr>
          <p:nvPr>
            <p:ph type="dt" sz="half" idx="10"/>
          </p:nvPr>
        </p:nvSpPr>
        <p:spPr/>
        <p:txBody>
          <a:bodyPr/>
          <a:lstStyle/>
          <a:p>
            <a:fld id="{08F49A3E-E303-4999-A2C3-6BD93842AAF7}" type="datetimeFigureOut">
              <a:rPr lang="en-US" smtClean="0"/>
              <a:t>2/21/2022</a:t>
            </a:fld>
            <a:endParaRPr lang="en-US"/>
          </a:p>
        </p:txBody>
      </p:sp>
      <p:sp>
        <p:nvSpPr>
          <p:cNvPr id="5" name="Footer Placeholder 4">
            <a:extLst>
              <a:ext uri="{FF2B5EF4-FFF2-40B4-BE49-F238E27FC236}">
                <a16:creationId xmlns:a16="http://schemas.microsoft.com/office/drawing/2014/main" id="{AA81FE43-1771-4F10-8F46-A749BE450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51AB2-00DC-41CD-BA97-3E2F84E1E332}"/>
              </a:ext>
            </a:extLst>
          </p:cNvPr>
          <p:cNvSpPr>
            <a:spLocks noGrp="1"/>
          </p:cNvSpPr>
          <p:nvPr>
            <p:ph type="sldNum" sz="quarter" idx="12"/>
          </p:nvPr>
        </p:nvSpPr>
        <p:spPr/>
        <p:txBody>
          <a:bodyPr/>
          <a:lstStyle/>
          <a:p>
            <a:fld id="{4F41889A-8187-4462-8063-1BA8A556B982}" type="slidenum">
              <a:rPr lang="en-US" smtClean="0"/>
              <a:t>‹#›</a:t>
            </a:fld>
            <a:endParaRPr lang="en-US"/>
          </a:p>
        </p:txBody>
      </p:sp>
    </p:spTree>
    <p:extLst>
      <p:ext uri="{BB962C8B-B14F-4D97-AF65-F5344CB8AC3E}">
        <p14:creationId xmlns:p14="http://schemas.microsoft.com/office/powerpoint/2010/main" val="3555551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822C-A030-43C2-9DB0-D72F4C7F5C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0F5427-5490-457E-9107-E35E1641EA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F9498F-8230-4013-B1CA-2C601EF8B07A}"/>
              </a:ext>
            </a:extLst>
          </p:cNvPr>
          <p:cNvSpPr>
            <a:spLocks noGrp="1"/>
          </p:cNvSpPr>
          <p:nvPr>
            <p:ph type="dt" sz="half" idx="10"/>
          </p:nvPr>
        </p:nvSpPr>
        <p:spPr/>
        <p:txBody>
          <a:bodyPr/>
          <a:lstStyle/>
          <a:p>
            <a:fld id="{08F49A3E-E303-4999-A2C3-6BD93842AAF7}" type="datetimeFigureOut">
              <a:rPr lang="en-US" smtClean="0"/>
              <a:t>2/21/2022</a:t>
            </a:fld>
            <a:endParaRPr lang="en-US"/>
          </a:p>
        </p:txBody>
      </p:sp>
      <p:sp>
        <p:nvSpPr>
          <p:cNvPr id="5" name="Footer Placeholder 4">
            <a:extLst>
              <a:ext uri="{FF2B5EF4-FFF2-40B4-BE49-F238E27FC236}">
                <a16:creationId xmlns:a16="http://schemas.microsoft.com/office/drawing/2014/main" id="{92013E84-9C31-4B42-9EBC-993040AAB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2DBB9-79F2-4D8D-8BA9-25327035DCFD}"/>
              </a:ext>
            </a:extLst>
          </p:cNvPr>
          <p:cNvSpPr>
            <a:spLocks noGrp="1"/>
          </p:cNvSpPr>
          <p:nvPr>
            <p:ph type="sldNum" sz="quarter" idx="12"/>
          </p:nvPr>
        </p:nvSpPr>
        <p:spPr/>
        <p:txBody>
          <a:bodyPr/>
          <a:lstStyle/>
          <a:p>
            <a:fld id="{4F41889A-8187-4462-8063-1BA8A556B982}" type="slidenum">
              <a:rPr lang="en-US" smtClean="0"/>
              <a:t>‹#›</a:t>
            </a:fld>
            <a:endParaRPr lang="en-US"/>
          </a:p>
        </p:txBody>
      </p:sp>
    </p:spTree>
    <p:extLst>
      <p:ext uri="{BB962C8B-B14F-4D97-AF65-F5344CB8AC3E}">
        <p14:creationId xmlns:p14="http://schemas.microsoft.com/office/powerpoint/2010/main" val="1432045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EE630A-2552-427A-8071-A63EDDB07A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061A5F-4524-4FD5-9EBB-EC24680BC2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E26A3-1696-4CB5-857C-F9BD52B0733E}"/>
              </a:ext>
            </a:extLst>
          </p:cNvPr>
          <p:cNvSpPr>
            <a:spLocks noGrp="1"/>
          </p:cNvSpPr>
          <p:nvPr>
            <p:ph type="dt" sz="half" idx="10"/>
          </p:nvPr>
        </p:nvSpPr>
        <p:spPr/>
        <p:txBody>
          <a:bodyPr/>
          <a:lstStyle/>
          <a:p>
            <a:fld id="{08F49A3E-E303-4999-A2C3-6BD93842AAF7}" type="datetimeFigureOut">
              <a:rPr lang="en-US" smtClean="0"/>
              <a:t>2/21/2022</a:t>
            </a:fld>
            <a:endParaRPr lang="en-US"/>
          </a:p>
        </p:txBody>
      </p:sp>
      <p:sp>
        <p:nvSpPr>
          <p:cNvPr id="5" name="Footer Placeholder 4">
            <a:extLst>
              <a:ext uri="{FF2B5EF4-FFF2-40B4-BE49-F238E27FC236}">
                <a16:creationId xmlns:a16="http://schemas.microsoft.com/office/drawing/2014/main" id="{10056A1D-DA47-4CFF-93AD-50F84C9CE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555A4-FC42-4018-9004-62BC3F946123}"/>
              </a:ext>
            </a:extLst>
          </p:cNvPr>
          <p:cNvSpPr>
            <a:spLocks noGrp="1"/>
          </p:cNvSpPr>
          <p:nvPr>
            <p:ph type="sldNum" sz="quarter" idx="12"/>
          </p:nvPr>
        </p:nvSpPr>
        <p:spPr/>
        <p:txBody>
          <a:bodyPr/>
          <a:lstStyle/>
          <a:p>
            <a:fld id="{4F41889A-8187-4462-8063-1BA8A556B982}" type="slidenum">
              <a:rPr lang="en-US" smtClean="0"/>
              <a:t>‹#›</a:t>
            </a:fld>
            <a:endParaRPr lang="en-US"/>
          </a:p>
        </p:txBody>
      </p:sp>
    </p:spTree>
    <p:extLst>
      <p:ext uri="{BB962C8B-B14F-4D97-AF65-F5344CB8AC3E}">
        <p14:creationId xmlns:p14="http://schemas.microsoft.com/office/powerpoint/2010/main" val="296688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53DF-FA98-4167-8E33-5661FD1375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61C3D6-54B8-4E6E-A402-A76B890D52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11965-107A-431A-86B6-2DCE0281853D}"/>
              </a:ext>
            </a:extLst>
          </p:cNvPr>
          <p:cNvSpPr>
            <a:spLocks noGrp="1"/>
          </p:cNvSpPr>
          <p:nvPr>
            <p:ph type="dt" sz="half" idx="10"/>
          </p:nvPr>
        </p:nvSpPr>
        <p:spPr/>
        <p:txBody>
          <a:bodyPr/>
          <a:lstStyle/>
          <a:p>
            <a:fld id="{08F49A3E-E303-4999-A2C3-6BD93842AAF7}" type="datetimeFigureOut">
              <a:rPr lang="en-US" smtClean="0"/>
              <a:t>2/21/2022</a:t>
            </a:fld>
            <a:endParaRPr lang="en-US"/>
          </a:p>
        </p:txBody>
      </p:sp>
      <p:sp>
        <p:nvSpPr>
          <p:cNvPr id="5" name="Footer Placeholder 4">
            <a:extLst>
              <a:ext uri="{FF2B5EF4-FFF2-40B4-BE49-F238E27FC236}">
                <a16:creationId xmlns:a16="http://schemas.microsoft.com/office/drawing/2014/main" id="{30E7DEF7-9A79-478F-8477-43E66F7511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564C8-AAF5-4192-A9D5-67B11A724806}"/>
              </a:ext>
            </a:extLst>
          </p:cNvPr>
          <p:cNvSpPr>
            <a:spLocks noGrp="1"/>
          </p:cNvSpPr>
          <p:nvPr>
            <p:ph type="sldNum" sz="quarter" idx="12"/>
          </p:nvPr>
        </p:nvSpPr>
        <p:spPr/>
        <p:txBody>
          <a:bodyPr/>
          <a:lstStyle/>
          <a:p>
            <a:fld id="{4F41889A-8187-4462-8063-1BA8A556B982}" type="slidenum">
              <a:rPr lang="en-US" smtClean="0"/>
              <a:t>‹#›</a:t>
            </a:fld>
            <a:endParaRPr lang="en-US"/>
          </a:p>
        </p:txBody>
      </p:sp>
    </p:spTree>
    <p:extLst>
      <p:ext uri="{BB962C8B-B14F-4D97-AF65-F5344CB8AC3E}">
        <p14:creationId xmlns:p14="http://schemas.microsoft.com/office/powerpoint/2010/main" val="550422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5D9E-FEA2-425F-9B6B-C0E122317B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357732-8C46-4F28-9F72-8AD5AB725F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C5E09C-5A81-4335-9A15-F2BEA5FA053B}"/>
              </a:ext>
            </a:extLst>
          </p:cNvPr>
          <p:cNvSpPr>
            <a:spLocks noGrp="1"/>
          </p:cNvSpPr>
          <p:nvPr>
            <p:ph type="dt" sz="half" idx="10"/>
          </p:nvPr>
        </p:nvSpPr>
        <p:spPr/>
        <p:txBody>
          <a:bodyPr/>
          <a:lstStyle/>
          <a:p>
            <a:fld id="{08F49A3E-E303-4999-A2C3-6BD93842AAF7}" type="datetimeFigureOut">
              <a:rPr lang="en-US" smtClean="0"/>
              <a:t>2/21/2022</a:t>
            </a:fld>
            <a:endParaRPr lang="en-US"/>
          </a:p>
        </p:txBody>
      </p:sp>
      <p:sp>
        <p:nvSpPr>
          <p:cNvPr id="5" name="Footer Placeholder 4">
            <a:extLst>
              <a:ext uri="{FF2B5EF4-FFF2-40B4-BE49-F238E27FC236}">
                <a16:creationId xmlns:a16="http://schemas.microsoft.com/office/drawing/2014/main" id="{6035AB76-7444-4FB8-9D9E-55F92419A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182F0-E3EB-4C28-80C0-478B16668F1E}"/>
              </a:ext>
            </a:extLst>
          </p:cNvPr>
          <p:cNvSpPr>
            <a:spLocks noGrp="1"/>
          </p:cNvSpPr>
          <p:nvPr>
            <p:ph type="sldNum" sz="quarter" idx="12"/>
          </p:nvPr>
        </p:nvSpPr>
        <p:spPr/>
        <p:txBody>
          <a:bodyPr/>
          <a:lstStyle/>
          <a:p>
            <a:fld id="{4F41889A-8187-4462-8063-1BA8A556B982}" type="slidenum">
              <a:rPr lang="en-US" smtClean="0"/>
              <a:t>‹#›</a:t>
            </a:fld>
            <a:endParaRPr lang="en-US"/>
          </a:p>
        </p:txBody>
      </p:sp>
    </p:spTree>
    <p:extLst>
      <p:ext uri="{BB962C8B-B14F-4D97-AF65-F5344CB8AC3E}">
        <p14:creationId xmlns:p14="http://schemas.microsoft.com/office/powerpoint/2010/main" val="18129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9C93-0177-4EFE-9AB4-008969B854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4B4BD3-E758-498F-BCA4-63335B4DBC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A39EDF-8B60-40BD-ADE4-1C1B63E7A3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4A596F-5352-43F7-AEBC-60E5E49E4B15}"/>
              </a:ext>
            </a:extLst>
          </p:cNvPr>
          <p:cNvSpPr>
            <a:spLocks noGrp="1"/>
          </p:cNvSpPr>
          <p:nvPr>
            <p:ph type="dt" sz="half" idx="10"/>
          </p:nvPr>
        </p:nvSpPr>
        <p:spPr/>
        <p:txBody>
          <a:bodyPr/>
          <a:lstStyle/>
          <a:p>
            <a:fld id="{08F49A3E-E303-4999-A2C3-6BD93842AAF7}" type="datetimeFigureOut">
              <a:rPr lang="en-US" smtClean="0"/>
              <a:t>2/21/2022</a:t>
            </a:fld>
            <a:endParaRPr lang="en-US"/>
          </a:p>
        </p:txBody>
      </p:sp>
      <p:sp>
        <p:nvSpPr>
          <p:cNvPr id="6" name="Footer Placeholder 5">
            <a:extLst>
              <a:ext uri="{FF2B5EF4-FFF2-40B4-BE49-F238E27FC236}">
                <a16:creationId xmlns:a16="http://schemas.microsoft.com/office/drawing/2014/main" id="{EF062B22-C4AB-4BEC-AF37-E58D625AC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037BC5-85CE-49EB-A7C2-496BACF10153}"/>
              </a:ext>
            </a:extLst>
          </p:cNvPr>
          <p:cNvSpPr>
            <a:spLocks noGrp="1"/>
          </p:cNvSpPr>
          <p:nvPr>
            <p:ph type="sldNum" sz="quarter" idx="12"/>
          </p:nvPr>
        </p:nvSpPr>
        <p:spPr/>
        <p:txBody>
          <a:bodyPr/>
          <a:lstStyle/>
          <a:p>
            <a:fld id="{4F41889A-8187-4462-8063-1BA8A556B982}" type="slidenum">
              <a:rPr lang="en-US" smtClean="0"/>
              <a:t>‹#›</a:t>
            </a:fld>
            <a:endParaRPr lang="en-US"/>
          </a:p>
        </p:txBody>
      </p:sp>
    </p:spTree>
    <p:extLst>
      <p:ext uri="{BB962C8B-B14F-4D97-AF65-F5344CB8AC3E}">
        <p14:creationId xmlns:p14="http://schemas.microsoft.com/office/powerpoint/2010/main" val="4865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9418-C0A3-49B4-9F98-E6B512BF51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5668EE-892F-48FB-9429-B925D93325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22C24-7961-46E6-8325-DB11F7EDA3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7A8F31-A571-4654-A3C1-26F61C6C04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3948A9-5380-4484-A8B8-BD78FCB265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966A7C-A881-402D-956B-3B5138C7212D}"/>
              </a:ext>
            </a:extLst>
          </p:cNvPr>
          <p:cNvSpPr>
            <a:spLocks noGrp="1"/>
          </p:cNvSpPr>
          <p:nvPr>
            <p:ph type="dt" sz="half" idx="10"/>
          </p:nvPr>
        </p:nvSpPr>
        <p:spPr/>
        <p:txBody>
          <a:bodyPr/>
          <a:lstStyle/>
          <a:p>
            <a:fld id="{08F49A3E-E303-4999-A2C3-6BD93842AAF7}" type="datetimeFigureOut">
              <a:rPr lang="en-US" smtClean="0"/>
              <a:t>2/21/2022</a:t>
            </a:fld>
            <a:endParaRPr lang="en-US"/>
          </a:p>
        </p:txBody>
      </p:sp>
      <p:sp>
        <p:nvSpPr>
          <p:cNvPr id="8" name="Footer Placeholder 7">
            <a:extLst>
              <a:ext uri="{FF2B5EF4-FFF2-40B4-BE49-F238E27FC236}">
                <a16:creationId xmlns:a16="http://schemas.microsoft.com/office/drawing/2014/main" id="{5A81F005-306B-401D-B406-A96F2612A2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1993C9-8F37-4A30-9097-616E1ECEB86B}"/>
              </a:ext>
            </a:extLst>
          </p:cNvPr>
          <p:cNvSpPr>
            <a:spLocks noGrp="1"/>
          </p:cNvSpPr>
          <p:nvPr>
            <p:ph type="sldNum" sz="quarter" idx="12"/>
          </p:nvPr>
        </p:nvSpPr>
        <p:spPr/>
        <p:txBody>
          <a:bodyPr/>
          <a:lstStyle/>
          <a:p>
            <a:fld id="{4F41889A-8187-4462-8063-1BA8A556B982}" type="slidenum">
              <a:rPr lang="en-US" smtClean="0"/>
              <a:t>‹#›</a:t>
            </a:fld>
            <a:endParaRPr lang="en-US"/>
          </a:p>
        </p:txBody>
      </p:sp>
    </p:spTree>
    <p:extLst>
      <p:ext uri="{BB962C8B-B14F-4D97-AF65-F5344CB8AC3E}">
        <p14:creationId xmlns:p14="http://schemas.microsoft.com/office/powerpoint/2010/main" val="1432036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B22B4-8010-4017-9D86-494FD01C3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94018B-9624-40E5-965D-5F4A7768DC81}"/>
              </a:ext>
            </a:extLst>
          </p:cNvPr>
          <p:cNvSpPr>
            <a:spLocks noGrp="1"/>
          </p:cNvSpPr>
          <p:nvPr>
            <p:ph type="dt" sz="half" idx="10"/>
          </p:nvPr>
        </p:nvSpPr>
        <p:spPr/>
        <p:txBody>
          <a:bodyPr/>
          <a:lstStyle/>
          <a:p>
            <a:fld id="{08F49A3E-E303-4999-A2C3-6BD93842AAF7}" type="datetimeFigureOut">
              <a:rPr lang="en-US" smtClean="0"/>
              <a:t>2/21/2022</a:t>
            </a:fld>
            <a:endParaRPr lang="en-US"/>
          </a:p>
        </p:txBody>
      </p:sp>
      <p:sp>
        <p:nvSpPr>
          <p:cNvPr id="4" name="Footer Placeholder 3">
            <a:extLst>
              <a:ext uri="{FF2B5EF4-FFF2-40B4-BE49-F238E27FC236}">
                <a16:creationId xmlns:a16="http://schemas.microsoft.com/office/drawing/2014/main" id="{EA3DEDB1-2EA9-4DFE-A5BF-3A00632F67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95097C-4939-44E4-86A1-6F452B47FD97}"/>
              </a:ext>
            </a:extLst>
          </p:cNvPr>
          <p:cNvSpPr>
            <a:spLocks noGrp="1"/>
          </p:cNvSpPr>
          <p:nvPr>
            <p:ph type="sldNum" sz="quarter" idx="12"/>
          </p:nvPr>
        </p:nvSpPr>
        <p:spPr/>
        <p:txBody>
          <a:bodyPr/>
          <a:lstStyle/>
          <a:p>
            <a:fld id="{4F41889A-8187-4462-8063-1BA8A556B982}" type="slidenum">
              <a:rPr lang="en-US" smtClean="0"/>
              <a:t>‹#›</a:t>
            </a:fld>
            <a:endParaRPr lang="en-US"/>
          </a:p>
        </p:txBody>
      </p:sp>
    </p:spTree>
    <p:extLst>
      <p:ext uri="{BB962C8B-B14F-4D97-AF65-F5344CB8AC3E}">
        <p14:creationId xmlns:p14="http://schemas.microsoft.com/office/powerpoint/2010/main" val="2679177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E040F2-2244-445A-9D89-85257D19F574}"/>
              </a:ext>
            </a:extLst>
          </p:cNvPr>
          <p:cNvSpPr>
            <a:spLocks noGrp="1"/>
          </p:cNvSpPr>
          <p:nvPr>
            <p:ph type="dt" sz="half" idx="10"/>
          </p:nvPr>
        </p:nvSpPr>
        <p:spPr/>
        <p:txBody>
          <a:bodyPr/>
          <a:lstStyle/>
          <a:p>
            <a:fld id="{08F49A3E-E303-4999-A2C3-6BD93842AAF7}" type="datetimeFigureOut">
              <a:rPr lang="en-US" smtClean="0"/>
              <a:t>2/21/2022</a:t>
            </a:fld>
            <a:endParaRPr lang="en-US"/>
          </a:p>
        </p:txBody>
      </p:sp>
      <p:sp>
        <p:nvSpPr>
          <p:cNvPr id="3" name="Footer Placeholder 2">
            <a:extLst>
              <a:ext uri="{FF2B5EF4-FFF2-40B4-BE49-F238E27FC236}">
                <a16:creationId xmlns:a16="http://schemas.microsoft.com/office/drawing/2014/main" id="{EEA56C4D-6F3B-403C-B3F9-3F0A5C0F89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80D255-3814-4811-A8E2-0FE1376D9B26}"/>
              </a:ext>
            </a:extLst>
          </p:cNvPr>
          <p:cNvSpPr>
            <a:spLocks noGrp="1"/>
          </p:cNvSpPr>
          <p:nvPr>
            <p:ph type="sldNum" sz="quarter" idx="12"/>
          </p:nvPr>
        </p:nvSpPr>
        <p:spPr/>
        <p:txBody>
          <a:bodyPr/>
          <a:lstStyle/>
          <a:p>
            <a:fld id="{4F41889A-8187-4462-8063-1BA8A556B982}" type="slidenum">
              <a:rPr lang="en-US" smtClean="0"/>
              <a:t>‹#›</a:t>
            </a:fld>
            <a:endParaRPr lang="en-US"/>
          </a:p>
        </p:txBody>
      </p:sp>
    </p:spTree>
    <p:extLst>
      <p:ext uri="{BB962C8B-B14F-4D97-AF65-F5344CB8AC3E}">
        <p14:creationId xmlns:p14="http://schemas.microsoft.com/office/powerpoint/2010/main" val="3233179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58A0-ADC4-4144-AA11-50188CB419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50D52-1041-4283-9B1D-EFE3102EF6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0023E9-FC3E-4DAC-BCDD-2EFDA9A99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A940FC-D486-4DF1-9412-A3300F687580}"/>
              </a:ext>
            </a:extLst>
          </p:cNvPr>
          <p:cNvSpPr>
            <a:spLocks noGrp="1"/>
          </p:cNvSpPr>
          <p:nvPr>
            <p:ph type="dt" sz="half" idx="10"/>
          </p:nvPr>
        </p:nvSpPr>
        <p:spPr/>
        <p:txBody>
          <a:bodyPr/>
          <a:lstStyle/>
          <a:p>
            <a:fld id="{08F49A3E-E303-4999-A2C3-6BD93842AAF7}" type="datetimeFigureOut">
              <a:rPr lang="en-US" smtClean="0"/>
              <a:t>2/21/2022</a:t>
            </a:fld>
            <a:endParaRPr lang="en-US"/>
          </a:p>
        </p:txBody>
      </p:sp>
      <p:sp>
        <p:nvSpPr>
          <p:cNvPr id="6" name="Footer Placeholder 5">
            <a:extLst>
              <a:ext uri="{FF2B5EF4-FFF2-40B4-BE49-F238E27FC236}">
                <a16:creationId xmlns:a16="http://schemas.microsoft.com/office/drawing/2014/main" id="{86F99162-6EF1-4C10-B90E-0370E7584C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28C2BE-0367-4CA5-BEEF-6CE39134683C}"/>
              </a:ext>
            </a:extLst>
          </p:cNvPr>
          <p:cNvSpPr>
            <a:spLocks noGrp="1"/>
          </p:cNvSpPr>
          <p:nvPr>
            <p:ph type="sldNum" sz="quarter" idx="12"/>
          </p:nvPr>
        </p:nvSpPr>
        <p:spPr/>
        <p:txBody>
          <a:bodyPr/>
          <a:lstStyle/>
          <a:p>
            <a:fld id="{4F41889A-8187-4462-8063-1BA8A556B982}" type="slidenum">
              <a:rPr lang="en-US" smtClean="0"/>
              <a:t>‹#›</a:t>
            </a:fld>
            <a:endParaRPr lang="en-US"/>
          </a:p>
        </p:txBody>
      </p:sp>
    </p:spTree>
    <p:extLst>
      <p:ext uri="{BB962C8B-B14F-4D97-AF65-F5344CB8AC3E}">
        <p14:creationId xmlns:p14="http://schemas.microsoft.com/office/powerpoint/2010/main" val="2665456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5786-93DA-487F-905E-8127FA898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25F88B-313E-40ED-B7B8-070C483933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CA10A4-A8EE-46E4-9368-CFD7FC464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674113-ED0C-4347-AD5E-5DA6D07C572A}"/>
              </a:ext>
            </a:extLst>
          </p:cNvPr>
          <p:cNvSpPr>
            <a:spLocks noGrp="1"/>
          </p:cNvSpPr>
          <p:nvPr>
            <p:ph type="dt" sz="half" idx="10"/>
          </p:nvPr>
        </p:nvSpPr>
        <p:spPr/>
        <p:txBody>
          <a:bodyPr/>
          <a:lstStyle/>
          <a:p>
            <a:fld id="{08F49A3E-E303-4999-A2C3-6BD93842AAF7}" type="datetimeFigureOut">
              <a:rPr lang="en-US" smtClean="0"/>
              <a:t>2/21/2022</a:t>
            </a:fld>
            <a:endParaRPr lang="en-US"/>
          </a:p>
        </p:txBody>
      </p:sp>
      <p:sp>
        <p:nvSpPr>
          <p:cNvPr id="6" name="Footer Placeholder 5">
            <a:extLst>
              <a:ext uri="{FF2B5EF4-FFF2-40B4-BE49-F238E27FC236}">
                <a16:creationId xmlns:a16="http://schemas.microsoft.com/office/drawing/2014/main" id="{DD629E97-3E1B-45BB-8601-DAD535667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E5516C-DBA7-4BBA-8D99-5A4BE6415139}"/>
              </a:ext>
            </a:extLst>
          </p:cNvPr>
          <p:cNvSpPr>
            <a:spLocks noGrp="1"/>
          </p:cNvSpPr>
          <p:nvPr>
            <p:ph type="sldNum" sz="quarter" idx="12"/>
          </p:nvPr>
        </p:nvSpPr>
        <p:spPr/>
        <p:txBody>
          <a:bodyPr/>
          <a:lstStyle/>
          <a:p>
            <a:fld id="{4F41889A-8187-4462-8063-1BA8A556B982}" type="slidenum">
              <a:rPr lang="en-US" smtClean="0"/>
              <a:t>‹#›</a:t>
            </a:fld>
            <a:endParaRPr lang="en-US"/>
          </a:p>
        </p:txBody>
      </p:sp>
    </p:spTree>
    <p:extLst>
      <p:ext uri="{BB962C8B-B14F-4D97-AF65-F5344CB8AC3E}">
        <p14:creationId xmlns:p14="http://schemas.microsoft.com/office/powerpoint/2010/main" val="3518949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C8FD25-08DE-4DE8-96EA-9C3F95B427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F31F11-39C6-4760-A9CC-0116CE0B0B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A7BCB-D783-4CD4-92AD-37FD6A1E8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F49A3E-E303-4999-A2C3-6BD93842AAF7}" type="datetimeFigureOut">
              <a:rPr lang="en-US" smtClean="0"/>
              <a:t>2/21/2022</a:t>
            </a:fld>
            <a:endParaRPr lang="en-US"/>
          </a:p>
        </p:txBody>
      </p:sp>
      <p:sp>
        <p:nvSpPr>
          <p:cNvPr id="5" name="Footer Placeholder 4">
            <a:extLst>
              <a:ext uri="{FF2B5EF4-FFF2-40B4-BE49-F238E27FC236}">
                <a16:creationId xmlns:a16="http://schemas.microsoft.com/office/drawing/2014/main" id="{CA72D516-53C1-434D-9919-F4011AE6DB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55A1FD-925A-4F73-BCF5-3F57219B5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1889A-8187-4462-8063-1BA8A556B982}" type="slidenum">
              <a:rPr lang="en-US" smtClean="0"/>
              <a:t>‹#›</a:t>
            </a:fld>
            <a:endParaRPr lang="en-US"/>
          </a:p>
        </p:txBody>
      </p:sp>
    </p:spTree>
    <p:extLst>
      <p:ext uri="{BB962C8B-B14F-4D97-AF65-F5344CB8AC3E}">
        <p14:creationId xmlns:p14="http://schemas.microsoft.com/office/powerpoint/2010/main" val="380237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geoamin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1943A-06F5-4AFB-ABA7-E74A9923F08B}"/>
              </a:ext>
            </a:extLst>
          </p:cNvPr>
          <p:cNvSpPr>
            <a:spLocks noGrp="1"/>
          </p:cNvSpPr>
          <p:nvPr>
            <p:ph type="ctrTitle"/>
          </p:nvPr>
        </p:nvSpPr>
        <p:spPr/>
        <p:txBody>
          <a:bodyPr>
            <a:normAutofit/>
          </a:bodyPr>
          <a:lstStyle/>
          <a:p>
            <a:r>
              <a:rPr lang="en-US" dirty="0"/>
              <a:t>Advanced Machine Learning </a:t>
            </a:r>
          </a:p>
        </p:txBody>
      </p:sp>
      <p:sp>
        <p:nvSpPr>
          <p:cNvPr id="3" name="Subtitle 2">
            <a:extLst>
              <a:ext uri="{FF2B5EF4-FFF2-40B4-BE49-F238E27FC236}">
                <a16:creationId xmlns:a16="http://schemas.microsoft.com/office/drawing/2014/main" id="{F5756E95-5226-4673-B9F6-F3B493E5F743}"/>
              </a:ext>
            </a:extLst>
          </p:cNvPr>
          <p:cNvSpPr>
            <a:spLocks noGrp="1"/>
          </p:cNvSpPr>
          <p:nvPr>
            <p:ph type="subTitle" idx="1"/>
          </p:nvPr>
        </p:nvSpPr>
        <p:spPr/>
        <p:txBody>
          <a:bodyPr/>
          <a:lstStyle/>
          <a:p>
            <a:r>
              <a:rPr lang="en-US" dirty="0"/>
              <a:t>BY</a:t>
            </a:r>
          </a:p>
          <a:p>
            <a:r>
              <a:rPr lang="en-US" dirty="0"/>
              <a:t>Adnan Amin</a:t>
            </a:r>
          </a:p>
          <a:p>
            <a:r>
              <a:rPr lang="en-US" sz="1400" dirty="0">
                <a:hlinkClick r:id="rId2"/>
              </a:rPr>
              <a:t>http://Geoamins.com</a:t>
            </a:r>
            <a:r>
              <a:rPr lang="en-US" sz="1400" dirty="0"/>
              <a:t> </a:t>
            </a:r>
            <a:endParaRPr lang="en-US" dirty="0"/>
          </a:p>
        </p:txBody>
      </p:sp>
    </p:spTree>
    <p:extLst>
      <p:ext uri="{BB962C8B-B14F-4D97-AF65-F5344CB8AC3E}">
        <p14:creationId xmlns:p14="http://schemas.microsoft.com/office/powerpoint/2010/main" val="3537483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F87AE-C30E-456A-B777-0A49D5171CA8}"/>
              </a:ext>
            </a:extLst>
          </p:cNvPr>
          <p:cNvSpPr>
            <a:spLocks noGrp="1"/>
          </p:cNvSpPr>
          <p:nvPr>
            <p:ph type="title"/>
          </p:nvPr>
        </p:nvSpPr>
        <p:spPr>
          <a:xfrm>
            <a:off x="82826" y="365125"/>
            <a:ext cx="11270974" cy="1325563"/>
          </a:xfrm>
        </p:spPr>
        <p:txBody>
          <a:bodyPr/>
          <a:lstStyle/>
          <a:p>
            <a:r>
              <a:rPr lang="en-US" b="1" dirty="0"/>
              <a:t>How it works (ML is iterative process)?</a:t>
            </a:r>
          </a:p>
        </p:txBody>
      </p:sp>
      <p:sp>
        <p:nvSpPr>
          <p:cNvPr id="3" name="Content Placeholder 2">
            <a:extLst>
              <a:ext uri="{FF2B5EF4-FFF2-40B4-BE49-F238E27FC236}">
                <a16:creationId xmlns:a16="http://schemas.microsoft.com/office/drawing/2014/main" id="{6093501D-6AE2-4FA2-8C45-89B3685FC235}"/>
              </a:ext>
            </a:extLst>
          </p:cNvPr>
          <p:cNvSpPr>
            <a:spLocks noGrp="1"/>
          </p:cNvSpPr>
          <p:nvPr>
            <p:ph idx="1"/>
          </p:nvPr>
        </p:nvSpPr>
        <p:spPr>
          <a:xfrm>
            <a:off x="82826" y="1916112"/>
            <a:ext cx="3713922" cy="4351338"/>
          </a:xfrm>
        </p:spPr>
        <p:txBody>
          <a:bodyPr/>
          <a:lstStyle/>
          <a:p>
            <a:r>
              <a:rPr lang="en-US" dirty="0"/>
              <a:t>Study the problem</a:t>
            </a:r>
          </a:p>
          <a:p>
            <a:r>
              <a:rPr lang="en-US" dirty="0"/>
              <a:t>Train the algorithm</a:t>
            </a:r>
          </a:p>
          <a:p>
            <a:r>
              <a:rPr lang="en-US" dirty="0"/>
              <a:t>Evaluate the solution</a:t>
            </a:r>
          </a:p>
          <a:p>
            <a:r>
              <a:rPr lang="en-US" dirty="0"/>
              <a:t>If it is good, launch it</a:t>
            </a:r>
          </a:p>
          <a:p>
            <a:r>
              <a:rPr lang="en-US" dirty="0"/>
              <a:t>Else, analyze the errors</a:t>
            </a:r>
          </a:p>
        </p:txBody>
      </p:sp>
      <p:pic>
        <p:nvPicPr>
          <p:cNvPr id="7" name="Picture 6">
            <a:extLst>
              <a:ext uri="{FF2B5EF4-FFF2-40B4-BE49-F238E27FC236}">
                <a16:creationId xmlns:a16="http://schemas.microsoft.com/office/drawing/2014/main" id="{889C5724-973C-4E49-BBE1-1250F50CA232}"/>
              </a:ext>
            </a:extLst>
          </p:cNvPr>
          <p:cNvPicPr>
            <a:picLocks noChangeAspect="1"/>
          </p:cNvPicPr>
          <p:nvPr/>
        </p:nvPicPr>
        <p:blipFill>
          <a:blip r:embed="rId2"/>
          <a:stretch>
            <a:fillRect/>
          </a:stretch>
        </p:blipFill>
        <p:spPr>
          <a:xfrm>
            <a:off x="3578761" y="1434394"/>
            <a:ext cx="8135485" cy="5058481"/>
          </a:xfrm>
          <a:prstGeom prst="rect">
            <a:avLst/>
          </a:prstGeom>
        </p:spPr>
      </p:pic>
    </p:spTree>
    <p:extLst>
      <p:ext uri="{BB962C8B-B14F-4D97-AF65-F5344CB8AC3E}">
        <p14:creationId xmlns:p14="http://schemas.microsoft.com/office/powerpoint/2010/main" val="1022981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2548-175E-421C-BD1B-896A859BBF59}"/>
              </a:ext>
            </a:extLst>
          </p:cNvPr>
          <p:cNvSpPr>
            <a:spLocks noGrp="1"/>
          </p:cNvSpPr>
          <p:nvPr>
            <p:ph type="title"/>
          </p:nvPr>
        </p:nvSpPr>
        <p:spPr/>
        <p:txBody>
          <a:bodyPr/>
          <a:lstStyle/>
          <a:p>
            <a:r>
              <a:rPr lang="en-US" dirty="0"/>
              <a:t>Mathematical Notation of Formal Def. 2:</a:t>
            </a:r>
          </a:p>
        </p:txBody>
      </p:sp>
      <p:sp>
        <p:nvSpPr>
          <p:cNvPr id="3" name="Content Placeholder 2">
            <a:extLst>
              <a:ext uri="{FF2B5EF4-FFF2-40B4-BE49-F238E27FC236}">
                <a16:creationId xmlns:a16="http://schemas.microsoft.com/office/drawing/2014/main" id="{EC77F8A5-6CA2-45C3-A9CA-F3900A7281D0}"/>
              </a:ext>
            </a:extLst>
          </p:cNvPr>
          <p:cNvSpPr>
            <a:spLocks noGrp="1"/>
          </p:cNvSpPr>
          <p:nvPr>
            <p:ph idx="1"/>
          </p:nvPr>
        </p:nvSpPr>
        <p:spPr/>
        <p:txBody>
          <a:bodyPr/>
          <a:lstStyle/>
          <a:p>
            <a:r>
              <a:rPr lang="en-US" dirty="0"/>
              <a:t>Email Spam Detection System</a:t>
            </a:r>
          </a:p>
          <a:p>
            <a:pPr lvl="1"/>
            <a:r>
              <a:rPr lang="en-US" sz="2800" dirty="0"/>
              <a:t>T= 0 or 1  (Spam yes or no)</a:t>
            </a:r>
          </a:p>
          <a:p>
            <a:pPr lvl="1"/>
            <a:r>
              <a:rPr lang="en-US" sz="2800" dirty="0"/>
              <a:t>E= Experience (learned from previous cases)</a:t>
            </a:r>
          </a:p>
          <a:p>
            <a:pPr lvl="1"/>
            <a:r>
              <a:rPr lang="en-US" sz="2800" dirty="0"/>
              <a:t>P= Performance (Prediction accuracy)</a:t>
            </a:r>
          </a:p>
          <a:p>
            <a:r>
              <a:rPr lang="en-US" sz="3200" dirty="0"/>
              <a:t>f(X)=algorithm</a:t>
            </a:r>
          </a:p>
          <a:p>
            <a:r>
              <a:rPr lang="en-US" sz="3200" dirty="0"/>
              <a:t>Evaluate (check the performance)</a:t>
            </a:r>
          </a:p>
          <a:p>
            <a:r>
              <a:rPr lang="en-US" sz="3200" dirty="0"/>
              <a:t>Launch the system (if performance is good)</a:t>
            </a:r>
          </a:p>
          <a:p>
            <a:r>
              <a:rPr lang="en-US" sz="3200" dirty="0"/>
              <a:t>Error analysis (go to f(x) and hyperparameter or check)</a:t>
            </a:r>
          </a:p>
          <a:p>
            <a:endParaRPr lang="en-US" sz="3200" dirty="0"/>
          </a:p>
        </p:txBody>
      </p:sp>
    </p:spTree>
    <p:extLst>
      <p:ext uri="{BB962C8B-B14F-4D97-AF65-F5344CB8AC3E}">
        <p14:creationId xmlns:p14="http://schemas.microsoft.com/office/powerpoint/2010/main" val="1585951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Applications of Machine learning">
            <a:extLst>
              <a:ext uri="{FF2B5EF4-FFF2-40B4-BE49-F238E27FC236}">
                <a16:creationId xmlns:a16="http://schemas.microsoft.com/office/drawing/2014/main" id="{3098BEC5-E82B-4FA7-94A3-30EF9BEC69E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0140D724-7FD3-4B16-A7F4-95CBB5218A38}"/>
              </a:ext>
            </a:extLst>
          </p:cNvPr>
          <p:cNvPicPr>
            <a:picLocks noChangeAspect="1"/>
          </p:cNvPicPr>
          <p:nvPr/>
        </p:nvPicPr>
        <p:blipFill>
          <a:blip r:embed="rId3"/>
          <a:stretch>
            <a:fillRect/>
          </a:stretch>
        </p:blipFill>
        <p:spPr>
          <a:xfrm>
            <a:off x="2684934" y="0"/>
            <a:ext cx="7071512" cy="6858000"/>
          </a:xfrm>
          <a:prstGeom prst="rect">
            <a:avLst/>
          </a:prstGeom>
        </p:spPr>
      </p:pic>
    </p:spTree>
    <p:extLst>
      <p:ext uri="{BB962C8B-B14F-4D97-AF65-F5344CB8AC3E}">
        <p14:creationId xmlns:p14="http://schemas.microsoft.com/office/powerpoint/2010/main" val="3705872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13553-76C7-48D7-938E-682981E93C96}"/>
              </a:ext>
            </a:extLst>
          </p:cNvPr>
          <p:cNvSpPr>
            <a:spLocks noGrp="1"/>
          </p:cNvSpPr>
          <p:nvPr>
            <p:ph type="title"/>
          </p:nvPr>
        </p:nvSpPr>
        <p:spPr/>
        <p:txBody>
          <a:bodyPr/>
          <a:lstStyle/>
          <a:p>
            <a:r>
              <a:rPr lang="en-US" b="1" dirty="0"/>
              <a:t>Types of ML</a:t>
            </a:r>
          </a:p>
        </p:txBody>
      </p:sp>
      <p:sp>
        <p:nvSpPr>
          <p:cNvPr id="3" name="Content Placeholder 2">
            <a:extLst>
              <a:ext uri="{FF2B5EF4-FFF2-40B4-BE49-F238E27FC236}">
                <a16:creationId xmlns:a16="http://schemas.microsoft.com/office/drawing/2014/main" id="{D43490FF-435E-4639-B715-3D5FA2E67FF0}"/>
              </a:ext>
            </a:extLst>
          </p:cNvPr>
          <p:cNvSpPr>
            <a:spLocks noGrp="1"/>
          </p:cNvSpPr>
          <p:nvPr>
            <p:ph idx="1"/>
          </p:nvPr>
        </p:nvSpPr>
        <p:spPr/>
        <p:txBody>
          <a:bodyPr/>
          <a:lstStyle/>
          <a:p>
            <a:r>
              <a:rPr lang="en-US" dirty="0"/>
              <a:t>We can classify machine learning systems according to the type and amount of human supervision during the training. You can find four major categories:	</a:t>
            </a:r>
          </a:p>
          <a:p>
            <a:pPr lvl="1"/>
            <a:r>
              <a:rPr lang="en-US" dirty="0"/>
              <a:t>Supervised learning</a:t>
            </a:r>
          </a:p>
          <a:p>
            <a:pPr lvl="1"/>
            <a:r>
              <a:rPr lang="en-US" dirty="0"/>
              <a:t>Unsupervised learning</a:t>
            </a:r>
          </a:p>
          <a:p>
            <a:pPr lvl="1"/>
            <a:r>
              <a:rPr lang="en-US" dirty="0"/>
              <a:t>Semi-supervised learning</a:t>
            </a:r>
          </a:p>
          <a:p>
            <a:pPr lvl="1"/>
            <a:r>
              <a:rPr lang="en-US" dirty="0"/>
              <a:t>Reinforcement learning</a:t>
            </a:r>
          </a:p>
        </p:txBody>
      </p:sp>
    </p:spTree>
    <p:extLst>
      <p:ext uri="{BB962C8B-B14F-4D97-AF65-F5344CB8AC3E}">
        <p14:creationId xmlns:p14="http://schemas.microsoft.com/office/powerpoint/2010/main" val="3931688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F95C2-EC5F-4A19-975B-349EE6F85AA7}"/>
              </a:ext>
            </a:extLst>
          </p:cNvPr>
          <p:cNvSpPr>
            <a:spLocks noGrp="1"/>
          </p:cNvSpPr>
          <p:nvPr>
            <p:ph type="title"/>
          </p:nvPr>
        </p:nvSpPr>
        <p:spPr/>
        <p:txBody>
          <a:bodyPr/>
          <a:lstStyle/>
          <a:p>
            <a:r>
              <a:rPr lang="en-US" dirty="0"/>
              <a:t>1. Supervised learning</a:t>
            </a:r>
          </a:p>
        </p:txBody>
      </p:sp>
      <p:sp>
        <p:nvSpPr>
          <p:cNvPr id="3" name="Content Placeholder 2">
            <a:extLst>
              <a:ext uri="{FF2B5EF4-FFF2-40B4-BE49-F238E27FC236}">
                <a16:creationId xmlns:a16="http://schemas.microsoft.com/office/drawing/2014/main" id="{0DED4DDC-5007-47C3-9C5C-34AB782E088A}"/>
              </a:ext>
            </a:extLst>
          </p:cNvPr>
          <p:cNvSpPr>
            <a:spLocks noGrp="1"/>
          </p:cNvSpPr>
          <p:nvPr>
            <p:ph idx="1"/>
          </p:nvPr>
        </p:nvSpPr>
        <p:spPr/>
        <p:txBody>
          <a:bodyPr>
            <a:normAutofit/>
          </a:bodyPr>
          <a:lstStyle/>
          <a:p>
            <a:r>
              <a:rPr lang="en-US" dirty="0"/>
              <a:t>In this, we provide sample data, with the desired output (labels) to the machine in order to train it, and on that basis, it predicts the unseen output.</a:t>
            </a:r>
          </a:p>
          <a:p>
            <a:r>
              <a:rPr lang="en-US" dirty="0"/>
              <a:t>The training data in supervised learning consist of input–output pairs. For each input in the training data, we know its corresponding output, which can be used to guide learning algorithms as a supervision signal.</a:t>
            </a:r>
          </a:p>
          <a:p>
            <a:pPr marL="0" indent="0">
              <a:buNone/>
            </a:pPr>
            <a:endParaRPr lang="en-US" dirty="0"/>
          </a:p>
        </p:txBody>
      </p:sp>
    </p:spTree>
    <p:extLst>
      <p:ext uri="{BB962C8B-B14F-4D97-AF65-F5344CB8AC3E}">
        <p14:creationId xmlns:p14="http://schemas.microsoft.com/office/powerpoint/2010/main" val="2494785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09DA-95BD-4C97-9E0B-91569FED2AE6}"/>
              </a:ext>
            </a:extLst>
          </p:cNvPr>
          <p:cNvSpPr>
            <a:spLocks noGrp="1"/>
          </p:cNvSpPr>
          <p:nvPr>
            <p:ph type="title"/>
          </p:nvPr>
        </p:nvSpPr>
        <p:spPr/>
        <p:txBody>
          <a:bodyPr/>
          <a:lstStyle/>
          <a:p>
            <a:r>
              <a:rPr lang="en-US" b="1"/>
              <a:t>Supervised </a:t>
            </a:r>
            <a:r>
              <a:rPr lang="en-US" b="1" dirty="0"/>
              <a:t>Learning</a:t>
            </a:r>
          </a:p>
        </p:txBody>
      </p:sp>
      <p:sp>
        <p:nvSpPr>
          <p:cNvPr id="3" name="Content Placeholder 2">
            <a:extLst>
              <a:ext uri="{FF2B5EF4-FFF2-40B4-BE49-F238E27FC236}">
                <a16:creationId xmlns:a16="http://schemas.microsoft.com/office/drawing/2014/main" id="{62A1FCC0-831B-452D-B6B0-F442AA7E0948}"/>
              </a:ext>
            </a:extLst>
          </p:cNvPr>
          <p:cNvSpPr>
            <a:spLocks noGrp="1"/>
          </p:cNvSpPr>
          <p:nvPr>
            <p:ph idx="1"/>
          </p:nvPr>
        </p:nvSpPr>
        <p:spPr/>
        <p:txBody>
          <a:bodyPr/>
          <a:lstStyle/>
          <a:p>
            <a:r>
              <a:rPr lang="en-US" dirty="0"/>
              <a:t>There are two major types of supervised learning:</a:t>
            </a:r>
          </a:p>
          <a:p>
            <a:pPr lvl="1"/>
            <a:r>
              <a:rPr lang="en-US" dirty="0"/>
              <a:t>Classification:</a:t>
            </a:r>
          </a:p>
          <a:p>
            <a:pPr lvl="2"/>
            <a:r>
              <a:rPr lang="en-US" dirty="0"/>
              <a:t>A classification problem is when the output variable is a category, such as red or blue or disease and no disease.</a:t>
            </a:r>
          </a:p>
          <a:p>
            <a:pPr lvl="1"/>
            <a:r>
              <a:rPr lang="en-US" dirty="0"/>
              <a:t>Regression:</a:t>
            </a:r>
          </a:p>
          <a:p>
            <a:pPr lvl="2"/>
            <a:r>
              <a:rPr lang="en-US" dirty="0"/>
              <a:t>A regression problem is when the output variable is a real value, such as dollars or weight, age, height.</a:t>
            </a:r>
          </a:p>
          <a:p>
            <a:r>
              <a:rPr lang="en-US"/>
              <a:t>Classification </a:t>
            </a:r>
            <a:r>
              <a:rPr lang="en-US" dirty="0"/>
              <a:t>aims to predict a discrete class label. Regression, on the other hand, is the challenge of predicting a continuous variable.</a:t>
            </a:r>
          </a:p>
        </p:txBody>
      </p:sp>
    </p:spTree>
    <p:extLst>
      <p:ext uri="{BB962C8B-B14F-4D97-AF65-F5344CB8AC3E}">
        <p14:creationId xmlns:p14="http://schemas.microsoft.com/office/powerpoint/2010/main" val="1102320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F576C-7B32-4744-9512-950841FA5736}"/>
              </a:ext>
            </a:extLst>
          </p:cNvPr>
          <p:cNvSpPr>
            <a:spLocks noGrp="1"/>
          </p:cNvSpPr>
          <p:nvPr>
            <p:ph idx="1"/>
          </p:nvPr>
        </p:nvSpPr>
        <p:spPr>
          <a:xfrm>
            <a:off x="759905" y="330993"/>
            <a:ext cx="10515600" cy="4351338"/>
          </a:xfrm>
        </p:spPr>
        <p:txBody>
          <a:bodyPr/>
          <a:lstStyle/>
          <a:p>
            <a:r>
              <a:rPr lang="en-US" dirty="0"/>
              <a:t>Goal: to map input data with the output data. f(x1) </a:t>
            </a:r>
            <a:r>
              <a:rPr lang="en-US" dirty="0">
                <a:sym typeface="Wingdings" panose="05000000000000000000" pitchFamily="2" charset="2"/>
              </a:rPr>
              <a:t> </a:t>
            </a:r>
            <a:r>
              <a:rPr lang="en-US" dirty="0" err="1">
                <a:sym typeface="Wingdings" panose="05000000000000000000" pitchFamily="2" charset="2"/>
              </a:rPr>
              <a:t>yi</a:t>
            </a:r>
            <a:r>
              <a:rPr lang="en-US" dirty="0">
                <a:sym typeface="Wingdings" panose="05000000000000000000" pitchFamily="2" charset="2"/>
              </a:rPr>
              <a:t> where I is labels.</a:t>
            </a:r>
          </a:p>
          <a:p>
            <a:r>
              <a:rPr lang="en-US" dirty="0">
                <a:sym typeface="Wingdings" panose="05000000000000000000" pitchFamily="2" charset="2"/>
              </a:rPr>
              <a:t>It is based on supervision, and it is same as when a student learns things in research in the supervision of the research supervisor.</a:t>
            </a:r>
          </a:p>
          <a:p>
            <a:endParaRPr lang="en-US" dirty="0"/>
          </a:p>
        </p:txBody>
      </p:sp>
      <p:pic>
        <p:nvPicPr>
          <p:cNvPr id="5" name="Picture 4">
            <a:extLst>
              <a:ext uri="{FF2B5EF4-FFF2-40B4-BE49-F238E27FC236}">
                <a16:creationId xmlns:a16="http://schemas.microsoft.com/office/drawing/2014/main" id="{CEB3F9AA-A613-479A-8F5F-87F695D4E0CE}"/>
              </a:ext>
            </a:extLst>
          </p:cNvPr>
          <p:cNvPicPr>
            <a:picLocks noChangeAspect="1"/>
          </p:cNvPicPr>
          <p:nvPr/>
        </p:nvPicPr>
        <p:blipFill>
          <a:blip r:embed="rId2"/>
          <a:stretch>
            <a:fillRect/>
          </a:stretch>
        </p:blipFill>
        <p:spPr>
          <a:xfrm>
            <a:off x="838200" y="2240280"/>
            <a:ext cx="10437305" cy="4617720"/>
          </a:xfrm>
          <a:prstGeom prst="rect">
            <a:avLst/>
          </a:prstGeom>
        </p:spPr>
      </p:pic>
    </p:spTree>
    <p:extLst>
      <p:ext uri="{BB962C8B-B14F-4D97-AF65-F5344CB8AC3E}">
        <p14:creationId xmlns:p14="http://schemas.microsoft.com/office/powerpoint/2010/main" val="3597131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AB94-3E69-4438-BCA2-E6FBC6196B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B198E3-8F0F-4765-8935-036F40F3F37F}"/>
              </a:ext>
            </a:extLst>
          </p:cNvPr>
          <p:cNvSpPr>
            <a:spLocks noGrp="1"/>
          </p:cNvSpPr>
          <p:nvPr>
            <p:ph idx="1"/>
          </p:nvPr>
        </p:nvSpPr>
        <p:spPr/>
        <p:txBody>
          <a:bodyPr/>
          <a:lstStyle/>
          <a:p>
            <a:endParaRPr lang="en-US"/>
          </a:p>
        </p:txBody>
      </p:sp>
      <p:pic>
        <p:nvPicPr>
          <p:cNvPr id="3074" name="Picture 2" descr="Supervised, Unsupervised, And Semi-Supervised Learning With Real-Life  Usecase">
            <a:extLst>
              <a:ext uri="{FF2B5EF4-FFF2-40B4-BE49-F238E27FC236}">
                <a16:creationId xmlns:a16="http://schemas.microsoft.com/office/drawing/2014/main" id="{A9571D5F-CC5F-4000-BAA4-E128BE191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851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CA3D20-FB28-49BC-A929-E3DAD3F77479}"/>
              </a:ext>
            </a:extLst>
          </p:cNvPr>
          <p:cNvPicPr>
            <a:picLocks noChangeAspect="1"/>
          </p:cNvPicPr>
          <p:nvPr/>
        </p:nvPicPr>
        <p:blipFill>
          <a:blip r:embed="rId2"/>
          <a:stretch>
            <a:fillRect/>
          </a:stretch>
        </p:blipFill>
        <p:spPr>
          <a:xfrm>
            <a:off x="5633544" y="3212982"/>
            <a:ext cx="6556913" cy="3645017"/>
          </a:xfrm>
          <a:prstGeom prst="rect">
            <a:avLst/>
          </a:prstGeom>
        </p:spPr>
      </p:pic>
      <p:sp>
        <p:nvSpPr>
          <p:cNvPr id="2" name="Title 1">
            <a:extLst>
              <a:ext uri="{FF2B5EF4-FFF2-40B4-BE49-F238E27FC236}">
                <a16:creationId xmlns:a16="http://schemas.microsoft.com/office/drawing/2014/main" id="{DB3FA269-2929-4005-9DA4-CAF663B57B8B}"/>
              </a:ext>
            </a:extLst>
          </p:cNvPr>
          <p:cNvSpPr>
            <a:spLocks noGrp="1"/>
          </p:cNvSpPr>
          <p:nvPr>
            <p:ph type="title"/>
          </p:nvPr>
        </p:nvSpPr>
        <p:spPr/>
        <p:txBody>
          <a:bodyPr/>
          <a:lstStyle/>
          <a:p>
            <a:r>
              <a:rPr lang="en-US" b="1" dirty="0"/>
              <a:t>Classification</a:t>
            </a:r>
          </a:p>
        </p:txBody>
      </p:sp>
      <p:sp>
        <p:nvSpPr>
          <p:cNvPr id="3" name="Content Placeholder 2">
            <a:extLst>
              <a:ext uri="{FF2B5EF4-FFF2-40B4-BE49-F238E27FC236}">
                <a16:creationId xmlns:a16="http://schemas.microsoft.com/office/drawing/2014/main" id="{B8170B47-7AF3-4345-A860-6B0B735FE194}"/>
              </a:ext>
            </a:extLst>
          </p:cNvPr>
          <p:cNvSpPr>
            <a:spLocks noGrp="1"/>
          </p:cNvSpPr>
          <p:nvPr>
            <p:ph idx="1"/>
          </p:nvPr>
        </p:nvSpPr>
        <p:spPr>
          <a:xfrm>
            <a:off x="838200" y="1690688"/>
            <a:ext cx="10515600" cy="4486275"/>
          </a:xfrm>
        </p:spPr>
        <p:txBody>
          <a:bodyPr/>
          <a:lstStyle/>
          <a:p>
            <a:r>
              <a:rPr lang="en-US" dirty="0"/>
              <a:t>In ML, classification refers to a predictive modeling problem in which class labels are predicted for a given example of input data. </a:t>
            </a:r>
          </a:p>
          <a:p>
            <a:pPr lvl="1"/>
            <a:r>
              <a:rPr lang="en-US" dirty="0"/>
              <a:t>E.g., Categorizing email as "spam" or "no-spam“</a:t>
            </a:r>
          </a:p>
          <a:p>
            <a:r>
              <a:rPr lang="en-US" dirty="0"/>
              <a:t>The classification prediction algorithm is evaluated based on the outcomes. </a:t>
            </a:r>
          </a:p>
        </p:txBody>
      </p:sp>
      <p:sp>
        <p:nvSpPr>
          <p:cNvPr id="5" name="TextBox 4">
            <a:extLst>
              <a:ext uri="{FF2B5EF4-FFF2-40B4-BE49-F238E27FC236}">
                <a16:creationId xmlns:a16="http://schemas.microsoft.com/office/drawing/2014/main" id="{8F4C59AF-9666-4BD8-B929-EFA75AAF92A2}"/>
              </a:ext>
            </a:extLst>
          </p:cNvPr>
          <p:cNvSpPr txBox="1"/>
          <p:nvPr/>
        </p:nvSpPr>
        <p:spPr>
          <a:xfrm>
            <a:off x="367862" y="4656082"/>
            <a:ext cx="3938324" cy="1477328"/>
          </a:xfrm>
          <a:prstGeom prst="rect">
            <a:avLst/>
          </a:prstGeom>
          <a:noFill/>
        </p:spPr>
        <p:txBody>
          <a:bodyPr wrap="square" rtlCol="0">
            <a:spAutoFit/>
          </a:bodyPr>
          <a:lstStyle/>
          <a:p>
            <a:r>
              <a:rPr lang="en-US" dirty="0"/>
              <a:t>We divide the dataset into training set and testing set. </a:t>
            </a:r>
          </a:p>
          <a:p>
            <a:r>
              <a:rPr lang="en-US" b="1" dirty="0"/>
              <a:t>Reason</a:t>
            </a:r>
            <a:r>
              <a:rPr lang="en-US" dirty="0"/>
              <a:t>: we want to test the model after we are done, so a test set is used for evaluating the designed model.</a:t>
            </a:r>
          </a:p>
        </p:txBody>
      </p:sp>
    </p:spTree>
    <p:extLst>
      <p:ext uri="{BB962C8B-B14F-4D97-AF65-F5344CB8AC3E}">
        <p14:creationId xmlns:p14="http://schemas.microsoft.com/office/powerpoint/2010/main" val="2670138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82E7-12CD-4372-A90F-3A779692FD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045787-53D9-4827-8E7C-924568F1F70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267B215-44B8-4771-8F04-9110C6ACBB54}"/>
              </a:ext>
            </a:extLst>
          </p:cNvPr>
          <p:cNvPicPr>
            <a:picLocks noChangeAspect="1"/>
          </p:cNvPicPr>
          <p:nvPr/>
        </p:nvPicPr>
        <p:blipFill>
          <a:blip r:embed="rId2"/>
          <a:stretch>
            <a:fillRect/>
          </a:stretch>
        </p:blipFill>
        <p:spPr>
          <a:xfrm>
            <a:off x="1542" y="0"/>
            <a:ext cx="12188915" cy="6858000"/>
          </a:xfrm>
          <a:prstGeom prst="rect">
            <a:avLst/>
          </a:prstGeom>
        </p:spPr>
      </p:pic>
    </p:spTree>
    <p:extLst>
      <p:ext uri="{BB962C8B-B14F-4D97-AF65-F5344CB8AC3E}">
        <p14:creationId xmlns:p14="http://schemas.microsoft.com/office/powerpoint/2010/main" val="168777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2CD1-935C-4437-91CA-AD62DAFA273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703B137-8BFD-4126-AC15-FF2E3989E62C}"/>
              </a:ext>
            </a:extLst>
          </p:cNvPr>
          <p:cNvSpPr>
            <a:spLocks noGrp="1"/>
          </p:cNvSpPr>
          <p:nvPr>
            <p:ph idx="1"/>
          </p:nvPr>
        </p:nvSpPr>
        <p:spPr/>
        <p:txBody>
          <a:bodyPr/>
          <a:lstStyle/>
          <a:p>
            <a:r>
              <a:rPr lang="en-US" dirty="0"/>
              <a:t>Course Overview</a:t>
            </a:r>
          </a:p>
          <a:p>
            <a:r>
              <a:rPr lang="en-US" dirty="0"/>
              <a:t>Fundamental of Machine Learning</a:t>
            </a:r>
          </a:p>
          <a:p>
            <a:endParaRPr lang="en-US" dirty="0"/>
          </a:p>
        </p:txBody>
      </p:sp>
    </p:spTree>
    <p:extLst>
      <p:ext uri="{BB962C8B-B14F-4D97-AF65-F5344CB8AC3E}">
        <p14:creationId xmlns:p14="http://schemas.microsoft.com/office/powerpoint/2010/main" val="3698903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FAA4-88C5-4D67-B916-3317E25617D3}"/>
              </a:ext>
            </a:extLst>
          </p:cNvPr>
          <p:cNvSpPr>
            <a:spLocks noGrp="1"/>
          </p:cNvSpPr>
          <p:nvPr>
            <p:ph type="title"/>
          </p:nvPr>
        </p:nvSpPr>
        <p:spPr/>
        <p:txBody>
          <a:bodyPr/>
          <a:lstStyle/>
          <a:p>
            <a:r>
              <a:rPr lang="en-US" dirty="0"/>
              <a:t>1. Supervised learning (types)</a:t>
            </a:r>
          </a:p>
        </p:txBody>
      </p:sp>
      <p:sp>
        <p:nvSpPr>
          <p:cNvPr id="3" name="Content Placeholder 2">
            <a:extLst>
              <a:ext uri="{FF2B5EF4-FFF2-40B4-BE49-F238E27FC236}">
                <a16:creationId xmlns:a16="http://schemas.microsoft.com/office/drawing/2014/main" id="{3985A058-DF98-4DDC-B33E-F43572F2326B}"/>
              </a:ext>
            </a:extLst>
          </p:cNvPr>
          <p:cNvSpPr>
            <a:spLocks noGrp="1"/>
          </p:cNvSpPr>
          <p:nvPr>
            <p:ph idx="1"/>
          </p:nvPr>
        </p:nvSpPr>
        <p:spPr/>
        <p:txBody>
          <a:bodyPr>
            <a:normAutofit/>
          </a:bodyPr>
          <a:lstStyle/>
          <a:p>
            <a:r>
              <a:rPr lang="en-US" dirty="0"/>
              <a:t>Supervised learning can be categorized into two types of algorithms:</a:t>
            </a:r>
          </a:p>
          <a:p>
            <a:pPr lvl="1"/>
            <a:r>
              <a:rPr lang="en-US" dirty="0"/>
              <a:t>Classification (output will be categorical/interval)</a:t>
            </a:r>
          </a:p>
          <a:p>
            <a:pPr lvl="1"/>
            <a:r>
              <a:rPr lang="en-US" dirty="0"/>
              <a:t>Regression (output will be continuous value)</a:t>
            </a:r>
          </a:p>
          <a:p>
            <a:r>
              <a:rPr lang="en-US" dirty="0"/>
              <a:t>Well-known supervised algorithm:</a:t>
            </a:r>
          </a:p>
          <a:p>
            <a:pPr lvl="1"/>
            <a:r>
              <a:rPr lang="en-US" dirty="0"/>
              <a:t>	K-nears neighbors</a:t>
            </a:r>
          </a:p>
          <a:p>
            <a:pPr lvl="1"/>
            <a:r>
              <a:rPr lang="en-US" dirty="0"/>
              <a:t>	Linear	regression</a:t>
            </a:r>
          </a:p>
          <a:p>
            <a:pPr lvl="1"/>
            <a:r>
              <a:rPr lang="en-US" dirty="0"/>
              <a:t>	Neural	networks</a:t>
            </a:r>
          </a:p>
          <a:p>
            <a:pPr lvl="1"/>
            <a:r>
              <a:rPr lang="en-US" dirty="0"/>
              <a:t>	Support vector machines</a:t>
            </a:r>
          </a:p>
          <a:p>
            <a:pPr lvl="1"/>
            <a:r>
              <a:rPr lang="en-US" dirty="0"/>
              <a:t>	Logistic regression</a:t>
            </a:r>
          </a:p>
          <a:p>
            <a:pPr lvl="1"/>
            <a:r>
              <a:rPr lang="en-US" dirty="0"/>
              <a:t>	Decision trees	and random forests</a:t>
            </a:r>
          </a:p>
        </p:txBody>
      </p:sp>
    </p:spTree>
    <p:extLst>
      <p:ext uri="{BB962C8B-B14F-4D97-AF65-F5344CB8AC3E}">
        <p14:creationId xmlns:p14="http://schemas.microsoft.com/office/powerpoint/2010/main" val="3584526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0746-E159-437D-BEA0-A14FE1156DA0}"/>
              </a:ext>
            </a:extLst>
          </p:cNvPr>
          <p:cNvSpPr>
            <a:spLocks noGrp="1"/>
          </p:cNvSpPr>
          <p:nvPr>
            <p:ph type="title"/>
          </p:nvPr>
        </p:nvSpPr>
        <p:spPr/>
        <p:txBody>
          <a:bodyPr/>
          <a:lstStyle/>
          <a:p>
            <a:r>
              <a:rPr lang="en-US" dirty="0"/>
              <a:t>E.g. Prediction of house price</a:t>
            </a:r>
          </a:p>
        </p:txBody>
      </p:sp>
      <p:sp>
        <p:nvSpPr>
          <p:cNvPr id="3" name="Content Placeholder 2">
            <a:extLst>
              <a:ext uri="{FF2B5EF4-FFF2-40B4-BE49-F238E27FC236}">
                <a16:creationId xmlns:a16="http://schemas.microsoft.com/office/drawing/2014/main" id="{A1A80C55-CE8C-4A63-9D76-308A7CACBDEB}"/>
              </a:ext>
            </a:extLst>
          </p:cNvPr>
          <p:cNvSpPr>
            <a:spLocks noGrp="1"/>
          </p:cNvSpPr>
          <p:nvPr>
            <p:ph idx="1"/>
          </p:nvPr>
        </p:nvSpPr>
        <p:spPr>
          <a:xfrm>
            <a:off x="2100649" y="3242259"/>
            <a:ext cx="9253151" cy="2934704"/>
          </a:xfrm>
        </p:spPr>
        <p:txBody>
          <a:bodyPr/>
          <a:lstStyle/>
          <a:p>
            <a:pPr marL="0" indent="0">
              <a:buNone/>
            </a:pPr>
            <a:r>
              <a:rPr lang="en-US" dirty="0"/>
              <a:t>                                        f( x1 ) </a:t>
            </a:r>
            <a:r>
              <a:rPr lang="en-US" dirty="0">
                <a:sym typeface="Wingdings" panose="05000000000000000000" pitchFamily="2" charset="2"/>
              </a:rPr>
              <a:t> y</a:t>
            </a:r>
          </a:p>
          <a:p>
            <a:pPr marL="0" indent="0">
              <a:buNone/>
            </a:pPr>
            <a:r>
              <a:rPr lang="en-US" dirty="0">
                <a:sym typeface="Wingdings" panose="05000000000000000000" pitchFamily="2" charset="2"/>
              </a:rPr>
              <a:t>Where x1 is a feature or predictor and y is a label or target variable</a:t>
            </a:r>
            <a:endParaRPr lang="en-US" dirty="0"/>
          </a:p>
        </p:txBody>
      </p:sp>
      <p:sp>
        <p:nvSpPr>
          <p:cNvPr id="4" name="Rectangle 3">
            <a:extLst>
              <a:ext uri="{FF2B5EF4-FFF2-40B4-BE49-F238E27FC236}">
                <a16:creationId xmlns:a16="http://schemas.microsoft.com/office/drawing/2014/main" id="{1EBF7C9C-D433-4985-B7A6-981C233CE2E5}"/>
              </a:ext>
            </a:extLst>
          </p:cNvPr>
          <p:cNvSpPr/>
          <p:nvPr/>
        </p:nvSpPr>
        <p:spPr>
          <a:xfrm>
            <a:off x="1756611" y="2045368"/>
            <a:ext cx="3729789" cy="842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Size of the house</a:t>
            </a:r>
          </a:p>
        </p:txBody>
      </p:sp>
      <p:sp>
        <p:nvSpPr>
          <p:cNvPr id="5" name="Rectangle 4">
            <a:extLst>
              <a:ext uri="{FF2B5EF4-FFF2-40B4-BE49-F238E27FC236}">
                <a16:creationId xmlns:a16="http://schemas.microsoft.com/office/drawing/2014/main" id="{FCADD270-C068-478E-85DA-329DAF52EF31}"/>
              </a:ext>
            </a:extLst>
          </p:cNvPr>
          <p:cNvSpPr/>
          <p:nvPr/>
        </p:nvSpPr>
        <p:spPr>
          <a:xfrm>
            <a:off x="7624011" y="2045368"/>
            <a:ext cx="3729789" cy="84221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Size of the house</a:t>
            </a:r>
          </a:p>
        </p:txBody>
      </p:sp>
      <p:cxnSp>
        <p:nvCxnSpPr>
          <p:cNvPr id="7" name="Straight Arrow Connector 6">
            <a:extLst>
              <a:ext uri="{FF2B5EF4-FFF2-40B4-BE49-F238E27FC236}">
                <a16:creationId xmlns:a16="http://schemas.microsoft.com/office/drawing/2014/main" id="{56B60420-DE48-49FF-B23F-D13B99FC1C63}"/>
              </a:ext>
            </a:extLst>
          </p:cNvPr>
          <p:cNvCxnSpPr>
            <a:stCxn id="4" idx="3"/>
            <a:endCxn id="5" idx="1"/>
          </p:cNvCxnSpPr>
          <p:nvPr/>
        </p:nvCxnSpPr>
        <p:spPr>
          <a:xfrm>
            <a:off x="5486400" y="2466474"/>
            <a:ext cx="21376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5362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A78B-1BFC-46DF-967A-A50AA8B62A3B}"/>
              </a:ext>
            </a:extLst>
          </p:cNvPr>
          <p:cNvSpPr>
            <a:spLocks noGrp="1"/>
          </p:cNvSpPr>
          <p:nvPr>
            <p:ph type="title"/>
          </p:nvPr>
        </p:nvSpPr>
        <p:spPr/>
        <p:txBody>
          <a:bodyPr/>
          <a:lstStyle/>
          <a:p>
            <a:r>
              <a:rPr lang="en-US" dirty="0"/>
              <a:t>2. Unsupervised Learning</a:t>
            </a:r>
          </a:p>
        </p:txBody>
      </p:sp>
      <p:sp>
        <p:nvSpPr>
          <p:cNvPr id="3" name="Content Placeholder 2">
            <a:extLst>
              <a:ext uri="{FF2B5EF4-FFF2-40B4-BE49-F238E27FC236}">
                <a16:creationId xmlns:a16="http://schemas.microsoft.com/office/drawing/2014/main" id="{1D50A0AA-C86C-406A-AAD3-D4B85E4E7763}"/>
              </a:ext>
            </a:extLst>
          </p:cNvPr>
          <p:cNvSpPr>
            <a:spLocks noGrp="1"/>
          </p:cNvSpPr>
          <p:nvPr>
            <p:ph idx="1"/>
          </p:nvPr>
        </p:nvSpPr>
        <p:spPr>
          <a:xfrm>
            <a:off x="543697" y="1690688"/>
            <a:ext cx="10810103" cy="4351338"/>
          </a:xfrm>
        </p:spPr>
        <p:txBody>
          <a:bodyPr/>
          <a:lstStyle/>
          <a:p>
            <a:r>
              <a:rPr lang="en-US" dirty="0"/>
              <a:t>A learning method in which a machine learns without any supervision. </a:t>
            </a:r>
          </a:p>
          <a:p>
            <a:r>
              <a:rPr lang="en-US" dirty="0"/>
              <a:t>You can guess that the data is unlabeled.</a:t>
            </a:r>
          </a:p>
          <a:p>
            <a:r>
              <a:rPr lang="en-US" dirty="0"/>
              <a:t>Unsupervised learning sounds awful! Why use it?</a:t>
            </a:r>
          </a:p>
          <a:p>
            <a:pPr lvl="1"/>
            <a:r>
              <a:rPr lang="en-US" dirty="0"/>
              <a:t>Because you don’t know what you’re looking for:</a:t>
            </a:r>
          </a:p>
        </p:txBody>
      </p:sp>
      <p:pic>
        <p:nvPicPr>
          <p:cNvPr id="5" name="Picture 4">
            <a:extLst>
              <a:ext uri="{FF2B5EF4-FFF2-40B4-BE49-F238E27FC236}">
                <a16:creationId xmlns:a16="http://schemas.microsoft.com/office/drawing/2014/main" id="{4FCED27F-2F49-4329-8769-153EB30C6BCA}"/>
              </a:ext>
            </a:extLst>
          </p:cNvPr>
          <p:cNvPicPr>
            <a:picLocks noChangeAspect="1"/>
          </p:cNvPicPr>
          <p:nvPr/>
        </p:nvPicPr>
        <p:blipFill>
          <a:blip r:embed="rId2"/>
          <a:stretch>
            <a:fillRect/>
          </a:stretch>
        </p:blipFill>
        <p:spPr>
          <a:xfrm>
            <a:off x="6169053" y="4130345"/>
            <a:ext cx="5787728" cy="2362530"/>
          </a:xfrm>
          <a:prstGeom prst="rect">
            <a:avLst/>
          </a:prstGeom>
        </p:spPr>
      </p:pic>
      <p:pic>
        <p:nvPicPr>
          <p:cNvPr id="7" name="Picture 6">
            <a:extLst>
              <a:ext uri="{FF2B5EF4-FFF2-40B4-BE49-F238E27FC236}">
                <a16:creationId xmlns:a16="http://schemas.microsoft.com/office/drawing/2014/main" id="{FB5610F6-48C7-446F-BF88-92E214872A5E}"/>
              </a:ext>
            </a:extLst>
          </p:cNvPr>
          <p:cNvPicPr>
            <a:picLocks noChangeAspect="1"/>
          </p:cNvPicPr>
          <p:nvPr/>
        </p:nvPicPr>
        <p:blipFill>
          <a:blip r:embed="rId3"/>
          <a:stretch>
            <a:fillRect/>
          </a:stretch>
        </p:blipFill>
        <p:spPr>
          <a:xfrm>
            <a:off x="308271" y="4016029"/>
            <a:ext cx="5787729" cy="2476846"/>
          </a:xfrm>
          <a:prstGeom prst="rect">
            <a:avLst/>
          </a:prstGeom>
        </p:spPr>
      </p:pic>
    </p:spTree>
    <p:extLst>
      <p:ext uri="{BB962C8B-B14F-4D97-AF65-F5344CB8AC3E}">
        <p14:creationId xmlns:p14="http://schemas.microsoft.com/office/powerpoint/2010/main" val="4284354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unsupervised learning deep learning - Cheap Online Shopping -">
            <a:extLst>
              <a:ext uri="{FF2B5EF4-FFF2-40B4-BE49-F238E27FC236}">
                <a16:creationId xmlns:a16="http://schemas.microsoft.com/office/drawing/2014/main" id="{DAE95F50-15DC-403E-85C2-7280EA54E07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3467" y="1384300"/>
            <a:ext cx="10905066" cy="408939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5906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563D2-219D-4A57-B8D6-1EF861CC9C65}"/>
              </a:ext>
            </a:extLst>
          </p:cNvPr>
          <p:cNvSpPr>
            <a:spLocks noGrp="1"/>
          </p:cNvSpPr>
          <p:nvPr>
            <p:ph type="title"/>
          </p:nvPr>
        </p:nvSpPr>
        <p:spPr/>
        <p:txBody>
          <a:bodyPr/>
          <a:lstStyle/>
          <a:p>
            <a:r>
              <a:rPr lang="en-US" dirty="0"/>
              <a:t>2. Unsupervised Learning (algorithms)</a:t>
            </a:r>
          </a:p>
        </p:txBody>
      </p:sp>
      <p:sp>
        <p:nvSpPr>
          <p:cNvPr id="3" name="Content Placeholder 2">
            <a:extLst>
              <a:ext uri="{FF2B5EF4-FFF2-40B4-BE49-F238E27FC236}">
                <a16:creationId xmlns:a16="http://schemas.microsoft.com/office/drawing/2014/main" id="{AA176ACA-6EB8-4E63-BDFE-C61AEE483413}"/>
              </a:ext>
            </a:extLst>
          </p:cNvPr>
          <p:cNvSpPr>
            <a:spLocks noGrp="1"/>
          </p:cNvSpPr>
          <p:nvPr>
            <p:ph idx="1"/>
          </p:nvPr>
        </p:nvSpPr>
        <p:spPr/>
        <p:txBody>
          <a:bodyPr/>
          <a:lstStyle/>
          <a:p>
            <a:r>
              <a:rPr lang="en-US" dirty="0"/>
              <a:t>Well-known unsupervised algorithms:</a:t>
            </a:r>
          </a:p>
          <a:p>
            <a:pPr lvl="1"/>
            <a:r>
              <a:rPr lang="en-US" dirty="0"/>
              <a:t>Clustering (k-means, hierarchical cluster </a:t>
            </a:r>
            <a:r>
              <a:rPr lang="en-US" dirty="0" err="1"/>
              <a:t>analysi</a:t>
            </a:r>
            <a:r>
              <a:rPr lang="en-US" dirty="0"/>
              <a:t>)</a:t>
            </a:r>
          </a:p>
          <a:p>
            <a:pPr lvl="1"/>
            <a:r>
              <a:rPr lang="en-US" dirty="0"/>
              <a:t>Association rule learning (Eclat, </a:t>
            </a:r>
            <a:r>
              <a:rPr lang="en-US" dirty="0" err="1"/>
              <a:t>apriori</a:t>
            </a:r>
            <a:r>
              <a:rPr lang="en-US" dirty="0"/>
              <a:t>, FP-Growth)</a:t>
            </a:r>
          </a:p>
          <a:p>
            <a:pPr lvl="1"/>
            <a:r>
              <a:rPr lang="en-US" dirty="0"/>
              <a:t>Visualization and dimensional (PCA)</a:t>
            </a:r>
          </a:p>
          <a:p>
            <a:endParaRPr lang="en-US" dirty="0"/>
          </a:p>
        </p:txBody>
      </p:sp>
    </p:spTree>
    <p:extLst>
      <p:ext uri="{BB962C8B-B14F-4D97-AF65-F5344CB8AC3E}">
        <p14:creationId xmlns:p14="http://schemas.microsoft.com/office/powerpoint/2010/main" val="1744945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2F32-4E31-4827-9E2D-CB840CAA722A}"/>
              </a:ext>
            </a:extLst>
          </p:cNvPr>
          <p:cNvSpPr>
            <a:spLocks noGrp="1"/>
          </p:cNvSpPr>
          <p:nvPr>
            <p:ph type="title"/>
          </p:nvPr>
        </p:nvSpPr>
        <p:spPr/>
        <p:txBody>
          <a:bodyPr/>
          <a:lstStyle/>
          <a:p>
            <a:r>
              <a:rPr lang="en-US" dirty="0"/>
              <a:t>Supervised vs Unsupervised</a:t>
            </a:r>
          </a:p>
        </p:txBody>
      </p:sp>
      <p:sp>
        <p:nvSpPr>
          <p:cNvPr id="3" name="Content Placeholder 2">
            <a:extLst>
              <a:ext uri="{FF2B5EF4-FFF2-40B4-BE49-F238E27FC236}">
                <a16:creationId xmlns:a16="http://schemas.microsoft.com/office/drawing/2014/main" id="{B20170A6-4BFC-4FFB-A183-902122732BC0}"/>
              </a:ext>
            </a:extLst>
          </p:cNvPr>
          <p:cNvSpPr>
            <a:spLocks noGrp="1"/>
          </p:cNvSpPr>
          <p:nvPr>
            <p:ph idx="1"/>
          </p:nvPr>
        </p:nvSpPr>
        <p:spPr/>
        <p:txBody>
          <a:bodyPr/>
          <a:lstStyle/>
          <a:p>
            <a:r>
              <a:rPr lang="en-US" dirty="0"/>
              <a:t>In unsupervised learning, it is usually cheaper to collect training data because it does not require extra human efforts to label each input with the corresponding output. But much harder problem because of the lack of supervision information.</a:t>
            </a:r>
          </a:p>
          <a:p>
            <a:r>
              <a:rPr lang="en-US" dirty="0"/>
              <a:t>In supervised learning, collecting the input–output pairs for supervised learning often requires human annotation, which may be expensive in practice.</a:t>
            </a:r>
          </a:p>
          <a:p>
            <a:endParaRPr lang="en-US" dirty="0"/>
          </a:p>
        </p:txBody>
      </p:sp>
    </p:spTree>
    <p:extLst>
      <p:ext uri="{BB962C8B-B14F-4D97-AF65-F5344CB8AC3E}">
        <p14:creationId xmlns:p14="http://schemas.microsoft.com/office/powerpoint/2010/main" val="1808080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3A96-2878-4448-9AA7-532118C285AF}"/>
              </a:ext>
            </a:extLst>
          </p:cNvPr>
          <p:cNvSpPr>
            <a:spLocks noGrp="1"/>
          </p:cNvSpPr>
          <p:nvPr>
            <p:ph type="title"/>
          </p:nvPr>
        </p:nvSpPr>
        <p:spPr/>
        <p:txBody>
          <a:bodyPr/>
          <a:lstStyle/>
          <a:p>
            <a:r>
              <a:rPr lang="en-US" dirty="0"/>
              <a:t>3. Semi-supervised Learning</a:t>
            </a:r>
          </a:p>
        </p:txBody>
      </p:sp>
      <p:sp>
        <p:nvSpPr>
          <p:cNvPr id="3" name="Content Placeholder 2">
            <a:extLst>
              <a:ext uri="{FF2B5EF4-FFF2-40B4-BE49-F238E27FC236}">
                <a16:creationId xmlns:a16="http://schemas.microsoft.com/office/drawing/2014/main" id="{27225676-EE74-4152-ACEC-99FD9C315670}"/>
              </a:ext>
            </a:extLst>
          </p:cNvPr>
          <p:cNvSpPr>
            <a:spLocks noGrp="1"/>
          </p:cNvSpPr>
          <p:nvPr>
            <p:ph idx="1"/>
          </p:nvPr>
        </p:nvSpPr>
        <p:spPr/>
        <p:txBody>
          <a:bodyPr/>
          <a:lstStyle/>
          <a:p>
            <a:r>
              <a:rPr lang="en-US" dirty="0"/>
              <a:t>In between these two supervised and unsupervised learning, </a:t>
            </a:r>
          </a:p>
          <a:p>
            <a:pPr lvl="1"/>
            <a:r>
              <a:rPr lang="en-US" dirty="0"/>
              <a:t>we can combine a small amount of labeled data with a large amount of unlabeled data during training.</a:t>
            </a:r>
          </a:p>
          <a:p>
            <a:r>
              <a:rPr lang="en-US" dirty="0"/>
              <a:t>These learning methods are often called semi-supervised learning. </a:t>
            </a:r>
          </a:p>
          <a:p>
            <a:r>
              <a:rPr lang="en-US" dirty="0"/>
              <a:t>In special case: </a:t>
            </a:r>
          </a:p>
          <a:p>
            <a:pPr lvl="1"/>
            <a:r>
              <a:rPr lang="en-US" dirty="0"/>
              <a:t>When the true outputs is difficult to or expensive to obtain, we can use other readily available information, which is only partially relevant to the true outputs, as some weak supervision signals in learning. </a:t>
            </a:r>
          </a:p>
          <a:p>
            <a:r>
              <a:rPr lang="en-US" dirty="0"/>
              <a:t>These methods are called </a:t>
            </a:r>
            <a:r>
              <a:rPr lang="en-US" dirty="0">
                <a:solidFill>
                  <a:srgbClr val="FF0000"/>
                </a:solidFill>
              </a:rPr>
              <a:t>weakly supervised learning.</a:t>
            </a:r>
          </a:p>
        </p:txBody>
      </p:sp>
    </p:spTree>
    <p:extLst>
      <p:ext uri="{BB962C8B-B14F-4D97-AF65-F5344CB8AC3E}">
        <p14:creationId xmlns:p14="http://schemas.microsoft.com/office/powerpoint/2010/main" val="2055603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Pseudo Labeling | Semi Supervised Learning">
            <a:extLst>
              <a:ext uri="{FF2B5EF4-FFF2-40B4-BE49-F238E27FC236}">
                <a16:creationId xmlns:a16="http://schemas.microsoft.com/office/drawing/2014/main" id="{DB7D342F-B1C0-4C4C-A1D5-A1C4F423F00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566679" y="643467"/>
            <a:ext cx="9058642"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5643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43C2C-1698-443C-A663-2F96DC0C1D9E}"/>
              </a:ext>
            </a:extLst>
          </p:cNvPr>
          <p:cNvSpPr>
            <a:spLocks noGrp="1"/>
          </p:cNvSpPr>
          <p:nvPr>
            <p:ph type="title"/>
          </p:nvPr>
        </p:nvSpPr>
        <p:spPr/>
        <p:txBody>
          <a:bodyPr/>
          <a:lstStyle/>
          <a:p>
            <a:r>
              <a:rPr lang="en-US" dirty="0"/>
              <a:t>4. Reinforcement Learning</a:t>
            </a:r>
          </a:p>
        </p:txBody>
      </p:sp>
      <p:sp>
        <p:nvSpPr>
          <p:cNvPr id="3" name="Content Placeholder 2">
            <a:extLst>
              <a:ext uri="{FF2B5EF4-FFF2-40B4-BE49-F238E27FC236}">
                <a16:creationId xmlns:a16="http://schemas.microsoft.com/office/drawing/2014/main" id="{BAD112A0-3812-4FBB-A4A0-6201F7CEADA7}"/>
              </a:ext>
            </a:extLst>
          </p:cNvPr>
          <p:cNvSpPr>
            <a:spLocks noGrp="1"/>
          </p:cNvSpPr>
          <p:nvPr>
            <p:ph idx="1"/>
          </p:nvPr>
        </p:nvSpPr>
        <p:spPr/>
        <p:txBody>
          <a:bodyPr/>
          <a:lstStyle/>
          <a:p>
            <a:r>
              <a:rPr lang="en-US" dirty="0"/>
              <a:t>An agent “AI System” will observe the environment, perform given actions, and then receive t rewards in return. With this type, the agent must learn by itself. Ties called a policy.</a:t>
            </a:r>
          </a:p>
          <a:p>
            <a:pPr algn="ctr"/>
            <a:r>
              <a:rPr lang="en-US" dirty="0"/>
              <a:t>OR</a:t>
            </a:r>
          </a:p>
          <a:p>
            <a:r>
              <a:rPr lang="en-US" dirty="0"/>
              <a:t>Reinforcement learning is a feedback-based learning method, in which a learning agent gets a reward for each right action and gets a penalty for each wrong action. The agent learns automatically with these feedbacks and improves its performance.  The agent interacts with the environment and explores it. The goal of an agent is to get the most reward points, and hence, it improves its performance. </a:t>
            </a:r>
          </a:p>
        </p:txBody>
      </p:sp>
    </p:spTree>
    <p:extLst>
      <p:ext uri="{BB962C8B-B14F-4D97-AF65-F5344CB8AC3E}">
        <p14:creationId xmlns:p14="http://schemas.microsoft.com/office/powerpoint/2010/main" val="1869288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E4DF-05FD-4A0E-ACD1-82E2653BB1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B83729-1C50-41A1-BE55-76BFBA027524}"/>
              </a:ext>
            </a:extLst>
          </p:cNvPr>
          <p:cNvSpPr>
            <a:spLocks noGrp="1"/>
          </p:cNvSpPr>
          <p:nvPr>
            <p:ph idx="1"/>
          </p:nvPr>
        </p:nvSpPr>
        <p:spPr/>
        <p:txBody>
          <a:bodyPr/>
          <a:lstStyle/>
          <a:p>
            <a:endParaRPr lang="en-US"/>
          </a:p>
        </p:txBody>
      </p:sp>
      <p:pic>
        <p:nvPicPr>
          <p:cNvPr id="7170" name="Picture 2">
            <a:extLst>
              <a:ext uri="{FF2B5EF4-FFF2-40B4-BE49-F238E27FC236}">
                <a16:creationId xmlns:a16="http://schemas.microsoft.com/office/drawing/2014/main" id="{A7882ABB-D44C-4312-8755-DC0AEAD13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7490" y="181715"/>
            <a:ext cx="6898005" cy="6311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206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55B7-41B3-49C6-8DE5-AF3D10647C17}"/>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ED0A6C7E-7220-4CF8-B126-7CCB706F291C}"/>
              </a:ext>
            </a:extLst>
          </p:cNvPr>
          <p:cNvSpPr>
            <a:spLocks noGrp="1"/>
          </p:cNvSpPr>
          <p:nvPr>
            <p:ph idx="1"/>
          </p:nvPr>
        </p:nvSpPr>
        <p:spPr/>
        <p:txBody>
          <a:bodyPr>
            <a:normAutofit/>
          </a:bodyPr>
          <a:lstStyle/>
          <a:p>
            <a:r>
              <a:rPr lang="en-US" dirty="0"/>
              <a:t>Informal Definition:</a:t>
            </a:r>
          </a:p>
          <a:p>
            <a:pPr lvl="1"/>
            <a:r>
              <a:rPr lang="en-US" dirty="0"/>
              <a:t>Algorithms that can learn from observational data, and can make predictions based on it. </a:t>
            </a:r>
          </a:p>
          <a:p>
            <a:pPr lvl="1"/>
            <a:r>
              <a:rPr lang="en-US" dirty="0"/>
              <a:t>Machine learning is the practice of computer programming that uses algorithms to learn from data and make intelligent predictions without being explicitly programmed.</a:t>
            </a:r>
          </a:p>
          <a:p>
            <a:pPr lvl="1"/>
            <a:r>
              <a:rPr lang="en-US" b="0" i="0" dirty="0">
                <a:solidFill>
                  <a:srgbClr val="333333"/>
                </a:solidFill>
                <a:effectLst/>
                <a:latin typeface="inter-regular"/>
              </a:rPr>
              <a:t>Machine learning is a growing technology which enables computers to learn automatically from past data.</a:t>
            </a:r>
            <a:endParaRPr lang="en-US" dirty="0"/>
          </a:p>
          <a:p>
            <a:r>
              <a:rPr lang="en-US" dirty="0"/>
              <a:t>That’s pretty much what the human’s brain actually does too.</a:t>
            </a:r>
          </a:p>
        </p:txBody>
      </p:sp>
    </p:spTree>
    <p:extLst>
      <p:ext uri="{BB962C8B-B14F-4D97-AF65-F5344CB8AC3E}">
        <p14:creationId xmlns:p14="http://schemas.microsoft.com/office/powerpoint/2010/main" val="1602770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ECD2-444F-4293-B9C1-D120E1FDF698}"/>
              </a:ext>
            </a:extLst>
          </p:cNvPr>
          <p:cNvSpPr>
            <a:spLocks noGrp="1"/>
          </p:cNvSpPr>
          <p:nvPr>
            <p:ph type="title"/>
          </p:nvPr>
        </p:nvSpPr>
        <p:spPr/>
        <p:txBody>
          <a:bodyPr/>
          <a:lstStyle/>
          <a:p>
            <a:r>
              <a:rPr lang="en-US" dirty="0"/>
              <a:t>Further ML types</a:t>
            </a:r>
          </a:p>
        </p:txBody>
      </p:sp>
      <p:sp>
        <p:nvSpPr>
          <p:cNvPr id="3" name="Content Placeholder 2">
            <a:extLst>
              <a:ext uri="{FF2B5EF4-FFF2-40B4-BE49-F238E27FC236}">
                <a16:creationId xmlns:a16="http://schemas.microsoft.com/office/drawing/2014/main" id="{82927F18-F5AC-4C5D-803D-2C5EF4684378}"/>
              </a:ext>
            </a:extLst>
          </p:cNvPr>
          <p:cNvSpPr>
            <a:spLocks noGrp="1"/>
          </p:cNvSpPr>
          <p:nvPr>
            <p:ph idx="1"/>
          </p:nvPr>
        </p:nvSpPr>
        <p:spPr/>
        <p:txBody>
          <a:bodyPr/>
          <a:lstStyle/>
          <a:p>
            <a:r>
              <a:rPr lang="en-US" dirty="0"/>
              <a:t>Batch Learning</a:t>
            </a:r>
          </a:p>
          <a:p>
            <a:r>
              <a:rPr lang="en-US" dirty="0"/>
              <a:t>Online learning</a:t>
            </a:r>
          </a:p>
          <a:p>
            <a:r>
              <a:rPr lang="en-US" dirty="0"/>
              <a:t>Instance based learning</a:t>
            </a:r>
          </a:p>
          <a:p>
            <a:r>
              <a:rPr lang="en-US" dirty="0"/>
              <a:t>Model-based learning</a:t>
            </a:r>
          </a:p>
          <a:p>
            <a:endParaRPr lang="en-US" dirty="0"/>
          </a:p>
        </p:txBody>
      </p:sp>
    </p:spTree>
    <p:extLst>
      <p:ext uri="{BB962C8B-B14F-4D97-AF65-F5344CB8AC3E}">
        <p14:creationId xmlns:p14="http://schemas.microsoft.com/office/powerpoint/2010/main" val="217066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C0B36-5EC8-4985-97B6-ECD55CBFAAB6}"/>
              </a:ext>
            </a:extLst>
          </p:cNvPr>
          <p:cNvSpPr>
            <a:spLocks noGrp="1"/>
          </p:cNvSpPr>
          <p:nvPr>
            <p:ph type="title"/>
          </p:nvPr>
        </p:nvSpPr>
        <p:spPr/>
        <p:txBody>
          <a:bodyPr/>
          <a:lstStyle/>
          <a:p>
            <a:r>
              <a:rPr lang="en-US" dirty="0"/>
              <a:t>1. Batch Learning ML</a:t>
            </a:r>
          </a:p>
        </p:txBody>
      </p:sp>
      <p:sp>
        <p:nvSpPr>
          <p:cNvPr id="3" name="Content Placeholder 2">
            <a:extLst>
              <a:ext uri="{FF2B5EF4-FFF2-40B4-BE49-F238E27FC236}">
                <a16:creationId xmlns:a16="http://schemas.microsoft.com/office/drawing/2014/main" id="{9644378D-09F4-47A9-A4CE-3168B038234D}"/>
              </a:ext>
            </a:extLst>
          </p:cNvPr>
          <p:cNvSpPr>
            <a:spLocks noGrp="1"/>
          </p:cNvSpPr>
          <p:nvPr>
            <p:ph idx="1"/>
          </p:nvPr>
        </p:nvSpPr>
        <p:spPr/>
        <p:txBody>
          <a:bodyPr/>
          <a:lstStyle/>
          <a:p>
            <a:r>
              <a:rPr lang="en-US" dirty="0"/>
              <a:t>In this, the system will require prior all data before training the machine, so it’s always done offline. </a:t>
            </a:r>
          </a:p>
          <a:p>
            <a:r>
              <a:rPr lang="en-US" dirty="0"/>
              <a:t>The first step to do is to train the system, and then launch it without any learning.</a:t>
            </a:r>
          </a:p>
        </p:txBody>
      </p:sp>
      <p:pic>
        <p:nvPicPr>
          <p:cNvPr id="8194" name="Picture 2">
            <a:extLst>
              <a:ext uri="{FF2B5EF4-FFF2-40B4-BE49-F238E27FC236}">
                <a16:creationId xmlns:a16="http://schemas.microsoft.com/office/drawing/2014/main" id="{27445FAE-12BB-488A-8280-358EFAF10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2993" y="3611880"/>
            <a:ext cx="654367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115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E8A7-8DEE-483B-B133-B19EC89B6955}"/>
              </a:ext>
            </a:extLst>
          </p:cNvPr>
          <p:cNvSpPr>
            <a:spLocks noGrp="1"/>
          </p:cNvSpPr>
          <p:nvPr>
            <p:ph type="title"/>
          </p:nvPr>
        </p:nvSpPr>
        <p:spPr/>
        <p:txBody>
          <a:bodyPr/>
          <a:lstStyle/>
          <a:p>
            <a:r>
              <a:rPr lang="en-US" dirty="0"/>
              <a:t>2. Online Learning</a:t>
            </a:r>
          </a:p>
        </p:txBody>
      </p:sp>
      <p:sp>
        <p:nvSpPr>
          <p:cNvPr id="3" name="Content Placeholder 2">
            <a:extLst>
              <a:ext uri="{FF2B5EF4-FFF2-40B4-BE49-F238E27FC236}">
                <a16:creationId xmlns:a16="http://schemas.microsoft.com/office/drawing/2014/main" id="{D584EB2E-43D8-4705-9696-5441C8C1C3FB}"/>
              </a:ext>
            </a:extLst>
          </p:cNvPr>
          <p:cNvSpPr>
            <a:spLocks noGrp="1"/>
          </p:cNvSpPr>
          <p:nvPr>
            <p:ph idx="1"/>
          </p:nvPr>
        </p:nvSpPr>
        <p:spPr/>
        <p:txBody>
          <a:bodyPr/>
          <a:lstStyle/>
          <a:p>
            <a:r>
              <a:rPr lang="en-US" dirty="0"/>
              <a:t>The system can learn incrementally by providing the system with all the available data as instances, and then the system can learn on the fly.</a:t>
            </a:r>
          </a:p>
        </p:txBody>
      </p:sp>
      <p:pic>
        <p:nvPicPr>
          <p:cNvPr id="9218" name="Picture 2">
            <a:extLst>
              <a:ext uri="{FF2B5EF4-FFF2-40B4-BE49-F238E27FC236}">
                <a16:creationId xmlns:a16="http://schemas.microsoft.com/office/drawing/2014/main" id="{06AD8C5D-5B81-482D-84CC-68C7373A2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020" y="2830830"/>
            <a:ext cx="7581900" cy="3848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4E585FD-8D1E-4B2D-9BD8-88FA8EF22D6A}"/>
              </a:ext>
            </a:extLst>
          </p:cNvPr>
          <p:cNvSpPr txBox="1"/>
          <p:nvPr/>
        </p:nvSpPr>
        <p:spPr>
          <a:xfrm>
            <a:off x="7338060" y="4754880"/>
            <a:ext cx="4423886" cy="1015663"/>
          </a:xfrm>
          <a:prstGeom prst="rect">
            <a:avLst/>
          </a:prstGeom>
          <a:noFill/>
        </p:spPr>
        <p:txBody>
          <a:bodyPr wrap="square">
            <a:spAutoFit/>
          </a:bodyPr>
          <a:lstStyle/>
          <a:p>
            <a:r>
              <a:rPr lang="en-US" sz="2000" b="0" i="0" dirty="0">
                <a:solidFill>
                  <a:srgbClr val="757575"/>
                </a:solidFill>
                <a:effectLst/>
                <a:latin typeface="sohne"/>
              </a:rPr>
              <a:t>In online learning, a model is trained and launched into production, and then it keeps learning as new data comes in</a:t>
            </a:r>
            <a:endParaRPr lang="en-US" sz="2000" dirty="0"/>
          </a:p>
        </p:txBody>
      </p:sp>
    </p:spTree>
    <p:extLst>
      <p:ext uri="{BB962C8B-B14F-4D97-AF65-F5344CB8AC3E}">
        <p14:creationId xmlns:p14="http://schemas.microsoft.com/office/powerpoint/2010/main" val="1776277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CB17D-9354-4F13-AC10-1446BCAD3C7E}"/>
              </a:ext>
            </a:extLst>
          </p:cNvPr>
          <p:cNvSpPr>
            <a:spLocks noGrp="1"/>
          </p:cNvSpPr>
          <p:nvPr>
            <p:ph type="title"/>
          </p:nvPr>
        </p:nvSpPr>
        <p:spPr/>
        <p:txBody>
          <a:bodyPr/>
          <a:lstStyle/>
          <a:p>
            <a:r>
              <a:rPr lang="en-US" dirty="0"/>
              <a:t>3. Instance-based learning ML</a:t>
            </a:r>
          </a:p>
        </p:txBody>
      </p:sp>
      <p:sp>
        <p:nvSpPr>
          <p:cNvPr id="3" name="Content Placeholder 2">
            <a:extLst>
              <a:ext uri="{FF2B5EF4-FFF2-40B4-BE49-F238E27FC236}">
                <a16:creationId xmlns:a16="http://schemas.microsoft.com/office/drawing/2014/main" id="{CC4AE343-CA07-48DB-B826-36FE4EBEDFC2}"/>
              </a:ext>
            </a:extLst>
          </p:cNvPr>
          <p:cNvSpPr>
            <a:spLocks noGrp="1"/>
          </p:cNvSpPr>
          <p:nvPr>
            <p:ph idx="1"/>
          </p:nvPr>
        </p:nvSpPr>
        <p:spPr/>
        <p:txBody>
          <a:bodyPr/>
          <a:lstStyle/>
          <a:p>
            <a:r>
              <a:rPr lang="en-US" dirty="0"/>
              <a:t>Memory based learning</a:t>
            </a:r>
          </a:p>
          <a:p>
            <a:r>
              <a:rPr lang="en-US" dirty="0"/>
              <a:t>compares new problem instances with instances seen in training, which have been stored in memory.</a:t>
            </a:r>
          </a:p>
          <a:p>
            <a:r>
              <a:rPr lang="en-US" dirty="0"/>
              <a:t>Well-known Instance-based learning algorithms</a:t>
            </a:r>
          </a:p>
          <a:p>
            <a:pPr lvl="1"/>
            <a:r>
              <a:rPr lang="en-US" b="0" i="0" dirty="0">
                <a:solidFill>
                  <a:srgbClr val="273239"/>
                </a:solidFill>
                <a:effectLst/>
                <a:latin typeface="urw-din"/>
              </a:rPr>
              <a:t>K Nearest Neighbor (KNN)</a:t>
            </a:r>
          </a:p>
          <a:p>
            <a:pPr lvl="1"/>
            <a:r>
              <a:rPr lang="en-US" b="0" i="0" dirty="0">
                <a:solidFill>
                  <a:srgbClr val="273239"/>
                </a:solidFill>
                <a:effectLst/>
                <a:latin typeface="urw-din"/>
              </a:rPr>
              <a:t>Self-Organizing Map (SOM)</a:t>
            </a:r>
          </a:p>
          <a:p>
            <a:pPr lvl="1"/>
            <a:endParaRPr lang="en-US" dirty="0"/>
          </a:p>
        </p:txBody>
      </p:sp>
    </p:spTree>
    <p:extLst>
      <p:ext uri="{BB962C8B-B14F-4D97-AF65-F5344CB8AC3E}">
        <p14:creationId xmlns:p14="http://schemas.microsoft.com/office/powerpoint/2010/main" val="398066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1BFDBC8-BC71-47A7-BD04-399165F85370}"/>
              </a:ext>
            </a:extLst>
          </p:cNvPr>
          <p:cNvPicPr>
            <a:picLocks noGrp="1" noChangeAspect="1"/>
          </p:cNvPicPr>
          <p:nvPr>
            <p:ph idx="1"/>
          </p:nvPr>
        </p:nvPicPr>
        <p:blipFill>
          <a:blip r:embed="rId2"/>
          <a:stretch>
            <a:fillRect/>
          </a:stretch>
        </p:blipFill>
        <p:spPr>
          <a:xfrm>
            <a:off x="864952" y="643467"/>
            <a:ext cx="10462095"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1616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13C9A-5E5E-4635-814A-E9234753F01C}"/>
              </a:ext>
            </a:extLst>
          </p:cNvPr>
          <p:cNvSpPr>
            <a:spLocks noGrp="1"/>
          </p:cNvSpPr>
          <p:nvPr>
            <p:ph type="title"/>
          </p:nvPr>
        </p:nvSpPr>
        <p:spPr/>
        <p:txBody>
          <a:bodyPr/>
          <a:lstStyle/>
          <a:p>
            <a:r>
              <a:rPr lang="en-US" dirty="0"/>
              <a:t>4. Model-Based Learning ML</a:t>
            </a:r>
          </a:p>
        </p:txBody>
      </p:sp>
      <p:sp>
        <p:nvSpPr>
          <p:cNvPr id="3" name="Content Placeholder 2">
            <a:extLst>
              <a:ext uri="{FF2B5EF4-FFF2-40B4-BE49-F238E27FC236}">
                <a16:creationId xmlns:a16="http://schemas.microsoft.com/office/drawing/2014/main" id="{4BAFF3A3-4E98-4DEA-95BB-93CDDF75ADBD}"/>
              </a:ext>
            </a:extLst>
          </p:cNvPr>
          <p:cNvSpPr>
            <a:spLocks noGrp="1"/>
          </p:cNvSpPr>
          <p:nvPr>
            <p:ph idx="1"/>
          </p:nvPr>
        </p:nvSpPr>
        <p:spPr/>
        <p:txBody>
          <a:bodyPr/>
          <a:lstStyle/>
          <a:p>
            <a:r>
              <a:rPr lang="en-US" b="0" i="0" dirty="0">
                <a:solidFill>
                  <a:srgbClr val="292929"/>
                </a:solidFill>
                <a:effectLst/>
                <a:latin typeface="charter"/>
              </a:rPr>
              <a:t>usually refers to a </a:t>
            </a:r>
            <a:r>
              <a:rPr lang="en-US" b="1" i="0" dirty="0">
                <a:solidFill>
                  <a:srgbClr val="292929"/>
                </a:solidFill>
                <a:effectLst/>
                <a:latin typeface="charter"/>
              </a:rPr>
              <a:t>ML</a:t>
            </a:r>
            <a:r>
              <a:rPr lang="en-US" b="0" i="0" dirty="0">
                <a:solidFill>
                  <a:srgbClr val="292929"/>
                </a:solidFill>
                <a:effectLst/>
                <a:latin typeface="charter"/>
              </a:rPr>
              <a:t> model’s ability to perform well on new unseen data rather than just the data that it was trained on.</a:t>
            </a:r>
            <a:endParaRPr lang="en-US" dirty="0"/>
          </a:p>
        </p:txBody>
      </p:sp>
      <p:pic>
        <p:nvPicPr>
          <p:cNvPr id="7" name="Picture 6">
            <a:extLst>
              <a:ext uri="{FF2B5EF4-FFF2-40B4-BE49-F238E27FC236}">
                <a16:creationId xmlns:a16="http://schemas.microsoft.com/office/drawing/2014/main" id="{4CAE2E3F-4179-46EE-8B94-A386494E5B39}"/>
              </a:ext>
            </a:extLst>
          </p:cNvPr>
          <p:cNvPicPr>
            <a:picLocks noChangeAspect="1"/>
          </p:cNvPicPr>
          <p:nvPr/>
        </p:nvPicPr>
        <p:blipFill>
          <a:blip r:embed="rId2"/>
          <a:stretch>
            <a:fillRect/>
          </a:stretch>
        </p:blipFill>
        <p:spPr>
          <a:xfrm>
            <a:off x="1442320" y="2628900"/>
            <a:ext cx="8778005" cy="4139800"/>
          </a:xfrm>
          <a:prstGeom prst="rect">
            <a:avLst/>
          </a:prstGeom>
        </p:spPr>
      </p:pic>
    </p:spTree>
    <p:extLst>
      <p:ext uri="{BB962C8B-B14F-4D97-AF65-F5344CB8AC3E}">
        <p14:creationId xmlns:p14="http://schemas.microsoft.com/office/powerpoint/2010/main" val="332410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67EC-8E9B-4807-AEB4-B49EF0BF8E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AC0E53-797B-4117-8077-B8981ACE99FA}"/>
              </a:ext>
            </a:extLst>
          </p:cNvPr>
          <p:cNvSpPr>
            <a:spLocks noGrp="1"/>
          </p:cNvSpPr>
          <p:nvPr>
            <p:ph idx="1"/>
          </p:nvPr>
        </p:nvSpPr>
        <p:spPr/>
        <p:txBody>
          <a:bodyPr/>
          <a:lstStyle/>
          <a:p>
            <a:endParaRPr lang="en-US"/>
          </a:p>
        </p:txBody>
      </p:sp>
      <p:pic>
        <p:nvPicPr>
          <p:cNvPr id="4" name="Content Placeholder 4">
            <a:extLst>
              <a:ext uri="{FF2B5EF4-FFF2-40B4-BE49-F238E27FC236}">
                <a16:creationId xmlns:a16="http://schemas.microsoft.com/office/drawing/2014/main" id="{CEAA73F0-0EED-44CC-B63B-94CA4981777D}"/>
              </a:ext>
            </a:extLst>
          </p:cNvPr>
          <p:cNvPicPr>
            <a:picLocks noChangeAspect="1"/>
          </p:cNvPicPr>
          <p:nvPr/>
        </p:nvPicPr>
        <p:blipFill>
          <a:blip r:embed="rId2"/>
          <a:stretch>
            <a:fillRect/>
          </a:stretch>
        </p:blipFill>
        <p:spPr>
          <a:xfrm>
            <a:off x="74378" y="107421"/>
            <a:ext cx="6237708" cy="3321579"/>
          </a:xfrm>
          <a:prstGeom prst="rect">
            <a:avLst/>
          </a:prstGeom>
          <a:ln>
            <a:noFill/>
          </a:ln>
        </p:spPr>
      </p:pic>
      <p:pic>
        <p:nvPicPr>
          <p:cNvPr id="5" name="Picture 4">
            <a:extLst>
              <a:ext uri="{FF2B5EF4-FFF2-40B4-BE49-F238E27FC236}">
                <a16:creationId xmlns:a16="http://schemas.microsoft.com/office/drawing/2014/main" id="{F28FAD27-E3B4-4DDC-9E9A-9865D4C2898B}"/>
              </a:ext>
            </a:extLst>
          </p:cNvPr>
          <p:cNvPicPr>
            <a:picLocks noChangeAspect="1"/>
          </p:cNvPicPr>
          <p:nvPr/>
        </p:nvPicPr>
        <p:blipFill>
          <a:blip r:embed="rId3"/>
          <a:stretch>
            <a:fillRect/>
          </a:stretch>
        </p:blipFill>
        <p:spPr>
          <a:xfrm>
            <a:off x="4766609" y="3352799"/>
            <a:ext cx="7204628" cy="3397779"/>
          </a:xfrm>
          <a:prstGeom prst="rect">
            <a:avLst/>
          </a:prstGeom>
        </p:spPr>
      </p:pic>
    </p:spTree>
    <p:extLst>
      <p:ext uri="{BB962C8B-B14F-4D97-AF65-F5344CB8AC3E}">
        <p14:creationId xmlns:p14="http://schemas.microsoft.com/office/powerpoint/2010/main" val="3979557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5A79B-3C61-484D-8B84-884F79350D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1C478E-D346-4B19-A329-5536C267EB72}"/>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4B61C889-249F-4B83-9F1E-764C4D39B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0"/>
            <a:ext cx="10733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271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64C64-3E95-45F6-954A-335A481C6E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8CCD25-A331-4163-B156-6B98D1C2DA31}"/>
              </a:ext>
            </a:extLst>
          </p:cNvPr>
          <p:cNvSpPr>
            <a:spLocks noGrp="1"/>
          </p:cNvSpPr>
          <p:nvPr>
            <p:ph idx="1"/>
          </p:nvPr>
        </p:nvSpPr>
        <p:spPr/>
        <p:txBody>
          <a:bodyPr/>
          <a:lstStyle/>
          <a:p>
            <a:endParaRPr lang="en-US"/>
          </a:p>
        </p:txBody>
      </p:sp>
      <p:pic>
        <p:nvPicPr>
          <p:cNvPr id="1026" name="Picture 2" descr="SAS Machine Learning Cheet Sheet">
            <a:extLst>
              <a:ext uri="{FF2B5EF4-FFF2-40B4-BE49-F238E27FC236}">
                <a16:creationId xmlns:a16="http://schemas.microsoft.com/office/drawing/2014/main" id="{80136D52-CA21-4FEF-9E18-36BA86999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42900"/>
            <a:ext cx="109728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37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3539-6EE0-4682-81CA-1F9825CBF0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918F53-0B0D-4ADD-BC80-B815166F2F25}"/>
              </a:ext>
            </a:extLst>
          </p:cNvPr>
          <p:cNvSpPr>
            <a:spLocks noGrp="1"/>
          </p:cNvSpPr>
          <p:nvPr>
            <p:ph idx="1"/>
          </p:nvPr>
        </p:nvSpPr>
        <p:spPr/>
        <p:txBody>
          <a:bodyPr/>
          <a:lstStyle/>
          <a:p>
            <a:endParaRPr lang="en-US"/>
          </a:p>
        </p:txBody>
      </p:sp>
      <p:sp>
        <p:nvSpPr>
          <p:cNvPr id="4" name="AutoShape 2" descr="Introduction to Machine Learning">
            <a:extLst>
              <a:ext uri="{FF2B5EF4-FFF2-40B4-BE49-F238E27FC236}">
                <a16:creationId xmlns:a16="http://schemas.microsoft.com/office/drawing/2014/main" id="{FAAD3459-F154-4E67-8347-83E0D870CEF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DC3AA86F-D7E0-4775-8304-FC4396EDEA39}"/>
              </a:ext>
            </a:extLst>
          </p:cNvPr>
          <p:cNvPicPr>
            <a:picLocks noChangeAspect="1"/>
          </p:cNvPicPr>
          <p:nvPr/>
        </p:nvPicPr>
        <p:blipFill>
          <a:blip r:embed="rId3"/>
          <a:stretch>
            <a:fillRect/>
          </a:stretch>
        </p:blipFill>
        <p:spPr>
          <a:xfrm>
            <a:off x="838200" y="365125"/>
            <a:ext cx="10760242" cy="5923307"/>
          </a:xfrm>
          <a:prstGeom prst="rect">
            <a:avLst/>
          </a:prstGeom>
        </p:spPr>
      </p:pic>
    </p:spTree>
    <p:extLst>
      <p:ext uri="{BB962C8B-B14F-4D97-AF65-F5344CB8AC3E}">
        <p14:creationId xmlns:p14="http://schemas.microsoft.com/office/powerpoint/2010/main" val="133278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B17C-2847-4EB1-8275-207CE3AFEECC}"/>
              </a:ext>
            </a:extLst>
          </p:cNvPr>
          <p:cNvSpPr>
            <a:spLocks noGrp="1"/>
          </p:cNvSpPr>
          <p:nvPr>
            <p:ph type="title"/>
          </p:nvPr>
        </p:nvSpPr>
        <p:spPr/>
        <p:txBody>
          <a:bodyPr/>
          <a:lstStyle/>
          <a:p>
            <a:r>
              <a:rPr lang="en-US" dirty="0"/>
              <a:t>The early age of ML</a:t>
            </a:r>
          </a:p>
        </p:txBody>
      </p:sp>
      <p:sp>
        <p:nvSpPr>
          <p:cNvPr id="3" name="Content Placeholder 2">
            <a:extLst>
              <a:ext uri="{FF2B5EF4-FFF2-40B4-BE49-F238E27FC236}">
                <a16:creationId xmlns:a16="http://schemas.microsoft.com/office/drawing/2014/main" id="{8D56087B-56E7-4618-B27B-716716496C66}"/>
              </a:ext>
            </a:extLst>
          </p:cNvPr>
          <p:cNvSpPr>
            <a:spLocks noGrp="1"/>
          </p:cNvSpPr>
          <p:nvPr>
            <p:ph idx="1"/>
          </p:nvPr>
        </p:nvSpPr>
        <p:spPr/>
        <p:txBody>
          <a:bodyPr/>
          <a:lstStyle/>
          <a:p>
            <a:r>
              <a:rPr lang="en-US" dirty="0"/>
              <a:t>1834 (Charles </a:t>
            </a:r>
            <a:r>
              <a:rPr lang="en-US" dirty="0" err="1"/>
              <a:t>babbage</a:t>
            </a:r>
            <a:r>
              <a:rPr lang="en-US" dirty="0"/>
              <a:t>), the father of modern computer, conceived a device that could be programmed with punch cards, and logical structure.</a:t>
            </a:r>
          </a:p>
          <a:p>
            <a:r>
              <a:rPr lang="en-US" dirty="0"/>
              <a:t>1936 (Alan Turning), designed a theory that how a machine can determine and execute a set of instructions.</a:t>
            </a:r>
          </a:p>
          <a:p>
            <a:r>
              <a:rPr lang="en-US" dirty="0"/>
              <a:t>1940 (ENIAC), first electronic general-purpose computer</a:t>
            </a:r>
          </a:p>
          <a:p>
            <a:r>
              <a:rPr lang="en-US" dirty="0"/>
              <a:t>1950 (Alan Turing), published a paper “Computer Machinery and Intelligence”, on the topic of AI. He asked, Can machine think?</a:t>
            </a:r>
          </a:p>
          <a:p>
            <a:pPr marL="0" indent="0">
              <a:buNone/>
            </a:pPr>
            <a:endParaRPr lang="en-US" dirty="0"/>
          </a:p>
        </p:txBody>
      </p:sp>
    </p:spTree>
    <p:extLst>
      <p:ext uri="{BB962C8B-B14F-4D97-AF65-F5344CB8AC3E}">
        <p14:creationId xmlns:p14="http://schemas.microsoft.com/office/powerpoint/2010/main" val="1133253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7B4D-C6F0-44CD-B328-070B3BFC7D5B}"/>
              </a:ext>
            </a:extLst>
          </p:cNvPr>
          <p:cNvSpPr>
            <a:spLocks noGrp="1"/>
          </p:cNvSpPr>
          <p:nvPr>
            <p:ph type="title"/>
          </p:nvPr>
        </p:nvSpPr>
        <p:spPr/>
        <p:txBody>
          <a:bodyPr/>
          <a:lstStyle/>
          <a:p>
            <a:r>
              <a:rPr lang="en-US" dirty="0"/>
              <a:t>Machine Learning (History)</a:t>
            </a:r>
          </a:p>
        </p:txBody>
      </p:sp>
      <p:sp>
        <p:nvSpPr>
          <p:cNvPr id="3" name="Content Placeholder 2">
            <a:extLst>
              <a:ext uri="{FF2B5EF4-FFF2-40B4-BE49-F238E27FC236}">
                <a16:creationId xmlns:a16="http://schemas.microsoft.com/office/drawing/2014/main" id="{A8CE2AA4-602A-491A-8090-58EEEDBC8DBC}"/>
              </a:ext>
            </a:extLst>
          </p:cNvPr>
          <p:cNvSpPr>
            <a:spLocks noGrp="1"/>
          </p:cNvSpPr>
          <p:nvPr>
            <p:ph idx="1"/>
          </p:nvPr>
        </p:nvSpPr>
        <p:spPr/>
        <p:txBody>
          <a:bodyPr/>
          <a:lstStyle/>
          <a:p>
            <a:r>
              <a:rPr lang="en-US" b="0" i="0" dirty="0">
                <a:solidFill>
                  <a:srgbClr val="333333"/>
                </a:solidFill>
                <a:effectLst/>
                <a:latin typeface="inter-regular"/>
              </a:rPr>
              <a:t>Machine Learning is said as a subset of </a:t>
            </a:r>
            <a:r>
              <a:rPr lang="en-US" b="1" i="0" dirty="0">
                <a:solidFill>
                  <a:srgbClr val="333333"/>
                </a:solidFill>
                <a:effectLst/>
                <a:latin typeface="inter-bold"/>
              </a:rPr>
              <a:t>artificial intelligence.</a:t>
            </a:r>
          </a:p>
          <a:p>
            <a:r>
              <a:rPr lang="en-US" i="0" dirty="0">
                <a:solidFill>
                  <a:srgbClr val="333333"/>
                </a:solidFill>
                <a:effectLst/>
                <a:latin typeface="inter-bold"/>
              </a:rPr>
              <a:t>AI as we know it has been ofﬁcially founded in 1956 at Dartmouth College, where the most eminent experts gathered to brainstorm on intelligence simulation. </a:t>
            </a:r>
          </a:p>
          <a:p>
            <a:r>
              <a:rPr lang="en-US" b="0" i="0" dirty="0">
                <a:solidFill>
                  <a:srgbClr val="333333"/>
                </a:solidFill>
                <a:effectLst/>
                <a:latin typeface="inter-regular"/>
              </a:rPr>
              <a:t>The term machine learning was first introduced by </a:t>
            </a:r>
            <a:r>
              <a:rPr lang="en-US" b="1" i="0" dirty="0">
                <a:solidFill>
                  <a:srgbClr val="333333"/>
                </a:solidFill>
                <a:effectLst/>
                <a:latin typeface="inter-bold"/>
              </a:rPr>
              <a:t>Arthur Samuel</a:t>
            </a:r>
            <a:r>
              <a:rPr lang="en-US" b="0" i="0" dirty="0">
                <a:solidFill>
                  <a:srgbClr val="333333"/>
                </a:solidFill>
                <a:effectLst/>
                <a:latin typeface="inter-regular"/>
              </a:rPr>
              <a:t> in </a:t>
            </a:r>
            <a:r>
              <a:rPr lang="en-US" b="1" i="0" dirty="0">
                <a:solidFill>
                  <a:srgbClr val="333333"/>
                </a:solidFill>
                <a:effectLst/>
                <a:latin typeface="inter-bold"/>
              </a:rPr>
              <a:t>1959</a:t>
            </a:r>
            <a:r>
              <a:rPr lang="en-US" b="0" i="0" dirty="0">
                <a:solidFill>
                  <a:srgbClr val="333333"/>
                </a:solidFill>
                <a:effectLst/>
                <a:latin typeface="inter-regular"/>
              </a:rPr>
              <a:t>. </a:t>
            </a:r>
          </a:p>
          <a:p>
            <a:endParaRPr lang="en-US" i="0" dirty="0">
              <a:solidFill>
                <a:srgbClr val="333333"/>
              </a:solidFill>
              <a:effectLst/>
              <a:latin typeface="inter-bold"/>
            </a:endParaRPr>
          </a:p>
          <a:p>
            <a:endParaRPr lang="en-US" dirty="0"/>
          </a:p>
        </p:txBody>
      </p:sp>
    </p:spTree>
    <p:extLst>
      <p:ext uri="{BB962C8B-B14F-4D97-AF65-F5344CB8AC3E}">
        <p14:creationId xmlns:p14="http://schemas.microsoft.com/office/powerpoint/2010/main" val="2049238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69FD-75EA-4B38-BA06-B2B62C8A69CA}"/>
              </a:ext>
            </a:extLst>
          </p:cNvPr>
          <p:cNvSpPr>
            <a:spLocks noGrp="1"/>
          </p:cNvSpPr>
          <p:nvPr>
            <p:ph type="title"/>
          </p:nvPr>
        </p:nvSpPr>
        <p:spPr/>
        <p:txBody>
          <a:bodyPr/>
          <a:lstStyle/>
          <a:p>
            <a:r>
              <a:rPr lang="en-US" dirty="0"/>
              <a:t>ML Should be:</a:t>
            </a:r>
          </a:p>
        </p:txBody>
      </p:sp>
      <p:sp>
        <p:nvSpPr>
          <p:cNvPr id="3" name="Content Placeholder 2">
            <a:extLst>
              <a:ext uri="{FF2B5EF4-FFF2-40B4-BE49-F238E27FC236}">
                <a16:creationId xmlns:a16="http://schemas.microsoft.com/office/drawing/2014/main" id="{A06CA63C-46E9-4121-BFE3-696386CDA693}"/>
              </a:ext>
            </a:extLst>
          </p:cNvPr>
          <p:cNvSpPr>
            <a:spLocks noGrp="1"/>
          </p:cNvSpPr>
          <p:nvPr>
            <p:ph idx="1"/>
          </p:nvPr>
        </p:nvSpPr>
        <p:spPr/>
        <p:txBody>
          <a:bodyPr/>
          <a:lstStyle/>
          <a:p>
            <a:r>
              <a:rPr lang="en-US" b="1" i="0" dirty="0">
                <a:solidFill>
                  <a:srgbClr val="333333"/>
                </a:solidFill>
                <a:effectLst/>
                <a:latin typeface="inter-bold"/>
              </a:rPr>
              <a:t>A machine has the ability to learn if it can improve its performance by gaining more data.</a:t>
            </a:r>
            <a:endParaRPr lang="en-US" dirty="0"/>
          </a:p>
        </p:txBody>
      </p:sp>
    </p:spTree>
    <p:extLst>
      <p:ext uri="{BB962C8B-B14F-4D97-AF65-F5344CB8AC3E}">
        <p14:creationId xmlns:p14="http://schemas.microsoft.com/office/powerpoint/2010/main" val="3299841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AB31-F5AF-4FD5-98D5-5CD754A702C5}"/>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61F2B09E-C1EE-4E25-BA80-E09758AAADB0}"/>
              </a:ext>
            </a:extLst>
          </p:cNvPr>
          <p:cNvSpPr>
            <a:spLocks noGrp="1"/>
          </p:cNvSpPr>
          <p:nvPr>
            <p:ph idx="1"/>
          </p:nvPr>
        </p:nvSpPr>
        <p:spPr/>
        <p:txBody>
          <a:bodyPr/>
          <a:lstStyle/>
          <a:p>
            <a:r>
              <a:rPr lang="en-US" dirty="0"/>
              <a:t>Formal Definition:</a:t>
            </a:r>
          </a:p>
          <a:p>
            <a:pPr lvl="1"/>
            <a:r>
              <a:rPr lang="en-US" dirty="0"/>
              <a:t>Machine Learning is the field of study that gives computers the ability to learn without being explicitly programmed. (Arthur Samuel, 59)</a:t>
            </a:r>
          </a:p>
          <a:p>
            <a:pPr lvl="1"/>
            <a:r>
              <a:rPr lang="en-US" dirty="0"/>
              <a:t>A computer program is said to learn from experience </a:t>
            </a:r>
            <a:r>
              <a:rPr lang="en-US" b="1" dirty="0"/>
              <a:t>E</a:t>
            </a:r>
            <a:r>
              <a:rPr lang="en-US" dirty="0"/>
              <a:t> with respect to some task </a:t>
            </a:r>
            <a:r>
              <a:rPr lang="en-US" b="1" dirty="0"/>
              <a:t>T</a:t>
            </a:r>
            <a:r>
              <a:rPr lang="en-US" dirty="0"/>
              <a:t> and some performance measure P, if its performance on </a:t>
            </a:r>
            <a:r>
              <a:rPr lang="en-US" b="1" dirty="0"/>
              <a:t>T</a:t>
            </a:r>
            <a:r>
              <a:rPr lang="en-US" dirty="0"/>
              <a:t>, as measured by </a:t>
            </a:r>
            <a:r>
              <a:rPr lang="en-US" b="1" dirty="0"/>
              <a:t>P</a:t>
            </a:r>
            <a:r>
              <a:rPr lang="en-US" dirty="0"/>
              <a:t>, improves with experience </a:t>
            </a:r>
            <a:r>
              <a:rPr lang="en-US" b="1" dirty="0"/>
              <a:t>E</a:t>
            </a:r>
            <a:r>
              <a:rPr lang="en-US" dirty="0"/>
              <a:t>.  (Tom Mitchell, 97)</a:t>
            </a:r>
          </a:p>
          <a:p>
            <a:endParaRPr lang="en-US" dirty="0"/>
          </a:p>
        </p:txBody>
      </p:sp>
    </p:spTree>
    <p:extLst>
      <p:ext uri="{BB962C8B-B14F-4D97-AF65-F5344CB8AC3E}">
        <p14:creationId xmlns:p14="http://schemas.microsoft.com/office/powerpoint/2010/main" val="2537471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7311-ED76-4B43-9655-2668FD5C5C1C}"/>
              </a:ext>
            </a:extLst>
          </p:cNvPr>
          <p:cNvSpPr>
            <a:spLocks noGrp="1"/>
          </p:cNvSpPr>
          <p:nvPr>
            <p:ph type="title"/>
          </p:nvPr>
        </p:nvSpPr>
        <p:spPr/>
        <p:txBody>
          <a:bodyPr/>
          <a:lstStyle/>
          <a:p>
            <a:r>
              <a:rPr lang="en-US" dirty="0"/>
              <a:t>Mathematical Notation of Formal Def. 1:</a:t>
            </a:r>
          </a:p>
        </p:txBody>
      </p:sp>
      <p:sp>
        <p:nvSpPr>
          <p:cNvPr id="3" name="Content Placeholder 2">
            <a:extLst>
              <a:ext uri="{FF2B5EF4-FFF2-40B4-BE49-F238E27FC236}">
                <a16:creationId xmlns:a16="http://schemas.microsoft.com/office/drawing/2014/main" id="{01EA5EDB-6E93-4D77-B243-68E02C6B5F4D}"/>
              </a:ext>
            </a:extLst>
          </p:cNvPr>
          <p:cNvSpPr>
            <a:spLocks noGrp="1"/>
          </p:cNvSpPr>
          <p:nvPr>
            <p:ph idx="1"/>
          </p:nvPr>
        </p:nvSpPr>
        <p:spPr/>
        <p:txBody>
          <a:bodyPr/>
          <a:lstStyle/>
          <a:p>
            <a:r>
              <a:rPr lang="en-US" sz="5400" dirty="0"/>
              <a:t>f(X)</a:t>
            </a:r>
            <a:r>
              <a:rPr lang="en-US" sz="5400" dirty="0">
                <a:sym typeface="Wingdings" panose="05000000000000000000" pitchFamily="2" charset="2"/>
              </a:rPr>
              <a:t>= algorithm </a:t>
            </a:r>
          </a:p>
          <a:p>
            <a:r>
              <a:rPr lang="en-US" sz="5400" dirty="0">
                <a:sym typeface="Wingdings" panose="05000000000000000000" pitchFamily="2" charset="2"/>
              </a:rPr>
              <a:t>f(X) Y (output)</a:t>
            </a:r>
          </a:p>
          <a:p>
            <a:r>
              <a:rPr lang="en-US" sz="5400" dirty="0">
                <a:sym typeface="Wingdings" panose="05000000000000000000" pitchFamily="2" charset="2"/>
              </a:rPr>
              <a:t>f(x1, x2, x3) y</a:t>
            </a:r>
          </a:p>
          <a:p>
            <a:pPr lvl="1"/>
            <a:r>
              <a:rPr lang="en-US" sz="5000" dirty="0">
                <a:sym typeface="Wingdings" panose="05000000000000000000" pitchFamily="2" charset="2"/>
              </a:rPr>
              <a:t>x1,x2,x3 are features</a:t>
            </a:r>
          </a:p>
          <a:p>
            <a:endParaRPr lang="en-US" dirty="0"/>
          </a:p>
        </p:txBody>
      </p:sp>
      <p:pic>
        <p:nvPicPr>
          <p:cNvPr id="5" name="Picture 4">
            <a:extLst>
              <a:ext uri="{FF2B5EF4-FFF2-40B4-BE49-F238E27FC236}">
                <a16:creationId xmlns:a16="http://schemas.microsoft.com/office/drawing/2014/main" id="{ECF5B4BF-E109-463C-9500-90EFAC4000D1}"/>
              </a:ext>
            </a:extLst>
          </p:cNvPr>
          <p:cNvPicPr>
            <a:picLocks noChangeAspect="1"/>
          </p:cNvPicPr>
          <p:nvPr/>
        </p:nvPicPr>
        <p:blipFill>
          <a:blip r:embed="rId3"/>
          <a:stretch>
            <a:fillRect/>
          </a:stretch>
        </p:blipFill>
        <p:spPr>
          <a:xfrm>
            <a:off x="7285947" y="2476402"/>
            <a:ext cx="4067853" cy="952598"/>
          </a:xfrm>
          <a:prstGeom prst="rect">
            <a:avLst/>
          </a:prstGeom>
        </p:spPr>
      </p:pic>
    </p:spTree>
    <p:extLst>
      <p:ext uri="{BB962C8B-B14F-4D97-AF65-F5344CB8AC3E}">
        <p14:creationId xmlns:p14="http://schemas.microsoft.com/office/powerpoint/2010/main" val="823040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1585</Words>
  <Application>Microsoft Office PowerPoint</Application>
  <PresentationFormat>Widescreen</PresentationFormat>
  <Paragraphs>153</Paragraphs>
  <Slides>38</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Calibri Light</vt:lpstr>
      <vt:lpstr>charter</vt:lpstr>
      <vt:lpstr>inter-bold</vt:lpstr>
      <vt:lpstr>inter-regular</vt:lpstr>
      <vt:lpstr>sohne</vt:lpstr>
      <vt:lpstr>urw-din</vt:lpstr>
      <vt:lpstr>Office Theme</vt:lpstr>
      <vt:lpstr>Advanced Machine Learning </vt:lpstr>
      <vt:lpstr>Overview</vt:lpstr>
      <vt:lpstr>Machine Learning?</vt:lpstr>
      <vt:lpstr>PowerPoint Presentation</vt:lpstr>
      <vt:lpstr>The early age of ML</vt:lpstr>
      <vt:lpstr>Machine Learning (History)</vt:lpstr>
      <vt:lpstr>ML Should be:</vt:lpstr>
      <vt:lpstr>Machine Learning</vt:lpstr>
      <vt:lpstr>Mathematical Notation of Formal Def. 1:</vt:lpstr>
      <vt:lpstr>How it works (ML is iterative process)?</vt:lpstr>
      <vt:lpstr>Mathematical Notation of Formal Def. 2:</vt:lpstr>
      <vt:lpstr>PowerPoint Presentation</vt:lpstr>
      <vt:lpstr>Types of ML</vt:lpstr>
      <vt:lpstr>1. Supervised learning</vt:lpstr>
      <vt:lpstr>Supervised Learning</vt:lpstr>
      <vt:lpstr>PowerPoint Presentation</vt:lpstr>
      <vt:lpstr>PowerPoint Presentation</vt:lpstr>
      <vt:lpstr>Classification</vt:lpstr>
      <vt:lpstr>PowerPoint Presentation</vt:lpstr>
      <vt:lpstr>1. Supervised learning (types)</vt:lpstr>
      <vt:lpstr>E.g. Prediction of house price</vt:lpstr>
      <vt:lpstr>2. Unsupervised Learning</vt:lpstr>
      <vt:lpstr>PowerPoint Presentation</vt:lpstr>
      <vt:lpstr>2. Unsupervised Learning (algorithms)</vt:lpstr>
      <vt:lpstr>Supervised vs Unsupervised</vt:lpstr>
      <vt:lpstr>3. Semi-supervised Learning</vt:lpstr>
      <vt:lpstr>PowerPoint Presentation</vt:lpstr>
      <vt:lpstr>4. Reinforcement Learning</vt:lpstr>
      <vt:lpstr>PowerPoint Presentation</vt:lpstr>
      <vt:lpstr>Further ML types</vt:lpstr>
      <vt:lpstr>1. Batch Learning ML</vt:lpstr>
      <vt:lpstr>2. Online Learning</vt:lpstr>
      <vt:lpstr>3. Instance-based learning ML</vt:lpstr>
      <vt:lpstr>PowerPoint Presentation</vt:lpstr>
      <vt:lpstr>4. Model-Based Learning ML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Machine Learning</dc:title>
  <dc:creator>Adnan Amin</dc:creator>
  <cp:lastModifiedBy>Adnan Amin</cp:lastModifiedBy>
  <cp:revision>80</cp:revision>
  <dcterms:created xsi:type="dcterms:W3CDTF">2022-02-14T16:33:19Z</dcterms:created>
  <dcterms:modified xsi:type="dcterms:W3CDTF">2022-02-21T17:55:17Z</dcterms:modified>
</cp:coreProperties>
</file>