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1" r:id="rId23"/>
    <p:sldId id="277" r:id="rId24"/>
    <p:sldId id="282" r:id="rId25"/>
    <p:sldId id="284" r:id="rId26"/>
    <p:sldId id="283" r:id="rId27"/>
    <p:sldId id="280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85" r:id="rId36"/>
    <p:sldId id="286" r:id="rId37"/>
    <p:sldId id="287" r:id="rId38"/>
    <p:sldId id="29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-78" y="-7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5A323-F0A2-46EA-AC54-310C747F4DA3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051AC-343A-4E02-A731-A8E338A3BA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58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1pPr>
            <a:lvl2pPr marL="729057" indent="-280406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2pPr>
            <a:lvl3pPr marL="1121626" indent="-224325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3pPr>
            <a:lvl4pPr marL="1570276" indent="-224325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4pPr>
            <a:lvl5pPr marL="2018927" indent="-224325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719580A-AEBE-4836-A8C8-EF89AD34F0B9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1pPr>
            <a:lvl2pPr marL="729057" indent="-280406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2pPr>
            <a:lvl3pPr marL="1121626" indent="-224325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3pPr>
            <a:lvl4pPr marL="1570276" indent="-224325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4pPr>
            <a:lvl5pPr marL="2018927" indent="-224325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5A8DD85-FB4E-4909-86D5-8B5984E79766}" type="slidenum">
              <a:rPr lang="en-US" sz="1200"/>
              <a:pPr eaLnBrk="1" hangingPunct="1"/>
              <a:t>27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1pPr>
            <a:lvl2pPr marL="729057" indent="-280406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2pPr>
            <a:lvl3pPr marL="1121626" indent="-224325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3pPr>
            <a:lvl4pPr marL="1570276" indent="-224325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4pPr>
            <a:lvl5pPr marL="2018927" indent="-224325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BB47BBB-97BB-44FF-9A8F-2BA61403A469}" type="slidenum">
              <a:rPr lang="en-US" sz="1200"/>
              <a:pPr eaLnBrk="1" hangingPunct="1"/>
              <a:t>35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1pPr>
            <a:lvl2pPr marL="729057" indent="-280406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2pPr>
            <a:lvl3pPr marL="1121626" indent="-224325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3pPr>
            <a:lvl4pPr marL="1570276" indent="-224325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4pPr>
            <a:lvl5pPr marL="2018927" indent="-224325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FFF099C-BF17-4F5F-919F-3E179AF3CA4D}" type="slidenum">
              <a:rPr lang="en-US" sz="1200"/>
              <a:pPr eaLnBrk="1" hangingPunct="1"/>
              <a:t>36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1pPr>
            <a:lvl2pPr marL="729057" indent="-280406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2pPr>
            <a:lvl3pPr marL="1121626" indent="-224325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3pPr>
            <a:lvl4pPr marL="1570276" indent="-224325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4pPr>
            <a:lvl5pPr marL="2018927" indent="-224325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82819E9-1E14-4704-A86D-3DBB38378BF6}" type="slidenum">
              <a:rPr lang="en-US" sz="1200"/>
              <a:pPr eaLnBrk="1" hangingPunct="1"/>
              <a:t>37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494D-D350-4C49-AE90-BC9F9938238F}" type="datetime1">
              <a:rPr lang="en-US" smtClean="0"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2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5808-3061-41C4-B6D5-6D0FA25877BE}" type="datetime1">
              <a:rPr lang="en-US" smtClean="0"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1ACA-78BF-415D-A590-6EA3D8C1276E}" type="datetime1">
              <a:rPr lang="en-US" smtClean="0"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4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72F2-7EDF-46C1-A1E6-49DB288B58DC}" type="datetime1">
              <a:rPr lang="en-US" smtClean="0"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3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360BF-D01F-4725-A579-8A574A8EE00D}" type="datetime1">
              <a:rPr lang="en-US" smtClean="0"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3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ACAF-40F5-4DDE-9FCC-DA5F195E0C3A}" type="datetime1">
              <a:rPr lang="en-US" smtClean="0"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0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C7DE-D252-4E0D-BEB8-3C935A87DC3F}" type="datetime1">
              <a:rPr lang="en-US" smtClean="0"/>
              <a:t>9/17/2016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6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A7C7-7137-4378-9C84-1FF049D6480C}" type="datetime1">
              <a:rPr lang="en-US" smtClean="0"/>
              <a:t>9/17/2016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2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3DAC-7D5C-4C54-8AF8-7B021DE1A467}" type="datetime1">
              <a:rPr lang="en-US" smtClean="0"/>
              <a:t>9/17/2016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0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A919-E908-42D6-A70A-E17285526A3E}" type="datetime1">
              <a:rPr lang="en-US" smtClean="0"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0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0771-9907-4C6A-9F99-5F58FB6AA4E9}" type="datetime1">
              <a:rPr lang="en-US" smtClean="0"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6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AFA80-D038-486A-8846-0982DBDD1B35}" type="datetime1">
              <a:rPr lang="en-US" smtClean="0"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1227C-BA68-45DC-A9BD-8BE8932419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5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5538"/>
            <a:ext cx="9144000" cy="220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7772400" cy="1470025"/>
          </a:xfrm>
        </p:spPr>
        <p:txBody>
          <a:bodyPr>
            <a:noAutofit/>
          </a:bodyPr>
          <a:lstStyle/>
          <a:p>
            <a:r>
              <a:rPr lang="en-US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Mining</a:t>
            </a:r>
            <a:endParaRPr 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5" y="5070764"/>
            <a:ext cx="3415145" cy="1752600"/>
          </a:xfrm>
        </p:spPr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sz="4400" b="1" dirty="0" smtClean="0"/>
              <a:t>Adnan Amin</a:t>
            </a:r>
          </a:p>
          <a:p>
            <a:r>
              <a:rPr lang="en-US" sz="1800" dirty="0" err="1" smtClean="0"/>
              <a:t>Im|sciences</a:t>
            </a:r>
            <a:r>
              <a:rPr lang="en-US" sz="1800" dirty="0" smtClean="0"/>
              <a:t>, Peshawar</a:t>
            </a:r>
            <a:endParaRPr lang="en-US" sz="1800" dirty="0"/>
          </a:p>
        </p:txBody>
      </p:sp>
      <p:pic>
        <p:nvPicPr>
          <p:cNvPr id="1026" name="Picture 2" descr="Image result for data mi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928630"/>
            <a:ext cx="28575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5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DATA MINING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600200"/>
            <a:ext cx="9157855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The Explosive Growth of Data</a:t>
            </a:r>
          </a:p>
          <a:p>
            <a:pPr marL="914400" lvl="1" indent="-514350"/>
            <a:r>
              <a:rPr lang="en-US" sz="2400" dirty="0" smtClean="0"/>
              <a:t>From terabytes to petabytes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We are drowning in data, but starving for knowledge.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The world is data rich but information poor situation.</a:t>
            </a:r>
            <a:endParaRPr lang="en-US" sz="2800" dirty="0"/>
          </a:p>
        </p:txBody>
      </p:sp>
      <p:pic>
        <p:nvPicPr>
          <p:cNvPr id="4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505200"/>
            <a:ext cx="3138055" cy="330430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Evolution of Sciences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1600</a:t>
            </a:r>
          </a:p>
          <a:p>
            <a:pPr lvl="1"/>
            <a:r>
              <a:rPr lang="en-US" dirty="0" smtClean="0"/>
              <a:t>Empirical Sciences</a:t>
            </a:r>
          </a:p>
          <a:p>
            <a:r>
              <a:rPr lang="en-US" dirty="0" smtClean="0"/>
              <a:t>1600-1950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heoretical science</a:t>
            </a:r>
          </a:p>
          <a:p>
            <a:r>
              <a:rPr lang="en-US" dirty="0" smtClean="0"/>
              <a:t>1950-1990</a:t>
            </a:r>
          </a:p>
          <a:p>
            <a:pPr lvl="1"/>
            <a:r>
              <a:rPr lang="en-US" dirty="0" smtClean="0"/>
              <a:t>Computational science</a:t>
            </a:r>
          </a:p>
          <a:p>
            <a:r>
              <a:rPr lang="en-US" dirty="0" smtClean="0"/>
              <a:t>1990-Now</a:t>
            </a:r>
          </a:p>
          <a:p>
            <a:pPr lvl="1"/>
            <a:r>
              <a:rPr lang="en-US" dirty="0" smtClean="0"/>
              <a:t>Data Science</a:t>
            </a:r>
          </a:p>
          <a:p>
            <a:endParaRPr lang="en-US" dirty="0"/>
          </a:p>
        </p:txBody>
      </p:sp>
      <p:pic>
        <p:nvPicPr>
          <p:cNvPr id="4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65073" y="6365556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smtClean="0"/>
              <a:t>Source: Jim Gray and Alex </a:t>
            </a:r>
            <a:r>
              <a:rPr lang="en-US" sz="1100" dirty="0" err="1" smtClean="0"/>
              <a:t>Szalay</a:t>
            </a:r>
            <a:r>
              <a:rPr lang="en-US" sz="1100" dirty="0" smtClean="0"/>
              <a:t>, </a:t>
            </a:r>
            <a:r>
              <a:rPr lang="en-US" sz="1100" i="1" dirty="0" smtClean="0"/>
              <a:t>The World Wide Telescope: An Archetype for Online Science</a:t>
            </a:r>
            <a:r>
              <a:rPr lang="en-US" sz="1100" dirty="0" smtClean="0"/>
              <a:t>, Comm. ACM, 45(11): 50-54, Nov. 2002</a:t>
            </a:r>
            <a:endParaRPr lang="en-US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Empirical Science (Before 1600)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Empirical</a:t>
            </a:r>
            <a:endParaRPr lang="en-US" dirty="0"/>
          </a:p>
          <a:p>
            <a:pPr lvl="1"/>
            <a:r>
              <a:rPr lang="en-US" dirty="0"/>
              <a:t>B</a:t>
            </a:r>
            <a:r>
              <a:rPr lang="en-US" dirty="0" smtClean="0"/>
              <a:t>ased on evidence. </a:t>
            </a:r>
          </a:p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b="1" dirty="0" smtClean="0"/>
              <a:t>scientific</a:t>
            </a:r>
            <a:r>
              <a:rPr lang="en-US" dirty="0" smtClean="0"/>
              <a:t> method the word "</a:t>
            </a:r>
            <a:r>
              <a:rPr lang="en-US" b="1" dirty="0" smtClean="0"/>
              <a:t>empirical</a:t>
            </a:r>
            <a:r>
              <a:rPr lang="en-US" dirty="0" smtClean="0"/>
              <a:t>" refers to the use of working hypothesis that can be tested using observation and experiment. </a:t>
            </a:r>
          </a:p>
          <a:p>
            <a:r>
              <a:rPr lang="en-US" b="1" dirty="0" smtClean="0"/>
              <a:t>Empirical</a:t>
            </a:r>
            <a:r>
              <a:rPr lang="en-US" dirty="0" smtClean="0"/>
              <a:t> data is produced by experiment and observation.</a:t>
            </a:r>
            <a:endParaRPr lang="en-US" dirty="0"/>
          </a:p>
        </p:txBody>
      </p:sp>
      <p:pic>
        <p:nvPicPr>
          <p:cNvPr id="4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8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Theoretical </a:t>
            </a:r>
            <a:r>
              <a:rPr lang="en-US" b="1" dirty="0"/>
              <a:t>S</a:t>
            </a:r>
            <a:r>
              <a:rPr lang="en-US" b="1" dirty="0" smtClean="0"/>
              <a:t>cience (1600-1950)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Each discipline has grown a </a:t>
            </a:r>
            <a:r>
              <a:rPr lang="en-US" i="1" dirty="0" smtClean="0"/>
              <a:t>theoretical </a:t>
            </a:r>
            <a:r>
              <a:rPr lang="en-US" dirty="0" smtClean="0"/>
              <a:t>component. </a:t>
            </a:r>
          </a:p>
          <a:p>
            <a:r>
              <a:rPr lang="en-US" dirty="0" smtClean="0"/>
              <a:t>Theoretical models often motivate experiments and generalize our understanding.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Theory? Fact ? Hypothesis ?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8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HYPOTHESIS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hypothesis</a:t>
            </a:r>
            <a:r>
              <a:rPr lang="en-US" dirty="0" smtClean="0"/>
              <a:t> is an idea that hasn't been proven yet.</a:t>
            </a:r>
          </a:p>
          <a:p>
            <a:r>
              <a:rPr lang="en-US" dirty="0"/>
              <a:t>If enough evidence accumulates to support a </a:t>
            </a:r>
            <a:r>
              <a:rPr lang="en-US" dirty="0" smtClean="0"/>
              <a:t>hypothesis. Then it moves to the next step.. known as a </a:t>
            </a:r>
            <a:r>
              <a:rPr lang="en-US" dirty="0" smtClean="0">
                <a:solidFill>
                  <a:srgbClr val="FF0000"/>
                </a:solidFill>
              </a:rPr>
              <a:t>theory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Theory may change.</a:t>
            </a:r>
            <a:endParaRPr lang="en-US" dirty="0"/>
          </a:p>
        </p:txBody>
      </p:sp>
      <p:pic>
        <p:nvPicPr>
          <p:cNvPr id="4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2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Theory and Fact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theory usually has already survived several falsification attempts and is pretty well accepted.</a:t>
            </a:r>
          </a:p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Theory</a:t>
            </a:r>
            <a:r>
              <a:rPr lang="en-US" dirty="0" smtClean="0"/>
              <a:t>” to mean any explanation of observations.</a:t>
            </a:r>
          </a:p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Facts</a:t>
            </a:r>
            <a:r>
              <a:rPr lang="en-US" dirty="0" smtClean="0"/>
              <a:t>" refer to the observations. E.g. "It is a fact that the speed of light is constant in a vacuum."</a:t>
            </a:r>
            <a:endParaRPr lang="en-US" dirty="0"/>
          </a:p>
        </p:txBody>
      </p:sp>
      <p:pic>
        <p:nvPicPr>
          <p:cNvPr id="4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0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Computational science (1950-1990)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Science traditionally meant simulation. </a:t>
            </a:r>
          </a:p>
          <a:p>
            <a:r>
              <a:rPr lang="en-US" dirty="0" smtClean="0"/>
              <a:t>It grew out of our inability to find closed-form solutions for complex mathematical models.</a:t>
            </a:r>
          </a:p>
          <a:p>
            <a:endParaRPr lang="en-US" dirty="0"/>
          </a:p>
        </p:txBody>
      </p:sp>
      <p:pic>
        <p:nvPicPr>
          <p:cNvPr id="4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8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</a:t>
            </a:r>
            <a:r>
              <a:rPr lang="en-US" b="1" dirty="0" smtClean="0"/>
              <a:t>ata science (1990-Now)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400" dirty="0" smtClean="0"/>
              <a:t>The flood of data from new scientific instruments and simulations.</a:t>
            </a:r>
          </a:p>
          <a:p>
            <a:pPr algn="just">
              <a:lnSpc>
                <a:spcPct val="110000"/>
              </a:lnSpc>
            </a:pPr>
            <a:r>
              <a:rPr lang="en-US" sz="2400" dirty="0" smtClean="0"/>
              <a:t>The ability to economically store and manage petabytes of data online.</a:t>
            </a:r>
          </a:p>
          <a:p>
            <a:pPr algn="just">
              <a:lnSpc>
                <a:spcPct val="110000"/>
              </a:lnSpc>
            </a:pPr>
            <a:r>
              <a:rPr lang="en-US" sz="2400" dirty="0" smtClean="0"/>
              <a:t>The Internet and computing Grid that makes all these archives universally accessible.</a:t>
            </a:r>
          </a:p>
          <a:p>
            <a:pPr algn="just">
              <a:lnSpc>
                <a:spcPct val="110000"/>
              </a:lnSpc>
            </a:pPr>
            <a:r>
              <a:rPr lang="en-US" sz="2400" dirty="0" smtClean="0"/>
              <a:t>Scientific info. management, acquisition, organization, query, and visualization tasks scale almost linearly with data volumes.</a:t>
            </a:r>
          </a:p>
          <a:p>
            <a:pPr algn="just">
              <a:lnSpc>
                <a:spcPct val="11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Challenge? Mining inside huge data in hand.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7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347663"/>
            <a:ext cx="7239000" cy="566737"/>
          </a:xfrm>
          <a:noFill/>
        </p:spPr>
        <p:txBody>
          <a:bodyPr lIns="92075" tIns="46038" rIns="92075" bIns="46038" anchor="ctr">
            <a:noAutofit/>
          </a:bodyPr>
          <a:lstStyle/>
          <a:p>
            <a:pPr eaLnBrk="1" hangingPunct="1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Evolution of Database Technology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438276"/>
            <a:ext cx="83820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000" b="1" dirty="0" smtClean="0"/>
              <a:t>1960s: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 smtClean="0"/>
              <a:t>Data collection, database creation, IMS and network DBMS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b="1" dirty="0" smtClean="0"/>
              <a:t>1970s: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 smtClean="0"/>
              <a:t>Relational data model, relational DBMS implementation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b="1" dirty="0" smtClean="0"/>
              <a:t>1980s: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 smtClean="0"/>
              <a:t>RDBMS, advanced data models (extended-relational, OO, deductive, etc.)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 smtClean="0"/>
              <a:t>Application-oriented DBMS (spatial, scientific, engineering, etc.)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b="1" dirty="0" smtClean="0"/>
              <a:t>1990s: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 smtClean="0"/>
              <a:t>Data mining, data warehousing, multimedia databases, and Web databases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b="1" dirty="0" smtClean="0"/>
              <a:t>2000s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 smtClean="0"/>
              <a:t>Stream data management and mining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 smtClean="0"/>
              <a:t>Data mining and its applications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 smtClean="0"/>
              <a:t>Web technology (XML, data integration) and global information systems</a:t>
            </a:r>
            <a:r>
              <a:rPr lang="en-US" sz="900" dirty="0" smtClean="0"/>
              <a:t> </a:t>
            </a:r>
          </a:p>
        </p:txBody>
      </p:sp>
      <p:pic>
        <p:nvPicPr>
          <p:cNvPr id="7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2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Autofit/>
          </a:bodyPr>
          <a:lstStyle/>
          <a:p>
            <a:r>
              <a:rPr lang="en-US" sz="115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What’s Data Mining?</a:t>
            </a:r>
            <a:endParaRPr lang="en-US" sz="115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4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are any facts, numbers, or text that can be processed by a computer.</a:t>
            </a:r>
          </a:p>
          <a:p>
            <a:pPr lvl="1"/>
            <a:r>
              <a:rPr lang="en-US" b="1" dirty="0" smtClean="0"/>
              <a:t>operational or transactional data</a:t>
            </a:r>
            <a:endParaRPr lang="en-US" dirty="0"/>
          </a:p>
          <a:p>
            <a:pPr lvl="2"/>
            <a:r>
              <a:rPr lang="en-US" dirty="0" smtClean="0"/>
              <a:t>E.g., sales, cost, inventory, payroll, and accounting.</a:t>
            </a:r>
          </a:p>
          <a:p>
            <a:pPr lvl="1"/>
            <a:r>
              <a:rPr lang="en-US" b="1" dirty="0" smtClean="0"/>
              <a:t>nonoperational data</a:t>
            </a:r>
            <a:endParaRPr lang="en-US" dirty="0"/>
          </a:p>
          <a:p>
            <a:pPr lvl="2"/>
            <a:r>
              <a:rPr lang="en-US" dirty="0" smtClean="0"/>
              <a:t>industry sales, forecast data, and macro economic data </a:t>
            </a:r>
          </a:p>
          <a:p>
            <a:pPr lvl="1"/>
            <a:r>
              <a:rPr lang="en-US" b="1" dirty="0" smtClean="0"/>
              <a:t>meta data</a:t>
            </a:r>
            <a:r>
              <a:rPr lang="en-US" dirty="0" smtClean="0"/>
              <a:t> </a:t>
            </a:r>
          </a:p>
          <a:p>
            <a:pPr lvl="3"/>
            <a:r>
              <a:rPr lang="en-US" dirty="0" smtClean="0"/>
              <a:t>data about the data itself, </a:t>
            </a:r>
          </a:p>
          <a:p>
            <a:pPr lvl="3"/>
            <a:r>
              <a:rPr lang="en-US" dirty="0" smtClean="0"/>
              <a:t>logical database design or data dictionary definitions </a:t>
            </a:r>
            <a:endParaRPr lang="en-US" dirty="0"/>
          </a:p>
        </p:txBody>
      </p:sp>
      <p:pic>
        <p:nvPicPr>
          <p:cNvPr id="2050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27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"/>
            <a:ext cx="8458200" cy="63088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71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MINING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Alternate Names:</a:t>
            </a:r>
          </a:p>
          <a:p>
            <a:pPr lvl="1"/>
            <a:r>
              <a:rPr lang="en-US" dirty="0" smtClean="0"/>
              <a:t>Knowledge discovery in database (KDD).</a:t>
            </a:r>
          </a:p>
          <a:p>
            <a:pPr lvl="1"/>
            <a:r>
              <a:rPr lang="en-US" dirty="0" smtClean="0"/>
              <a:t>Knowledge Extraction</a:t>
            </a:r>
          </a:p>
          <a:p>
            <a:pPr lvl="1"/>
            <a:r>
              <a:rPr lang="en-US" dirty="0" smtClean="0"/>
              <a:t>Data/Pattern Analysis</a:t>
            </a:r>
          </a:p>
          <a:p>
            <a:pPr lvl="1"/>
            <a:r>
              <a:rPr lang="en-US" dirty="0" smtClean="0"/>
              <a:t>Data Archeology</a:t>
            </a:r>
          </a:p>
          <a:p>
            <a:pPr lvl="1"/>
            <a:r>
              <a:rPr lang="en-US" dirty="0" smtClean="0"/>
              <a:t>Business Intelligence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Why Knowledge Mining from the Data?</a:t>
            </a:r>
          </a:p>
          <a:p>
            <a:pPr lvl="1"/>
            <a:endParaRPr lang="en-US" dirty="0"/>
          </a:p>
        </p:txBody>
      </p:sp>
      <p:pic>
        <p:nvPicPr>
          <p:cNvPr id="4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KDD?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refer to the mining of gold from rocks or sand, we say gold mining instead of rock or sand mining.</a:t>
            </a:r>
          </a:p>
          <a:p>
            <a:r>
              <a:rPr lang="en-US" dirty="0" smtClean="0"/>
              <a:t>Therefore,</a:t>
            </a:r>
          </a:p>
          <a:p>
            <a:pPr lvl="1"/>
            <a:r>
              <a:rPr lang="en-US" dirty="0" smtClean="0"/>
              <a:t>knowledge mining from data is simply refer to Data mining.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9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Definition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Extracting the most prominent features of the data and ignoring the rest. </a:t>
            </a:r>
            <a:r>
              <a:rPr lang="en-US" sz="1200" dirty="0" smtClean="0"/>
              <a:t>(Book Mining of Massive data by Jure et al.)</a:t>
            </a:r>
            <a:endParaRPr lang="en-US" dirty="0"/>
          </a:p>
        </p:txBody>
      </p:sp>
      <p:pic>
        <p:nvPicPr>
          <p:cNvPr id="4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6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Definition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Extraction of interesting </a:t>
            </a:r>
            <a:r>
              <a:rPr lang="en-US" sz="2000" dirty="0" smtClean="0"/>
              <a:t>(</a:t>
            </a:r>
            <a:r>
              <a:rPr lang="en-GB" dirty="0" smtClean="0"/>
              <a:t>non-trivial, implicit, previously unknown and potentially useful)</a:t>
            </a:r>
            <a:r>
              <a:rPr lang="en-GB" sz="3600" dirty="0"/>
              <a:t> </a:t>
            </a:r>
            <a:r>
              <a:rPr lang="en-GB" dirty="0" smtClean="0"/>
              <a:t>patterns or knowledge from huge amount of data. </a:t>
            </a:r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4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7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definition </a:t>
            </a:r>
            <a:r>
              <a:rPr lang="en-US" dirty="0" err="1" smtClean="0"/>
              <a:t>conti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mining finds valuable information hidden in a large volumes of data.</a:t>
            </a:r>
          </a:p>
          <a:p>
            <a:r>
              <a:rPr lang="en-US" dirty="0" smtClean="0"/>
              <a:t>Data mining is the analysis of data and the use of software techniques for finding patterns and regularities in sets of data.</a:t>
            </a:r>
          </a:p>
        </p:txBody>
      </p:sp>
      <p:pic>
        <p:nvPicPr>
          <p:cNvPr id="4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16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0"/>
            <a:ext cx="8763000" cy="67818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1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050"/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144000" cy="914400"/>
          </a:xfrm>
          <a:noFill/>
        </p:spPr>
        <p:txBody>
          <a:bodyPr lIns="92075" tIns="46038" rIns="92075" bIns="46038" anchor="ctr">
            <a:normAutofit/>
          </a:bodyPr>
          <a:lstStyle/>
          <a:p>
            <a:pPr lvl="1" algn="ctr" eaLnBrk="1" hangingPunct="1">
              <a:lnSpc>
                <a:spcPct val="90000"/>
              </a:lnSpc>
            </a:pPr>
            <a:r>
              <a:rPr lang="en-US" sz="2400" b="1" dirty="0" smtClean="0"/>
              <a:t>Data mining- Core of Knowledge </a:t>
            </a:r>
            <a:r>
              <a:rPr lang="en-US" sz="2800" b="1" dirty="0" smtClean="0"/>
              <a:t>discovery</a:t>
            </a:r>
            <a:r>
              <a:rPr lang="en-US" sz="2400" b="1" dirty="0" smtClean="0"/>
              <a:t> process</a:t>
            </a:r>
            <a:endParaRPr lang="en-US" sz="2800" b="1" dirty="0" smtClean="0"/>
          </a:p>
        </p:txBody>
      </p:sp>
      <p:sp>
        <p:nvSpPr>
          <p:cNvPr id="9223" name="Line 2052"/>
          <p:cNvSpPr>
            <a:spLocks noChangeShapeType="1"/>
          </p:cNvSpPr>
          <p:nvPr/>
        </p:nvSpPr>
        <p:spPr bwMode="auto">
          <a:xfrm flipV="1">
            <a:off x="1219200" y="51054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2053"/>
          <p:cNvSpPr>
            <a:spLocks noChangeShapeType="1"/>
          </p:cNvSpPr>
          <p:nvPr/>
        </p:nvSpPr>
        <p:spPr bwMode="auto">
          <a:xfrm flipV="1">
            <a:off x="6781800" y="16002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Line 2054"/>
          <p:cNvSpPr>
            <a:spLocks noChangeShapeType="1"/>
          </p:cNvSpPr>
          <p:nvPr/>
        </p:nvSpPr>
        <p:spPr bwMode="auto">
          <a:xfrm flipV="1">
            <a:off x="5105400" y="26670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Line 2055"/>
          <p:cNvSpPr>
            <a:spLocks noChangeShapeType="1"/>
          </p:cNvSpPr>
          <p:nvPr/>
        </p:nvSpPr>
        <p:spPr bwMode="auto">
          <a:xfrm flipV="1">
            <a:off x="3276600" y="37338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Oval 2056"/>
          <p:cNvSpPr>
            <a:spLocks noChangeArrowheads="1"/>
          </p:cNvSpPr>
          <p:nvPr/>
        </p:nvSpPr>
        <p:spPr bwMode="auto">
          <a:xfrm>
            <a:off x="228600" y="5562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Rectangle 2057"/>
          <p:cNvSpPr>
            <a:spLocks noChangeArrowheads="1"/>
          </p:cNvSpPr>
          <p:nvPr/>
        </p:nvSpPr>
        <p:spPr bwMode="auto">
          <a:xfrm>
            <a:off x="228600" y="56388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Oval 2058"/>
          <p:cNvSpPr>
            <a:spLocks noChangeArrowheads="1"/>
          </p:cNvSpPr>
          <p:nvPr/>
        </p:nvSpPr>
        <p:spPr bwMode="auto">
          <a:xfrm>
            <a:off x="228600" y="5943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Oval 2059"/>
          <p:cNvSpPr>
            <a:spLocks noChangeArrowheads="1"/>
          </p:cNvSpPr>
          <p:nvPr/>
        </p:nvSpPr>
        <p:spPr bwMode="auto">
          <a:xfrm>
            <a:off x="609600" y="5943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2060"/>
          <p:cNvSpPr>
            <a:spLocks noChangeArrowheads="1"/>
          </p:cNvSpPr>
          <p:nvPr/>
        </p:nvSpPr>
        <p:spPr bwMode="auto">
          <a:xfrm>
            <a:off x="609600" y="60198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Oval 2061"/>
          <p:cNvSpPr>
            <a:spLocks noChangeArrowheads="1"/>
          </p:cNvSpPr>
          <p:nvPr/>
        </p:nvSpPr>
        <p:spPr bwMode="auto">
          <a:xfrm>
            <a:off x="609600" y="6324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Oval 2062"/>
          <p:cNvSpPr>
            <a:spLocks noChangeArrowheads="1"/>
          </p:cNvSpPr>
          <p:nvPr/>
        </p:nvSpPr>
        <p:spPr bwMode="auto">
          <a:xfrm>
            <a:off x="1295400" y="57150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2063"/>
          <p:cNvSpPr>
            <a:spLocks noChangeArrowheads="1"/>
          </p:cNvSpPr>
          <p:nvPr/>
        </p:nvSpPr>
        <p:spPr bwMode="auto">
          <a:xfrm>
            <a:off x="1295400" y="57912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Oval 2064"/>
          <p:cNvSpPr>
            <a:spLocks noChangeArrowheads="1"/>
          </p:cNvSpPr>
          <p:nvPr/>
        </p:nvSpPr>
        <p:spPr bwMode="auto">
          <a:xfrm>
            <a:off x="1295400" y="60960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Text Box 2065"/>
          <p:cNvSpPr txBox="1">
            <a:spLocks noChangeArrowheads="1"/>
          </p:cNvSpPr>
          <p:nvPr/>
        </p:nvSpPr>
        <p:spPr bwMode="auto">
          <a:xfrm>
            <a:off x="304800" y="4876800"/>
            <a:ext cx="1743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</a:rPr>
              <a:t>Data Cleaning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9237" name="Text Box 2066"/>
          <p:cNvSpPr txBox="1">
            <a:spLocks noChangeArrowheads="1"/>
          </p:cNvSpPr>
          <p:nvPr/>
        </p:nvSpPr>
        <p:spPr bwMode="auto">
          <a:xfrm>
            <a:off x="1600200" y="5410200"/>
            <a:ext cx="1995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</a:rPr>
              <a:t>Data Integration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9238" name="Text Box 2067"/>
          <p:cNvSpPr txBox="1">
            <a:spLocks noChangeArrowheads="1"/>
          </p:cNvSpPr>
          <p:nvPr/>
        </p:nvSpPr>
        <p:spPr bwMode="auto">
          <a:xfrm>
            <a:off x="1371600" y="62484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000099"/>
                </a:solidFill>
                <a:latin typeface="Times New Roman" pitchFamily="18" charset="0"/>
              </a:rPr>
              <a:t>Databases</a:t>
            </a:r>
          </a:p>
        </p:txBody>
      </p:sp>
      <p:sp>
        <p:nvSpPr>
          <p:cNvPr id="9239" name="Text Box 2068"/>
          <p:cNvSpPr txBox="1">
            <a:spLocks noChangeArrowheads="1"/>
          </p:cNvSpPr>
          <p:nvPr/>
        </p:nvSpPr>
        <p:spPr bwMode="auto">
          <a:xfrm>
            <a:off x="1066800" y="4114800"/>
            <a:ext cx="1997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000099"/>
                </a:solidFill>
                <a:latin typeface="Times New Roman" pitchFamily="18" charset="0"/>
              </a:rPr>
              <a:t>Data Warehouse</a:t>
            </a:r>
          </a:p>
        </p:txBody>
      </p:sp>
      <p:sp>
        <p:nvSpPr>
          <p:cNvPr id="9240" name="Rectangle 2069"/>
          <p:cNvSpPr>
            <a:spLocks noChangeArrowheads="1"/>
          </p:cNvSpPr>
          <p:nvPr/>
        </p:nvSpPr>
        <p:spPr bwMode="auto">
          <a:xfrm>
            <a:off x="2362200" y="4572000"/>
            <a:ext cx="685800" cy="6858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9241" name="Rectangle 2070"/>
          <p:cNvSpPr>
            <a:spLocks noChangeArrowheads="1"/>
          </p:cNvSpPr>
          <p:nvPr/>
        </p:nvSpPr>
        <p:spPr bwMode="auto">
          <a:xfrm>
            <a:off x="4419600" y="3429000"/>
            <a:ext cx="457200" cy="4572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9242" name="Rectangle 2071"/>
          <p:cNvSpPr>
            <a:spLocks noChangeArrowheads="1"/>
          </p:cNvSpPr>
          <p:nvPr/>
        </p:nvSpPr>
        <p:spPr bwMode="auto">
          <a:xfrm>
            <a:off x="6477000" y="1981200"/>
            <a:ext cx="76200" cy="6096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Rectangle 2072"/>
          <p:cNvSpPr>
            <a:spLocks noChangeArrowheads="1"/>
          </p:cNvSpPr>
          <p:nvPr/>
        </p:nvSpPr>
        <p:spPr bwMode="auto">
          <a:xfrm>
            <a:off x="6553200" y="2209800"/>
            <a:ext cx="76200" cy="381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Rectangle 2073"/>
          <p:cNvSpPr>
            <a:spLocks noChangeArrowheads="1"/>
          </p:cNvSpPr>
          <p:nvPr/>
        </p:nvSpPr>
        <p:spPr bwMode="auto">
          <a:xfrm>
            <a:off x="6400800" y="2133600"/>
            <a:ext cx="76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Rectangle 2074"/>
          <p:cNvSpPr>
            <a:spLocks noChangeArrowheads="1"/>
          </p:cNvSpPr>
          <p:nvPr/>
        </p:nvSpPr>
        <p:spPr bwMode="auto">
          <a:xfrm>
            <a:off x="6629400" y="2362200"/>
            <a:ext cx="76200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Rectangle 2075"/>
          <p:cNvSpPr>
            <a:spLocks noChangeArrowheads="1"/>
          </p:cNvSpPr>
          <p:nvPr/>
        </p:nvSpPr>
        <p:spPr bwMode="auto">
          <a:xfrm>
            <a:off x="6172200" y="2590800"/>
            <a:ext cx="6858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Rectangle 2076"/>
          <p:cNvSpPr>
            <a:spLocks noChangeArrowheads="1"/>
          </p:cNvSpPr>
          <p:nvPr/>
        </p:nvSpPr>
        <p:spPr bwMode="auto">
          <a:xfrm>
            <a:off x="6248400" y="2362200"/>
            <a:ext cx="152400" cy="228600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WordArt 2077"/>
          <p:cNvSpPr>
            <a:spLocks noChangeArrowheads="1" noChangeShapeType="1" noTextEdit="1"/>
          </p:cNvSpPr>
          <p:nvPr/>
        </p:nvSpPr>
        <p:spPr bwMode="auto">
          <a:xfrm>
            <a:off x="7086600" y="990600"/>
            <a:ext cx="1743075" cy="6127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7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Knowledge</a:t>
            </a:r>
          </a:p>
        </p:txBody>
      </p:sp>
      <p:sp>
        <p:nvSpPr>
          <p:cNvPr id="9249" name="Text Box 2078"/>
          <p:cNvSpPr txBox="1">
            <a:spLocks noChangeArrowheads="1"/>
          </p:cNvSpPr>
          <p:nvPr/>
        </p:nvSpPr>
        <p:spPr bwMode="auto">
          <a:xfrm>
            <a:off x="1971675" y="3260725"/>
            <a:ext cx="227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000099"/>
                </a:solidFill>
                <a:latin typeface="Times New Roman" pitchFamily="18" charset="0"/>
              </a:rPr>
              <a:t>Task-relevant Data</a:t>
            </a:r>
          </a:p>
        </p:txBody>
      </p:sp>
      <p:sp>
        <p:nvSpPr>
          <p:cNvPr id="9250" name="Text Box 2079"/>
          <p:cNvSpPr txBox="1">
            <a:spLocks noChangeArrowheads="1"/>
          </p:cNvSpPr>
          <p:nvPr/>
        </p:nvSpPr>
        <p:spPr bwMode="auto">
          <a:xfrm>
            <a:off x="3641725" y="4052888"/>
            <a:ext cx="1155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</a:rPr>
              <a:t>Selection</a:t>
            </a:r>
          </a:p>
        </p:txBody>
      </p:sp>
      <p:sp>
        <p:nvSpPr>
          <p:cNvPr id="9251" name="Text Box 2080"/>
          <p:cNvSpPr txBox="1">
            <a:spLocks noChangeArrowheads="1"/>
          </p:cNvSpPr>
          <p:nvPr/>
        </p:nvSpPr>
        <p:spPr bwMode="auto">
          <a:xfrm>
            <a:off x="4267200" y="2590800"/>
            <a:ext cx="155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 b="1">
                <a:solidFill>
                  <a:schemeClr val="hlink"/>
                </a:solidFill>
                <a:latin typeface="Times New Roman" pitchFamily="18" charset="0"/>
              </a:rPr>
              <a:t>Data Mining</a:t>
            </a:r>
          </a:p>
        </p:txBody>
      </p:sp>
      <p:sp>
        <p:nvSpPr>
          <p:cNvPr id="9252" name="Text Box 2081"/>
          <p:cNvSpPr txBox="1">
            <a:spLocks noChangeArrowheads="1"/>
          </p:cNvSpPr>
          <p:nvPr/>
        </p:nvSpPr>
        <p:spPr bwMode="auto">
          <a:xfrm>
            <a:off x="5257800" y="1676400"/>
            <a:ext cx="2249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</a:rPr>
              <a:t>Pattern Evaluation</a:t>
            </a:r>
          </a:p>
        </p:txBody>
      </p:sp>
      <p:sp>
        <p:nvSpPr>
          <p:cNvPr id="9253" name="Line 2082"/>
          <p:cNvSpPr>
            <a:spLocks noChangeShapeType="1"/>
          </p:cNvSpPr>
          <p:nvPr/>
        </p:nvSpPr>
        <p:spPr bwMode="auto">
          <a:xfrm>
            <a:off x="5638800" y="3124200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Line 2083"/>
          <p:cNvSpPr>
            <a:spLocks noChangeShapeType="1"/>
          </p:cNvSpPr>
          <p:nvPr/>
        </p:nvSpPr>
        <p:spPr bwMode="auto">
          <a:xfrm>
            <a:off x="7315200" y="20574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5" name="Line 2084"/>
          <p:cNvSpPr>
            <a:spLocks noChangeShapeType="1"/>
          </p:cNvSpPr>
          <p:nvPr/>
        </p:nvSpPr>
        <p:spPr bwMode="auto">
          <a:xfrm flipH="1">
            <a:off x="3962400" y="52578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Line 2085"/>
          <p:cNvSpPr>
            <a:spLocks noChangeShapeType="1"/>
          </p:cNvSpPr>
          <p:nvPr/>
        </p:nvSpPr>
        <p:spPr bwMode="auto">
          <a:xfrm flipV="1">
            <a:off x="3962400" y="4343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7" name="Line 2086"/>
          <p:cNvSpPr>
            <a:spLocks noChangeShapeType="1"/>
          </p:cNvSpPr>
          <p:nvPr/>
        </p:nvSpPr>
        <p:spPr bwMode="auto">
          <a:xfrm>
            <a:off x="7315200" y="52578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8" name="Line 2087"/>
          <p:cNvSpPr>
            <a:spLocks noChangeShapeType="1"/>
          </p:cNvSpPr>
          <p:nvPr/>
        </p:nvSpPr>
        <p:spPr bwMode="auto">
          <a:xfrm flipH="1">
            <a:off x="2286000" y="6096000"/>
            <a:ext cx="5029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9" name="Line 2088"/>
          <p:cNvSpPr>
            <a:spLocks noChangeShapeType="1"/>
          </p:cNvSpPr>
          <p:nvPr/>
        </p:nvSpPr>
        <p:spPr bwMode="auto">
          <a:xfrm flipH="1" flipV="1">
            <a:off x="1905000" y="5410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Line 2089"/>
          <p:cNvSpPr>
            <a:spLocks noChangeShapeType="1"/>
          </p:cNvSpPr>
          <p:nvPr/>
        </p:nvSpPr>
        <p:spPr bwMode="auto">
          <a:xfrm>
            <a:off x="2057400" y="54102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61" name="Line 2090"/>
          <p:cNvSpPr>
            <a:spLocks noChangeShapeType="1"/>
          </p:cNvSpPr>
          <p:nvPr/>
        </p:nvSpPr>
        <p:spPr bwMode="auto">
          <a:xfrm flipV="1">
            <a:off x="3657600" y="41910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46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9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Iterative Sequence of KDD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cleansing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Integration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transformation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mining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Pattern 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Knowledge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14478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63443" y="1824335"/>
            <a:ext cx="4329545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Steps 1 through 4 are </a:t>
            </a:r>
            <a:r>
              <a:rPr lang="en-US" dirty="0" err="1" smtClean="0"/>
              <a:t>differnet</a:t>
            </a:r>
            <a:r>
              <a:rPr lang="en-US" dirty="0" smtClean="0"/>
              <a:t> forms of data preprocessing, where data are prepared for mining.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63443" y="2858869"/>
            <a:ext cx="381855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Step 5 can interact with the user or a knowledge base.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63443" y="3620869"/>
            <a:ext cx="443724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Step 6 and 7are presentation to the user and </a:t>
            </a:r>
          </a:p>
          <a:p>
            <a:r>
              <a:rPr lang="en-US" dirty="0" smtClean="0"/>
              <a:t>may be stored as new knowledge 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338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Data Cleansing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Removing noise, incompleteness  and inconsistency from the real-word data.</a:t>
            </a:r>
          </a:p>
          <a:p>
            <a:r>
              <a:rPr lang="en-US" dirty="0" smtClean="0"/>
              <a:t>It is the process to:</a:t>
            </a:r>
          </a:p>
          <a:p>
            <a:pPr lvl="1"/>
            <a:r>
              <a:rPr lang="en-US" dirty="0" smtClean="0"/>
              <a:t>Fill in the missing values, 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mooth out noise, </a:t>
            </a:r>
          </a:p>
          <a:p>
            <a:pPr lvl="1"/>
            <a:r>
              <a:rPr lang="en-US" dirty="0" smtClean="0"/>
              <a:t>Identifying outliers,</a:t>
            </a:r>
          </a:p>
          <a:p>
            <a:pPr lvl="1"/>
            <a:r>
              <a:rPr lang="en-US" dirty="0" smtClean="0"/>
              <a:t>Correct inconsistencies in the data.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14478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01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INFORMATION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patterns, associations, or relationships among all this </a:t>
            </a:r>
            <a:r>
              <a:rPr lang="en-US" i="1" dirty="0" smtClean="0"/>
              <a:t>data</a:t>
            </a:r>
            <a:r>
              <a:rPr lang="en-US" dirty="0" smtClean="0"/>
              <a:t> can provide </a:t>
            </a:r>
            <a:r>
              <a:rPr lang="en-US" i="1" dirty="0" smtClean="0"/>
              <a:t>information.</a:t>
            </a:r>
          </a:p>
          <a:p>
            <a:pPr lvl="1"/>
            <a:r>
              <a:rPr lang="en-US" dirty="0" smtClean="0"/>
              <a:t>analysis of retail point of sale transaction data can yield information on which products are selling and when.</a:t>
            </a:r>
            <a:endParaRPr lang="en-US" dirty="0"/>
          </a:p>
        </p:txBody>
      </p:sp>
      <p:pic>
        <p:nvPicPr>
          <p:cNvPr id="2050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9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Data Integration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multiple data sources may be combined. </a:t>
            </a:r>
          </a:p>
          <a:p>
            <a:r>
              <a:rPr lang="en-US" dirty="0" smtClean="0"/>
              <a:t>Data mining often requires data integration:</a:t>
            </a:r>
          </a:p>
          <a:p>
            <a:pPr lvl="1"/>
            <a:r>
              <a:rPr lang="en-US" dirty="0" smtClean="0"/>
              <a:t>Merging of data from multiple data stores,</a:t>
            </a:r>
          </a:p>
          <a:p>
            <a:pPr lvl="1"/>
            <a:r>
              <a:rPr lang="en-US" dirty="0" smtClean="0"/>
              <a:t>Reduce and avoid redundancies and inconsistencies in the resulting data set.</a:t>
            </a:r>
          </a:p>
          <a:p>
            <a:pPr lvl="1"/>
            <a:r>
              <a:rPr lang="en-US" dirty="0" smtClean="0"/>
              <a:t>Improve the accuracy and speed of the subsequent data mining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94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Data Transformation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data are transformed and consolidated into forms appropriate for mining by performing summary or aggregation operations. </a:t>
            </a:r>
          </a:p>
          <a:p>
            <a:r>
              <a:rPr lang="en-US" dirty="0" smtClean="0"/>
              <a:t>Due to DT process:</a:t>
            </a:r>
          </a:p>
          <a:p>
            <a:pPr lvl="1"/>
            <a:r>
              <a:rPr lang="en-US" dirty="0" smtClean="0"/>
              <a:t>Mining can be more efficient,</a:t>
            </a:r>
          </a:p>
          <a:p>
            <a:pPr lvl="1"/>
            <a:r>
              <a:rPr lang="en-US" dirty="0" smtClean="0"/>
              <a:t>Easier to understand and find patterns</a:t>
            </a:r>
          </a:p>
          <a:p>
            <a:pPr lvl="1"/>
            <a:r>
              <a:rPr lang="en-US" dirty="0" smtClean="0"/>
              <a:t>Data discretization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9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5. Data mining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essential process where intelligent methods are applied to extract data patterns.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6. Pattern evaluation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identify the truly interesting patterns representing knowledge based on interestingness measures.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19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7. Knowledge presentation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visualization and knowledge representation techniques are used to present mined knowledge to users.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92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2250" y="152400"/>
            <a:ext cx="8686800" cy="533400"/>
          </a:xfrm>
          <a:noFill/>
        </p:spPr>
        <p:txBody>
          <a:bodyPr lIns="92075" tIns="46038" rIns="92075" bIns="46038" anchor="ctr">
            <a:noAutofit/>
          </a:bodyPr>
          <a:lstStyle/>
          <a:p>
            <a:pPr eaLnBrk="1" hangingPunct="1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Mining and Business Intelligence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0246" name="AutoShape 1027"/>
          <p:cNvSpPr>
            <a:spLocks noChangeArrowheads="1"/>
          </p:cNvSpPr>
          <p:nvPr/>
        </p:nvSpPr>
        <p:spPr bwMode="auto">
          <a:xfrm>
            <a:off x="762000" y="1447800"/>
            <a:ext cx="7467600" cy="5029200"/>
          </a:xfrm>
          <a:prstGeom prst="flowChartExtra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0247" name="Line 1028"/>
          <p:cNvSpPr>
            <a:spLocks noChangeShapeType="1"/>
          </p:cNvSpPr>
          <p:nvPr/>
        </p:nvSpPr>
        <p:spPr bwMode="auto">
          <a:xfrm>
            <a:off x="1219200" y="586740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1029"/>
          <p:cNvSpPr>
            <a:spLocks noChangeShapeType="1"/>
          </p:cNvSpPr>
          <p:nvPr/>
        </p:nvSpPr>
        <p:spPr bwMode="auto">
          <a:xfrm>
            <a:off x="1676400" y="52578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Line 1030"/>
          <p:cNvSpPr>
            <a:spLocks noChangeShapeType="1"/>
          </p:cNvSpPr>
          <p:nvPr/>
        </p:nvSpPr>
        <p:spPr bwMode="auto">
          <a:xfrm>
            <a:off x="2209800" y="44958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1031"/>
          <p:cNvSpPr>
            <a:spLocks noChangeShapeType="1"/>
          </p:cNvSpPr>
          <p:nvPr/>
        </p:nvSpPr>
        <p:spPr bwMode="auto">
          <a:xfrm>
            <a:off x="2819400" y="37338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032"/>
          <p:cNvSpPr>
            <a:spLocks noChangeShapeType="1"/>
          </p:cNvSpPr>
          <p:nvPr/>
        </p:nvSpPr>
        <p:spPr bwMode="auto">
          <a:xfrm>
            <a:off x="3429000" y="2895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Line 1033"/>
          <p:cNvSpPr>
            <a:spLocks noChangeShapeType="1"/>
          </p:cNvSpPr>
          <p:nvPr/>
        </p:nvSpPr>
        <p:spPr bwMode="auto">
          <a:xfrm flipV="1">
            <a:off x="533400" y="14478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Line 1034"/>
          <p:cNvSpPr>
            <a:spLocks noChangeShapeType="1"/>
          </p:cNvSpPr>
          <p:nvPr/>
        </p:nvSpPr>
        <p:spPr bwMode="auto">
          <a:xfrm flipV="1">
            <a:off x="8839200" y="14478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Text Box 1035"/>
          <p:cNvSpPr txBox="1">
            <a:spLocks noChangeArrowheads="1"/>
          </p:cNvSpPr>
          <p:nvPr/>
        </p:nvSpPr>
        <p:spPr bwMode="auto">
          <a:xfrm>
            <a:off x="593725" y="1509713"/>
            <a:ext cx="19208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1">
                <a:latin typeface="Times New Roman" pitchFamily="18" charset="0"/>
              </a:rPr>
              <a:t>Increasing potential</a:t>
            </a:r>
          </a:p>
          <a:p>
            <a:r>
              <a:rPr lang="en-US" sz="1600" b="1">
                <a:latin typeface="Times New Roman" pitchFamily="18" charset="0"/>
              </a:rPr>
              <a:t>to support</a:t>
            </a:r>
          </a:p>
          <a:p>
            <a:r>
              <a:rPr lang="en-US" sz="1600" b="1">
                <a:latin typeface="Times New Roman" pitchFamily="18" charset="0"/>
              </a:rPr>
              <a:t>business decisions</a:t>
            </a:r>
          </a:p>
        </p:txBody>
      </p:sp>
      <p:sp>
        <p:nvSpPr>
          <p:cNvPr id="10255" name="Text Box 1036"/>
          <p:cNvSpPr txBox="1">
            <a:spLocks noChangeArrowheads="1"/>
          </p:cNvSpPr>
          <p:nvPr/>
        </p:nvSpPr>
        <p:spPr bwMode="auto">
          <a:xfrm>
            <a:off x="7748588" y="1955800"/>
            <a:ext cx="1001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r>
              <a:rPr lang="en-US" sz="1600" b="1">
                <a:latin typeface="Times New Roman" pitchFamily="18" charset="0"/>
              </a:rPr>
              <a:t>End User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0256" name="Text Box 1037"/>
          <p:cNvSpPr txBox="1">
            <a:spLocks noChangeArrowheads="1"/>
          </p:cNvSpPr>
          <p:nvPr/>
        </p:nvSpPr>
        <p:spPr bwMode="auto">
          <a:xfrm>
            <a:off x="7751763" y="294640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r>
              <a:rPr lang="en-US" sz="1600" b="1">
                <a:latin typeface="Times New Roman" pitchFamily="18" charset="0"/>
              </a:rPr>
              <a:t>Business</a:t>
            </a:r>
          </a:p>
          <a:p>
            <a:pPr algn="r"/>
            <a:r>
              <a:rPr lang="en-US" sz="1600" b="1">
                <a:latin typeface="Times New Roman" pitchFamily="18" charset="0"/>
              </a:rPr>
              <a:t>  Analyst</a:t>
            </a:r>
          </a:p>
        </p:txBody>
      </p:sp>
      <p:sp>
        <p:nvSpPr>
          <p:cNvPr id="10257" name="Text Box 1038"/>
          <p:cNvSpPr txBox="1">
            <a:spLocks noChangeArrowheads="1"/>
          </p:cNvSpPr>
          <p:nvPr/>
        </p:nvSpPr>
        <p:spPr bwMode="auto">
          <a:xfrm>
            <a:off x="7840663" y="3784600"/>
            <a:ext cx="8556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r>
              <a:rPr lang="en-US" sz="1600" b="1">
                <a:latin typeface="Times New Roman" pitchFamily="18" charset="0"/>
              </a:rPr>
              <a:t>     Data</a:t>
            </a:r>
          </a:p>
          <a:p>
            <a:pPr algn="r"/>
            <a:r>
              <a:rPr lang="en-US" sz="1600" b="1">
                <a:latin typeface="Times New Roman" pitchFamily="18" charset="0"/>
              </a:rPr>
              <a:t>Analyst</a:t>
            </a:r>
          </a:p>
        </p:txBody>
      </p:sp>
      <p:sp>
        <p:nvSpPr>
          <p:cNvPr id="10258" name="Text Box 1039"/>
          <p:cNvSpPr txBox="1">
            <a:spLocks noChangeArrowheads="1"/>
          </p:cNvSpPr>
          <p:nvPr/>
        </p:nvSpPr>
        <p:spPr bwMode="auto">
          <a:xfrm>
            <a:off x="8102600" y="5689600"/>
            <a:ext cx="611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r>
              <a:rPr lang="en-US" sz="1600" b="1">
                <a:latin typeface="Times New Roman" pitchFamily="18" charset="0"/>
              </a:rPr>
              <a:t>DBA</a:t>
            </a:r>
          </a:p>
        </p:txBody>
      </p:sp>
      <p:sp>
        <p:nvSpPr>
          <p:cNvPr id="10259" name="Text Box 1040"/>
          <p:cNvSpPr txBox="1">
            <a:spLocks noChangeArrowheads="1"/>
          </p:cNvSpPr>
          <p:nvPr/>
        </p:nvSpPr>
        <p:spPr bwMode="auto">
          <a:xfrm>
            <a:off x="3886200" y="217805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1"/>
              <a:t>Decision</a:t>
            </a:r>
            <a:r>
              <a:rPr lang="en-US" sz="1800"/>
              <a:t> </a:t>
            </a:r>
            <a:r>
              <a:rPr lang="en-US" sz="1800" b="1"/>
              <a:t>Making</a:t>
            </a:r>
          </a:p>
        </p:txBody>
      </p:sp>
      <p:sp>
        <p:nvSpPr>
          <p:cNvPr id="10260" name="Text Box 1041"/>
          <p:cNvSpPr txBox="1">
            <a:spLocks noChangeArrowheads="1"/>
          </p:cNvSpPr>
          <p:nvPr/>
        </p:nvSpPr>
        <p:spPr bwMode="auto">
          <a:xfrm>
            <a:off x="3352800" y="2992438"/>
            <a:ext cx="226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1"/>
              <a:t>Data Presentation</a:t>
            </a:r>
          </a:p>
        </p:txBody>
      </p:sp>
      <p:sp>
        <p:nvSpPr>
          <p:cNvPr id="10261" name="Text Box 1042"/>
          <p:cNvSpPr txBox="1">
            <a:spLocks noChangeArrowheads="1"/>
          </p:cNvSpPr>
          <p:nvPr/>
        </p:nvSpPr>
        <p:spPr bwMode="auto">
          <a:xfrm>
            <a:off x="3276600" y="3352800"/>
            <a:ext cx="2578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1" i="1">
                <a:latin typeface="Times New Roman" pitchFamily="18" charset="0"/>
              </a:rPr>
              <a:t>Visualization Techniques</a:t>
            </a:r>
          </a:p>
        </p:txBody>
      </p:sp>
      <p:sp>
        <p:nvSpPr>
          <p:cNvPr id="10262" name="Text Box 1043"/>
          <p:cNvSpPr txBox="1">
            <a:spLocks noChangeArrowheads="1"/>
          </p:cNvSpPr>
          <p:nvPr/>
        </p:nvSpPr>
        <p:spPr bwMode="auto">
          <a:xfrm>
            <a:off x="3657600" y="3765550"/>
            <a:ext cx="17827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1"/>
              <a:t>Data Mining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0263" name="Text Box 1044"/>
          <p:cNvSpPr txBox="1">
            <a:spLocks noChangeArrowheads="1"/>
          </p:cNvSpPr>
          <p:nvPr/>
        </p:nvSpPr>
        <p:spPr bwMode="auto">
          <a:xfrm>
            <a:off x="3581400" y="4038600"/>
            <a:ext cx="2324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1" i="1">
                <a:latin typeface="Times New Roman" pitchFamily="18" charset="0"/>
              </a:rPr>
              <a:t>Information Discovery</a:t>
            </a:r>
          </a:p>
        </p:txBody>
      </p:sp>
      <p:sp>
        <p:nvSpPr>
          <p:cNvPr id="10264" name="Text Box 1045"/>
          <p:cNvSpPr txBox="1">
            <a:spLocks noChangeArrowheads="1"/>
          </p:cNvSpPr>
          <p:nvPr/>
        </p:nvSpPr>
        <p:spPr bwMode="auto">
          <a:xfrm>
            <a:off x="3368675" y="4572000"/>
            <a:ext cx="2346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1"/>
              <a:t>Data Exploration</a:t>
            </a:r>
          </a:p>
        </p:txBody>
      </p:sp>
      <p:sp>
        <p:nvSpPr>
          <p:cNvPr id="10265" name="Text Box 1047"/>
          <p:cNvSpPr txBox="1">
            <a:spLocks noChangeArrowheads="1"/>
          </p:cNvSpPr>
          <p:nvPr/>
        </p:nvSpPr>
        <p:spPr bwMode="auto">
          <a:xfrm>
            <a:off x="2133600" y="4876800"/>
            <a:ext cx="457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1" i="1">
                <a:latin typeface="Times New Roman" pitchFamily="18" charset="0"/>
              </a:rPr>
              <a:t>Statistical Summary, Querying, and Reporting</a:t>
            </a:r>
            <a:endParaRPr lang="en-US" sz="1800" b="1" i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0266" name="Text Box 1048"/>
          <p:cNvSpPr txBox="1">
            <a:spLocks noChangeArrowheads="1"/>
          </p:cNvSpPr>
          <p:nvPr/>
        </p:nvSpPr>
        <p:spPr bwMode="auto">
          <a:xfrm>
            <a:off x="1600200" y="5410200"/>
            <a:ext cx="6021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1"/>
              <a:t>Data Preprocessing/Integration, Data Warehouses</a:t>
            </a:r>
          </a:p>
        </p:txBody>
      </p:sp>
      <p:sp>
        <p:nvSpPr>
          <p:cNvPr id="10267" name="Text Box 1049"/>
          <p:cNvSpPr txBox="1">
            <a:spLocks noChangeArrowheads="1"/>
          </p:cNvSpPr>
          <p:nvPr/>
        </p:nvSpPr>
        <p:spPr bwMode="auto">
          <a:xfrm>
            <a:off x="3581400" y="5791200"/>
            <a:ext cx="1697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1"/>
              <a:t>Data Sources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0268" name="Text Box 1050"/>
          <p:cNvSpPr txBox="1">
            <a:spLocks noChangeArrowheads="1"/>
          </p:cNvSpPr>
          <p:nvPr/>
        </p:nvSpPr>
        <p:spPr bwMode="auto">
          <a:xfrm>
            <a:off x="1066800" y="6096000"/>
            <a:ext cx="711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1" i="1">
                <a:latin typeface="Times New Roman" pitchFamily="18" charset="0"/>
              </a:rPr>
              <a:t>Paper, Files, Web documents, Scientific experiments, Database Systems</a:t>
            </a:r>
          </a:p>
        </p:txBody>
      </p:sp>
      <p:sp>
        <p:nvSpPr>
          <p:cNvPr id="10269" name="Line 1051"/>
          <p:cNvSpPr>
            <a:spLocks noChangeShapeType="1"/>
          </p:cNvSpPr>
          <p:nvPr/>
        </p:nvSpPr>
        <p:spPr bwMode="auto">
          <a:xfrm>
            <a:off x="457200" y="64770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47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610600" cy="762000"/>
          </a:xfrm>
          <a:noFill/>
        </p:spPr>
        <p:txBody>
          <a:bodyPr lIns="92075" tIns="46038" rIns="92075" bIns="46038" anchor="ctr">
            <a:noAutofit/>
          </a:bodyPr>
          <a:lstStyle/>
          <a:p>
            <a:pPr eaLnBrk="1" hangingPunct="1"/>
            <a:r>
              <a:rPr lang="en-US" sz="3200" b="1" dirty="0" smtClean="0"/>
              <a:t>Data Mining: Confluence of Multiple Disciplines</a:t>
            </a:r>
            <a:r>
              <a:rPr lang="en-US" sz="3600" b="1" dirty="0" smtClean="0"/>
              <a:t> </a:t>
            </a:r>
          </a:p>
        </p:txBody>
      </p:sp>
      <p:grpSp>
        <p:nvGrpSpPr>
          <p:cNvPr id="11270" name="Group 29"/>
          <p:cNvGrpSpPr>
            <a:grpSpLocks/>
          </p:cNvGrpSpPr>
          <p:nvPr/>
        </p:nvGrpSpPr>
        <p:grpSpPr bwMode="auto">
          <a:xfrm>
            <a:off x="304800" y="1600200"/>
            <a:ext cx="8534400" cy="4343400"/>
            <a:chOff x="192" y="1152"/>
            <a:chExt cx="5376" cy="2736"/>
          </a:xfrm>
        </p:grpSpPr>
        <p:sp>
          <p:nvSpPr>
            <p:cNvPr id="11271" name="Oval 19"/>
            <p:cNvSpPr>
              <a:spLocks noChangeArrowheads="1"/>
            </p:cNvSpPr>
            <p:nvPr/>
          </p:nvSpPr>
          <p:spPr bwMode="auto">
            <a:xfrm>
              <a:off x="2136" y="2160"/>
              <a:ext cx="1440" cy="672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3200" b="1" dirty="0"/>
                <a:t>Data Mining</a:t>
              </a:r>
            </a:p>
          </p:txBody>
        </p:sp>
        <p:sp>
          <p:nvSpPr>
            <p:cNvPr id="11272" name="Line 13"/>
            <p:cNvSpPr>
              <a:spLocks noChangeShapeType="1"/>
            </p:cNvSpPr>
            <p:nvPr/>
          </p:nvSpPr>
          <p:spPr bwMode="auto">
            <a:xfrm>
              <a:off x="1488" y="244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3" name="Line 14"/>
            <p:cNvSpPr>
              <a:spLocks noChangeShapeType="1"/>
            </p:cNvSpPr>
            <p:nvPr/>
          </p:nvSpPr>
          <p:spPr bwMode="auto">
            <a:xfrm>
              <a:off x="1824" y="1680"/>
              <a:ext cx="816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4" name="Line 15"/>
            <p:cNvSpPr>
              <a:spLocks noChangeShapeType="1"/>
            </p:cNvSpPr>
            <p:nvPr/>
          </p:nvSpPr>
          <p:spPr bwMode="auto">
            <a:xfrm flipH="1">
              <a:off x="3072" y="1680"/>
              <a:ext cx="72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5" name="Line 16"/>
            <p:cNvSpPr>
              <a:spLocks noChangeShapeType="1"/>
            </p:cNvSpPr>
            <p:nvPr/>
          </p:nvSpPr>
          <p:spPr bwMode="auto">
            <a:xfrm flipH="1">
              <a:off x="3600" y="244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6" name="Line 17"/>
            <p:cNvSpPr>
              <a:spLocks noChangeShapeType="1"/>
            </p:cNvSpPr>
            <p:nvPr/>
          </p:nvSpPr>
          <p:spPr bwMode="auto">
            <a:xfrm flipH="1" flipV="1">
              <a:off x="3168" y="2784"/>
              <a:ext cx="124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7" name="Line 18"/>
            <p:cNvSpPr>
              <a:spLocks noChangeShapeType="1"/>
            </p:cNvSpPr>
            <p:nvPr/>
          </p:nvSpPr>
          <p:spPr bwMode="auto">
            <a:xfrm flipV="1">
              <a:off x="1536" y="2784"/>
              <a:ext cx="100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8" name="Oval 21"/>
            <p:cNvSpPr>
              <a:spLocks noChangeArrowheads="1"/>
            </p:cNvSpPr>
            <p:nvPr/>
          </p:nvSpPr>
          <p:spPr bwMode="auto">
            <a:xfrm>
              <a:off x="1056" y="1152"/>
              <a:ext cx="1296" cy="52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400" dirty="0"/>
                <a:t>Database </a:t>
              </a:r>
            </a:p>
            <a:p>
              <a:pPr algn="ctr"/>
              <a:r>
                <a:rPr lang="en-US" sz="2400" dirty="0"/>
                <a:t>Technology</a:t>
              </a:r>
            </a:p>
          </p:txBody>
        </p:sp>
        <p:sp>
          <p:nvSpPr>
            <p:cNvPr id="11279" name="Oval 22"/>
            <p:cNvSpPr>
              <a:spLocks noChangeArrowheads="1"/>
            </p:cNvSpPr>
            <p:nvPr/>
          </p:nvSpPr>
          <p:spPr bwMode="auto">
            <a:xfrm>
              <a:off x="3216" y="1200"/>
              <a:ext cx="1296" cy="48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400" dirty="0"/>
                <a:t>Statistics</a:t>
              </a:r>
            </a:p>
          </p:txBody>
        </p:sp>
        <p:sp>
          <p:nvSpPr>
            <p:cNvPr id="11280" name="Oval 23"/>
            <p:cNvSpPr>
              <a:spLocks noChangeArrowheads="1"/>
            </p:cNvSpPr>
            <p:nvPr/>
          </p:nvSpPr>
          <p:spPr bwMode="auto">
            <a:xfrm>
              <a:off x="192" y="2208"/>
              <a:ext cx="1296" cy="52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2400"/>
                <a:t>Machine</a:t>
              </a:r>
            </a:p>
            <a:p>
              <a:pPr algn="ctr"/>
              <a:r>
                <a:rPr lang="en-US" sz="2400"/>
                <a:t>Learning</a:t>
              </a:r>
            </a:p>
          </p:txBody>
        </p:sp>
        <p:sp>
          <p:nvSpPr>
            <p:cNvPr id="11281" name="Oval 24"/>
            <p:cNvSpPr>
              <a:spLocks noChangeArrowheads="1"/>
            </p:cNvSpPr>
            <p:nvPr/>
          </p:nvSpPr>
          <p:spPr bwMode="auto">
            <a:xfrm>
              <a:off x="336" y="3072"/>
              <a:ext cx="1296" cy="52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400" dirty="0"/>
                <a:t>Pattern</a:t>
              </a:r>
            </a:p>
            <a:p>
              <a:pPr algn="ctr"/>
              <a:r>
                <a:rPr lang="en-US" sz="2400" dirty="0"/>
                <a:t>Recognition</a:t>
              </a:r>
            </a:p>
          </p:txBody>
        </p:sp>
        <p:sp>
          <p:nvSpPr>
            <p:cNvPr id="11282" name="Oval 25"/>
            <p:cNvSpPr>
              <a:spLocks noChangeArrowheads="1"/>
            </p:cNvSpPr>
            <p:nvPr/>
          </p:nvSpPr>
          <p:spPr bwMode="auto">
            <a:xfrm>
              <a:off x="2208" y="3360"/>
              <a:ext cx="1296" cy="52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400"/>
                <a:t>Algorithm</a:t>
              </a:r>
            </a:p>
          </p:txBody>
        </p:sp>
        <p:sp>
          <p:nvSpPr>
            <p:cNvPr id="11283" name="Oval 26"/>
            <p:cNvSpPr>
              <a:spLocks noChangeArrowheads="1"/>
            </p:cNvSpPr>
            <p:nvPr/>
          </p:nvSpPr>
          <p:spPr bwMode="auto">
            <a:xfrm>
              <a:off x="4032" y="3216"/>
              <a:ext cx="1296" cy="52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400" dirty="0"/>
                <a:t>Other</a:t>
              </a:r>
            </a:p>
            <a:p>
              <a:pPr algn="ctr"/>
              <a:r>
                <a:rPr lang="en-US" sz="2400" dirty="0"/>
                <a:t>Disciplines</a:t>
              </a:r>
            </a:p>
          </p:txBody>
        </p:sp>
        <p:sp>
          <p:nvSpPr>
            <p:cNvPr id="11284" name="Oval 27"/>
            <p:cNvSpPr>
              <a:spLocks noChangeArrowheads="1"/>
            </p:cNvSpPr>
            <p:nvPr/>
          </p:nvSpPr>
          <p:spPr bwMode="auto">
            <a:xfrm>
              <a:off x="4272" y="2160"/>
              <a:ext cx="1296" cy="52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2400"/>
                <a:t>Visualization</a:t>
              </a:r>
              <a:endParaRPr lang="en-US" sz="2000"/>
            </a:p>
          </p:txBody>
        </p:sp>
        <p:sp>
          <p:nvSpPr>
            <p:cNvPr id="11285" name="Line 28"/>
            <p:cNvSpPr>
              <a:spLocks noChangeShapeType="1"/>
            </p:cNvSpPr>
            <p:nvPr/>
          </p:nvSpPr>
          <p:spPr bwMode="auto">
            <a:xfrm flipH="1" flipV="1">
              <a:off x="2832" y="2832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22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10668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0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85800"/>
          </a:xfrm>
          <a:noFill/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en-US" sz="3600" b="1" dirty="0" smtClean="0"/>
              <a:t>Data Mining: On What Kinds of Data?</a:t>
            </a:r>
            <a:endParaRPr lang="en-US" sz="3600" b="1" u="sng" dirty="0" smtClean="0"/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610600" cy="5181600"/>
          </a:xfrm>
          <a:noFill/>
        </p:spPr>
        <p:txBody>
          <a:bodyPr lIns="92075" tIns="46038" rIns="92075" bIns="46038">
            <a:no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sz="2000" b="1" dirty="0" smtClean="0"/>
              <a:t>Database-oriented data sets and applications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b="1" dirty="0" smtClean="0"/>
              <a:t>Relational database, data warehouse, transactional database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 dirty="0" smtClean="0"/>
              <a:t>Advanced data sets and advanced applications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b="1" dirty="0" smtClean="0"/>
              <a:t>Data streams and sensor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b="1" dirty="0" smtClean="0"/>
              <a:t>Time-series data, temporal data, sequence data (incl. bio-sequences)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b="1" dirty="0" smtClean="0"/>
              <a:t>Structure data, graphs, social networks and multi-linked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b="1" dirty="0" smtClean="0"/>
              <a:t>Object-relational databases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b="1" dirty="0" smtClean="0"/>
              <a:t>Heterogeneous databases and legacy databases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b="1" dirty="0" smtClean="0"/>
              <a:t>Spatial data and spatiotemporal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b="1" dirty="0" smtClean="0"/>
              <a:t>Multimedia database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b="1" dirty="0" smtClean="0"/>
              <a:t>Text databases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b="1" dirty="0" smtClean="0"/>
              <a:t>The World-Wide Web</a:t>
            </a:r>
          </a:p>
        </p:txBody>
      </p:sp>
      <p:pic>
        <p:nvPicPr>
          <p:cNvPr id="7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923924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4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Sources:</a:t>
            </a:r>
          </a:p>
          <a:p>
            <a:pPr lvl="1"/>
            <a:r>
              <a:rPr lang="en-US" dirty="0" smtClean="0"/>
              <a:t>Data Mining Concepts and Techniques 3</a:t>
            </a:r>
            <a:r>
              <a:rPr lang="en-US" baseline="30000" dirty="0" smtClean="0"/>
              <a:t>rd</a:t>
            </a:r>
            <a:r>
              <a:rPr lang="en-US" dirty="0" smtClean="0"/>
              <a:t> Edition by </a:t>
            </a:r>
            <a:r>
              <a:rPr lang="en-US" dirty="0" err="1" smtClean="0"/>
              <a:t>Jiawei</a:t>
            </a:r>
            <a:r>
              <a:rPr lang="en-US" dirty="0" smtClean="0"/>
              <a:t> Han, </a:t>
            </a:r>
            <a:r>
              <a:rPr lang="en-US" dirty="0" err="1" smtClean="0"/>
              <a:t>Micheline</a:t>
            </a:r>
            <a:r>
              <a:rPr lang="en-US" dirty="0" smtClean="0"/>
              <a:t> </a:t>
            </a:r>
            <a:r>
              <a:rPr lang="en-US" dirty="0" err="1" smtClean="0"/>
              <a:t>Kamber</a:t>
            </a:r>
            <a:r>
              <a:rPr lang="en-US" dirty="0" smtClean="0"/>
              <a:t> &amp; </a:t>
            </a:r>
            <a:r>
              <a:rPr lang="en-US" dirty="0" err="1" smtClean="0"/>
              <a:t>Jian</a:t>
            </a:r>
            <a:r>
              <a:rPr lang="en-US" dirty="0" smtClean="0"/>
              <a:t> Pei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87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KNOWLEDGE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can be converted into </a:t>
            </a:r>
            <a:r>
              <a:rPr lang="en-US" i="1" dirty="0" smtClean="0"/>
              <a:t>knowledge</a:t>
            </a:r>
            <a:r>
              <a:rPr lang="en-US" dirty="0" smtClean="0"/>
              <a:t> about historical patterns and future trends. </a:t>
            </a:r>
          </a:p>
          <a:p>
            <a:r>
              <a:rPr lang="en-US" dirty="0" smtClean="0"/>
              <a:t>A familiarity, awareness or understanding of someone or something.</a:t>
            </a:r>
          </a:p>
          <a:p>
            <a:r>
              <a:rPr lang="en-US" dirty="0"/>
              <a:t>T</a:t>
            </a:r>
            <a:r>
              <a:rPr lang="en-US" dirty="0" smtClean="0"/>
              <a:t>heoretical or practical understanding of a subject</a:t>
            </a:r>
            <a:endParaRPr lang="en-US" dirty="0"/>
          </a:p>
        </p:txBody>
      </p:sp>
      <p:pic>
        <p:nvPicPr>
          <p:cNvPr id="2050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9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2" descr="Image result for data information knowled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data information knowled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4" y="1600200"/>
            <a:ext cx="8074026" cy="455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0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8" name="Picture 4" descr="Image result for data information knowled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382000" cy="612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30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DATABASE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database</a:t>
            </a:r>
            <a:r>
              <a:rPr lang="en-US" dirty="0" smtClean="0"/>
              <a:t> is a collection of information that is organized so that it can easily be accessed, managed, and updated. </a:t>
            </a:r>
          </a:p>
          <a:p>
            <a:r>
              <a:rPr lang="en-US" dirty="0" smtClean="0"/>
              <a:t>Reduced data redundancy and increased data </a:t>
            </a:r>
            <a:r>
              <a:rPr lang="en-US" dirty="0" err="1" smtClean="0"/>
              <a:t>consistancy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0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Warehouses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relational database that is designed for query, analysis and reporting purpose rather than for transaction processing. It usually contains historical </a:t>
            </a:r>
            <a:r>
              <a:rPr lang="en-US" i="1" dirty="0" smtClean="0"/>
              <a:t>data</a:t>
            </a:r>
            <a:r>
              <a:rPr lang="en-US" dirty="0" smtClean="0"/>
              <a:t> derived from different sources of </a:t>
            </a:r>
            <a:r>
              <a:rPr lang="en-US" dirty="0" smtClean="0"/>
              <a:t>business's </a:t>
            </a:r>
            <a:r>
              <a:rPr lang="en-US" dirty="0" smtClean="0"/>
              <a:t>transaction </a:t>
            </a:r>
            <a:r>
              <a:rPr lang="en-US" i="1" dirty="0" smtClean="0"/>
              <a:t>data</a:t>
            </a:r>
            <a:r>
              <a:rPr lang="en-US" dirty="0"/>
              <a:t>.</a:t>
            </a:r>
          </a:p>
        </p:txBody>
      </p:sp>
      <p:pic>
        <p:nvPicPr>
          <p:cNvPr id="4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8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Moving toward the Information Age:</a:t>
            </a:r>
          </a:p>
          <a:p>
            <a:pPr lvl="1"/>
            <a:r>
              <a:rPr lang="en-US" dirty="0" smtClean="0"/>
              <a:t>“We are living in the information age” </a:t>
            </a:r>
            <a:r>
              <a:rPr lang="en-US" dirty="0" smtClean="0">
                <a:solidFill>
                  <a:srgbClr val="FF0000"/>
                </a:solidFill>
              </a:rPr>
              <a:t>(NO)</a:t>
            </a:r>
          </a:p>
          <a:p>
            <a:pPr lvl="1"/>
            <a:r>
              <a:rPr lang="en-US" dirty="0" smtClean="0"/>
              <a:t>“We are actually living in the data age” </a:t>
            </a:r>
            <a:r>
              <a:rPr lang="en-US" dirty="0" smtClean="0">
                <a:solidFill>
                  <a:srgbClr val="0070C0"/>
                </a:solidFill>
              </a:rPr>
              <a:t>(YES)</a:t>
            </a:r>
          </a:p>
          <a:p>
            <a:r>
              <a:rPr lang="en-US" dirty="0" smtClean="0"/>
              <a:t>Terabytes or petabytes data:</a:t>
            </a:r>
          </a:p>
          <a:p>
            <a:pPr lvl="1"/>
            <a:r>
              <a:rPr lang="en-US" dirty="0" smtClean="0"/>
              <a:t>Sensors &amp; Computer Networks</a:t>
            </a:r>
          </a:p>
          <a:p>
            <a:pPr lvl="1"/>
            <a:r>
              <a:rPr lang="en-US" dirty="0" smtClean="0"/>
              <a:t>WWW &amp; Social Media</a:t>
            </a:r>
          </a:p>
          <a:p>
            <a:pPr lvl="1"/>
            <a:r>
              <a:rPr lang="en-US" dirty="0" smtClean="0"/>
              <a:t>Operational data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1331</Words>
  <Application>Microsoft Office PowerPoint</Application>
  <PresentationFormat>On-screen Show (4:3)</PresentationFormat>
  <Paragraphs>248</Paragraphs>
  <Slides>38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Data Mining</vt:lpstr>
      <vt:lpstr>DATA</vt:lpstr>
      <vt:lpstr>INFORMATION</vt:lpstr>
      <vt:lpstr>KNOWLEDGE</vt:lpstr>
      <vt:lpstr>Relation</vt:lpstr>
      <vt:lpstr>PowerPoint Presentation</vt:lpstr>
      <vt:lpstr>DATABASE</vt:lpstr>
      <vt:lpstr>Data Warehouses </vt:lpstr>
      <vt:lpstr>Motivation</vt:lpstr>
      <vt:lpstr>WHY DATA MINING</vt:lpstr>
      <vt:lpstr>Evolution of Sciences</vt:lpstr>
      <vt:lpstr>Empirical Science (Before 1600)</vt:lpstr>
      <vt:lpstr>Theoretical Science (1600-1950)</vt:lpstr>
      <vt:lpstr>HYPOTHESIS</vt:lpstr>
      <vt:lpstr>Theory and Fact</vt:lpstr>
      <vt:lpstr>Computational science (1950-1990)</vt:lpstr>
      <vt:lpstr>Data science (1990-Now)</vt:lpstr>
      <vt:lpstr>Evolution of Database Technology</vt:lpstr>
      <vt:lpstr>What’s Data Mining?</vt:lpstr>
      <vt:lpstr>PowerPoint Presentation</vt:lpstr>
      <vt:lpstr>DATA MINING</vt:lpstr>
      <vt:lpstr>Why KDD?</vt:lpstr>
      <vt:lpstr>Definition 1</vt:lpstr>
      <vt:lpstr>Definition 2</vt:lpstr>
      <vt:lpstr>Data mining definition conti..</vt:lpstr>
      <vt:lpstr>PowerPoint Presentation</vt:lpstr>
      <vt:lpstr>Data mining- Core of Knowledge discovery process</vt:lpstr>
      <vt:lpstr>Iterative Sequence of KDD</vt:lpstr>
      <vt:lpstr>1. Data Cleansing</vt:lpstr>
      <vt:lpstr>2. Data Integration</vt:lpstr>
      <vt:lpstr>4. Data Transformation</vt:lpstr>
      <vt:lpstr>5. Data mining</vt:lpstr>
      <vt:lpstr>6. Pattern evaluation</vt:lpstr>
      <vt:lpstr>7. Knowledge presentation</vt:lpstr>
      <vt:lpstr>Data Mining and Business Intelligence </vt:lpstr>
      <vt:lpstr>Data Mining: Confluence of Multiple Disciplines </vt:lpstr>
      <vt:lpstr>Data Mining: On What Kinds of Data?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AAmin</dc:creator>
  <cp:lastModifiedBy>AAmin</cp:lastModifiedBy>
  <cp:revision>64</cp:revision>
  <dcterms:created xsi:type="dcterms:W3CDTF">2016-09-06T15:57:11Z</dcterms:created>
  <dcterms:modified xsi:type="dcterms:W3CDTF">2016-09-17T10:27:37Z</dcterms:modified>
</cp:coreProperties>
</file>