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EE60F01D-D57F-41F2-866D-6DAE589C87EB}"/>
    <pc:docChg chg="undo custSel addSld delSld modSld">
      <pc:chgData name="Adnan Amin" userId="040c997b-cd49-4944-9f0b-7e25b6c79007" providerId="ADAL" clId="{EE60F01D-D57F-41F2-866D-6DAE589C87EB}" dt="2022-02-27T11:53:08.525" v="478" actId="47"/>
      <pc:docMkLst>
        <pc:docMk/>
      </pc:docMkLst>
      <pc:sldChg chg="modSp mod">
        <pc:chgData name="Adnan Amin" userId="040c997b-cd49-4944-9f0b-7e25b6c79007" providerId="ADAL" clId="{EE60F01D-D57F-41F2-866D-6DAE589C87EB}" dt="2022-02-27T11:31:05.860" v="53" actId="20577"/>
        <pc:sldMkLst>
          <pc:docMk/>
          <pc:sldMk cId="250437702" sldId="257"/>
        </pc:sldMkLst>
        <pc:spChg chg="mod">
          <ac:chgData name="Adnan Amin" userId="040c997b-cd49-4944-9f0b-7e25b6c79007" providerId="ADAL" clId="{EE60F01D-D57F-41F2-866D-6DAE589C87EB}" dt="2022-02-27T11:31:05.860" v="53" actId="20577"/>
          <ac:spMkLst>
            <pc:docMk/>
            <pc:sldMk cId="250437702" sldId="257"/>
            <ac:spMk id="3" creationId="{33C0C40E-3FE8-4B19-9E7E-E2CFB79EC6BF}"/>
          </ac:spMkLst>
        </pc:spChg>
      </pc:sldChg>
      <pc:sldChg chg="modSp mod">
        <pc:chgData name="Adnan Amin" userId="040c997b-cd49-4944-9f0b-7e25b6c79007" providerId="ADAL" clId="{EE60F01D-D57F-41F2-866D-6DAE589C87EB}" dt="2022-02-27T11:48:06.214" v="398" actId="20577"/>
        <pc:sldMkLst>
          <pc:docMk/>
          <pc:sldMk cId="2600387620" sldId="260"/>
        </pc:sldMkLst>
        <pc:spChg chg="mod">
          <ac:chgData name="Adnan Amin" userId="040c997b-cd49-4944-9f0b-7e25b6c79007" providerId="ADAL" clId="{EE60F01D-D57F-41F2-866D-6DAE589C87EB}" dt="2022-02-27T11:48:06.214" v="398" actId="20577"/>
          <ac:spMkLst>
            <pc:docMk/>
            <pc:sldMk cId="2600387620" sldId="260"/>
            <ac:spMk id="3" creationId="{47AAB728-543F-4D52-8196-D93EA06A4FDA}"/>
          </ac:spMkLst>
        </pc:spChg>
      </pc:sldChg>
      <pc:sldChg chg="modSp mod">
        <pc:chgData name="Adnan Amin" userId="040c997b-cd49-4944-9f0b-7e25b6c79007" providerId="ADAL" clId="{EE60F01D-D57F-41F2-866D-6DAE589C87EB}" dt="2022-02-27T11:44:17.650" v="371" actId="113"/>
        <pc:sldMkLst>
          <pc:docMk/>
          <pc:sldMk cId="665689684" sldId="273"/>
        </pc:sldMkLst>
        <pc:spChg chg="mod">
          <ac:chgData name="Adnan Amin" userId="040c997b-cd49-4944-9f0b-7e25b6c79007" providerId="ADAL" clId="{EE60F01D-D57F-41F2-866D-6DAE589C87EB}" dt="2022-02-27T11:44:17.650" v="371" actId="113"/>
          <ac:spMkLst>
            <pc:docMk/>
            <pc:sldMk cId="665689684" sldId="273"/>
            <ac:spMk id="3" creationId="{9516E405-9452-4C6B-9C2E-BBF2EECF7FAB}"/>
          </ac:spMkLst>
        </pc:spChg>
      </pc:sldChg>
      <pc:sldChg chg="modSp del mod">
        <pc:chgData name="Adnan Amin" userId="040c997b-cd49-4944-9f0b-7e25b6c79007" providerId="ADAL" clId="{EE60F01D-D57F-41F2-866D-6DAE589C87EB}" dt="2022-02-27T11:43:00.868" v="370" actId="2696"/>
        <pc:sldMkLst>
          <pc:docMk/>
          <pc:sldMk cId="1365502110" sldId="274"/>
        </pc:sldMkLst>
        <pc:spChg chg="mod">
          <ac:chgData name="Adnan Amin" userId="040c997b-cd49-4944-9f0b-7e25b6c79007" providerId="ADAL" clId="{EE60F01D-D57F-41F2-866D-6DAE589C87EB}" dt="2022-02-27T11:42:50.556" v="369" actId="20577"/>
          <ac:spMkLst>
            <pc:docMk/>
            <pc:sldMk cId="1365502110" sldId="274"/>
            <ac:spMk id="2" creationId="{F1C7B760-3761-477B-84F7-6C0B7996BF06}"/>
          </ac:spMkLst>
        </pc:spChg>
      </pc:sldChg>
      <pc:sldChg chg="modSp del mod">
        <pc:chgData name="Adnan Amin" userId="040c997b-cd49-4944-9f0b-7e25b6c79007" providerId="ADAL" clId="{EE60F01D-D57F-41F2-866D-6DAE589C87EB}" dt="2022-02-27T11:43:00.868" v="370" actId="2696"/>
        <pc:sldMkLst>
          <pc:docMk/>
          <pc:sldMk cId="96522727" sldId="276"/>
        </pc:sldMkLst>
        <pc:spChg chg="mod">
          <ac:chgData name="Adnan Amin" userId="040c997b-cd49-4944-9f0b-7e25b6c79007" providerId="ADAL" clId="{EE60F01D-D57F-41F2-866D-6DAE589C87EB}" dt="2022-02-27T11:39:05.332" v="146" actId="113"/>
          <ac:spMkLst>
            <pc:docMk/>
            <pc:sldMk cId="96522727" sldId="276"/>
            <ac:spMk id="2" creationId="{F613DA8C-E17E-40FD-8B8B-8679309E7D8B}"/>
          </ac:spMkLst>
        </pc:spChg>
        <pc:spChg chg="mod">
          <ac:chgData name="Adnan Amin" userId="040c997b-cd49-4944-9f0b-7e25b6c79007" providerId="ADAL" clId="{EE60F01D-D57F-41F2-866D-6DAE589C87EB}" dt="2022-02-27T11:40:20.664" v="211" actId="20577"/>
          <ac:spMkLst>
            <pc:docMk/>
            <pc:sldMk cId="96522727" sldId="276"/>
            <ac:spMk id="3" creationId="{2BEDA4C4-C6DE-458E-970F-6A68FFABEF0C}"/>
          </ac:spMkLst>
        </pc:spChg>
      </pc:sldChg>
      <pc:sldChg chg="addSp delSp modSp new mod">
        <pc:chgData name="Adnan Amin" userId="040c997b-cd49-4944-9f0b-7e25b6c79007" providerId="ADAL" clId="{EE60F01D-D57F-41F2-866D-6DAE589C87EB}" dt="2022-02-27T11:50:29.320" v="439" actId="20577"/>
        <pc:sldMkLst>
          <pc:docMk/>
          <pc:sldMk cId="1025983019" sldId="276"/>
        </pc:sldMkLst>
        <pc:spChg chg="mod">
          <ac:chgData name="Adnan Amin" userId="040c997b-cd49-4944-9f0b-7e25b6c79007" providerId="ADAL" clId="{EE60F01D-D57F-41F2-866D-6DAE589C87EB}" dt="2022-02-27T11:50:29.320" v="439" actId="20577"/>
          <ac:spMkLst>
            <pc:docMk/>
            <pc:sldMk cId="1025983019" sldId="276"/>
            <ac:spMk id="2" creationId="{506E82A9-E5BD-4996-9DD3-5FEA37014F1E}"/>
          </ac:spMkLst>
        </pc:spChg>
        <pc:spChg chg="del">
          <ac:chgData name="Adnan Amin" userId="040c997b-cd49-4944-9f0b-7e25b6c79007" providerId="ADAL" clId="{EE60F01D-D57F-41F2-866D-6DAE589C87EB}" dt="2022-02-27T11:50:14.004" v="415" actId="478"/>
          <ac:spMkLst>
            <pc:docMk/>
            <pc:sldMk cId="1025983019" sldId="276"/>
            <ac:spMk id="3" creationId="{951375FF-5CCB-4672-A952-5EA1A9E23D7B}"/>
          </ac:spMkLst>
        </pc:spChg>
        <pc:picChg chg="add mod">
          <ac:chgData name="Adnan Amin" userId="040c997b-cd49-4944-9f0b-7e25b6c79007" providerId="ADAL" clId="{EE60F01D-D57F-41F2-866D-6DAE589C87EB}" dt="2022-02-27T11:50:21.711" v="419" actId="1076"/>
          <ac:picMkLst>
            <pc:docMk/>
            <pc:sldMk cId="1025983019" sldId="276"/>
            <ac:picMk id="5" creationId="{8E9A2252-205F-4ACE-8024-16B52840D63B}"/>
          </ac:picMkLst>
        </pc:picChg>
      </pc:sldChg>
      <pc:sldChg chg="modSp new del mod">
        <pc:chgData name="Adnan Amin" userId="040c997b-cd49-4944-9f0b-7e25b6c79007" providerId="ADAL" clId="{EE60F01D-D57F-41F2-866D-6DAE589C87EB}" dt="2022-02-27T11:43:00.868" v="370" actId="2696"/>
        <pc:sldMkLst>
          <pc:docMk/>
          <pc:sldMk cId="1508412074" sldId="277"/>
        </pc:sldMkLst>
        <pc:spChg chg="mod">
          <ac:chgData name="Adnan Amin" userId="040c997b-cd49-4944-9f0b-7e25b6c79007" providerId="ADAL" clId="{EE60F01D-D57F-41F2-866D-6DAE589C87EB}" dt="2022-02-27T11:41:01.624" v="233" actId="113"/>
          <ac:spMkLst>
            <pc:docMk/>
            <pc:sldMk cId="1508412074" sldId="277"/>
            <ac:spMk id="2" creationId="{3D7580DE-C593-41F7-AB7B-799DD07790CC}"/>
          </ac:spMkLst>
        </pc:spChg>
        <pc:spChg chg="mod">
          <ac:chgData name="Adnan Amin" userId="040c997b-cd49-4944-9f0b-7e25b6c79007" providerId="ADAL" clId="{EE60F01D-D57F-41F2-866D-6DAE589C87EB}" dt="2022-02-27T11:41:50.874" v="355" actId="20577"/>
          <ac:spMkLst>
            <pc:docMk/>
            <pc:sldMk cId="1508412074" sldId="277"/>
            <ac:spMk id="3" creationId="{4C8872BC-9512-4DB5-8529-12599EDDA0FF}"/>
          </ac:spMkLst>
        </pc:spChg>
      </pc:sldChg>
      <pc:sldChg chg="addSp delSp modSp new mod">
        <pc:chgData name="Adnan Amin" userId="040c997b-cd49-4944-9f0b-7e25b6c79007" providerId="ADAL" clId="{EE60F01D-D57F-41F2-866D-6DAE589C87EB}" dt="2022-02-27T11:51:17.109" v="465" actId="1076"/>
        <pc:sldMkLst>
          <pc:docMk/>
          <pc:sldMk cId="3920844517" sldId="277"/>
        </pc:sldMkLst>
        <pc:spChg chg="mod">
          <ac:chgData name="Adnan Amin" userId="040c997b-cd49-4944-9f0b-7e25b6c79007" providerId="ADAL" clId="{EE60F01D-D57F-41F2-866D-6DAE589C87EB}" dt="2022-02-27T11:50:53.394" v="462" actId="404"/>
          <ac:spMkLst>
            <pc:docMk/>
            <pc:sldMk cId="3920844517" sldId="277"/>
            <ac:spMk id="2" creationId="{3B198F99-F847-4301-9382-EB08DE7FD823}"/>
          </ac:spMkLst>
        </pc:spChg>
        <pc:spChg chg="del">
          <ac:chgData name="Adnan Amin" userId="040c997b-cd49-4944-9f0b-7e25b6c79007" providerId="ADAL" clId="{EE60F01D-D57F-41F2-866D-6DAE589C87EB}" dt="2022-02-27T11:51:14.312" v="463" actId="478"/>
          <ac:spMkLst>
            <pc:docMk/>
            <pc:sldMk cId="3920844517" sldId="277"/>
            <ac:spMk id="3" creationId="{F1315677-1C32-4FB0-8FB6-1779A50BF08A}"/>
          </ac:spMkLst>
        </pc:spChg>
        <pc:picChg chg="add mod">
          <ac:chgData name="Adnan Amin" userId="040c997b-cd49-4944-9f0b-7e25b6c79007" providerId="ADAL" clId="{EE60F01D-D57F-41F2-866D-6DAE589C87EB}" dt="2022-02-27T11:51:17.109" v="465" actId="1076"/>
          <ac:picMkLst>
            <pc:docMk/>
            <pc:sldMk cId="3920844517" sldId="277"/>
            <ac:picMk id="5" creationId="{98AFDCBA-AC2E-4CF8-A32D-93F22EC12C05}"/>
          </ac:picMkLst>
        </pc:picChg>
      </pc:sldChg>
      <pc:sldChg chg="modSp new del mod">
        <pc:chgData name="Adnan Amin" userId="040c997b-cd49-4944-9f0b-7e25b6c79007" providerId="ADAL" clId="{EE60F01D-D57F-41F2-866D-6DAE589C87EB}" dt="2022-02-27T11:53:08.525" v="478" actId="47"/>
        <pc:sldMkLst>
          <pc:docMk/>
          <pc:sldMk cId="895661267" sldId="278"/>
        </pc:sldMkLst>
        <pc:spChg chg="mod">
          <ac:chgData name="Adnan Amin" userId="040c997b-cd49-4944-9f0b-7e25b6c79007" providerId="ADAL" clId="{EE60F01D-D57F-41F2-866D-6DAE589C87EB}" dt="2022-02-27T11:52:57.782" v="477" actId="20577"/>
          <ac:spMkLst>
            <pc:docMk/>
            <pc:sldMk cId="895661267" sldId="278"/>
            <ac:spMk id="2" creationId="{DD1EAAC1-03AA-491E-A024-A8F69C5DDF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FA06-5F35-47E7-BDD6-A4319E8A61C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6199-A3CC-4D86-BF51-123D5BDF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is about designing algorithms that automatically extract</a:t>
            </a:r>
          </a:p>
          <a:p>
            <a:r>
              <a:rPr lang="en-US" dirty="0"/>
              <a:t>valuable information from data. The emphasis here is on “automatic”, i.e.,</a:t>
            </a:r>
          </a:p>
          <a:p>
            <a:r>
              <a:rPr lang="en-US" dirty="0"/>
              <a:t>machine learning is concerned about general-purpose methodologies that</a:t>
            </a:r>
          </a:p>
          <a:p>
            <a:r>
              <a:rPr lang="en-US" dirty="0"/>
              <a:t>can be applied to many datasets, while producing something that is meaningful.</a:t>
            </a:r>
          </a:p>
          <a:p>
            <a:r>
              <a:rPr lang="en-US" dirty="0"/>
              <a:t>There are three concepts that are at the core of machine learning:</a:t>
            </a:r>
          </a:p>
          <a:p>
            <a:r>
              <a:rPr lang="en-US" dirty="0"/>
              <a:t>data, a model, and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6199-A3CC-4D86-BF51-123D5BDFB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D2-2A78-44D7-872B-00AC5136A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3A0E-E193-4709-A1B8-D073D4632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364E-0FCF-430F-A1EC-234ECD43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2901-5046-49A2-A890-A45F44F0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3530-0B3B-41AF-87B2-D0C78CD4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0A81-7879-4C96-9057-80334D9C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C0080-8A8D-4F8E-B0D9-A1359184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2B25-AF9F-4A77-B0A4-00D9DC8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3E4E-8CB4-46DC-A62F-19C5F99F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C064-A419-4255-B487-A5978BBD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497F-678B-404C-B60E-C42AE38C6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77F5-B68A-4986-ABE9-194A5BC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BB6E-3840-4B97-BA99-0D3A2DB2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105B-5026-4308-BDA8-DD7BB2A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624B-887E-46B3-BA92-26ACDA09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0B0-BBD8-4177-A737-07CB0AD2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FA3A-011A-4717-A990-DAAFBFB9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5BC0-AFBD-4EDD-8A25-C3195DB7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9ADA-7E10-4138-B340-70403BDB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B5D8-C063-4CED-9A92-E5A06E3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316D-D1B5-4F19-881B-D7FD43D9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4E19A-0E00-4DDF-9AF0-5ADAB4D1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9BDF-456C-44BA-873F-CD1042F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8F85-9B26-4008-93CC-BB2E3C5F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8F41-9BAF-4381-A320-009F8C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2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5A84-4D4A-4A06-8306-67195D03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80B6-AC13-4C40-B8D7-39432C99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2AF5-CAD3-4390-8566-BBC5A1D8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173F-D1DF-4BAC-A005-D0F1B75D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F418-2793-4A03-92F7-27D80BA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636F9-CADF-4418-AD1A-C9F2FDF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75F5-CB53-4F1D-B25F-01F11E9D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6042-4D4F-419C-9E7F-E46AC1AF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86A61-E529-46C6-986C-9E79F9AB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E8A8-8CB1-4AFA-8BA4-E7DE4798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EDF7F-A49F-4064-8209-4325168A8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06B4-0033-472B-9E8A-1B19C47B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A8F24-1699-4B50-8129-A0B55146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9048C-377E-4760-B780-C74A453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142-6396-4D70-858E-F0A92AD2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64376-E724-458B-818D-4696FD48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567D6-DE02-4986-8ADA-129A3565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0135-0B3B-4BB6-A4A2-A38AE70A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E9BE-0452-4D6A-8CFD-AF9A871F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8E149-0EB0-4FF0-8D90-E72AE45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34FD-C9F0-489B-834C-5837FB58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F9E0-1B6C-4F98-AB43-C218C6C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6943-410D-4FB4-8A4A-82DB5CD6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6CF2D-5B99-4E37-BD46-3E818DC1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350E-8A54-4E8C-9DCF-DC9CF941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7414-D469-4D8B-827C-3FB84CEB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8EFB-42C6-4405-B440-5C9D99D0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367B-FD97-464B-BBF6-370BA6AB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FC4F1-64F0-477F-82AA-7EC3DA0B9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20E17-6FDA-4B67-B4C6-D20EF25A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2ADA-948C-4EC6-9407-92005A9C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9C3A3-5F87-40DD-A35E-1F7E65AE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2A9E-4A7F-411E-8759-BB8DB873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5B5CB-D993-45FB-9903-F5744288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C2F7-99BA-41B7-810E-DD4CB6D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F083-87E5-4616-9A52-F598B0061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A797-3C5C-4366-BEA4-8E04705B9CD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7D0D-F811-4CBD-B1AE-C4D92C1BA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3652-D4E2-4C90-9AA6-4B6394F9C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54C8-BCAE-46DA-BD3B-0685C483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4B3D-C73D-4BEA-AFCF-984923E1D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6EEB5-D702-41A9-A90B-21FDE3A58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</p:txBody>
      </p:sp>
    </p:spTree>
    <p:extLst>
      <p:ext uri="{BB962C8B-B14F-4D97-AF65-F5344CB8AC3E}">
        <p14:creationId xmlns:p14="http://schemas.microsoft.com/office/powerpoint/2010/main" val="184251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2787-EE91-4B2E-9F1B-5BEC1BD7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The foundations and four pillars of machine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3EC5B-E330-47BE-8144-866A64D7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1" y="1631054"/>
            <a:ext cx="9365259" cy="52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AB3A-3FD3-40F7-BF1C-00E24DD5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BAEB-7DA4-4948-B9FC-F09F6EAD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en-US" dirty="0"/>
              <a:t>Linear algebra:</a:t>
            </a:r>
          </a:p>
          <a:p>
            <a:pPr lvl="1"/>
            <a:r>
              <a:rPr lang="en-US" dirty="0"/>
              <a:t>The study of vectors (data as numerical representation) and matrices (data presentation in table) is called linear algebra.</a:t>
            </a:r>
          </a:p>
          <a:p>
            <a:pPr lvl="1"/>
            <a:r>
              <a:rPr lang="en-US" dirty="0"/>
              <a:t>The collection of vectors as a matrix.</a:t>
            </a:r>
          </a:p>
        </p:txBody>
      </p:sp>
    </p:spTree>
    <p:extLst>
      <p:ext uri="{BB962C8B-B14F-4D97-AF65-F5344CB8AC3E}">
        <p14:creationId xmlns:p14="http://schemas.microsoft.com/office/powerpoint/2010/main" val="1785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57D3-347A-4BF4-8EB4-46473639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231C-2D31-448D-BEC0-D97EFEF5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geometry:</a:t>
            </a:r>
          </a:p>
          <a:p>
            <a:pPr lvl="1"/>
            <a:r>
              <a:rPr lang="en-US" dirty="0"/>
              <a:t>The construction of similarity and distances is central to analytic geometry.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Given two vectors representing two objects in the real world, we want to make statements about their similarity. </a:t>
            </a:r>
          </a:p>
          <a:p>
            <a:pPr lvl="2"/>
            <a:r>
              <a:rPr lang="en-US" dirty="0"/>
              <a:t>The idea is that vectors that are similar should be predicted to have similar outputs by our machine learning algorithm.</a:t>
            </a:r>
          </a:p>
          <a:p>
            <a:pPr lvl="1"/>
            <a:r>
              <a:rPr lang="en-US" dirty="0"/>
              <a:t>To formalize the idea of similarity between vectors, we need to introduce operations that take two vectors as input and return a numerical value representing their similarity.</a:t>
            </a:r>
          </a:p>
        </p:txBody>
      </p:sp>
    </p:spTree>
    <p:extLst>
      <p:ext uri="{BB962C8B-B14F-4D97-AF65-F5344CB8AC3E}">
        <p14:creationId xmlns:p14="http://schemas.microsoft.com/office/powerpoint/2010/main" val="48092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6C5-CEE9-433C-9E79-7017DD39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B45D-48A9-41AB-941D-CC22C48A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Decomposition:</a:t>
            </a:r>
          </a:p>
          <a:p>
            <a:pPr lvl="1"/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matrix decomposition is a way of reducing a matrix into its constituent parts.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simplify more complex matrix operations that can be performed on the decomposed matrix rather than on the original matrix itself.</a:t>
            </a:r>
            <a:endParaRPr lang="en-US" b="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For example:</a:t>
            </a:r>
          </a:p>
          <a:p>
            <a:pPr lvl="2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Identify and separate the noisy signal from the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8619-DC8C-42F4-A8FD-B978ED0D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EF88-6F0A-418E-AC0F-59EF95CD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Theory:</a:t>
            </a:r>
          </a:p>
          <a:p>
            <a:pPr lvl="1"/>
            <a:r>
              <a:rPr lang="en-US" dirty="0"/>
              <a:t>Quantiﬁcation of uncertainty is the realm of probability theory.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6FC7-18B0-4670-A579-C7FEF24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1D45-2CD6-4BDF-8F89-96E65E0A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Calculus:</a:t>
            </a:r>
          </a:p>
          <a:p>
            <a:pPr lvl="1"/>
            <a:r>
              <a:rPr lang="en-US" dirty="0"/>
              <a:t>Vector calculus and details the concept of gradients.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To train machine learning models, we typically ﬁnd parameters that maximize some performance measure. Many optimization techniques require the concept of a gradient, which tells us the direction in which to search for a solution. </a:t>
            </a:r>
          </a:p>
          <a:p>
            <a:pPr lvl="1"/>
            <a:r>
              <a:rPr lang="en-US" dirty="0"/>
              <a:t>Set base for optimization as well: where we talk about optimization to ﬁnd maxima/minima of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7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EF78-7BA1-4E6B-956E-9516BE66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76219-80B8-45C7-97B0-3C3838796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where our linear regression objective is to ﬁnd functions that map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, to corresponding observed function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which we can interpret as the labels of their respective inputs.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76219-80B8-45C7-97B0-3C3838796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3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3A4-BEE5-448F-917C-A69C4D98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5E7C1-72E9-4386-BAC8-93CDDDB0B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key objective of dimensionality reduction is to ﬁnd a compact, lower-dimensional representation of high-dimensional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, which is often easier to analyze than the original data. </a:t>
                </a:r>
              </a:p>
              <a:p>
                <a:r>
                  <a:rPr lang="en-US" dirty="0"/>
                  <a:t>Unlike regression, dimensionality reduction is only concerned about modeling the data – there are no labels associated with a data point x.</a:t>
                </a:r>
              </a:p>
              <a:p>
                <a:r>
                  <a:rPr lang="en-US" dirty="0"/>
                  <a:t>For example,</a:t>
                </a:r>
              </a:p>
              <a:p>
                <a:pPr lvl="1"/>
                <a:r>
                  <a:rPr lang="en-US" dirty="0"/>
                  <a:t>principal component analysis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5E7C1-72E9-4386-BAC8-93CDDDB0B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8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B8B5-E7C3-4A30-8A95-4C5C08D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6C07-E90C-42AC-A435-57F67C7E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density estimation objective of density estimation is to ﬁnd a probability distribution that describes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36205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D212-1657-4B93-90D1-B1F9010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Classiﬁcation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E405-9452-4C6B-9C2E-BBF2EECF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inputs </a:t>
            </a:r>
            <a:r>
              <a:rPr lang="en-US" b="1" dirty="0"/>
              <a:t>x</a:t>
            </a:r>
            <a:r>
              <a:rPr lang="en-US" dirty="0"/>
              <a:t> and corresponding labels </a:t>
            </a:r>
            <a:r>
              <a:rPr lang="en-US" b="1" dirty="0"/>
              <a:t>y</a:t>
            </a:r>
            <a:r>
              <a:rPr lang="en-US" dirty="0"/>
              <a:t>. However, unlike regression, where the labels were real-valued, the labels in classiﬁcation are integers, which requires special care.</a:t>
            </a:r>
          </a:p>
        </p:txBody>
      </p:sp>
    </p:spTree>
    <p:extLst>
      <p:ext uri="{BB962C8B-B14F-4D97-AF65-F5344CB8AC3E}">
        <p14:creationId xmlns:p14="http://schemas.microsoft.com/office/powerpoint/2010/main" val="6656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3853-6211-4E9F-A463-DA2A24B4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Concept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C40E-3FE8-4B19-9E7E-E2CFB79E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is about designing algorithms that </a:t>
            </a:r>
            <a:r>
              <a:rPr lang="en-US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extract valuable information from data. </a:t>
            </a:r>
          </a:p>
          <a:p>
            <a:pPr lvl="1"/>
            <a:r>
              <a:rPr lang="en-US" dirty="0"/>
              <a:t>How automatically?</a:t>
            </a:r>
          </a:p>
          <a:p>
            <a:pPr lvl="2"/>
            <a:r>
              <a:rPr lang="en-US" dirty="0"/>
              <a:t>ML concerned about general-purpose methodologies that can be applied to many datasets, while producing something that is meaningful.</a:t>
            </a:r>
          </a:p>
          <a:p>
            <a:r>
              <a:rPr lang="en-US" dirty="0"/>
              <a:t>Core concept of ML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Learning</a:t>
            </a:r>
          </a:p>
          <a:p>
            <a:endParaRPr lang="en-US" dirty="0"/>
          </a:p>
          <a:p>
            <a:r>
              <a:rPr lang="en-US" dirty="0"/>
              <a:t>We will study in detail later on.</a:t>
            </a:r>
          </a:p>
        </p:txBody>
      </p:sp>
    </p:spTree>
    <p:extLst>
      <p:ext uri="{BB962C8B-B14F-4D97-AF65-F5344CB8AC3E}">
        <p14:creationId xmlns:p14="http://schemas.microsoft.com/office/powerpoint/2010/main" val="25043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2A9-E5BD-4996-9DD3-5FEA3701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Applications: Self-Driving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A2252-205F-4ACE-8024-16B52840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1480115"/>
            <a:ext cx="9065615" cy="51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8F99-F847-4301-9382-EB08DE7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Applications: </a:t>
            </a:r>
            <a:r>
              <a:rPr lang="en-US" sz="2800" dirty="0"/>
              <a:t>Problem of optical character recognition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FDCBA-AC2E-4CF8-A32D-93F22EC1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3" y="1690688"/>
            <a:ext cx="321037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6D78-F63C-45FC-B3EE-190F0D56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concept of ML: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F217-804B-4220-AAC7-802513B4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dirty="0"/>
              <a:t>ML inherently data-driven.</a:t>
            </a:r>
          </a:p>
          <a:p>
            <a:r>
              <a:rPr lang="en-US" dirty="0"/>
              <a:t>The goal of machine learning is to design general purpose methodologies to extract valuable patterns from data, ideally without much domain-speciﬁc expertise. 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Given a large corpus of documents (e.g., books in many libraries), machine learning methods can be used to automatically ﬁnd relevant topics that are shared across documents (Hoffman et al.,2010)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58FC-B2C3-4051-8A2F-DBF347E5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concept of ML: </a:t>
            </a:r>
            <a:r>
              <a:rPr lang="en-US" b="1" dirty="0">
                <a:solidFill>
                  <a:srgbClr val="FF0000"/>
                </a:solidFill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9305-F9D5-439C-8532-5A599B65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model is said to learn from data if its performance on a given task improves after the data is taken into account. (Mitchell,1997)</a:t>
            </a:r>
          </a:p>
          <a:p>
            <a:r>
              <a:rPr lang="en-US" dirty="0"/>
              <a:t>The goal is to ﬁnd good models that generalize well to yet unseen data, which we may care about in the future. </a:t>
            </a:r>
          </a:p>
          <a:p>
            <a:r>
              <a:rPr lang="en-US" dirty="0"/>
              <a:t>We are interested in the model to perform well on unseen data. 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To automatically ﬁnd relevant topics that are shared across documents, we design models that are typically related to the process that generates data, similar to model the dataset we are given. </a:t>
            </a:r>
          </a:p>
          <a:p>
            <a:pPr lvl="1"/>
            <a:r>
              <a:rPr lang="en-US" dirty="0"/>
              <a:t>Like: Regression model which the model would describe a function that maps inputs to real-valued outputs.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AC74-78FD-40D7-BCF5-C1FE0081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we mean by good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A53-EBA9-4C27-A0BB-2E072242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not entirely obvious how to objectively deﬁne the word “good”.</a:t>
            </a:r>
          </a:p>
          <a:p>
            <a:r>
              <a:rPr lang="en-US" dirty="0"/>
              <a:t>One of the guiding principles of machine learning is that good models should perform well on unseen data. </a:t>
            </a:r>
          </a:p>
          <a:p>
            <a:r>
              <a:rPr lang="en-US" dirty="0"/>
              <a:t>This requires us to deﬁne some performance metrics.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Accuracy, f-measure, precision, and recall</a:t>
            </a:r>
          </a:p>
          <a:p>
            <a:pPr lvl="1"/>
            <a:r>
              <a:rPr lang="en-US" dirty="0"/>
              <a:t>Statistical test</a:t>
            </a:r>
          </a:p>
        </p:txBody>
      </p:sp>
    </p:spTree>
    <p:extLst>
      <p:ext uri="{BB962C8B-B14F-4D97-AF65-F5344CB8AC3E}">
        <p14:creationId xmlns:p14="http://schemas.microsoft.com/office/powerpoint/2010/main" val="12141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6373-5A0A-4618-904A-BA6319FD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concept of ML: </a:t>
            </a:r>
            <a:r>
              <a:rPr lang="en-US" b="1" dirty="0">
                <a:solidFill>
                  <a:srgbClr val="FF000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B728-543F-4D52-8196-D93EA06A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learning component of the ML</a:t>
            </a:r>
          </a:p>
          <a:p>
            <a:r>
              <a:rPr lang="en-US" dirty="0"/>
              <a:t>Learning can be understood as a way to automatically ﬁnd patterns and structure in data by optimizing the parameters of the model.</a:t>
            </a:r>
          </a:p>
          <a:p>
            <a:r>
              <a:rPr lang="en-US" dirty="0"/>
              <a:t>To get knowledge of something by study, experience, or being taught; to become aware by information or from observation. (Oxford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038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9CD2-7CA9-4E0E-8BB4-DC2F1798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Mathematics is important for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F03A-8A89-42B7-9097-DBBB755C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foundations of ML are important in order to understand fundamental principles upon which more complicated ML systems are built. </a:t>
            </a:r>
          </a:p>
          <a:p>
            <a:r>
              <a:rPr lang="en-US" dirty="0"/>
              <a:t>Facilitate:</a:t>
            </a:r>
          </a:p>
          <a:p>
            <a:pPr lvl="1"/>
            <a:r>
              <a:rPr lang="en-US" dirty="0"/>
              <a:t>creating new machine learning solutions,</a:t>
            </a:r>
          </a:p>
          <a:p>
            <a:pPr lvl="1"/>
            <a:r>
              <a:rPr lang="en-US" dirty="0"/>
              <a:t>understanding and debugging existing approaches, </a:t>
            </a:r>
          </a:p>
          <a:p>
            <a:pPr lvl="1"/>
            <a:r>
              <a:rPr lang="en-US" dirty="0"/>
              <a:t>learning about the inherent assumptions,</a:t>
            </a:r>
          </a:p>
          <a:p>
            <a:pPr lvl="1"/>
            <a:r>
              <a:rPr lang="en-US" dirty="0"/>
              <a:t>limitations of the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28229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3517-00BB-43FE-982B-E96AE2C5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Words for 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CCF9-B382-4B5D-B952-25FAD73F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Predictor: </a:t>
            </a:r>
          </a:p>
          <a:p>
            <a:pPr lvl="1"/>
            <a:r>
              <a:rPr lang="en-US" dirty="0"/>
              <a:t>ML Algorithm to mean a system that makes predictions based on input data. </a:t>
            </a:r>
          </a:p>
          <a:p>
            <a:pPr lvl="1"/>
            <a:r>
              <a:rPr lang="en-US" dirty="0"/>
              <a:t>ML Algorithm to mean a system that adapts (from training data) some internal parameters of the predictor so that it performs well on future unseen input data.</a:t>
            </a:r>
          </a:p>
          <a:p>
            <a:r>
              <a:rPr lang="en-US" dirty="0"/>
              <a:t>Data as vectors:</a:t>
            </a:r>
          </a:p>
          <a:p>
            <a:pPr lvl="1"/>
            <a:r>
              <a:rPr lang="en-US" dirty="0"/>
              <a:t>numerical representation suitable for reading into a computer program.</a:t>
            </a:r>
          </a:p>
          <a:p>
            <a:pPr lvl="1"/>
            <a:r>
              <a:rPr lang="en-US" dirty="0"/>
              <a:t>a vector as an array of numbers (a Computer Science view)</a:t>
            </a:r>
          </a:p>
          <a:p>
            <a:pPr lvl="1"/>
            <a:r>
              <a:rPr lang="en-US" dirty="0"/>
              <a:t>a vector as an arrow with a direction and magnitude (a physics view)</a:t>
            </a:r>
          </a:p>
          <a:p>
            <a:pPr lvl="1"/>
            <a:r>
              <a:rPr lang="en-US" dirty="0"/>
              <a:t>a vector as an object that obeys addition and scaling (a mathematical view)</a:t>
            </a:r>
          </a:p>
        </p:txBody>
      </p:sp>
    </p:spTree>
    <p:extLst>
      <p:ext uri="{BB962C8B-B14F-4D97-AF65-F5344CB8AC3E}">
        <p14:creationId xmlns:p14="http://schemas.microsoft.com/office/powerpoint/2010/main" val="362916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2B3C-B219-431B-88F8-79A60067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Words for Intuitions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208E-1120-460F-81BB-694025D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data:</a:t>
            </a:r>
          </a:p>
          <a:p>
            <a:pPr lvl="1"/>
            <a:r>
              <a:rPr lang="en-US" dirty="0"/>
              <a:t>Performing well on data that we have already seen (training data) may only mean that we found a good way to memorize the data.</a:t>
            </a:r>
          </a:p>
          <a:p>
            <a:r>
              <a:rPr lang="en-US" dirty="0"/>
              <a:t>Why data represent as vector?</a:t>
            </a:r>
          </a:p>
          <a:p>
            <a:pPr lvl="1"/>
            <a:r>
              <a:rPr lang="en-US" dirty="0"/>
              <a:t>We learn from available data by using numerical optimization methods with the aim that the model performs well on data not used for training.</a:t>
            </a:r>
          </a:p>
          <a:p>
            <a:r>
              <a:rPr lang="en-US" dirty="0"/>
              <a:t>Matrix: </a:t>
            </a:r>
          </a:p>
          <a:p>
            <a:pPr lvl="1"/>
            <a:r>
              <a:rPr lang="en-US" dirty="0"/>
              <a:t>Data representation in table.</a:t>
            </a:r>
          </a:p>
          <a:p>
            <a:r>
              <a:rPr lang="en-US" dirty="0"/>
              <a:t>Gradient: </a:t>
            </a:r>
          </a:p>
          <a:p>
            <a:pPr lvl="1"/>
            <a:r>
              <a:rPr lang="en-US" dirty="0"/>
              <a:t>Many optimization techniques require the concept of a gradient, which tells us the direction in which to search for a solution. </a:t>
            </a:r>
          </a:p>
        </p:txBody>
      </p:sp>
    </p:spTree>
    <p:extLst>
      <p:ext uri="{BB962C8B-B14F-4D97-AF65-F5344CB8AC3E}">
        <p14:creationId xmlns:p14="http://schemas.microsoft.com/office/powerpoint/2010/main" val="307858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1169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Cambria Math</vt:lpstr>
      <vt:lpstr>Office Theme</vt:lpstr>
      <vt:lpstr>Advanced Machine Learning</vt:lpstr>
      <vt:lpstr>Core Concept of ML</vt:lpstr>
      <vt:lpstr>Core concept of ML: DATA</vt:lpstr>
      <vt:lpstr>Core concept of ML: MODEL</vt:lpstr>
      <vt:lpstr>What do we mean by good models?</vt:lpstr>
      <vt:lpstr>Core concept of ML: LEARNING</vt:lpstr>
      <vt:lpstr>Why Mathematics is important for ML?</vt:lpstr>
      <vt:lpstr>Finding Words for Intuitions</vt:lpstr>
      <vt:lpstr>Finding Words for Intuitions</vt:lpstr>
      <vt:lpstr>The foundations and four pillars of machine learning.</vt:lpstr>
      <vt:lpstr>1. Basic concepts </vt:lpstr>
      <vt:lpstr>Basic Concepts</vt:lpstr>
      <vt:lpstr>Basic Concepts</vt:lpstr>
      <vt:lpstr>Basic Concepts</vt:lpstr>
      <vt:lpstr>Basic Concepts</vt:lpstr>
      <vt:lpstr>Linear regression</vt:lpstr>
      <vt:lpstr>Dimensionality reduction</vt:lpstr>
      <vt:lpstr>Density estimation </vt:lpstr>
      <vt:lpstr>Classiﬁcation </vt:lpstr>
      <vt:lpstr>ML Applications: Self-Driving Car</vt:lpstr>
      <vt:lpstr>ML Applications: Problem of optical character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</dc:title>
  <dc:creator>Adnan Amin</dc:creator>
  <cp:lastModifiedBy>Adnan Amin</cp:lastModifiedBy>
  <cp:revision>72</cp:revision>
  <dcterms:created xsi:type="dcterms:W3CDTF">2022-02-27T04:55:21Z</dcterms:created>
  <dcterms:modified xsi:type="dcterms:W3CDTF">2022-02-27T11:53:10Z</dcterms:modified>
</cp:coreProperties>
</file>