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77" r:id="rId25"/>
    <p:sldId id="280" r:id="rId26"/>
    <p:sldId id="281" r:id="rId2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0261-6A44-4149-A54A-C5E348408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27DC2-DE1B-4522-A78E-FCB5A60A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4116-1D7B-4205-BC66-BC6F1CE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3738-4269-458F-A328-5760DD34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7946-F8EE-4DF1-8DD1-3FE4DBD3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541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AB85-A966-492B-84A7-983E4626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3106E-F9D6-4E8A-A979-565BE55D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922D-5F44-4FCF-90E1-F520D5A2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31B1-29C7-47E4-8743-D50BC7BD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6D1D-EDE0-478A-8985-1BEF7046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519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AC273-177A-4A4C-B501-87D0F7E48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FFFA9-2770-4995-BC4F-D40F7044D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83AB-7B1D-4B50-9C2C-5AD838A3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145A-4C7F-4BD8-8644-3B566FC9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FC37-C55C-4415-8B98-23AEA7C1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039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8D0E-5C92-410E-A0CE-6A5442BD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C490-B4AC-4B3A-9C54-33296558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DA71-1EB5-471B-9818-07D70CC3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67B4-AAE5-4827-BE2F-7B6197BE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ACF9-A091-434C-B5F7-992A1403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6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D11D-04F8-4CD0-A1E7-2A77E384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D089-DAB3-4681-BA5B-31966043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5C59-791D-45D9-A497-2D8265A5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2921-AA24-4F2E-BD71-92154E43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B6DE-AFC2-4D64-981F-3032D031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04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786F-99DD-47F1-9DC1-E2DD907D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9D92-605B-4839-A34F-128AF3BD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CE03-1F49-4762-A946-DF06FE9FB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53AD3-9897-4DFD-B3C6-1E53470E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16A9-327B-440B-B7FD-4C70AAA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70165-D607-49C8-8513-50948F4F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121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7D44-FA1B-4A2E-B9AF-DE9EC2C6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6B83-C1E8-4064-A965-87D8B464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86AEF-FB86-47A3-A131-5CF45F1D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BBD22-F3E1-4C65-98A7-0EA609C30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9001-32AF-4B9D-B9EC-C3758E92B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2926F-6B09-44B5-8EB7-1A6E952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75C78-9235-4592-8D3D-B9F34716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356F5-55A5-4888-A9A4-05858732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59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278E-B694-4399-85CB-CBCDF143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44D72-799F-4C49-991A-C883F571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AAB4-185D-40B6-AB7F-AA50734B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AC713-91E2-4F19-9FB4-0169B8EF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75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9821E-552E-4EFD-857F-492E367B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0D7E0-99E0-4359-81AE-F8FB770D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2E29-6A92-4437-A452-C4BFCD5B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713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8448-2D75-483F-A0FA-29FE7AE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D8E9-4CBB-4593-A23C-DA37370A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46184-427A-430D-B281-BB9C25AF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C7E3-B7FC-4365-8645-64DC0382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B047-F81B-407E-8A00-030739E2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1DB7-C215-43BA-85F1-4D63D8FE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286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4121-FF6D-4CD7-AD9F-5A634F77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390F5-EAF7-4581-B61D-510C1C088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8BBF2-7010-4F8E-BEDA-420A356FC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7C39-A680-4293-9EAF-E675CABA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55429-B325-4FDD-9D3A-42B7B81C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BB9FE-62EB-4D1E-8049-CF3476EF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09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79523-0C5B-4406-8A47-D6B1B65F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230B-DF27-44A9-9877-BED86023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32D8-9806-40C2-824B-F352C76CC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EB7E-B474-4C40-8537-7E00C29B9135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4EEB-B078-45A7-BE41-41E732D3D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F222-586A-472F-8A19-C95763800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42C7-C10E-45FC-99A8-B69F5011E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853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843B-C823-46A0-A477-BC327FB5A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6DE6D-2626-4577-9F9D-66743FDEA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  <a:p>
            <a:r>
              <a:rPr lang="en-US" sz="1800" dirty="0"/>
              <a:t>Lecturer, </a:t>
            </a:r>
            <a:r>
              <a:rPr lang="en-US" sz="1800" dirty="0" err="1"/>
              <a:t>IMSciences</a:t>
            </a:r>
            <a:r>
              <a:rPr lang="en-US" sz="1800" dirty="0"/>
              <a:t>, Peshawar</a:t>
            </a:r>
          </a:p>
          <a:p>
            <a:r>
              <a:rPr lang="en-US" sz="1800" dirty="0"/>
              <a:t>adnan.amin@imsciences.edu.pk</a:t>
            </a:r>
            <a:endParaRPr lang="en-PK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981C4-1335-4291-9E46-3DC4FD3C9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128" y="223445"/>
            <a:ext cx="1904762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2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0801-492A-445C-A5BE-F118F3C5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Nearest </a:t>
            </a:r>
            <a:r>
              <a:rPr lang="en-US" b="1" dirty="0" err="1"/>
              <a:t>Neighbour</a:t>
            </a:r>
            <a:r>
              <a:rPr lang="en-US" b="1" dirty="0"/>
              <a:t> Matching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7A3F-6EE5-43E3-A23D-83923B8E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relies on identifying the </a:t>
            </a:r>
            <a:r>
              <a:rPr lang="en-US" i="1" dirty="0">
                <a:solidFill>
                  <a:srgbClr val="FF0000"/>
                </a:solidFill>
              </a:rPr>
              <a:t>Kth (let k=3)</a:t>
            </a:r>
            <a:r>
              <a:rPr lang="en-US" dirty="0"/>
              <a:t> instances that are ‘closest’ in some sense to an unclassiﬁed one. </a:t>
            </a:r>
          </a:p>
          <a:p>
            <a:r>
              <a:rPr lang="en-US" dirty="0"/>
              <a:t>If the 3 ‘nearest </a:t>
            </a:r>
            <a:r>
              <a:rPr lang="en-US" dirty="0" err="1"/>
              <a:t>neighbours’</a:t>
            </a:r>
            <a:r>
              <a:rPr lang="en-US" dirty="0"/>
              <a:t> have class label Second, First, Second.</a:t>
            </a:r>
          </a:p>
          <a:p>
            <a:r>
              <a:rPr lang="en-US" dirty="0"/>
              <a:t>We might reasonably conclude that the new instance should be classiﬁed as ‘Second’. (Majority Voting)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6308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4955-3FC9-4467-89BA-3F0B7E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Rules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010D-83BB-4A6B-8249-31BF4C7C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for rules that we can use to predict the classiﬁcation of an unseen instance, for example:</a:t>
            </a:r>
          </a:p>
          <a:p>
            <a:pPr lvl="1"/>
            <a:r>
              <a:rPr lang="en-US" dirty="0"/>
              <a:t>IF DM = A AND Java = A THEN Class = First</a:t>
            </a:r>
          </a:p>
          <a:p>
            <a:pPr lvl="1"/>
            <a:r>
              <a:rPr lang="en-US" dirty="0"/>
              <a:t>IF DM = A AND Java = B AND PHP = B THEN Class = Second</a:t>
            </a:r>
          </a:p>
          <a:p>
            <a:pPr lvl="1"/>
            <a:r>
              <a:rPr lang="en-US" dirty="0"/>
              <a:t>IF DM = B THEN Class = Second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999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3CC2-1D87-4E0A-AB60-E37C925F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Tree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B9D0-18F9-4662-843B-89179454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of generating classiﬁcation rules is via an intermediate tree-like structure called a classiﬁcation tree or a decision tree.</a:t>
            </a:r>
          </a:p>
          <a:p>
            <a:endParaRPr lang="en-PK" dirty="0"/>
          </a:p>
        </p:txBody>
      </p:sp>
      <p:pic>
        <p:nvPicPr>
          <p:cNvPr id="3074" name="Picture 2" descr="The induced play golf decision tree, result of training with all data |  Download Scientific Diagram">
            <a:extLst>
              <a:ext uri="{FF2B5EF4-FFF2-40B4-BE49-F238E27FC236}">
                <a16:creationId xmlns:a16="http://schemas.microsoft.com/office/drawing/2014/main" id="{BAAFC59C-6EBD-4B79-986B-651269E7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20" y="2924809"/>
            <a:ext cx="7581034" cy="32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2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0BF3-4BD6-41F8-B801-12962BE0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4066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Introduction to Classiﬁcation: </a:t>
            </a:r>
            <a:br>
              <a:rPr lang="en-US" b="1" dirty="0"/>
            </a:br>
            <a:r>
              <a:rPr lang="en-US" b="1" dirty="0"/>
              <a:t>Naïve Bayes Algorithm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7F51-9E2E-445F-B19F-F00E4424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2835"/>
            <a:ext cx="10515600" cy="1494127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Open Sans"/>
              </a:rPr>
              <a:t>Prerequisites</a:t>
            </a:r>
          </a:p>
          <a:p>
            <a:pPr lvl="1"/>
            <a:r>
              <a:rPr lang="en-US" b="0" i="0" u="none" strike="noStrike" dirty="0">
                <a:solidFill>
                  <a:srgbClr val="00008B"/>
                </a:solidFill>
                <a:effectLst/>
                <a:latin typeface="Open Sans"/>
              </a:rPr>
              <a:t>Probability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: A sound understanding of conditional and marginal probabilities and Bayes Theorem is desirable.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2308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1B1B-C13A-4979-A2D2-76787E21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5058-5D07-4B49-B2D2-C3ADADB9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roboto"/>
              </a:rPr>
              <a:t>Probabilistic classification technique based on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roboto"/>
              </a:rPr>
              <a:t>Bayes’ Theorem </a:t>
            </a:r>
            <a:r>
              <a:rPr lang="en-US" sz="2400" b="0" i="0" dirty="0">
                <a:effectLst/>
                <a:latin typeface="roboto"/>
              </a:rPr>
              <a:t>with an assumption of independence among predictors. </a:t>
            </a:r>
          </a:p>
          <a:p>
            <a:r>
              <a:rPr lang="en-US" sz="2400" b="0" i="0" dirty="0">
                <a:effectLst/>
                <a:latin typeface="roboto"/>
              </a:rPr>
              <a:t>In simple terms, a Naive Bayes classifier assumes that the presence of a particular feature in a class is unrelated to the presence of any other feature.</a:t>
            </a:r>
          </a:p>
          <a:p>
            <a:pPr marL="0" indent="0" algn="ctr">
              <a:buNone/>
            </a:pPr>
            <a:r>
              <a:rPr lang="en-US" sz="2400" b="1" i="0" dirty="0">
                <a:solidFill>
                  <a:srgbClr val="40424E"/>
                </a:solidFill>
                <a:effectLst/>
                <a:latin typeface="urw-din"/>
              </a:rPr>
              <a:t>Assumption</a:t>
            </a:r>
            <a:endParaRPr lang="en-US" sz="2400" dirty="0">
              <a:solidFill>
                <a:srgbClr val="40424E"/>
              </a:solidFill>
              <a:latin typeface="roboto"/>
            </a:endParaRPr>
          </a:p>
          <a:p>
            <a:pPr algn="l" fontAlgn="base"/>
            <a:r>
              <a:rPr lang="en-US" sz="2400" b="0" i="0" dirty="0">
                <a:effectLst/>
                <a:latin typeface="urw-din"/>
              </a:rPr>
              <a:t>Naive Bayes assumption is that each feature makes an:</a:t>
            </a:r>
          </a:p>
          <a:p>
            <a:pPr lvl="1" fontAlgn="base"/>
            <a:r>
              <a:rPr lang="en-US" sz="2000" b="0" i="0" dirty="0">
                <a:effectLst/>
                <a:latin typeface="urw-din"/>
              </a:rPr>
              <a:t>independent</a:t>
            </a:r>
          </a:p>
          <a:p>
            <a:pPr lvl="1" fontAlgn="base"/>
            <a:r>
              <a:rPr lang="en-US" sz="2000" b="0" i="0" dirty="0">
                <a:effectLst/>
                <a:latin typeface="urw-din"/>
              </a:rPr>
              <a:t>equal</a:t>
            </a:r>
          </a:p>
          <a:p>
            <a:pPr algn="l" fontAlgn="base"/>
            <a:r>
              <a:rPr lang="en-US" sz="2400" b="0" i="0" dirty="0">
                <a:effectLst/>
                <a:latin typeface="urw-din"/>
              </a:rPr>
              <a:t>contribution to the outcome.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39441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4F9F-1188-4B30-A208-704EDFB8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AECA-7D41-40C9-9539-84968460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C"/>
                </a:solidFill>
                <a:effectLst/>
                <a:latin typeface="geomanistregular"/>
              </a:rPr>
              <a:t>Features that go into the model is independent of each other. </a:t>
            </a:r>
          </a:p>
          <a:p>
            <a:r>
              <a:rPr lang="en-US" b="0" i="0" dirty="0">
                <a:solidFill>
                  <a:srgbClr val="1A1A1C"/>
                </a:solidFill>
                <a:effectLst/>
                <a:latin typeface="geomanistregular"/>
              </a:rPr>
              <a:t>That is changing the value of one feature, does not directly influence or change the value of any of the other features used in the algorithm.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4005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79D0-1667-473C-AE99-11D144BA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For Example: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8027-1B41-490B-BCBF-CF79CF73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8" y="1080656"/>
            <a:ext cx="4357254" cy="5527962"/>
          </a:xfrm>
        </p:spPr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We assume that no pair of features are 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dependent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 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E.g., 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temperature being ‘Hot’ has nothing to do with the humidity.</a:t>
            </a:r>
          </a:p>
          <a:p>
            <a:r>
              <a:rPr lang="en-US" dirty="0">
                <a:solidFill>
                  <a:srgbClr val="40424E"/>
                </a:solidFill>
                <a:latin typeface="urw-din"/>
              </a:rPr>
              <a:t>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ach feature is given the 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equal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weight(importance)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.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E.g., 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knowing only temperature and humidity alone can’t predict the outcome accurately.</a:t>
            </a:r>
            <a:endParaRPr lang="en-PK" dirty="0"/>
          </a:p>
        </p:txBody>
      </p:sp>
      <p:pic>
        <p:nvPicPr>
          <p:cNvPr id="4098" name="Picture 2" descr="Decision Tree – Entropy and Information Gain – MLNOTES">
            <a:extLst>
              <a:ext uri="{FF2B5EF4-FFF2-40B4-BE49-F238E27FC236}">
                <a16:creationId xmlns:a16="http://schemas.microsoft.com/office/drawing/2014/main" id="{E1488306-A569-4B6A-9B5F-562C067F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72" y="-1"/>
            <a:ext cx="7891008" cy="57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FDFFA-8071-4061-A182-7C7AED4B990E}"/>
              </a:ext>
            </a:extLst>
          </p:cNvPr>
          <p:cNvSpPr txBox="1"/>
          <p:nvPr/>
        </p:nvSpPr>
        <p:spPr>
          <a:xfrm>
            <a:off x="297873" y="6008315"/>
            <a:ext cx="11734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Note: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The assumptions made by Naive Bayes are not generally correct in real-world situations.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0962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5998853-3A12-4BE5-B794-AB3CAE0B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78727"/>
            <a:ext cx="6996542" cy="38792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22B557-EB1D-4591-9492-05C4B451492C}"/>
              </a:ext>
            </a:extLst>
          </p:cNvPr>
          <p:cNvSpPr txBox="1"/>
          <p:nvPr/>
        </p:nvSpPr>
        <p:spPr>
          <a:xfrm>
            <a:off x="5902036" y="939249"/>
            <a:ext cx="606482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A1A1C"/>
                </a:solidFill>
                <a:latin typeface="geomanistregular"/>
              </a:rPr>
              <a:t>For example: </a:t>
            </a:r>
          </a:p>
          <a:p>
            <a:endParaRPr lang="en-US" sz="3200" dirty="0">
              <a:solidFill>
                <a:srgbClr val="1A1A1C"/>
              </a:solidFill>
              <a:latin typeface="geomanistregular"/>
            </a:endParaRPr>
          </a:p>
          <a:p>
            <a:pPr lvl="1"/>
            <a:r>
              <a:rPr lang="en-US" sz="2000" b="0" i="0" dirty="0">
                <a:solidFill>
                  <a:srgbClr val="1A1A1C"/>
                </a:solidFill>
                <a:effectLst/>
                <a:latin typeface="geomanistregular"/>
              </a:rPr>
              <a:t>When you flip a fair coin, there is an equal chance of getting either heads or tails. So you can say the probability of getting heads is 50%.</a:t>
            </a:r>
          </a:p>
          <a:p>
            <a:pPr lvl="1"/>
            <a:endParaRPr lang="en-US" sz="2000" dirty="0">
              <a:solidFill>
                <a:srgbClr val="1A1A1C"/>
              </a:solidFill>
              <a:latin typeface="geomanistregular"/>
            </a:endParaRPr>
          </a:p>
          <a:p>
            <a:pPr lvl="1"/>
            <a:endParaRPr lang="en-US" sz="2000" b="0" i="0" dirty="0">
              <a:solidFill>
                <a:srgbClr val="1A1A1C"/>
              </a:solidFill>
              <a:effectLst/>
              <a:latin typeface="geomanistregular"/>
            </a:endParaRPr>
          </a:p>
          <a:p>
            <a:pPr lvl="1"/>
            <a:endParaRPr lang="en-US" sz="2000" dirty="0">
              <a:solidFill>
                <a:srgbClr val="1A1A1C"/>
              </a:solidFill>
              <a:latin typeface="geomanistregular"/>
            </a:endParaRPr>
          </a:p>
          <a:p>
            <a:pPr lvl="1"/>
            <a:endParaRPr lang="en-US" sz="2000" b="0" i="0" dirty="0">
              <a:solidFill>
                <a:srgbClr val="1A1A1C"/>
              </a:solidFill>
              <a:effectLst/>
              <a:latin typeface="geomanistregular"/>
            </a:endParaRPr>
          </a:p>
          <a:p>
            <a:pPr lvl="1"/>
            <a:endParaRPr lang="en-US" sz="2000" b="0" i="0" dirty="0">
              <a:solidFill>
                <a:srgbClr val="1A1A1C"/>
              </a:solidFill>
              <a:effectLst/>
              <a:latin typeface="geomanistregular"/>
            </a:endParaRPr>
          </a:p>
          <a:p>
            <a:pPr lvl="1"/>
            <a:endParaRPr lang="en-US" sz="2000" b="0" i="0" dirty="0">
              <a:solidFill>
                <a:srgbClr val="1A1A1C"/>
              </a:solidFill>
              <a:effectLst/>
              <a:latin typeface="geomanistregular"/>
            </a:endParaRPr>
          </a:p>
          <a:p>
            <a:pPr lvl="1"/>
            <a:r>
              <a:rPr lang="en-US" sz="2000" b="0" i="0" dirty="0">
                <a:solidFill>
                  <a:srgbClr val="1A1A1C"/>
                </a:solidFill>
                <a:effectLst/>
                <a:latin typeface="geomanistregular"/>
              </a:rPr>
              <a:t>Similarly what would be the probability of getting a 1 when you roll a dice with 6 faces? Assuming the dice is fair, the probability of 1/6 = 0.166.</a:t>
            </a:r>
            <a:endParaRPr lang="en-PK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D0E5-628B-4EC7-9CBC-E6B0EB7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5165"/>
            <a:ext cx="12192000" cy="6627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Conditional Probability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F69F-DA07-48B4-893A-6F0E40B0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916565"/>
            <a:ext cx="5791200" cy="25886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A1A1C"/>
                </a:solidFill>
                <a:latin typeface="geomanistregular"/>
              </a:rPr>
              <a:t>W</a:t>
            </a:r>
            <a:r>
              <a:rPr lang="en-US" sz="2400" b="0" i="0" dirty="0">
                <a:solidFill>
                  <a:srgbClr val="1A1A1C"/>
                </a:solidFill>
                <a:effectLst/>
                <a:latin typeface="geomanistregular"/>
              </a:rPr>
              <a:t>hen you say the conditional probability of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eomanistregular"/>
              </a:rPr>
              <a:t>A</a:t>
            </a:r>
            <a:r>
              <a:rPr lang="en-US" sz="2400" b="0" i="0" dirty="0">
                <a:solidFill>
                  <a:srgbClr val="1A1A1C"/>
                </a:solidFill>
                <a:effectLst/>
                <a:latin typeface="geomanistregular"/>
              </a:rPr>
              <a:t> given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geomanistregular"/>
              </a:rPr>
              <a:t>B</a:t>
            </a:r>
            <a:r>
              <a:rPr lang="en-US" sz="2400" b="0" i="0" dirty="0">
                <a:solidFill>
                  <a:srgbClr val="1A1A1C"/>
                </a:solidFill>
                <a:effectLst/>
                <a:latin typeface="geomanistregular"/>
              </a:rPr>
              <a:t>, it denotes the probability of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eomanistregular"/>
              </a:rPr>
              <a:t>A</a:t>
            </a:r>
            <a:r>
              <a:rPr lang="en-US" sz="2400" b="0" i="0" dirty="0">
                <a:solidFill>
                  <a:srgbClr val="1A1A1C"/>
                </a:solidFill>
                <a:effectLst/>
                <a:latin typeface="geomanistregular"/>
              </a:rPr>
              <a:t> occurring given that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geomanistregular"/>
              </a:rPr>
              <a:t>B</a:t>
            </a:r>
            <a:r>
              <a:rPr lang="en-US" sz="2400" b="0" i="0" dirty="0">
                <a:solidFill>
                  <a:srgbClr val="1A1A1C"/>
                </a:solidFill>
                <a:effectLst/>
                <a:latin typeface="geomanistregular"/>
              </a:rPr>
              <a:t> has already occurred.</a:t>
            </a:r>
          </a:p>
          <a:p>
            <a:r>
              <a:rPr lang="en-US" sz="2400" b="0" i="0" dirty="0">
                <a:solidFill>
                  <a:srgbClr val="1A1A1C"/>
                </a:solidFill>
                <a:effectLst/>
                <a:latin typeface="geomanistregular"/>
              </a:rPr>
              <a:t>Mathematically, Conditional probability of A given B can be computed as: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B2270-687B-4F78-9168-17E1A9FE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688" y="2740158"/>
            <a:ext cx="2096312" cy="1812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BF18C-E965-48EC-9C00-05893BF4C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272" y="5346364"/>
            <a:ext cx="1343889" cy="14610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CA8B1E-6AE7-44DE-9F7E-CF98A2127078}"/>
              </a:ext>
            </a:extLst>
          </p:cNvPr>
          <p:cNvCxnSpPr>
            <a:cxnSpLocks/>
          </p:cNvCxnSpPr>
          <p:nvPr/>
        </p:nvCxnSpPr>
        <p:spPr>
          <a:xfrm>
            <a:off x="5791200" y="939249"/>
            <a:ext cx="0" cy="1552616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D0E5-628B-4EC7-9CBC-E6B0EB7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Conditional Probability</a:t>
            </a:r>
            <a:endParaRPr lang="en-PK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76253-FAF4-4776-ACE2-A301096C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201" y="1249819"/>
            <a:ext cx="4166436" cy="251861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312DB-87D2-4AC3-8F01-A273DAD4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63" y="895959"/>
            <a:ext cx="7405255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eomanistregular"/>
              </a:rPr>
              <a:t>Q. </a:t>
            </a:r>
            <a:r>
              <a:rPr lang="en-US" dirty="0">
                <a:solidFill>
                  <a:srgbClr val="1A1A1C"/>
                </a:solidFill>
                <a:latin typeface="geomanistregular"/>
              </a:rPr>
              <a:t>W</a:t>
            </a:r>
            <a:r>
              <a:rPr lang="en-US" b="0" i="0" dirty="0">
                <a:solidFill>
                  <a:srgbClr val="1A1A1C"/>
                </a:solidFill>
                <a:effectLst/>
                <a:latin typeface="geomanistregular"/>
              </a:rPr>
              <a:t>hat is the conditional probability that a certain member of the school is a ‘Teacher’ given that he is a ‘Man’?</a:t>
            </a:r>
            <a:endParaRPr lang="en-PK" dirty="0"/>
          </a:p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en-US" b="0" i="0" dirty="0">
                <a:solidFill>
                  <a:srgbClr val="1A1A1C"/>
                </a:solidFill>
                <a:effectLst/>
                <a:latin typeface="geomanistregular"/>
              </a:rPr>
              <a:t>To calculate this, you may intuitively filter the sub-population of 60 males and focus on the 12 (male) teachers.</a:t>
            </a:r>
            <a:endParaRPr lang="en-PK" dirty="0"/>
          </a:p>
          <a:p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2AD40-2A16-4788-B7F8-989742FC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8" y="3655371"/>
            <a:ext cx="625879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5D19-C871-48F6-A45D-1DF8668B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840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geomanistbook"/>
              </a:rPr>
              <a:t>The Bayes Rule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1DF09E-A9AB-4E80-86EE-62684521E4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199127A-91DD-441C-8796-E44D93080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" y="771127"/>
            <a:ext cx="7675418" cy="265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51D4633-5D94-494F-B74E-FA87D6A1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" y="3581400"/>
            <a:ext cx="7675418" cy="200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2519B4-5C7B-447E-A836-EAC90B65F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22" y="771127"/>
            <a:ext cx="3953415" cy="589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2CCAB-BE45-4538-A4BA-48B04ECE5A87}"/>
              </a:ext>
            </a:extLst>
          </p:cNvPr>
          <p:cNvSpPr txBox="1"/>
          <p:nvPr/>
        </p:nvSpPr>
        <p:spPr>
          <a:xfrm>
            <a:off x="8149936" y="1360456"/>
            <a:ext cx="339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X is a dependent feature vector</a:t>
            </a:r>
            <a:endParaRPr lang="en-PK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70A4531-C336-433B-A0D6-40C3243EE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494" y="1826674"/>
            <a:ext cx="3579669" cy="4924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(Rainy, Hot, High, False)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 = No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D9A3D-5399-45BA-A11C-6FC3A1556664}"/>
              </a:ext>
            </a:extLst>
          </p:cNvPr>
          <p:cNvSpPr txBox="1"/>
          <p:nvPr/>
        </p:nvSpPr>
        <p:spPr>
          <a:xfrm>
            <a:off x="8060371" y="2505670"/>
            <a:ext cx="39534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So basically, P(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y|X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) here means, the probability of “Not playing golf” given that the weather conditions are “Rainy outlook”, “Temperature is hot”, “high humidity” and “no wind”.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C1F78-139A-462B-8B91-C2EB7C9D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936" y="4135581"/>
            <a:ext cx="3661227" cy="4308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Naïve Assumption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P(A,B) = P(A)P(B)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BD4ED0-CD33-45FE-AD95-2C18AA1E4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621" y="4899579"/>
            <a:ext cx="4147379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0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2FBB-AD4F-4A41-8B02-6EDAA170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BD25-7A19-484E-8CDC-F1E7D28A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Explosion 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Labeled/Unlabeled</a:t>
            </a:r>
          </a:p>
          <a:p>
            <a:r>
              <a:rPr lang="en-US" dirty="0"/>
              <a:t>Supervised learning: Naïve Bayes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4861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8">
            <a:extLst>
              <a:ext uri="{FF2B5EF4-FFF2-40B4-BE49-F238E27FC236}">
                <a16:creationId xmlns:a16="http://schemas.microsoft.com/office/drawing/2014/main" id="{8F26724D-D0AA-4FE7-ABAC-B906B5FA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82358"/>
              </p:ext>
            </p:extLst>
          </p:nvPr>
        </p:nvGraphicFramePr>
        <p:xfrm>
          <a:off x="7252854" y="5167597"/>
          <a:ext cx="1524000" cy="67016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yes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= 9/14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no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= 5/14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A5745A-C369-4F05-BA23-9DD332D50D6F}"/>
              </a:ext>
            </a:extLst>
          </p:cNvPr>
          <p:cNvSpPr txBox="1"/>
          <p:nvPr/>
        </p:nvSpPr>
        <p:spPr>
          <a:xfrm>
            <a:off x="5344575" y="5200288"/>
            <a:ext cx="190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Probability/ </a:t>
            </a:r>
          </a:p>
          <a:p>
            <a:r>
              <a:rPr lang="en-US" b="1" dirty="0"/>
              <a:t>Prior Probability</a:t>
            </a:r>
            <a:endParaRPr lang="en-PK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C9EB2-A853-404E-9B1B-DBCE46B38E53}"/>
              </a:ext>
            </a:extLst>
          </p:cNvPr>
          <p:cNvSpPr txBox="1"/>
          <p:nvPr/>
        </p:nvSpPr>
        <p:spPr>
          <a:xfrm>
            <a:off x="0" y="90054"/>
            <a:ext cx="3075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Frequencies Table</a:t>
            </a:r>
            <a:endParaRPr lang="en-PK" b="1" dirty="0"/>
          </a:p>
        </p:txBody>
      </p:sp>
      <p:pic>
        <p:nvPicPr>
          <p:cNvPr id="16" name="Picture 2" descr="Decision Tree – Entropy and Information Gain – MLNOTES">
            <a:extLst>
              <a:ext uri="{FF2B5EF4-FFF2-40B4-BE49-F238E27FC236}">
                <a16:creationId xmlns:a16="http://schemas.microsoft.com/office/drawing/2014/main" id="{D167A86E-7EDE-403E-B5AC-36C26ED56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3"/>
          <a:stretch/>
        </p:blipFill>
        <p:spPr bwMode="auto">
          <a:xfrm>
            <a:off x="5048419" y="105887"/>
            <a:ext cx="7063836" cy="50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014CD99-3849-415C-AD6B-8ECE0430F6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694290"/>
              </p:ext>
            </p:extLst>
          </p:nvPr>
        </p:nvGraphicFramePr>
        <p:xfrm>
          <a:off x="79745" y="532325"/>
          <a:ext cx="5001491" cy="263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058054" imgH="2791155" progId="Excel.Sheet.8">
                  <p:embed/>
                </p:oleObj>
              </mc:Choice>
              <mc:Fallback>
                <p:oleObj name="Worksheet" r:id="rId3" imgW="5058054" imgH="2791155" progId="Excel.Sheet.8">
                  <p:embed/>
                  <p:pic>
                    <p:nvPicPr>
                      <p:cNvPr id="13325" name="Object 12">
                        <a:extLst>
                          <a:ext uri="{FF2B5EF4-FFF2-40B4-BE49-F238E27FC236}">
                            <a16:creationId xmlns:a16="http://schemas.microsoft.com/office/drawing/2014/main" id="{5C128946-43A8-4DA0-B1DF-070A981C4A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5" y="532325"/>
                        <a:ext cx="5001491" cy="263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82E34292-F7B6-4A32-A90E-16FB3F484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46950"/>
              </p:ext>
            </p:extLst>
          </p:nvPr>
        </p:nvGraphicFramePr>
        <p:xfrm>
          <a:off x="79745" y="3425297"/>
          <a:ext cx="5001490" cy="242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115357" imgH="2457907" progId="Excel.Sheet.8">
                  <p:embed/>
                </p:oleObj>
              </mc:Choice>
              <mc:Fallback>
                <p:oleObj name="Worksheet" r:id="rId5" imgW="5115357" imgH="2457907" progId="Excel.Sheet.8">
                  <p:embed/>
                  <p:pic>
                    <p:nvPicPr>
                      <p:cNvPr id="13326" name="Object 13">
                        <a:extLst>
                          <a:ext uri="{FF2B5EF4-FFF2-40B4-BE49-F238E27FC236}">
                            <a16:creationId xmlns:a16="http://schemas.microsoft.com/office/drawing/2014/main" id="{CA03E444-7FF1-4DF9-8798-10ED1E4CD4D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5" y="3425297"/>
                        <a:ext cx="5001490" cy="2421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346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3B69-9581-4667-8AFE-676A3CD5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8517-4238-4741-B79B-C50E16C4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Suppose we have a </a:t>
            </a: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Day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with the following values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Outlook = Rain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Humidity = High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Wind = Weak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Play = ?</a:t>
            </a:r>
          </a:p>
          <a:p>
            <a:pPr algn="l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So, with the data, we have to predict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wheter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 "we can play on that day or not."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1882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4B9E-5C7A-469D-9370-95EA8094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4837-C7E1-4461-825E-381304D7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Likelihood of 'Yes' on that Day =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P(Outlook =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Rain|Yes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)*P(Humidity=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High|Yes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)* P(Wind=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Weak|Yes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)*P(Yes)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= 2/9 * 3/9 * 6/9 * 9/14 = 0.0199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Likelihood of 'No' on that Day =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P(Outlook =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Rain|No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)*P(Humidity=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High|No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)* P(Wind=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Weak|No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)*P(No)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= 2/5 * 4/5 * 2/5 * 5/14 = 0.0166</a:t>
            </a:r>
          </a:p>
          <a:p>
            <a:pPr algn="l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Now, when we normalize the value, we get: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P(Yes) =  0.0199 / (0.0199+ 0.0166) = 0.55</a:t>
            </a: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P(No) = 0.0166 / (0.0199+ 0.0166)  = 0.45</a:t>
            </a: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Our model predicts that there is a </a:t>
            </a:r>
            <a:r>
              <a:rPr lang="en-US" b="1" i="0" dirty="0">
                <a:solidFill>
                  <a:srgbClr val="262626"/>
                </a:solidFill>
                <a:effectLst/>
                <a:latin typeface="Cambria" panose="02040503050406030204" pitchFamily="18" charset="0"/>
              </a:rPr>
              <a:t>55%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chance there will be a game tomorrow.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0263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3738-309A-42CB-81D5-CB206346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24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Open Sans"/>
              </a:rPr>
              <a:t>The zero-frequency problem in 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6E81-386E-4629-9B13-E1BD8A52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952788"/>
            <a:ext cx="6234545" cy="247621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111111"/>
                </a:solidFill>
                <a:effectLst/>
              </a:rPr>
              <a:t>You have no occurrences of a class label and a certain attribute value together then the frequency-based probability estimate will be zero. And this will get a zero when all the probabilities are multiplied. 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OR</a:t>
            </a:r>
          </a:p>
          <a:p>
            <a:pPr algn="just"/>
            <a:r>
              <a:rPr lang="en-US" dirty="0">
                <a:solidFill>
                  <a:srgbClr val="1A1A1C"/>
                </a:solidFill>
              </a:rPr>
              <a:t>W</a:t>
            </a:r>
            <a:r>
              <a:rPr lang="en-US" b="0" i="0" dirty="0">
                <a:solidFill>
                  <a:srgbClr val="1A1A1C"/>
                </a:solidFill>
                <a:effectLst/>
              </a:rPr>
              <a:t>hen you have a model with many features, the entire probability will become zero because one of the feature’s value was zero.</a:t>
            </a:r>
            <a:endParaRPr lang="en-US" b="0" i="0" dirty="0">
              <a:solidFill>
                <a:srgbClr val="11111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D4666-7AC6-4CCB-A54F-25C2382BF81A}"/>
              </a:ext>
            </a:extLst>
          </p:cNvPr>
          <p:cNvSpPr txBox="1"/>
          <p:nvPr/>
        </p:nvSpPr>
        <p:spPr>
          <a:xfrm>
            <a:off x="318655" y="4255807"/>
            <a:ext cx="623454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A1A1C"/>
                </a:solidFill>
                <a:effectLst/>
                <a:latin typeface="geomanistregular"/>
              </a:rPr>
              <a:t>To avoid this, we increase the count of the variable with zero to a small value (usually 1) in the numerator, so that the overall probability doesn’t become zero.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02B2B-166E-45C8-8EB9-87B720224013}"/>
              </a:ext>
            </a:extLst>
          </p:cNvPr>
          <p:cNvSpPr txBox="1"/>
          <p:nvPr/>
        </p:nvSpPr>
        <p:spPr>
          <a:xfrm>
            <a:off x="318655" y="3603305"/>
            <a:ext cx="4417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Solution: </a:t>
            </a:r>
            <a:r>
              <a:rPr lang="en-US" sz="2800" b="1" i="0" dirty="0">
                <a:solidFill>
                  <a:srgbClr val="123693"/>
                </a:solidFill>
                <a:effectLst/>
                <a:latin typeface="geomanistbook"/>
              </a:rPr>
              <a:t>Laplace Correction</a:t>
            </a:r>
            <a:r>
              <a:rPr lang="en-US" sz="2800" dirty="0"/>
              <a:t> </a:t>
            </a:r>
            <a:endParaRPr lang="en-PK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F848B-4872-44A9-9BF1-0972225AB10A}"/>
              </a:ext>
            </a:extLst>
          </p:cNvPr>
          <p:cNvSpPr txBox="1"/>
          <p:nvPr/>
        </p:nvSpPr>
        <p:spPr>
          <a:xfrm>
            <a:off x="284017" y="5359614"/>
            <a:ext cx="6269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A1A1C"/>
                </a:solidFill>
                <a:effectLst/>
                <a:latin typeface="geomanistregular"/>
              </a:rPr>
              <a:t>Note: </a:t>
            </a:r>
            <a:r>
              <a:rPr lang="en-US" b="0" i="0" dirty="0">
                <a:solidFill>
                  <a:srgbClr val="1A1A1C"/>
                </a:solidFill>
                <a:effectLst/>
                <a:latin typeface="geomanistregular"/>
              </a:rPr>
              <a:t>Most Naive Bayes model implementations accept this or an equivalent form of correction as a parameter.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7C69D-1901-43D7-B6BE-BB7DD217285D}"/>
              </a:ext>
            </a:extLst>
          </p:cNvPr>
          <p:cNvSpPr txBox="1"/>
          <p:nvPr/>
        </p:nvSpPr>
        <p:spPr>
          <a:xfrm>
            <a:off x="6553198" y="1043711"/>
            <a:ext cx="5541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0" lvl="1" algn="ctr" eaLnBrk="1" hangingPunct="1">
              <a:buClr>
                <a:schemeClr val="tx1"/>
              </a:buClr>
              <a:defRPr/>
            </a:pPr>
            <a:r>
              <a:rPr lang="en-US" sz="1800" i="1" dirty="0"/>
              <a:t>For Example:     X = &lt;rain, hot, high, overcast&gt;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57D09D-20C7-49CD-AFB3-244E71B5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8" y="1628163"/>
            <a:ext cx="5638802" cy="4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8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0187-1340-4438-88F1-57AA5A7E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98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Naïve Bayes in Python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CDAD-B190-4FF4-969F-A1C1C9FC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5698"/>
            <a:ext cx="12192000" cy="576984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There are three types of Naive Bayes model under the scikit-learn library.</a:t>
            </a:r>
          </a:p>
          <a:p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DB9D8-897F-4F95-8272-C532C4573254}"/>
              </a:ext>
            </a:extLst>
          </p:cNvPr>
          <p:cNvSpPr txBox="1"/>
          <p:nvPr/>
        </p:nvSpPr>
        <p:spPr>
          <a:xfrm>
            <a:off x="335972" y="1460308"/>
            <a:ext cx="4111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40424E"/>
                </a:solidFill>
                <a:effectLst/>
                <a:latin typeface="urw-din"/>
              </a:rPr>
              <a:t>Gaussian NB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: 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When 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continuous values associated with each feature are assumed to be distributed according to a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Gaussian distribution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A Gaussian distribution is also called </a:t>
            </a:r>
            <a:r>
              <a:rPr lang="en-US" b="0" i="0" u="sng" dirty="0">
                <a:effectLst/>
                <a:latin typeface="urw-din"/>
              </a:rPr>
              <a:t>Normal distribution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C3E38-CE9B-4AEC-8593-86B1F8B6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89" y="2923591"/>
            <a:ext cx="2680074" cy="2017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2AB42-E17B-4E62-A520-D48EE155467F}"/>
              </a:ext>
            </a:extLst>
          </p:cNvPr>
          <p:cNvSpPr txBox="1"/>
          <p:nvPr/>
        </p:nvSpPr>
        <p:spPr>
          <a:xfrm>
            <a:off x="4582042" y="1492083"/>
            <a:ext cx="331123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2529"/>
                </a:solidFill>
                <a:latin typeface="-apple-system"/>
              </a:rPr>
              <a:t>Multinomial NB: </a:t>
            </a:r>
            <a:r>
              <a:rPr lang="en-US" sz="1600" b="0" i="0" dirty="0">
                <a:solidFill>
                  <a:srgbClr val="595858"/>
                </a:solidFill>
                <a:effectLst/>
                <a:latin typeface="roboto"/>
              </a:rPr>
              <a:t>It is used for discrete counts. E.g., text classification problem, where count how often word occurs in the document.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Fraction of times word Wi appears among all words in the documents of topics </a:t>
            </a:r>
            <a:r>
              <a:rPr lang="en-US" sz="1600" dirty="0" err="1"/>
              <a:t>Cj</a:t>
            </a:r>
            <a:endParaRPr lang="en-PK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2639-0A97-4948-845D-87CE6150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8" y="5893810"/>
            <a:ext cx="4002820" cy="576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3E2F4D-119F-42EF-9938-9CB168046A23}"/>
              </a:ext>
            </a:extLst>
          </p:cNvPr>
          <p:cNvSpPr txBox="1"/>
          <p:nvPr/>
        </p:nvSpPr>
        <p:spPr>
          <a:xfrm>
            <a:off x="335972" y="4917604"/>
            <a:ext cx="4111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likelihood of the features is assumed to be Gaussian, hence, conditional probability</a:t>
            </a:r>
            <a:endParaRPr lang="en-P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3D00C-D99F-4010-9369-525DF98568D9}"/>
              </a:ext>
            </a:extLst>
          </p:cNvPr>
          <p:cNvSpPr txBox="1"/>
          <p:nvPr/>
        </p:nvSpPr>
        <p:spPr>
          <a:xfrm>
            <a:off x="8028012" y="1460308"/>
            <a:ext cx="411133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212529"/>
                </a:solidFill>
                <a:effectLst/>
                <a:latin typeface="-apple-system"/>
              </a:rPr>
              <a:t>Bernoulli NB: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There may be multiple features but each one is assumed to be a binary-valued (Bernoulli,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boolean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) variable. 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(binarize the feature’s values)</a:t>
            </a:r>
            <a:endParaRPr lang="en-PK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00F705-6248-4C4C-A147-079F64161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867" y="3157995"/>
            <a:ext cx="3189625" cy="2017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DC8D49-4AD7-4C05-9915-A8358CF45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425" y="4101364"/>
            <a:ext cx="2343477" cy="885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2E087C-F45D-4178-9405-B78124416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466" y="5376910"/>
            <a:ext cx="3410426" cy="31436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EE48B3-FA08-4C09-BD14-51A3E49745C3}"/>
              </a:ext>
            </a:extLst>
          </p:cNvPr>
          <p:cNvCxnSpPr/>
          <p:nvPr/>
        </p:nvCxnSpPr>
        <p:spPr>
          <a:xfrm>
            <a:off x="4447308" y="1492083"/>
            <a:ext cx="0" cy="4978711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6FABD7-A285-4D37-B3C4-B29E6FCEEAE9}"/>
              </a:ext>
            </a:extLst>
          </p:cNvPr>
          <p:cNvCxnSpPr/>
          <p:nvPr/>
        </p:nvCxnSpPr>
        <p:spPr>
          <a:xfrm>
            <a:off x="7934841" y="1509478"/>
            <a:ext cx="0" cy="4978711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3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EC00-DD20-483F-BBF7-0E1298A6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4"/>
            <a:ext cx="10515600" cy="715530"/>
          </a:xfrm>
        </p:spPr>
        <p:txBody>
          <a:bodyPr>
            <a:normAutofit/>
          </a:bodyPr>
          <a:lstStyle/>
          <a:p>
            <a:r>
              <a:rPr lang="en-US" sz="4000" b="1" dirty="0"/>
              <a:t>Application of Naïve Bayes in Industry Research</a:t>
            </a:r>
            <a:endParaRPr lang="en-PK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90C873-7517-4928-8F9A-27110535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43" y="1335232"/>
            <a:ext cx="3057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FA36D9-54CE-4C37-8DB3-C7599C8F3732}"/>
              </a:ext>
            </a:extLst>
          </p:cNvPr>
          <p:cNvSpPr txBox="1"/>
          <p:nvPr/>
        </p:nvSpPr>
        <p:spPr>
          <a:xfrm>
            <a:off x="1825768" y="4327358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 Filter</a:t>
            </a:r>
            <a:endParaRPr lang="en-PK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024860-ABD5-47C4-B976-6E1CA402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81" y="3874078"/>
            <a:ext cx="3086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51B85-5A15-499C-868E-F717C530E935}"/>
              </a:ext>
            </a:extLst>
          </p:cNvPr>
          <p:cNvSpPr txBox="1"/>
          <p:nvPr/>
        </p:nvSpPr>
        <p:spPr>
          <a:xfrm>
            <a:off x="4496883" y="3614443"/>
            <a:ext cx="261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Medical Diagnoses</a:t>
            </a:r>
            <a:endParaRPr lang="en-PK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330413-2A86-4394-AA80-15DDC8C4B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45" y="1126275"/>
            <a:ext cx="4533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5D96D4-A854-4533-A53B-2B481ABB5286}"/>
              </a:ext>
            </a:extLst>
          </p:cNvPr>
          <p:cNvSpPr txBox="1"/>
          <p:nvPr/>
        </p:nvSpPr>
        <p:spPr>
          <a:xfrm>
            <a:off x="7603981" y="783421"/>
            <a:ext cx="285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 Forecasting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9833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93E7-0697-486F-ABD1-D1C55DEA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083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/>
              <a:t>Python Implementation</a:t>
            </a:r>
            <a:endParaRPr lang="en-PK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B95C-AE8D-4682-BF1F-F43509D9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9" y="744970"/>
            <a:ext cx="7003473" cy="30234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([[-1, -1], [-2, -4], [-4, -6], [1, 2]])</a:t>
            </a:r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([1, 1, 2, 1])</a:t>
            </a:r>
          </a:p>
          <a:p>
            <a:r>
              <a:rPr lang="en-US" dirty="0" err="1"/>
              <a:t>GNBclf</a:t>
            </a:r>
            <a:r>
              <a:rPr lang="en-US" dirty="0"/>
              <a:t> = </a:t>
            </a:r>
            <a:r>
              <a:rPr lang="en-US" dirty="0" err="1">
                <a:solidFill>
                  <a:srgbClr val="002060"/>
                </a:solidFill>
              </a:rPr>
              <a:t>GaussianNB</a:t>
            </a:r>
            <a:r>
              <a:rPr lang="en-US" dirty="0"/>
              <a:t>()</a:t>
            </a:r>
          </a:p>
          <a:p>
            <a:r>
              <a:rPr lang="en-US" dirty="0" err="1"/>
              <a:t>GNBclf.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(X, Y)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C437A-634A-4E98-8E52-38A6CD96E5C0}"/>
              </a:ext>
            </a:extLst>
          </p:cNvPr>
          <p:cNvSpPr txBox="1"/>
          <p:nvPr/>
        </p:nvSpPr>
        <p:spPr>
          <a:xfrm>
            <a:off x="131618" y="4061752"/>
            <a:ext cx="700347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PK" sz="2400" dirty="0"/>
              <a:t>print((</a:t>
            </a:r>
            <a:r>
              <a:rPr lang="en-PK" sz="2400" dirty="0" err="1"/>
              <a:t>GNBclf.</a:t>
            </a:r>
            <a:r>
              <a:rPr lang="en-PK" sz="2400" dirty="0" err="1">
                <a:solidFill>
                  <a:schemeClr val="accent6">
                    <a:lumMod val="50000"/>
                  </a:schemeClr>
                </a:solidFill>
              </a:rPr>
              <a:t>predict</a:t>
            </a:r>
            <a:r>
              <a:rPr lang="en-PK" sz="2400" dirty="0"/>
              <a:t>([[1, 2]])))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904B6-A710-4E8E-8341-D8F87FEF72FF}"/>
              </a:ext>
            </a:extLst>
          </p:cNvPr>
          <p:cNvSpPr txBox="1"/>
          <p:nvPr/>
        </p:nvSpPr>
        <p:spPr>
          <a:xfrm>
            <a:off x="131618" y="4816733"/>
            <a:ext cx="700347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[1]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3C64B-1575-44ED-B545-860484AC75BA}"/>
              </a:ext>
            </a:extLst>
          </p:cNvPr>
          <p:cNvSpPr txBox="1"/>
          <p:nvPr/>
        </p:nvSpPr>
        <p:spPr>
          <a:xfrm>
            <a:off x="7294419" y="3166987"/>
            <a:ext cx="4897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will Fit Gaussian Naive Bayes classifier according to X and y.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DCEC4-2F87-48CA-855C-CEA8C8D00033}"/>
              </a:ext>
            </a:extLst>
          </p:cNvPr>
          <p:cNvSpPr txBox="1"/>
          <p:nvPr/>
        </p:nvSpPr>
        <p:spPr>
          <a:xfrm>
            <a:off x="7294419" y="3969418"/>
            <a:ext cx="4481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will perform classification on an array of test vectors X.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78121-0EA4-4B28-8311-3DF82039A60E}"/>
              </a:ext>
            </a:extLst>
          </p:cNvPr>
          <p:cNvSpPr txBox="1"/>
          <p:nvPr/>
        </p:nvSpPr>
        <p:spPr>
          <a:xfrm>
            <a:off x="7294419" y="2442606"/>
            <a:ext cx="4481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 to construct Gaussian Naïve Bayes Classifier.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470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6387-4142-4364-BD9F-A57BE20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 Explosion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75A-5FA8-43F3-AF17-C77FD1F39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NASA Earth observation satellites generate a terabyte (i.e. 10^9 bytes) of data every day. </a:t>
            </a:r>
          </a:p>
          <a:p>
            <a:r>
              <a:rPr lang="en-US" dirty="0"/>
              <a:t>There are over 900 million users of Facebook (rapidly increasing), with an estimated 3 billion postings a day.</a:t>
            </a:r>
          </a:p>
          <a:p>
            <a:r>
              <a:rPr lang="en-US" dirty="0"/>
              <a:t>There are estimated to be over 650 million websites, some extremely large.</a:t>
            </a:r>
          </a:p>
          <a:p>
            <a:r>
              <a:rPr lang="en-US" dirty="0"/>
              <a:t>There are vast amounts of data recorded every day on automatic recording devices, such as credit card transaction ﬁles and web logs, as well as non-symbolic data such as CCTV recordings.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5742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5DCA-63FA-475C-87A4-19126355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Discovery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E1B3-08D9-45E9-ADE2-548034A0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Non-trivial extraction of implicit, previously unknown and potentially useful information from data. OR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science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extracting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useful information from large data sets or databases.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65631-5122-48AD-AE43-E2DB451D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56" y="3669057"/>
            <a:ext cx="7696200" cy="26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394C-2EA0-44D0-87F3-39CC9A00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Labeled and Unlabeled Data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D10-CF70-4256-BAD2-18ED47E1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5793"/>
          </a:xfrm>
        </p:spPr>
        <p:txBody>
          <a:bodyPr/>
          <a:lstStyle/>
          <a:p>
            <a:r>
              <a:rPr lang="en-US" dirty="0"/>
              <a:t>Usually, we have two types of data (data set).</a:t>
            </a:r>
          </a:p>
          <a:p>
            <a:pPr lvl="1"/>
            <a:r>
              <a:rPr lang="en-US" dirty="0"/>
              <a:t>Labeled data</a:t>
            </a:r>
          </a:p>
          <a:p>
            <a:pPr lvl="1"/>
            <a:r>
              <a:rPr lang="en-US" dirty="0"/>
              <a:t>Unlabeled data</a:t>
            </a:r>
          </a:p>
          <a:p>
            <a:r>
              <a:rPr lang="en-US" dirty="0"/>
              <a:t>Labeled data:</a:t>
            </a:r>
          </a:p>
          <a:p>
            <a:pPr lvl="1"/>
            <a:r>
              <a:rPr lang="en-US" dirty="0"/>
              <a:t>It is a specially designated attribute and the aim is to use the data given to predict the value of that attribute.</a:t>
            </a:r>
          </a:p>
          <a:p>
            <a:pPr lvl="1"/>
            <a:r>
              <a:rPr lang="en-US" dirty="0"/>
              <a:t>Data mining using labelled data is known as supervised learning.</a:t>
            </a:r>
          </a:p>
          <a:p>
            <a:r>
              <a:rPr lang="en-US" dirty="0"/>
              <a:t>Unlabeled data:</a:t>
            </a:r>
          </a:p>
          <a:p>
            <a:pPr lvl="1"/>
            <a:r>
              <a:rPr lang="en-US" dirty="0"/>
              <a:t>Data that does not have any specially designated attribute is called unlabeled.</a:t>
            </a:r>
          </a:p>
          <a:p>
            <a:pPr lvl="1"/>
            <a:r>
              <a:rPr lang="en-US" dirty="0"/>
              <a:t>Data mining of unlabeled data is known as unsupervised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11797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MINING TECHNIQUES. What is data mining? | by Tanmay Terkhedkar | Medium">
            <a:extLst>
              <a:ext uri="{FF2B5EF4-FFF2-40B4-BE49-F238E27FC236}">
                <a16:creationId xmlns:a16="http://schemas.microsoft.com/office/drawing/2014/main" id="{801CA76B-5896-4CBA-8F1D-17E3B8398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23" y="406688"/>
            <a:ext cx="11570759" cy="587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5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A48-6E1A-4668-8AAF-E18B22C6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Learning: Classiﬁcation</a:t>
            </a:r>
            <a:endParaRPr lang="en-PK" b="1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BEB7DA1-D74B-4920-BD10-2366E3DF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4" y="134778"/>
            <a:ext cx="3186545" cy="155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5780F1-2BB1-49A6-983B-63D777EACE20}"/>
              </a:ext>
            </a:extLst>
          </p:cNvPr>
          <p:cNvSpPr/>
          <p:nvPr/>
        </p:nvSpPr>
        <p:spPr>
          <a:xfrm>
            <a:off x="2323443" y="4158083"/>
            <a:ext cx="7143119" cy="1849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8C21D-1DC0-481A-B6AA-17C0E5831554}"/>
              </a:ext>
            </a:extLst>
          </p:cNvPr>
          <p:cNvSpPr/>
          <p:nvPr/>
        </p:nvSpPr>
        <p:spPr>
          <a:xfrm>
            <a:off x="2352334" y="1817262"/>
            <a:ext cx="7143119" cy="1807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7">
            <a:extLst>
              <a:ext uri="{FF2B5EF4-FFF2-40B4-BE49-F238E27FC236}">
                <a16:creationId xmlns:a16="http://schemas.microsoft.com/office/drawing/2014/main" id="{EF5D9C0E-CFD3-4117-9427-6CB195B60EB1}"/>
              </a:ext>
            </a:extLst>
          </p:cNvPr>
          <p:cNvSpPr/>
          <p:nvPr/>
        </p:nvSpPr>
        <p:spPr>
          <a:xfrm>
            <a:off x="838200" y="3508243"/>
            <a:ext cx="1295400" cy="838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aseline="-25000" dirty="0"/>
              <a:t>Dataset</a:t>
            </a:r>
            <a:endParaRPr lang="en-US" baseline="-25000" dirty="0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30B7174E-4F15-4B9A-8CD4-B2BDD3844304}"/>
              </a:ext>
            </a:extLst>
          </p:cNvPr>
          <p:cNvSpPr/>
          <p:nvPr/>
        </p:nvSpPr>
        <p:spPr>
          <a:xfrm>
            <a:off x="3323253" y="2131491"/>
            <a:ext cx="1981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Set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C784CAF9-B955-43A5-A25C-904313C81544}"/>
              </a:ext>
            </a:extLst>
          </p:cNvPr>
          <p:cNvSpPr/>
          <p:nvPr/>
        </p:nvSpPr>
        <p:spPr>
          <a:xfrm>
            <a:off x="3301482" y="5013193"/>
            <a:ext cx="1981200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Set</a:t>
            </a:r>
          </a:p>
        </p:txBody>
      </p:sp>
      <p:cxnSp>
        <p:nvCxnSpPr>
          <p:cNvPr id="13" name="Elbow Connector 11">
            <a:extLst>
              <a:ext uri="{FF2B5EF4-FFF2-40B4-BE49-F238E27FC236}">
                <a16:creationId xmlns:a16="http://schemas.microsoft.com/office/drawing/2014/main" id="{9A262B86-FB25-46BA-8B9F-D7C4B80771E7}"/>
              </a:ext>
            </a:extLst>
          </p:cNvPr>
          <p:cNvCxnSpPr>
            <a:stCxn id="10" idx="4"/>
            <a:endCxn id="11" idx="1"/>
          </p:cNvCxnSpPr>
          <p:nvPr/>
        </p:nvCxnSpPr>
        <p:spPr>
          <a:xfrm flipV="1">
            <a:off x="2133600" y="2512491"/>
            <a:ext cx="1189653" cy="14148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176E5A9-7FAC-4B8C-B002-5059E5B191A9}"/>
              </a:ext>
            </a:extLst>
          </p:cNvPr>
          <p:cNvCxnSpPr>
            <a:stCxn id="10" idx="4"/>
            <a:endCxn id="12" idx="1"/>
          </p:cNvCxnSpPr>
          <p:nvPr/>
        </p:nvCxnSpPr>
        <p:spPr>
          <a:xfrm>
            <a:off x="2133600" y="3927343"/>
            <a:ext cx="1167882" cy="1466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64C223EA-EE9B-4FAC-97D0-DA33590C9970}"/>
              </a:ext>
            </a:extLst>
          </p:cNvPr>
          <p:cNvSpPr/>
          <p:nvPr/>
        </p:nvSpPr>
        <p:spPr>
          <a:xfrm>
            <a:off x="6139154" y="4808940"/>
            <a:ext cx="2362200" cy="1170506"/>
          </a:xfrm>
          <a:prstGeom prst="diamond">
            <a:avLst/>
          </a:prstGeom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34CAF-238D-4314-AA69-982115C20FAA}"/>
              </a:ext>
            </a:extLst>
          </p:cNvPr>
          <p:cNvSpPr/>
          <p:nvPr/>
        </p:nvSpPr>
        <p:spPr>
          <a:xfrm>
            <a:off x="6485553" y="2108359"/>
            <a:ext cx="1669402" cy="83606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Classifier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FF1ACD-EC14-4053-8063-3422F08FB61B}"/>
              </a:ext>
            </a:extLst>
          </p:cNvPr>
          <p:cNvCxnSpPr>
            <a:stCxn id="11" idx="3"/>
          </p:cNvCxnSpPr>
          <p:nvPr/>
        </p:nvCxnSpPr>
        <p:spPr>
          <a:xfrm>
            <a:off x="5304453" y="2512491"/>
            <a:ext cx="1181100" cy="13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354AF6-82BA-416D-BE39-91312A0DC89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5282682" y="5394193"/>
            <a:ext cx="856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1A4A1-5307-40E5-9774-BAE7421434C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7320254" y="2944420"/>
            <a:ext cx="0" cy="18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E41AC4-3B3A-49AA-83D2-F00CD05868BF}"/>
              </a:ext>
            </a:extLst>
          </p:cNvPr>
          <p:cNvCxnSpPr>
            <a:stCxn id="15" idx="2"/>
          </p:cNvCxnSpPr>
          <p:nvPr/>
        </p:nvCxnSpPr>
        <p:spPr>
          <a:xfrm>
            <a:off x="7320254" y="5979446"/>
            <a:ext cx="0" cy="61703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7A0F277-D4C5-45A3-BC74-CA5791293FF3}"/>
              </a:ext>
            </a:extLst>
          </p:cNvPr>
          <p:cNvSpPr/>
          <p:nvPr/>
        </p:nvSpPr>
        <p:spPr>
          <a:xfrm>
            <a:off x="838200" y="2860154"/>
            <a:ext cx="647700" cy="493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1B25FF-F5F9-4E00-980C-5C44EA07D33A}"/>
              </a:ext>
            </a:extLst>
          </p:cNvPr>
          <p:cNvSpPr/>
          <p:nvPr/>
        </p:nvSpPr>
        <p:spPr>
          <a:xfrm>
            <a:off x="2826568" y="3218433"/>
            <a:ext cx="647700" cy="493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8C0DA1-1EA1-4B54-869A-512EC30D104A}"/>
              </a:ext>
            </a:extLst>
          </p:cNvPr>
          <p:cNvSpPr/>
          <p:nvPr/>
        </p:nvSpPr>
        <p:spPr>
          <a:xfrm>
            <a:off x="7507255" y="1570681"/>
            <a:ext cx="647700" cy="493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E5A0ECA-307B-4ADA-9657-28DB7F612AC8}"/>
              </a:ext>
            </a:extLst>
          </p:cNvPr>
          <p:cNvSpPr/>
          <p:nvPr/>
        </p:nvSpPr>
        <p:spPr>
          <a:xfrm>
            <a:off x="3233057" y="4521099"/>
            <a:ext cx="647700" cy="493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ED6F19-69FF-484D-B35F-8B3AFD4E7E1E}"/>
              </a:ext>
            </a:extLst>
          </p:cNvPr>
          <p:cNvSpPr/>
          <p:nvPr/>
        </p:nvSpPr>
        <p:spPr>
          <a:xfrm>
            <a:off x="7831105" y="4513713"/>
            <a:ext cx="647700" cy="493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1DEC98-CB81-4B11-9864-23339D1FB074}"/>
              </a:ext>
            </a:extLst>
          </p:cNvPr>
          <p:cNvSpPr/>
          <p:nvPr/>
        </p:nvSpPr>
        <p:spPr>
          <a:xfrm>
            <a:off x="7586954" y="6165038"/>
            <a:ext cx="647700" cy="493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7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2AD43A-E21E-48E0-92B1-E31BEE8DEE08}"/>
              </a:ext>
            </a:extLst>
          </p:cNvPr>
          <p:cNvSpPr txBox="1"/>
          <p:nvPr/>
        </p:nvSpPr>
        <p:spPr>
          <a:xfrm>
            <a:off x="5162718" y="3218433"/>
            <a:ext cx="14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Step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17894-7284-4A01-AEAD-54C69FB0CCDD}"/>
              </a:ext>
            </a:extLst>
          </p:cNvPr>
          <p:cNvSpPr txBox="1"/>
          <p:nvPr/>
        </p:nvSpPr>
        <p:spPr>
          <a:xfrm>
            <a:off x="4957150" y="4254541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Step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64C072-DC46-4106-86EF-710CA20DE458}"/>
              </a:ext>
            </a:extLst>
          </p:cNvPr>
          <p:cNvSpPr/>
          <p:nvPr/>
        </p:nvSpPr>
        <p:spPr>
          <a:xfrm>
            <a:off x="3265926" y="1600229"/>
            <a:ext cx="647700" cy="493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814823-E16F-45DA-BFC6-93DA58B85A5F}"/>
              </a:ext>
            </a:extLst>
          </p:cNvPr>
          <p:cNvCxnSpPr>
            <a:cxnSpLocks/>
          </p:cNvCxnSpPr>
          <p:nvPr/>
        </p:nvCxnSpPr>
        <p:spPr>
          <a:xfrm flipH="1">
            <a:off x="8501354" y="5391231"/>
            <a:ext cx="132151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DA734A6-1B0E-4A24-9485-91C4F88339EE}"/>
              </a:ext>
            </a:extLst>
          </p:cNvPr>
          <p:cNvSpPr txBox="1"/>
          <p:nvPr/>
        </p:nvSpPr>
        <p:spPr>
          <a:xfrm>
            <a:off x="5680061" y="644563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Unseen Sample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B2B295-AF7D-4E9F-88E9-F245D800A83E}"/>
              </a:ext>
            </a:extLst>
          </p:cNvPr>
          <p:cNvSpPr txBox="1"/>
          <p:nvPr/>
        </p:nvSpPr>
        <p:spPr>
          <a:xfrm>
            <a:off x="2748887" y="37432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4C53A3-60F0-48E3-A467-18060D83B0B2}"/>
              </a:ext>
            </a:extLst>
          </p:cNvPr>
          <p:cNvSpPr txBox="1"/>
          <p:nvPr/>
        </p:nvSpPr>
        <p:spPr>
          <a:xfrm>
            <a:off x="9807569" y="5206565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the Class Label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79CC3C-BAA2-41B2-AFE3-F6ECC0C2E081}"/>
              </a:ext>
            </a:extLst>
          </p:cNvPr>
          <p:cNvSpPr/>
          <p:nvPr/>
        </p:nvSpPr>
        <p:spPr>
          <a:xfrm>
            <a:off x="10579535" y="4713403"/>
            <a:ext cx="647700" cy="493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8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858FC-348C-488F-9728-F6189CAC602C}"/>
              </a:ext>
            </a:extLst>
          </p:cNvPr>
          <p:cNvSpPr txBox="1"/>
          <p:nvPr/>
        </p:nvSpPr>
        <p:spPr>
          <a:xfrm>
            <a:off x="9639692" y="2183850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 can try </a:t>
            </a:r>
          </a:p>
          <a:p>
            <a:r>
              <a:rPr lang="en-US" dirty="0"/>
              <a:t>Various type of algorithms</a:t>
            </a:r>
          </a:p>
          <a:p>
            <a:r>
              <a:rPr lang="en-US" dirty="0"/>
              <a:t>e.g., Naïve Bayes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6A19F-30C4-40B1-8993-45A42E969631}"/>
              </a:ext>
            </a:extLst>
          </p:cNvPr>
          <p:cNvSpPr txBox="1"/>
          <p:nvPr/>
        </p:nvSpPr>
        <p:spPr>
          <a:xfrm>
            <a:off x="0" y="6499437"/>
            <a:ext cx="380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Adnan Amin | </a:t>
            </a:r>
            <a:r>
              <a:rPr lang="en-US" dirty="0" err="1"/>
              <a:t>IMSciences</a:t>
            </a:r>
            <a:r>
              <a:rPr lang="en-US" dirty="0"/>
              <a:t> Peshawar</a:t>
            </a:r>
            <a:endParaRPr lang="en-P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5F2A4-5425-4DBD-8E6B-3E97D941F7F6}"/>
              </a:ext>
            </a:extLst>
          </p:cNvPr>
          <p:cNvCxnSpPr>
            <a:stCxn id="3" idx="1"/>
          </p:cNvCxnSpPr>
          <p:nvPr/>
        </p:nvCxnSpPr>
        <p:spPr>
          <a:xfrm flipH="1">
            <a:off x="8478805" y="2645515"/>
            <a:ext cx="1160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A48-6E1A-4668-8AAF-E18B22C6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Learning: Classiﬁcation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CAB6-A54B-492F-920D-7BDFAF04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/ Special / Class Attribute may contains:</a:t>
            </a:r>
          </a:p>
          <a:p>
            <a:pPr lvl="1"/>
            <a:r>
              <a:rPr lang="en-US" dirty="0"/>
              <a:t>Binary-Class Classification</a:t>
            </a:r>
          </a:p>
          <a:p>
            <a:pPr lvl="1"/>
            <a:r>
              <a:rPr lang="en-US" dirty="0"/>
              <a:t>Multi-Class Classification</a:t>
            </a:r>
          </a:p>
          <a:p>
            <a:pPr lvl="1"/>
            <a:r>
              <a:rPr lang="en-US" dirty="0"/>
              <a:t>Numerical Classification (Regression)</a:t>
            </a:r>
          </a:p>
          <a:p>
            <a:endParaRPr lang="en-PK" dirty="0"/>
          </a:p>
        </p:txBody>
      </p:sp>
      <p:pic>
        <p:nvPicPr>
          <p:cNvPr id="2050" name="Picture 2" descr="Tips and Tricks for Multi-Class Classification | by Mohammed Terry-Jack |  Medium">
            <a:extLst>
              <a:ext uri="{FF2B5EF4-FFF2-40B4-BE49-F238E27FC236}">
                <a16:creationId xmlns:a16="http://schemas.microsoft.com/office/drawing/2014/main" id="{F4802F2F-ADFE-4E10-9060-D7DD85CE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72" y="3588552"/>
            <a:ext cx="5881255" cy="290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gression vs Classification in Machine Learning - Javatpoint">
            <a:extLst>
              <a:ext uri="{FF2B5EF4-FFF2-40B4-BE49-F238E27FC236}">
                <a16:creationId xmlns:a16="http://schemas.microsoft.com/office/drawing/2014/main" id="{6D8BA19D-8F75-4741-9929-9E6EF4909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7"/>
          <a:stretch/>
        </p:blipFill>
        <p:spPr bwMode="auto">
          <a:xfrm>
            <a:off x="8268782" y="3588552"/>
            <a:ext cx="2558546" cy="27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5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5229-6708-4CAB-940B-D065FE73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Techniques to classify the data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B8B0-F0A5-431F-AAD3-2D632621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we can do for classifying the data, including the following.</a:t>
            </a:r>
          </a:p>
          <a:p>
            <a:pPr lvl="1"/>
            <a:r>
              <a:rPr lang="en-US" dirty="0"/>
              <a:t>Nearest </a:t>
            </a:r>
            <a:r>
              <a:rPr lang="en-US" dirty="0" err="1"/>
              <a:t>Neighbour</a:t>
            </a:r>
            <a:r>
              <a:rPr lang="en-US" dirty="0"/>
              <a:t> Matching. </a:t>
            </a:r>
          </a:p>
          <a:p>
            <a:pPr lvl="1"/>
            <a:r>
              <a:rPr lang="en-US" dirty="0"/>
              <a:t>Classification Rules.</a:t>
            </a:r>
          </a:p>
          <a:p>
            <a:pPr lvl="1"/>
            <a:r>
              <a:rPr lang="en-US" dirty="0"/>
              <a:t>Classification Tree.</a:t>
            </a:r>
          </a:p>
          <a:p>
            <a:pPr lvl="1"/>
            <a:r>
              <a:rPr lang="en-US" dirty="0"/>
              <a:t>Probabilistic Learning.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8320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1558</Words>
  <Application>Microsoft Office PowerPoint</Application>
  <PresentationFormat>Widescreen</PresentationFormat>
  <Paragraphs>169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-apple-system</vt:lpstr>
      <vt:lpstr>Arial</vt:lpstr>
      <vt:lpstr>Arial</vt:lpstr>
      <vt:lpstr>Arial Unicode MS</vt:lpstr>
      <vt:lpstr>Calibri</vt:lpstr>
      <vt:lpstr>Calibri Light</vt:lpstr>
      <vt:lpstr>Cambria</vt:lpstr>
      <vt:lpstr>geomanistbook</vt:lpstr>
      <vt:lpstr>geomanistregular</vt:lpstr>
      <vt:lpstr>Open Sans</vt:lpstr>
      <vt:lpstr>roboto</vt:lpstr>
      <vt:lpstr>urw-din</vt:lpstr>
      <vt:lpstr>Wingdings</vt:lpstr>
      <vt:lpstr>Office Theme</vt:lpstr>
      <vt:lpstr>Microsoft Excel Worksheet</vt:lpstr>
      <vt:lpstr>Data Mining</vt:lpstr>
      <vt:lpstr>Outlines</vt:lpstr>
      <vt:lpstr>The Data Explosion</vt:lpstr>
      <vt:lpstr>Knowledge Discovery</vt:lpstr>
      <vt:lpstr>Labeled and Unlabeled Data</vt:lpstr>
      <vt:lpstr>PowerPoint Presentation</vt:lpstr>
      <vt:lpstr>Supervised Learning: Classiﬁcation</vt:lpstr>
      <vt:lpstr>Supervised Learning: Classiﬁcation</vt:lpstr>
      <vt:lpstr>Techniques to classify the data</vt:lpstr>
      <vt:lpstr>Nearest Neighbour Matching</vt:lpstr>
      <vt:lpstr>Classification Rules</vt:lpstr>
      <vt:lpstr>Classification Tree</vt:lpstr>
      <vt:lpstr>Introduction to Classiﬁcation:  Naïve Bayes Algorithm</vt:lpstr>
      <vt:lpstr>Naïve Bayes</vt:lpstr>
      <vt:lpstr>Naïve:</vt:lpstr>
      <vt:lpstr>For Example:</vt:lpstr>
      <vt:lpstr>Conditional Probability</vt:lpstr>
      <vt:lpstr>Conditional Probability</vt:lpstr>
      <vt:lpstr>The Bayes Rule</vt:lpstr>
      <vt:lpstr>PowerPoint Presentation</vt:lpstr>
      <vt:lpstr>Example</vt:lpstr>
      <vt:lpstr>Solutions</vt:lpstr>
      <vt:lpstr>The zero-frequency problem in NB</vt:lpstr>
      <vt:lpstr>Naïve Bayes in Python</vt:lpstr>
      <vt:lpstr>Application of Naïve Bayes in Industry Research</vt:lpstr>
      <vt:lpstr>Python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Adnan Amin</dc:creator>
  <cp:lastModifiedBy>Adnan Amin</cp:lastModifiedBy>
  <cp:revision>72</cp:revision>
  <dcterms:created xsi:type="dcterms:W3CDTF">2021-04-07T10:45:32Z</dcterms:created>
  <dcterms:modified xsi:type="dcterms:W3CDTF">2021-04-15T18:17:45Z</dcterms:modified>
</cp:coreProperties>
</file>