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7" r:id="rId4"/>
    <p:sldId id="268" r:id="rId5"/>
    <p:sldId id="266" r:id="rId6"/>
    <p:sldId id="258" r:id="rId7"/>
    <p:sldId id="259" r:id="rId8"/>
    <p:sldId id="260" r:id="rId9"/>
    <p:sldId id="261" r:id="rId10"/>
    <p:sldId id="262" r:id="rId11"/>
    <p:sldId id="263" r:id="rId12"/>
    <p:sldId id="264" r:id="rId13"/>
    <p:sldId id="269" r:id="rId14"/>
    <p:sldId id="270" r:id="rId15"/>
    <p:sldId id="271" r:id="rId16"/>
    <p:sldId id="265" r:id="rId1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D474E8-E464-4F8E-9FBE-F06D1B67EEDC}" v="10" dt="2022-03-22T13:15:45.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nan Amin" userId="040c997b-cd49-4944-9f0b-7e25b6c79007" providerId="ADAL" clId="{FE07C87A-08AD-441E-A04C-6558D247368C}"/>
    <pc:docChg chg="modSld">
      <pc:chgData name="Adnan Amin" userId="040c997b-cd49-4944-9f0b-7e25b6c79007" providerId="ADAL" clId="{FE07C87A-08AD-441E-A04C-6558D247368C}" dt="2022-03-14T19:12:42.267" v="4" actId="14100"/>
      <pc:docMkLst>
        <pc:docMk/>
      </pc:docMkLst>
      <pc:sldChg chg="modSp">
        <pc:chgData name="Adnan Amin" userId="040c997b-cd49-4944-9f0b-7e25b6c79007" providerId="ADAL" clId="{FE07C87A-08AD-441E-A04C-6558D247368C}" dt="2022-03-14T19:12:42.267" v="4" actId="14100"/>
        <pc:sldMkLst>
          <pc:docMk/>
          <pc:sldMk cId="283721134" sldId="264"/>
        </pc:sldMkLst>
        <pc:picChg chg="mod">
          <ac:chgData name="Adnan Amin" userId="040c997b-cd49-4944-9f0b-7e25b6c79007" providerId="ADAL" clId="{FE07C87A-08AD-441E-A04C-6558D247368C}" dt="2022-03-14T19:12:42.267" v="4" actId="14100"/>
          <ac:picMkLst>
            <pc:docMk/>
            <pc:sldMk cId="283721134" sldId="264"/>
            <ac:picMk id="4098" creationId="{8500E072-4BDA-4494-8DC2-844918BB7789}"/>
          </ac:picMkLst>
        </pc:picChg>
      </pc:sldChg>
    </pc:docChg>
  </pc:docChgLst>
  <pc:docChgLst>
    <pc:chgData name="Adnan Amin" userId="040c997b-cd49-4944-9f0b-7e25b6c79007" providerId="ADAL" clId="{FAD474E8-E464-4F8E-9FBE-F06D1B67EEDC}"/>
    <pc:docChg chg="modSld">
      <pc:chgData name="Adnan Amin" userId="040c997b-cd49-4944-9f0b-7e25b6c79007" providerId="ADAL" clId="{FAD474E8-E464-4F8E-9FBE-F06D1B67EEDC}" dt="2022-03-22T13:17:05.869" v="25" actId="20577"/>
      <pc:docMkLst>
        <pc:docMk/>
      </pc:docMkLst>
      <pc:sldChg chg="modSp">
        <pc:chgData name="Adnan Amin" userId="040c997b-cd49-4944-9f0b-7e25b6c79007" providerId="ADAL" clId="{FAD474E8-E464-4F8E-9FBE-F06D1B67EEDC}" dt="2022-03-22T13:15:45.426" v="9" actId="1036"/>
        <pc:sldMkLst>
          <pc:docMk/>
          <pc:sldMk cId="2751387644" sldId="262"/>
        </pc:sldMkLst>
        <pc:picChg chg="mod">
          <ac:chgData name="Adnan Amin" userId="040c997b-cd49-4944-9f0b-7e25b6c79007" providerId="ADAL" clId="{FAD474E8-E464-4F8E-9FBE-F06D1B67EEDC}" dt="2022-03-22T13:15:45.426" v="9" actId="1036"/>
          <ac:picMkLst>
            <pc:docMk/>
            <pc:sldMk cId="2751387644" sldId="262"/>
            <ac:picMk id="3074" creationId="{F2723D2F-0497-4F95-AB7A-2F253EFF59AF}"/>
          </ac:picMkLst>
        </pc:picChg>
      </pc:sldChg>
      <pc:sldChg chg="modSp mod">
        <pc:chgData name="Adnan Amin" userId="040c997b-cd49-4944-9f0b-7e25b6c79007" providerId="ADAL" clId="{FAD474E8-E464-4F8E-9FBE-F06D1B67EEDC}" dt="2022-03-22T13:17:05.869" v="25" actId="20577"/>
        <pc:sldMkLst>
          <pc:docMk/>
          <pc:sldMk cId="4141310866" sldId="263"/>
        </pc:sldMkLst>
        <pc:spChg chg="mod">
          <ac:chgData name="Adnan Amin" userId="040c997b-cd49-4944-9f0b-7e25b6c79007" providerId="ADAL" clId="{FAD474E8-E464-4F8E-9FBE-F06D1B67EEDC}" dt="2022-03-22T13:17:05.869" v="25" actId="20577"/>
          <ac:spMkLst>
            <pc:docMk/>
            <pc:sldMk cId="4141310866" sldId="263"/>
            <ac:spMk id="3" creationId="{887806B8-5C35-4164-9B4E-0BC07CF18BD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EEF92-8043-4030-A123-0CAB5888DDFB}" type="datetimeFigureOut">
              <a:rPr lang="en-PK" smtClean="0"/>
              <a:t>03/22/2022</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FB241-A474-4D41-9B3D-84B4F3F12823}" type="slidenum">
              <a:rPr lang="en-PK" smtClean="0"/>
              <a:t>‹#›</a:t>
            </a:fld>
            <a:endParaRPr lang="en-PK"/>
          </a:p>
        </p:txBody>
      </p:sp>
    </p:spTree>
    <p:extLst>
      <p:ext uri="{BB962C8B-B14F-4D97-AF65-F5344CB8AC3E}">
        <p14:creationId xmlns:p14="http://schemas.microsoft.com/office/powerpoint/2010/main" val="2582855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B20FB241-A474-4D41-9B3D-84B4F3F12823}" type="slidenum">
              <a:rPr lang="en-PK" smtClean="0"/>
              <a:t>11</a:t>
            </a:fld>
            <a:endParaRPr lang="en-PK"/>
          </a:p>
        </p:txBody>
      </p:sp>
    </p:spTree>
    <p:extLst>
      <p:ext uri="{BB962C8B-B14F-4D97-AF65-F5344CB8AC3E}">
        <p14:creationId xmlns:p14="http://schemas.microsoft.com/office/powerpoint/2010/main" val="2521718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A6621-A10C-4AA6-946A-D76F12FD47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4837E8AA-F802-437D-8D9A-2A858879EB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B9623105-4B90-4B5D-A341-6A3087D43329}"/>
              </a:ext>
            </a:extLst>
          </p:cNvPr>
          <p:cNvSpPr>
            <a:spLocks noGrp="1"/>
          </p:cNvSpPr>
          <p:nvPr>
            <p:ph type="dt" sz="half" idx="10"/>
          </p:nvPr>
        </p:nvSpPr>
        <p:spPr/>
        <p:txBody>
          <a:bodyPr/>
          <a:lstStyle/>
          <a:p>
            <a:fld id="{CE24AB3A-DC1B-4DAC-B0A5-002C14A20803}" type="datetimeFigureOut">
              <a:rPr lang="en-PK" smtClean="0"/>
              <a:t>03/22/2022</a:t>
            </a:fld>
            <a:endParaRPr lang="en-PK"/>
          </a:p>
        </p:txBody>
      </p:sp>
      <p:sp>
        <p:nvSpPr>
          <p:cNvPr id="5" name="Footer Placeholder 4">
            <a:extLst>
              <a:ext uri="{FF2B5EF4-FFF2-40B4-BE49-F238E27FC236}">
                <a16:creationId xmlns:a16="http://schemas.microsoft.com/office/drawing/2014/main" id="{54FDF6D7-D7AA-4B58-8F8F-2657C26D083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F266CFB-A2CF-4B5B-B38A-E79CA44B8D9E}"/>
              </a:ext>
            </a:extLst>
          </p:cNvPr>
          <p:cNvSpPr>
            <a:spLocks noGrp="1"/>
          </p:cNvSpPr>
          <p:nvPr>
            <p:ph type="sldNum" sz="quarter" idx="12"/>
          </p:nvPr>
        </p:nvSpPr>
        <p:spPr/>
        <p:txBody>
          <a:bodyPr/>
          <a:lstStyle/>
          <a:p>
            <a:fld id="{6EE87E35-769F-46AD-BBEB-3E579C802F79}" type="slidenum">
              <a:rPr lang="en-PK" smtClean="0"/>
              <a:t>‹#›</a:t>
            </a:fld>
            <a:endParaRPr lang="en-PK"/>
          </a:p>
        </p:txBody>
      </p:sp>
    </p:spTree>
    <p:extLst>
      <p:ext uri="{BB962C8B-B14F-4D97-AF65-F5344CB8AC3E}">
        <p14:creationId xmlns:p14="http://schemas.microsoft.com/office/powerpoint/2010/main" val="3791312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7E61-77DB-4E92-B419-3FDA034EB66A}"/>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BBFC837-1A76-419A-9375-0CE07B3FB5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8BEDB91-11E9-4D19-A93E-F730BF0FD6D2}"/>
              </a:ext>
            </a:extLst>
          </p:cNvPr>
          <p:cNvSpPr>
            <a:spLocks noGrp="1"/>
          </p:cNvSpPr>
          <p:nvPr>
            <p:ph type="dt" sz="half" idx="10"/>
          </p:nvPr>
        </p:nvSpPr>
        <p:spPr/>
        <p:txBody>
          <a:bodyPr/>
          <a:lstStyle/>
          <a:p>
            <a:fld id="{CE24AB3A-DC1B-4DAC-B0A5-002C14A20803}" type="datetimeFigureOut">
              <a:rPr lang="en-PK" smtClean="0"/>
              <a:t>03/22/2022</a:t>
            </a:fld>
            <a:endParaRPr lang="en-PK"/>
          </a:p>
        </p:txBody>
      </p:sp>
      <p:sp>
        <p:nvSpPr>
          <p:cNvPr id="5" name="Footer Placeholder 4">
            <a:extLst>
              <a:ext uri="{FF2B5EF4-FFF2-40B4-BE49-F238E27FC236}">
                <a16:creationId xmlns:a16="http://schemas.microsoft.com/office/drawing/2014/main" id="{1C39123B-47A4-4B64-A23E-0A051103D51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FE75431-565B-4EFD-978C-730850E44BDC}"/>
              </a:ext>
            </a:extLst>
          </p:cNvPr>
          <p:cNvSpPr>
            <a:spLocks noGrp="1"/>
          </p:cNvSpPr>
          <p:nvPr>
            <p:ph type="sldNum" sz="quarter" idx="12"/>
          </p:nvPr>
        </p:nvSpPr>
        <p:spPr/>
        <p:txBody>
          <a:bodyPr/>
          <a:lstStyle/>
          <a:p>
            <a:fld id="{6EE87E35-769F-46AD-BBEB-3E579C802F79}" type="slidenum">
              <a:rPr lang="en-PK" smtClean="0"/>
              <a:t>‹#›</a:t>
            </a:fld>
            <a:endParaRPr lang="en-PK"/>
          </a:p>
        </p:txBody>
      </p:sp>
    </p:spTree>
    <p:extLst>
      <p:ext uri="{BB962C8B-B14F-4D97-AF65-F5344CB8AC3E}">
        <p14:creationId xmlns:p14="http://schemas.microsoft.com/office/powerpoint/2010/main" val="345767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5D68CF-69B0-4565-83DE-A4DE30BE90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11A69E01-A970-4F01-B799-E871CDDA41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FF7B8C6-F774-46A3-B647-FB48DBAEBD0E}"/>
              </a:ext>
            </a:extLst>
          </p:cNvPr>
          <p:cNvSpPr>
            <a:spLocks noGrp="1"/>
          </p:cNvSpPr>
          <p:nvPr>
            <p:ph type="dt" sz="half" idx="10"/>
          </p:nvPr>
        </p:nvSpPr>
        <p:spPr/>
        <p:txBody>
          <a:bodyPr/>
          <a:lstStyle/>
          <a:p>
            <a:fld id="{CE24AB3A-DC1B-4DAC-B0A5-002C14A20803}" type="datetimeFigureOut">
              <a:rPr lang="en-PK" smtClean="0"/>
              <a:t>03/22/2022</a:t>
            </a:fld>
            <a:endParaRPr lang="en-PK"/>
          </a:p>
        </p:txBody>
      </p:sp>
      <p:sp>
        <p:nvSpPr>
          <p:cNvPr id="5" name="Footer Placeholder 4">
            <a:extLst>
              <a:ext uri="{FF2B5EF4-FFF2-40B4-BE49-F238E27FC236}">
                <a16:creationId xmlns:a16="http://schemas.microsoft.com/office/drawing/2014/main" id="{37C6FCD4-D429-4F67-8F33-9A8F3CFFB22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D998BD1-B327-4CE6-B07B-F634D4ED40E5}"/>
              </a:ext>
            </a:extLst>
          </p:cNvPr>
          <p:cNvSpPr>
            <a:spLocks noGrp="1"/>
          </p:cNvSpPr>
          <p:nvPr>
            <p:ph type="sldNum" sz="quarter" idx="12"/>
          </p:nvPr>
        </p:nvSpPr>
        <p:spPr/>
        <p:txBody>
          <a:bodyPr/>
          <a:lstStyle/>
          <a:p>
            <a:fld id="{6EE87E35-769F-46AD-BBEB-3E579C802F79}" type="slidenum">
              <a:rPr lang="en-PK" smtClean="0"/>
              <a:t>‹#›</a:t>
            </a:fld>
            <a:endParaRPr lang="en-PK"/>
          </a:p>
        </p:txBody>
      </p:sp>
    </p:spTree>
    <p:extLst>
      <p:ext uri="{BB962C8B-B14F-4D97-AF65-F5344CB8AC3E}">
        <p14:creationId xmlns:p14="http://schemas.microsoft.com/office/powerpoint/2010/main" val="320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3647-1865-46B2-86F4-0177B6EC3F3B}"/>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AA86C4E-3282-45B6-8B1F-6F6F65ABDB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6418EAB-A28C-4A22-8B53-9AE62B6B1806}"/>
              </a:ext>
            </a:extLst>
          </p:cNvPr>
          <p:cNvSpPr>
            <a:spLocks noGrp="1"/>
          </p:cNvSpPr>
          <p:nvPr>
            <p:ph type="dt" sz="half" idx="10"/>
          </p:nvPr>
        </p:nvSpPr>
        <p:spPr/>
        <p:txBody>
          <a:bodyPr/>
          <a:lstStyle/>
          <a:p>
            <a:fld id="{CE24AB3A-DC1B-4DAC-B0A5-002C14A20803}" type="datetimeFigureOut">
              <a:rPr lang="en-PK" smtClean="0"/>
              <a:t>03/22/2022</a:t>
            </a:fld>
            <a:endParaRPr lang="en-PK"/>
          </a:p>
        </p:txBody>
      </p:sp>
      <p:sp>
        <p:nvSpPr>
          <p:cNvPr id="5" name="Footer Placeholder 4">
            <a:extLst>
              <a:ext uri="{FF2B5EF4-FFF2-40B4-BE49-F238E27FC236}">
                <a16:creationId xmlns:a16="http://schemas.microsoft.com/office/drawing/2014/main" id="{3A498FB0-C806-4190-A5BB-3CA94A4D6F7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897F5D5-8195-406C-9A0F-9069E57FE5FF}"/>
              </a:ext>
            </a:extLst>
          </p:cNvPr>
          <p:cNvSpPr>
            <a:spLocks noGrp="1"/>
          </p:cNvSpPr>
          <p:nvPr>
            <p:ph type="sldNum" sz="quarter" idx="12"/>
          </p:nvPr>
        </p:nvSpPr>
        <p:spPr/>
        <p:txBody>
          <a:bodyPr/>
          <a:lstStyle/>
          <a:p>
            <a:fld id="{6EE87E35-769F-46AD-BBEB-3E579C802F79}" type="slidenum">
              <a:rPr lang="en-PK" smtClean="0"/>
              <a:t>‹#›</a:t>
            </a:fld>
            <a:endParaRPr lang="en-PK"/>
          </a:p>
        </p:txBody>
      </p:sp>
    </p:spTree>
    <p:extLst>
      <p:ext uri="{BB962C8B-B14F-4D97-AF65-F5344CB8AC3E}">
        <p14:creationId xmlns:p14="http://schemas.microsoft.com/office/powerpoint/2010/main" val="2539112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A903A-28EB-408F-B7D8-CB8E53E244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B3A5687B-6C64-4BCE-BFDF-50C39FD0BD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AD80D6-A68B-46C0-9E3C-1020A505269C}"/>
              </a:ext>
            </a:extLst>
          </p:cNvPr>
          <p:cNvSpPr>
            <a:spLocks noGrp="1"/>
          </p:cNvSpPr>
          <p:nvPr>
            <p:ph type="dt" sz="half" idx="10"/>
          </p:nvPr>
        </p:nvSpPr>
        <p:spPr/>
        <p:txBody>
          <a:bodyPr/>
          <a:lstStyle/>
          <a:p>
            <a:fld id="{CE24AB3A-DC1B-4DAC-B0A5-002C14A20803}" type="datetimeFigureOut">
              <a:rPr lang="en-PK" smtClean="0"/>
              <a:t>03/22/2022</a:t>
            </a:fld>
            <a:endParaRPr lang="en-PK"/>
          </a:p>
        </p:txBody>
      </p:sp>
      <p:sp>
        <p:nvSpPr>
          <p:cNvPr id="5" name="Footer Placeholder 4">
            <a:extLst>
              <a:ext uri="{FF2B5EF4-FFF2-40B4-BE49-F238E27FC236}">
                <a16:creationId xmlns:a16="http://schemas.microsoft.com/office/drawing/2014/main" id="{BAEC0943-8186-4E77-80FF-997AB9859AD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EF2F8CB-D7FB-427D-8333-DA39105E924D}"/>
              </a:ext>
            </a:extLst>
          </p:cNvPr>
          <p:cNvSpPr>
            <a:spLocks noGrp="1"/>
          </p:cNvSpPr>
          <p:nvPr>
            <p:ph type="sldNum" sz="quarter" idx="12"/>
          </p:nvPr>
        </p:nvSpPr>
        <p:spPr/>
        <p:txBody>
          <a:bodyPr/>
          <a:lstStyle/>
          <a:p>
            <a:fld id="{6EE87E35-769F-46AD-BBEB-3E579C802F79}" type="slidenum">
              <a:rPr lang="en-PK" smtClean="0"/>
              <a:t>‹#›</a:t>
            </a:fld>
            <a:endParaRPr lang="en-PK"/>
          </a:p>
        </p:txBody>
      </p:sp>
    </p:spTree>
    <p:extLst>
      <p:ext uri="{BB962C8B-B14F-4D97-AF65-F5344CB8AC3E}">
        <p14:creationId xmlns:p14="http://schemas.microsoft.com/office/powerpoint/2010/main" val="387890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50523-6285-4F59-9D04-C116FC91148B}"/>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FE3DAA0-EDF5-49B3-B6A1-6B91BA75E1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ADBDFCD8-3A7B-451A-A1C6-0A04F4DCAE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A3C2DAE0-8EE9-4083-8B57-288223754631}"/>
              </a:ext>
            </a:extLst>
          </p:cNvPr>
          <p:cNvSpPr>
            <a:spLocks noGrp="1"/>
          </p:cNvSpPr>
          <p:nvPr>
            <p:ph type="dt" sz="half" idx="10"/>
          </p:nvPr>
        </p:nvSpPr>
        <p:spPr/>
        <p:txBody>
          <a:bodyPr/>
          <a:lstStyle/>
          <a:p>
            <a:fld id="{CE24AB3A-DC1B-4DAC-B0A5-002C14A20803}" type="datetimeFigureOut">
              <a:rPr lang="en-PK" smtClean="0"/>
              <a:t>03/22/2022</a:t>
            </a:fld>
            <a:endParaRPr lang="en-PK"/>
          </a:p>
        </p:txBody>
      </p:sp>
      <p:sp>
        <p:nvSpPr>
          <p:cNvPr id="6" name="Footer Placeholder 5">
            <a:extLst>
              <a:ext uri="{FF2B5EF4-FFF2-40B4-BE49-F238E27FC236}">
                <a16:creationId xmlns:a16="http://schemas.microsoft.com/office/drawing/2014/main" id="{A49511DE-7ABC-4796-A98C-0A3865A0417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AFB6C13-7EF9-441A-929F-F5C420DB7730}"/>
              </a:ext>
            </a:extLst>
          </p:cNvPr>
          <p:cNvSpPr>
            <a:spLocks noGrp="1"/>
          </p:cNvSpPr>
          <p:nvPr>
            <p:ph type="sldNum" sz="quarter" idx="12"/>
          </p:nvPr>
        </p:nvSpPr>
        <p:spPr/>
        <p:txBody>
          <a:bodyPr/>
          <a:lstStyle/>
          <a:p>
            <a:fld id="{6EE87E35-769F-46AD-BBEB-3E579C802F79}" type="slidenum">
              <a:rPr lang="en-PK" smtClean="0"/>
              <a:t>‹#›</a:t>
            </a:fld>
            <a:endParaRPr lang="en-PK"/>
          </a:p>
        </p:txBody>
      </p:sp>
    </p:spTree>
    <p:extLst>
      <p:ext uri="{BB962C8B-B14F-4D97-AF65-F5344CB8AC3E}">
        <p14:creationId xmlns:p14="http://schemas.microsoft.com/office/powerpoint/2010/main" val="257859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8AF9-23AF-4DB2-9AA5-7AF750C234C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4C6B4E33-A2AE-4EB1-A024-3E02DFE5C6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F2AD0B-D143-4857-A91E-8C7D25B2C3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E78DCA3D-721C-44AA-999D-8DBB8733F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10E297-A554-4B81-A7BF-20EC6D80DE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BFACA546-0643-46B3-9F43-5B96E0F51091}"/>
              </a:ext>
            </a:extLst>
          </p:cNvPr>
          <p:cNvSpPr>
            <a:spLocks noGrp="1"/>
          </p:cNvSpPr>
          <p:nvPr>
            <p:ph type="dt" sz="half" idx="10"/>
          </p:nvPr>
        </p:nvSpPr>
        <p:spPr/>
        <p:txBody>
          <a:bodyPr/>
          <a:lstStyle/>
          <a:p>
            <a:fld id="{CE24AB3A-DC1B-4DAC-B0A5-002C14A20803}" type="datetimeFigureOut">
              <a:rPr lang="en-PK" smtClean="0"/>
              <a:t>03/22/2022</a:t>
            </a:fld>
            <a:endParaRPr lang="en-PK"/>
          </a:p>
        </p:txBody>
      </p:sp>
      <p:sp>
        <p:nvSpPr>
          <p:cNvPr id="8" name="Footer Placeholder 7">
            <a:extLst>
              <a:ext uri="{FF2B5EF4-FFF2-40B4-BE49-F238E27FC236}">
                <a16:creationId xmlns:a16="http://schemas.microsoft.com/office/drawing/2014/main" id="{A8C84456-1D2D-4253-A0EC-5A5FD6C74876}"/>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C762B4D-3B5C-45EE-9FFE-6D327D06B7BF}"/>
              </a:ext>
            </a:extLst>
          </p:cNvPr>
          <p:cNvSpPr>
            <a:spLocks noGrp="1"/>
          </p:cNvSpPr>
          <p:nvPr>
            <p:ph type="sldNum" sz="quarter" idx="12"/>
          </p:nvPr>
        </p:nvSpPr>
        <p:spPr/>
        <p:txBody>
          <a:bodyPr/>
          <a:lstStyle/>
          <a:p>
            <a:fld id="{6EE87E35-769F-46AD-BBEB-3E579C802F79}" type="slidenum">
              <a:rPr lang="en-PK" smtClean="0"/>
              <a:t>‹#›</a:t>
            </a:fld>
            <a:endParaRPr lang="en-PK"/>
          </a:p>
        </p:txBody>
      </p:sp>
    </p:spTree>
    <p:extLst>
      <p:ext uri="{BB962C8B-B14F-4D97-AF65-F5344CB8AC3E}">
        <p14:creationId xmlns:p14="http://schemas.microsoft.com/office/powerpoint/2010/main" val="3636353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B0C6-DB4B-44B3-AA20-ECE6E63D1D78}"/>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05289802-4335-46E7-85B1-69129E3221F6}"/>
              </a:ext>
            </a:extLst>
          </p:cNvPr>
          <p:cNvSpPr>
            <a:spLocks noGrp="1"/>
          </p:cNvSpPr>
          <p:nvPr>
            <p:ph type="dt" sz="half" idx="10"/>
          </p:nvPr>
        </p:nvSpPr>
        <p:spPr/>
        <p:txBody>
          <a:bodyPr/>
          <a:lstStyle/>
          <a:p>
            <a:fld id="{CE24AB3A-DC1B-4DAC-B0A5-002C14A20803}" type="datetimeFigureOut">
              <a:rPr lang="en-PK" smtClean="0"/>
              <a:t>03/22/2022</a:t>
            </a:fld>
            <a:endParaRPr lang="en-PK"/>
          </a:p>
        </p:txBody>
      </p:sp>
      <p:sp>
        <p:nvSpPr>
          <p:cNvPr id="4" name="Footer Placeholder 3">
            <a:extLst>
              <a:ext uri="{FF2B5EF4-FFF2-40B4-BE49-F238E27FC236}">
                <a16:creationId xmlns:a16="http://schemas.microsoft.com/office/drawing/2014/main" id="{15732C97-7892-4BAB-88F2-D2194DB3EA76}"/>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A51E043C-79AE-44D8-A2FF-E4CED88FF569}"/>
              </a:ext>
            </a:extLst>
          </p:cNvPr>
          <p:cNvSpPr>
            <a:spLocks noGrp="1"/>
          </p:cNvSpPr>
          <p:nvPr>
            <p:ph type="sldNum" sz="quarter" idx="12"/>
          </p:nvPr>
        </p:nvSpPr>
        <p:spPr/>
        <p:txBody>
          <a:bodyPr/>
          <a:lstStyle/>
          <a:p>
            <a:fld id="{6EE87E35-769F-46AD-BBEB-3E579C802F79}" type="slidenum">
              <a:rPr lang="en-PK" smtClean="0"/>
              <a:t>‹#›</a:t>
            </a:fld>
            <a:endParaRPr lang="en-PK"/>
          </a:p>
        </p:txBody>
      </p:sp>
    </p:spTree>
    <p:extLst>
      <p:ext uri="{BB962C8B-B14F-4D97-AF65-F5344CB8AC3E}">
        <p14:creationId xmlns:p14="http://schemas.microsoft.com/office/powerpoint/2010/main" val="70299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577963-0ABB-493B-A596-EFC44200C5E1}"/>
              </a:ext>
            </a:extLst>
          </p:cNvPr>
          <p:cNvSpPr>
            <a:spLocks noGrp="1"/>
          </p:cNvSpPr>
          <p:nvPr>
            <p:ph type="dt" sz="half" idx="10"/>
          </p:nvPr>
        </p:nvSpPr>
        <p:spPr/>
        <p:txBody>
          <a:bodyPr/>
          <a:lstStyle/>
          <a:p>
            <a:fld id="{CE24AB3A-DC1B-4DAC-B0A5-002C14A20803}" type="datetimeFigureOut">
              <a:rPr lang="en-PK" smtClean="0"/>
              <a:t>03/22/2022</a:t>
            </a:fld>
            <a:endParaRPr lang="en-PK"/>
          </a:p>
        </p:txBody>
      </p:sp>
      <p:sp>
        <p:nvSpPr>
          <p:cNvPr id="3" name="Footer Placeholder 2">
            <a:extLst>
              <a:ext uri="{FF2B5EF4-FFF2-40B4-BE49-F238E27FC236}">
                <a16:creationId xmlns:a16="http://schemas.microsoft.com/office/drawing/2014/main" id="{AA48CBE8-93C1-4226-825B-A084CE8F7C31}"/>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319985D2-A5D3-4D2D-91E2-2513831C6C9B}"/>
              </a:ext>
            </a:extLst>
          </p:cNvPr>
          <p:cNvSpPr>
            <a:spLocks noGrp="1"/>
          </p:cNvSpPr>
          <p:nvPr>
            <p:ph type="sldNum" sz="quarter" idx="12"/>
          </p:nvPr>
        </p:nvSpPr>
        <p:spPr/>
        <p:txBody>
          <a:bodyPr/>
          <a:lstStyle/>
          <a:p>
            <a:fld id="{6EE87E35-769F-46AD-BBEB-3E579C802F79}" type="slidenum">
              <a:rPr lang="en-PK" smtClean="0"/>
              <a:t>‹#›</a:t>
            </a:fld>
            <a:endParaRPr lang="en-PK"/>
          </a:p>
        </p:txBody>
      </p:sp>
    </p:spTree>
    <p:extLst>
      <p:ext uri="{BB962C8B-B14F-4D97-AF65-F5344CB8AC3E}">
        <p14:creationId xmlns:p14="http://schemas.microsoft.com/office/powerpoint/2010/main" val="389798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0D5F-1028-4F71-A473-0B679A971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55C64192-6D7D-4220-A421-4124D10FFA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26FEE9C8-A57B-4EA2-B84A-F2832A69E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C62BDA-0D04-4EEF-A9C1-F3B2D473047B}"/>
              </a:ext>
            </a:extLst>
          </p:cNvPr>
          <p:cNvSpPr>
            <a:spLocks noGrp="1"/>
          </p:cNvSpPr>
          <p:nvPr>
            <p:ph type="dt" sz="half" idx="10"/>
          </p:nvPr>
        </p:nvSpPr>
        <p:spPr/>
        <p:txBody>
          <a:bodyPr/>
          <a:lstStyle/>
          <a:p>
            <a:fld id="{CE24AB3A-DC1B-4DAC-B0A5-002C14A20803}" type="datetimeFigureOut">
              <a:rPr lang="en-PK" smtClean="0"/>
              <a:t>03/22/2022</a:t>
            </a:fld>
            <a:endParaRPr lang="en-PK"/>
          </a:p>
        </p:txBody>
      </p:sp>
      <p:sp>
        <p:nvSpPr>
          <p:cNvPr id="6" name="Footer Placeholder 5">
            <a:extLst>
              <a:ext uri="{FF2B5EF4-FFF2-40B4-BE49-F238E27FC236}">
                <a16:creationId xmlns:a16="http://schemas.microsoft.com/office/drawing/2014/main" id="{F543A74E-CEFF-42E0-AB25-3D283C88071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461BBCF-43DF-4F03-8537-DFF9AADF441A}"/>
              </a:ext>
            </a:extLst>
          </p:cNvPr>
          <p:cNvSpPr>
            <a:spLocks noGrp="1"/>
          </p:cNvSpPr>
          <p:nvPr>
            <p:ph type="sldNum" sz="quarter" idx="12"/>
          </p:nvPr>
        </p:nvSpPr>
        <p:spPr/>
        <p:txBody>
          <a:bodyPr/>
          <a:lstStyle/>
          <a:p>
            <a:fld id="{6EE87E35-769F-46AD-BBEB-3E579C802F79}" type="slidenum">
              <a:rPr lang="en-PK" smtClean="0"/>
              <a:t>‹#›</a:t>
            </a:fld>
            <a:endParaRPr lang="en-PK"/>
          </a:p>
        </p:txBody>
      </p:sp>
    </p:spTree>
    <p:extLst>
      <p:ext uri="{BB962C8B-B14F-4D97-AF65-F5344CB8AC3E}">
        <p14:creationId xmlns:p14="http://schemas.microsoft.com/office/powerpoint/2010/main" val="1773160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5168-0469-4E48-8693-74F2690E6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D0196D2E-7AFA-4903-8BA2-121999815D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47D609A4-E783-49DD-8829-13AF0A5D1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F9ADA9-7A87-4477-B2B1-B1ADD63167F3}"/>
              </a:ext>
            </a:extLst>
          </p:cNvPr>
          <p:cNvSpPr>
            <a:spLocks noGrp="1"/>
          </p:cNvSpPr>
          <p:nvPr>
            <p:ph type="dt" sz="half" idx="10"/>
          </p:nvPr>
        </p:nvSpPr>
        <p:spPr/>
        <p:txBody>
          <a:bodyPr/>
          <a:lstStyle/>
          <a:p>
            <a:fld id="{CE24AB3A-DC1B-4DAC-B0A5-002C14A20803}" type="datetimeFigureOut">
              <a:rPr lang="en-PK" smtClean="0"/>
              <a:t>03/22/2022</a:t>
            </a:fld>
            <a:endParaRPr lang="en-PK"/>
          </a:p>
        </p:txBody>
      </p:sp>
      <p:sp>
        <p:nvSpPr>
          <p:cNvPr id="6" name="Footer Placeholder 5">
            <a:extLst>
              <a:ext uri="{FF2B5EF4-FFF2-40B4-BE49-F238E27FC236}">
                <a16:creationId xmlns:a16="http://schemas.microsoft.com/office/drawing/2014/main" id="{B83E4566-9CAA-41FB-99DA-5C673C23FF5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821DE0B-9028-4F45-B561-60E19B0186AB}"/>
              </a:ext>
            </a:extLst>
          </p:cNvPr>
          <p:cNvSpPr>
            <a:spLocks noGrp="1"/>
          </p:cNvSpPr>
          <p:nvPr>
            <p:ph type="sldNum" sz="quarter" idx="12"/>
          </p:nvPr>
        </p:nvSpPr>
        <p:spPr/>
        <p:txBody>
          <a:bodyPr/>
          <a:lstStyle/>
          <a:p>
            <a:fld id="{6EE87E35-769F-46AD-BBEB-3E579C802F79}" type="slidenum">
              <a:rPr lang="en-PK" smtClean="0"/>
              <a:t>‹#›</a:t>
            </a:fld>
            <a:endParaRPr lang="en-PK"/>
          </a:p>
        </p:txBody>
      </p:sp>
    </p:spTree>
    <p:extLst>
      <p:ext uri="{BB962C8B-B14F-4D97-AF65-F5344CB8AC3E}">
        <p14:creationId xmlns:p14="http://schemas.microsoft.com/office/powerpoint/2010/main" val="1914746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980E56-78EB-40B9-AB02-837C277F9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B21EFAFA-4FE5-46BC-8846-FA5D085CA8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265AC99-08DE-4445-978A-2B8955E343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4AB3A-DC1B-4DAC-B0A5-002C14A20803}" type="datetimeFigureOut">
              <a:rPr lang="en-PK" smtClean="0"/>
              <a:t>03/22/2022</a:t>
            </a:fld>
            <a:endParaRPr lang="en-PK"/>
          </a:p>
        </p:txBody>
      </p:sp>
      <p:sp>
        <p:nvSpPr>
          <p:cNvPr id="5" name="Footer Placeholder 4">
            <a:extLst>
              <a:ext uri="{FF2B5EF4-FFF2-40B4-BE49-F238E27FC236}">
                <a16:creationId xmlns:a16="http://schemas.microsoft.com/office/drawing/2014/main" id="{74E7B29C-00D3-459A-BD14-DA12F01A5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65300B40-546F-4085-91BF-233BAAF567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E87E35-769F-46AD-BBEB-3E579C802F79}" type="slidenum">
              <a:rPr lang="en-PK" smtClean="0"/>
              <a:t>‹#›</a:t>
            </a:fld>
            <a:endParaRPr lang="en-PK"/>
          </a:p>
        </p:txBody>
      </p:sp>
    </p:spTree>
    <p:extLst>
      <p:ext uri="{BB962C8B-B14F-4D97-AF65-F5344CB8AC3E}">
        <p14:creationId xmlns:p14="http://schemas.microsoft.com/office/powerpoint/2010/main" val="1749907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builtin.com/data-science/supervised-learning-pyth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90FC1-86B9-4BFA-A618-43086B8BBCBF}"/>
              </a:ext>
            </a:extLst>
          </p:cNvPr>
          <p:cNvSpPr>
            <a:spLocks noGrp="1"/>
          </p:cNvSpPr>
          <p:nvPr>
            <p:ph type="ctrTitle"/>
          </p:nvPr>
        </p:nvSpPr>
        <p:spPr/>
        <p:txBody>
          <a:bodyPr/>
          <a:lstStyle/>
          <a:p>
            <a:r>
              <a:rPr lang="en-US" b="1" dirty="0"/>
              <a:t>Data Mining</a:t>
            </a:r>
            <a:endParaRPr lang="en-PK" b="1" dirty="0"/>
          </a:p>
        </p:txBody>
      </p:sp>
      <p:sp>
        <p:nvSpPr>
          <p:cNvPr id="3" name="Subtitle 2">
            <a:extLst>
              <a:ext uri="{FF2B5EF4-FFF2-40B4-BE49-F238E27FC236}">
                <a16:creationId xmlns:a16="http://schemas.microsoft.com/office/drawing/2014/main" id="{0F4F0C65-97A6-49BB-8222-0914A07FD67B}"/>
              </a:ext>
            </a:extLst>
          </p:cNvPr>
          <p:cNvSpPr>
            <a:spLocks noGrp="1"/>
          </p:cNvSpPr>
          <p:nvPr>
            <p:ph type="subTitle" idx="1"/>
          </p:nvPr>
        </p:nvSpPr>
        <p:spPr/>
        <p:txBody>
          <a:bodyPr>
            <a:normAutofit/>
          </a:bodyPr>
          <a:lstStyle/>
          <a:p>
            <a:r>
              <a:rPr lang="en-US" dirty="0"/>
              <a:t>BY</a:t>
            </a:r>
          </a:p>
          <a:p>
            <a:r>
              <a:rPr lang="en-US" dirty="0"/>
              <a:t>Adnan Amin</a:t>
            </a:r>
          </a:p>
          <a:p>
            <a:r>
              <a:rPr lang="en-US" sz="1800" dirty="0"/>
              <a:t>Lecturer, </a:t>
            </a:r>
            <a:r>
              <a:rPr lang="en-US" sz="1800" dirty="0" err="1"/>
              <a:t>IMSciences</a:t>
            </a:r>
            <a:r>
              <a:rPr lang="en-US" sz="1800" dirty="0"/>
              <a:t>, Peshawar</a:t>
            </a:r>
          </a:p>
          <a:p>
            <a:r>
              <a:rPr lang="en-US" sz="1800" dirty="0"/>
              <a:t>adnan.amin@imsciences.edu.pk</a:t>
            </a:r>
            <a:endParaRPr lang="en-PK" sz="1800" dirty="0"/>
          </a:p>
        </p:txBody>
      </p:sp>
    </p:spTree>
    <p:extLst>
      <p:ext uri="{BB962C8B-B14F-4D97-AF65-F5344CB8AC3E}">
        <p14:creationId xmlns:p14="http://schemas.microsoft.com/office/powerpoint/2010/main" val="4185600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736B-D4E6-482E-87FF-0081F22675BC}"/>
              </a:ext>
            </a:extLst>
          </p:cNvPr>
          <p:cNvSpPr>
            <a:spLocks noGrp="1"/>
          </p:cNvSpPr>
          <p:nvPr>
            <p:ph type="title"/>
          </p:nvPr>
        </p:nvSpPr>
        <p:spPr>
          <a:xfrm>
            <a:off x="0" y="-20638"/>
            <a:ext cx="12192000" cy="701675"/>
          </a:xfrm>
        </p:spPr>
        <p:style>
          <a:lnRef idx="1">
            <a:schemeClr val="accent1"/>
          </a:lnRef>
          <a:fillRef idx="3">
            <a:schemeClr val="accent1"/>
          </a:fillRef>
          <a:effectRef idx="2">
            <a:schemeClr val="accent1"/>
          </a:effectRef>
          <a:fontRef idx="minor">
            <a:schemeClr val="lt1"/>
          </a:fontRef>
        </p:style>
        <p:txBody>
          <a:bodyPr/>
          <a:lstStyle/>
          <a:p>
            <a:r>
              <a:rPr lang="en-US" b="1" i="0" dirty="0">
                <a:solidFill>
                  <a:schemeClr val="bg1"/>
                </a:solidFill>
                <a:effectLst/>
                <a:latin typeface="Lato" panose="020F0502020204030203" pitchFamily="34" charset="0"/>
              </a:rPr>
              <a:t>Curse of Dimensionality</a:t>
            </a:r>
            <a:endParaRPr lang="en-PK" dirty="0">
              <a:solidFill>
                <a:schemeClr val="bg1"/>
              </a:solidFill>
            </a:endParaRPr>
          </a:p>
        </p:txBody>
      </p:sp>
      <p:sp>
        <p:nvSpPr>
          <p:cNvPr id="3" name="Content Placeholder 2">
            <a:extLst>
              <a:ext uri="{FF2B5EF4-FFF2-40B4-BE49-F238E27FC236}">
                <a16:creationId xmlns:a16="http://schemas.microsoft.com/office/drawing/2014/main" id="{9405A029-1898-4CDE-B5CB-1917C88A06CA}"/>
              </a:ext>
            </a:extLst>
          </p:cNvPr>
          <p:cNvSpPr>
            <a:spLocks noGrp="1"/>
          </p:cNvSpPr>
          <p:nvPr>
            <p:ph idx="1"/>
          </p:nvPr>
        </p:nvSpPr>
        <p:spPr>
          <a:xfrm>
            <a:off x="200890" y="855807"/>
            <a:ext cx="11783291" cy="4351338"/>
          </a:xfrm>
        </p:spPr>
        <p:txBody>
          <a:bodyPr>
            <a:normAutofit lnSpcReduction="10000"/>
          </a:bodyPr>
          <a:lstStyle/>
          <a:p>
            <a:r>
              <a:rPr lang="en-US" dirty="0"/>
              <a:t>I</a:t>
            </a:r>
            <a:r>
              <a:rPr lang="en-US" b="0" i="0" dirty="0">
                <a:solidFill>
                  <a:srgbClr val="3D4251"/>
                </a:solidFill>
                <a:effectLst/>
                <a:latin typeface="Lora"/>
              </a:rPr>
              <a:t>ncrease in dimension also leads to the problem of overfitting.</a:t>
            </a:r>
          </a:p>
          <a:p>
            <a:r>
              <a:rPr lang="en-US" b="0" i="0" dirty="0">
                <a:solidFill>
                  <a:srgbClr val="3D4251"/>
                </a:solidFill>
                <a:effectLst/>
                <a:latin typeface="Lora"/>
              </a:rPr>
              <a:t>This problem of higher dimension is known as the Curse of Dimensionality.</a:t>
            </a:r>
          </a:p>
          <a:p>
            <a:endParaRPr lang="en-US" dirty="0">
              <a:solidFill>
                <a:srgbClr val="3D4251"/>
              </a:solidFill>
              <a:latin typeface="Lora"/>
            </a:endParaRPr>
          </a:p>
          <a:p>
            <a:endParaRPr lang="en-US" b="0" i="0" dirty="0">
              <a:solidFill>
                <a:srgbClr val="3D4251"/>
              </a:solidFill>
              <a:effectLst/>
              <a:latin typeface="Lora"/>
            </a:endParaRPr>
          </a:p>
          <a:p>
            <a:endParaRPr lang="en-US" b="0" i="0" dirty="0">
              <a:solidFill>
                <a:srgbClr val="3D4251"/>
              </a:solidFill>
              <a:effectLst/>
              <a:latin typeface="Lora"/>
            </a:endParaRPr>
          </a:p>
          <a:p>
            <a:r>
              <a:rPr lang="en-US" dirty="0">
                <a:solidFill>
                  <a:srgbClr val="3D4251"/>
                </a:solidFill>
                <a:latin typeface="Lora"/>
              </a:rPr>
              <a:t>For example: </a:t>
            </a:r>
          </a:p>
          <a:p>
            <a:pPr lvl="1"/>
            <a:r>
              <a:rPr lang="en-US" b="0" i="0" dirty="0">
                <a:solidFill>
                  <a:srgbClr val="3D4251"/>
                </a:solidFill>
                <a:effectLst/>
                <a:latin typeface="Lora"/>
              </a:rPr>
              <a:t>KNN performs better with a lower number of features than a large number of features.</a:t>
            </a:r>
          </a:p>
          <a:p>
            <a:pPr lvl="1"/>
            <a:r>
              <a:rPr lang="en-US" b="0" i="0" dirty="0">
                <a:solidFill>
                  <a:srgbClr val="3D4251"/>
                </a:solidFill>
                <a:effectLst/>
                <a:latin typeface="Lora"/>
              </a:rPr>
              <a:t>When the number of features increases than it requires more data.</a:t>
            </a:r>
          </a:p>
        </p:txBody>
      </p:sp>
      <p:sp>
        <p:nvSpPr>
          <p:cNvPr id="5" name="TextBox 4">
            <a:extLst>
              <a:ext uri="{FF2B5EF4-FFF2-40B4-BE49-F238E27FC236}">
                <a16:creationId xmlns:a16="http://schemas.microsoft.com/office/drawing/2014/main" id="{DCE75F6F-7F75-4398-B3FB-F7226E461C4C}"/>
              </a:ext>
            </a:extLst>
          </p:cNvPr>
          <p:cNvSpPr txBox="1"/>
          <p:nvPr/>
        </p:nvSpPr>
        <p:spPr>
          <a:xfrm>
            <a:off x="1465118" y="2077369"/>
            <a:ext cx="8593282" cy="95410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800" i="1" dirty="0">
                <a:solidFill>
                  <a:srgbClr val="4D5156"/>
                </a:solidFill>
                <a:latin typeface="arial" panose="020B0604020202020204" pitchFamily="34" charset="0"/>
              </a:rPr>
              <a:t>“A</a:t>
            </a:r>
            <a:r>
              <a:rPr lang="en-US" sz="2800" b="0" i="1" dirty="0">
                <a:solidFill>
                  <a:srgbClr val="4D5156"/>
                </a:solidFill>
                <a:effectLst/>
                <a:latin typeface="arial" panose="020B0604020202020204" pitchFamily="34" charset="0"/>
              </a:rPr>
              <a:t> set of problems that arise when working with high-dimensional data.”</a:t>
            </a:r>
            <a:endParaRPr lang="en-PK" sz="2800" i="1" dirty="0"/>
          </a:p>
        </p:txBody>
      </p:sp>
      <p:pic>
        <p:nvPicPr>
          <p:cNvPr id="3074" name="Picture 2" descr="The Curse of Dimensionality!. In all Data Science datasets that I've… | by  Super Albert | The Making Of… a Data Scientist | Medium">
            <a:extLst>
              <a:ext uri="{FF2B5EF4-FFF2-40B4-BE49-F238E27FC236}">
                <a16:creationId xmlns:a16="http://schemas.microsoft.com/office/drawing/2014/main" id="{F2723D2F-0497-4F95-AB7A-2F253EFF5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482" y="4914570"/>
            <a:ext cx="5813281" cy="203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387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6BAB-BB8B-4209-9BE1-D8FED66F7DF6}"/>
              </a:ext>
            </a:extLst>
          </p:cNvPr>
          <p:cNvSpPr>
            <a:spLocks noGrp="1"/>
          </p:cNvSpPr>
          <p:nvPr>
            <p:ph type="title"/>
          </p:nvPr>
        </p:nvSpPr>
        <p:spPr/>
        <p:txBody>
          <a:bodyPr/>
          <a:lstStyle/>
          <a:p>
            <a:r>
              <a:rPr lang="en-US" b="1" dirty="0"/>
              <a:t>Solution</a:t>
            </a:r>
            <a:endParaRPr lang="en-PK" b="1" dirty="0"/>
          </a:p>
        </p:txBody>
      </p:sp>
      <p:sp>
        <p:nvSpPr>
          <p:cNvPr id="3" name="Content Placeholder 2">
            <a:extLst>
              <a:ext uri="{FF2B5EF4-FFF2-40B4-BE49-F238E27FC236}">
                <a16:creationId xmlns:a16="http://schemas.microsoft.com/office/drawing/2014/main" id="{887806B8-5C35-4164-9B4E-0BC07CF18BD6}"/>
              </a:ext>
            </a:extLst>
          </p:cNvPr>
          <p:cNvSpPr>
            <a:spLocks noGrp="1"/>
          </p:cNvSpPr>
          <p:nvPr>
            <p:ph idx="1"/>
          </p:nvPr>
        </p:nvSpPr>
        <p:spPr/>
        <p:txBody>
          <a:bodyPr/>
          <a:lstStyle/>
          <a:p>
            <a:r>
              <a:rPr lang="en-US" b="0" i="0" dirty="0">
                <a:solidFill>
                  <a:srgbClr val="3D4251"/>
                </a:solidFill>
                <a:effectLst/>
                <a:latin typeface="Lora"/>
              </a:rPr>
              <a:t>To deal with the problem of the curse of dimensionality, you need to perform principal component analysis (PCA) before applying any machine learning algorithm, or you can also use feature selection approach. Research has shown that in large dimensions Euclidean distance is not useful anymore. Therefore, you can prefer other measures such as cosine similarity, which get decidedly less affected by high dimension.</a:t>
            </a:r>
            <a:endParaRPr lang="en-PK" dirty="0"/>
          </a:p>
        </p:txBody>
      </p:sp>
      <p:sp>
        <p:nvSpPr>
          <p:cNvPr id="4" name="TextBox 3">
            <a:extLst>
              <a:ext uri="{FF2B5EF4-FFF2-40B4-BE49-F238E27FC236}">
                <a16:creationId xmlns:a16="http://schemas.microsoft.com/office/drawing/2014/main" id="{70730DEA-185B-4B39-BAD6-F60B3AB85B78}"/>
              </a:ext>
            </a:extLst>
          </p:cNvPr>
          <p:cNvSpPr txBox="1"/>
          <p:nvPr/>
        </p:nvSpPr>
        <p:spPr>
          <a:xfrm>
            <a:off x="0" y="6581001"/>
            <a:ext cx="1641411" cy="276999"/>
          </a:xfrm>
          <a:prstGeom prst="rect">
            <a:avLst/>
          </a:prstGeom>
          <a:noFill/>
        </p:spPr>
        <p:txBody>
          <a:bodyPr wrap="none" rtlCol="0">
            <a:spAutoFit/>
          </a:bodyPr>
          <a:lstStyle/>
          <a:p>
            <a:r>
              <a:rPr lang="en-US" sz="1200" dirty="0"/>
              <a:t>Source. DataCamp.com</a:t>
            </a:r>
            <a:endParaRPr lang="en-PK" sz="1200" dirty="0"/>
          </a:p>
        </p:txBody>
      </p:sp>
    </p:spTree>
    <p:extLst>
      <p:ext uri="{BB962C8B-B14F-4D97-AF65-F5344CB8AC3E}">
        <p14:creationId xmlns:p14="http://schemas.microsoft.com/office/powerpoint/2010/main" val="4141310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9E6CC-7CCB-444D-951A-7FA66D8A84A2}"/>
              </a:ext>
            </a:extLst>
          </p:cNvPr>
          <p:cNvSpPr>
            <a:spLocks noGrp="1"/>
          </p:cNvSpPr>
          <p:nvPr>
            <p:ph type="title"/>
          </p:nvPr>
        </p:nvSpPr>
        <p:spPr>
          <a:xfrm>
            <a:off x="0" y="0"/>
            <a:ext cx="12192000" cy="881784"/>
          </a:xfrm>
          <a:solidFill>
            <a:srgbClr val="FF0000"/>
          </a:solidFill>
        </p:spPr>
        <p:txBody>
          <a:bodyPr/>
          <a:lstStyle/>
          <a:p>
            <a:r>
              <a:rPr lang="en-US" b="1" dirty="0">
                <a:solidFill>
                  <a:schemeClr val="bg1"/>
                </a:solidFill>
                <a:latin typeface="Lora"/>
              </a:rPr>
              <a:t>H</a:t>
            </a:r>
            <a:r>
              <a:rPr lang="en-US" b="1" i="0" dirty="0">
                <a:solidFill>
                  <a:schemeClr val="bg1"/>
                </a:solidFill>
                <a:effectLst/>
                <a:latin typeface="Lora"/>
              </a:rPr>
              <a:t>yperparameter? </a:t>
            </a:r>
            <a:endParaRPr lang="en-PK" b="1" dirty="0">
              <a:solidFill>
                <a:schemeClr val="bg1"/>
              </a:solidFill>
            </a:endParaRPr>
          </a:p>
        </p:txBody>
      </p:sp>
      <p:sp>
        <p:nvSpPr>
          <p:cNvPr id="3" name="Content Placeholder 2">
            <a:extLst>
              <a:ext uri="{FF2B5EF4-FFF2-40B4-BE49-F238E27FC236}">
                <a16:creationId xmlns:a16="http://schemas.microsoft.com/office/drawing/2014/main" id="{ED35ABCA-087A-463C-BDCF-C97646D806EA}"/>
              </a:ext>
            </a:extLst>
          </p:cNvPr>
          <p:cNvSpPr>
            <a:spLocks noGrp="1"/>
          </p:cNvSpPr>
          <p:nvPr>
            <p:ph idx="1"/>
          </p:nvPr>
        </p:nvSpPr>
        <p:spPr>
          <a:xfrm>
            <a:off x="145473" y="1035916"/>
            <a:ext cx="11811000" cy="4351338"/>
          </a:xfrm>
        </p:spPr>
        <p:txBody>
          <a:bodyPr/>
          <a:lstStyle/>
          <a:p>
            <a:r>
              <a:rPr lang="en-US" b="0" i="0" dirty="0">
                <a:solidFill>
                  <a:srgbClr val="3D4251"/>
                </a:solidFill>
                <a:effectLst/>
                <a:latin typeface="Lora"/>
              </a:rPr>
              <a:t>Research has shown that no optimal number of neighbors suits all kind of data.</a:t>
            </a:r>
          </a:p>
          <a:p>
            <a:r>
              <a:rPr lang="en-US" b="0" i="0" dirty="0">
                <a:solidFill>
                  <a:srgbClr val="3D4251"/>
                </a:solidFill>
                <a:effectLst/>
                <a:latin typeface="Lora"/>
              </a:rPr>
              <a:t>The number of neighbors (K) in KNN is a hyperparameter that you need choose at the time of model building. </a:t>
            </a:r>
          </a:p>
          <a:p>
            <a:r>
              <a:rPr lang="en-US" b="1" i="1" dirty="0">
                <a:solidFill>
                  <a:srgbClr val="FF0000"/>
                </a:solidFill>
                <a:effectLst/>
                <a:latin typeface="Lora"/>
              </a:rPr>
              <a:t>K </a:t>
            </a:r>
            <a:r>
              <a:rPr lang="en-US" b="0" i="0" dirty="0">
                <a:solidFill>
                  <a:srgbClr val="3D4251"/>
                </a:solidFill>
                <a:effectLst/>
                <a:latin typeface="Lora"/>
              </a:rPr>
              <a:t>as a controlling variable for the prediction model.</a:t>
            </a:r>
          </a:p>
          <a:p>
            <a:r>
              <a:rPr lang="en-US" b="0" i="0" dirty="0">
                <a:solidFill>
                  <a:srgbClr val="3D4251"/>
                </a:solidFill>
                <a:effectLst/>
                <a:latin typeface="Lora"/>
              </a:rPr>
              <a:t>A small amount of neighbors are most flexible fit.</a:t>
            </a:r>
            <a:endParaRPr lang="en-PK" dirty="0"/>
          </a:p>
        </p:txBody>
      </p:sp>
      <p:sp>
        <p:nvSpPr>
          <p:cNvPr id="5" name="TextBox 4">
            <a:extLst>
              <a:ext uri="{FF2B5EF4-FFF2-40B4-BE49-F238E27FC236}">
                <a16:creationId xmlns:a16="http://schemas.microsoft.com/office/drawing/2014/main" id="{F578B736-E99D-432C-8D1F-35A15E6112E3}"/>
              </a:ext>
            </a:extLst>
          </p:cNvPr>
          <p:cNvSpPr txBox="1"/>
          <p:nvPr/>
        </p:nvSpPr>
        <p:spPr>
          <a:xfrm>
            <a:off x="4509654" y="240837"/>
            <a:ext cx="7682346" cy="400110"/>
          </a:xfrm>
          <a:prstGeom prst="rect">
            <a:avLst/>
          </a:prstGeom>
          <a:noFill/>
        </p:spPr>
        <p:txBody>
          <a:bodyPr wrap="square">
            <a:spAutoFit/>
          </a:bodyPr>
          <a:lstStyle/>
          <a:p>
            <a:r>
              <a:rPr lang="en-US" sz="2000" b="1" i="0" dirty="0">
                <a:solidFill>
                  <a:srgbClr val="FFFF00"/>
                </a:solidFill>
                <a:effectLst/>
                <a:latin typeface="Lora"/>
              </a:rPr>
              <a:t>How to choose the optimal number of neighbors (value of K)?</a:t>
            </a:r>
            <a:endParaRPr lang="en-PK" sz="2000" b="1" dirty="0">
              <a:solidFill>
                <a:srgbClr val="FFFF00"/>
              </a:solidFill>
            </a:endParaRPr>
          </a:p>
        </p:txBody>
      </p:sp>
      <p:pic>
        <p:nvPicPr>
          <p:cNvPr id="4098" name="Picture 2">
            <a:extLst>
              <a:ext uri="{FF2B5EF4-FFF2-40B4-BE49-F238E27FC236}">
                <a16:creationId xmlns:a16="http://schemas.microsoft.com/office/drawing/2014/main" id="{8500E072-4BDA-4494-8DC2-844918BB7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6081" y="4104640"/>
            <a:ext cx="3304800" cy="275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21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1D325AC-261E-4CB4-9E11-B0350B8CC347}"/>
              </a:ext>
            </a:extLst>
          </p:cNvPr>
          <p:cNvPicPr>
            <a:picLocks noChangeAspect="1"/>
          </p:cNvPicPr>
          <p:nvPr/>
        </p:nvPicPr>
        <p:blipFill>
          <a:blip r:embed="rId2"/>
          <a:stretch>
            <a:fillRect/>
          </a:stretch>
        </p:blipFill>
        <p:spPr>
          <a:xfrm>
            <a:off x="5365171" y="1641647"/>
            <a:ext cx="6802582" cy="5047076"/>
          </a:xfrm>
          <a:prstGeom prst="rect">
            <a:avLst/>
          </a:prstGeom>
        </p:spPr>
      </p:pic>
      <p:sp>
        <p:nvSpPr>
          <p:cNvPr id="3" name="Content Placeholder 2">
            <a:extLst>
              <a:ext uri="{FF2B5EF4-FFF2-40B4-BE49-F238E27FC236}">
                <a16:creationId xmlns:a16="http://schemas.microsoft.com/office/drawing/2014/main" id="{480DE30D-0275-4963-96D9-0F039A3CB59A}"/>
              </a:ext>
            </a:extLst>
          </p:cNvPr>
          <p:cNvSpPr>
            <a:spLocks noGrp="1"/>
          </p:cNvSpPr>
          <p:nvPr>
            <p:ph idx="1"/>
          </p:nvPr>
        </p:nvSpPr>
        <p:spPr>
          <a:xfrm>
            <a:off x="187035" y="966643"/>
            <a:ext cx="11852565" cy="1222375"/>
          </a:xfrm>
        </p:spPr>
        <p:txBody>
          <a:bodyPr/>
          <a:lstStyle/>
          <a:p>
            <a:r>
              <a:rPr lang="en-US" b="1" i="0" cap="all" dirty="0">
                <a:solidFill>
                  <a:srgbClr val="04003F"/>
                </a:solidFill>
                <a:effectLst/>
                <a:latin typeface="Montserrat" panose="02000505000000020004" pitchFamily="2" charset="0"/>
              </a:rPr>
              <a:t>Problem: </a:t>
            </a:r>
          </a:p>
          <a:p>
            <a:pPr lvl="1"/>
            <a:r>
              <a:rPr lang="en-US" b="1" cap="all" dirty="0">
                <a:solidFill>
                  <a:srgbClr val="04003F"/>
                </a:solidFill>
                <a:latin typeface="Montserrat" panose="02000505000000020004" pitchFamily="2" charset="0"/>
              </a:rPr>
              <a:t>How to </a:t>
            </a:r>
            <a:r>
              <a:rPr lang="en-US" b="1" i="0" cap="all" dirty="0">
                <a:solidFill>
                  <a:srgbClr val="04003F"/>
                </a:solidFill>
                <a:effectLst/>
                <a:latin typeface="Montserrat" panose="02000505000000020004" pitchFamily="2" charset="0"/>
              </a:rPr>
              <a:t>CLASSIFY THE TYPE OF FLOWER BASED ON THE GIVEN INPUT</a:t>
            </a:r>
          </a:p>
        </p:txBody>
      </p:sp>
      <p:sp>
        <p:nvSpPr>
          <p:cNvPr id="4" name="Title 1">
            <a:extLst>
              <a:ext uri="{FF2B5EF4-FFF2-40B4-BE49-F238E27FC236}">
                <a16:creationId xmlns:a16="http://schemas.microsoft.com/office/drawing/2014/main" id="{BE5FD4A9-3BE1-4448-BD91-0DB903D1BF56}"/>
              </a:ext>
            </a:extLst>
          </p:cNvPr>
          <p:cNvSpPr txBox="1">
            <a:spLocks/>
          </p:cNvSpPr>
          <p:nvPr/>
        </p:nvSpPr>
        <p:spPr>
          <a:xfrm>
            <a:off x="0" y="0"/>
            <a:ext cx="12192000" cy="743239"/>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b="1" i="0" cap="all" dirty="0">
                <a:solidFill>
                  <a:schemeClr val="bg1"/>
                </a:solidFill>
                <a:effectLst>
                  <a:outerShdw blurRad="38100" dist="38100" dir="2700000" algn="tl">
                    <a:srgbClr val="000000">
                      <a:alpha val="43137"/>
                    </a:srgbClr>
                  </a:outerShdw>
                </a:effectLst>
                <a:latin typeface="Montserrat" panose="02000505000000020004" pitchFamily="2" charset="0"/>
              </a:rPr>
              <a:t>IRIS DATASET</a:t>
            </a:r>
          </a:p>
        </p:txBody>
      </p:sp>
      <p:sp>
        <p:nvSpPr>
          <p:cNvPr id="6" name="TextBox 5">
            <a:extLst>
              <a:ext uri="{FF2B5EF4-FFF2-40B4-BE49-F238E27FC236}">
                <a16:creationId xmlns:a16="http://schemas.microsoft.com/office/drawing/2014/main" id="{1D985F56-E2F4-4017-BC0F-C7EDA26FB9AD}"/>
              </a:ext>
            </a:extLst>
          </p:cNvPr>
          <p:cNvSpPr txBox="1"/>
          <p:nvPr/>
        </p:nvSpPr>
        <p:spPr>
          <a:xfrm>
            <a:off x="-65809" y="6519446"/>
            <a:ext cx="6179126" cy="338554"/>
          </a:xfrm>
          <a:prstGeom prst="rect">
            <a:avLst/>
          </a:prstGeom>
          <a:noFill/>
        </p:spPr>
        <p:txBody>
          <a:bodyPr wrap="square">
            <a:spAutoFit/>
          </a:bodyPr>
          <a:lstStyle/>
          <a:p>
            <a:r>
              <a:rPr lang="en-US" sz="800" dirty="0"/>
              <a:t>Source: </a:t>
            </a:r>
            <a:r>
              <a:rPr lang="en-PK" sz="800" dirty="0"/>
              <a:t>Python Machine Learning</a:t>
            </a:r>
            <a:r>
              <a:rPr lang="en-US" sz="800" dirty="0"/>
              <a:t> by Sebastian</a:t>
            </a:r>
          </a:p>
          <a:p>
            <a:r>
              <a:rPr lang="en-US" sz="800" dirty="0"/>
              <a:t>https://builtin.com/data-science/supervised-learning-python</a:t>
            </a:r>
            <a:endParaRPr lang="en-PK" sz="800" dirty="0"/>
          </a:p>
        </p:txBody>
      </p:sp>
      <p:sp>
        <p:nvSpPr>
          <p:cNvPr id="27" name="TextBox 26">
            <a:extLst>
              <a:ext uri="{FF2B5EF4-FFF2-40B4-BE49-F238E27FC236}">
                <a16:creationId xmlns:a16="http://schemas.microsoft.com/office/drawing/2014/main" id="{BF2E2510-8BF0-44DD-8459-16F48EF898F1}"/>
              </a:ext>
            </a:extLst>
          </p:cNvPr>
          <p:cNvSpPr txBox="1"/>
          <p:nvPr/>
        </p:nvSpPr>
        <p:spPr>
          <a:xfrm>
            <a:off x="367143" y="2985011"/>
            <a:ext cx="481792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b="1" dirty="0">
                <a:solidFill>
                  <a:srgbClr val="002060"/>
                </a:solidFill>
              </a:rPr>
              <a:t>Download DATASET</a:t>
            </a:r>
          </a:p>
          <a:p>
            <a:r>
              <a:rPr lang="en-US" b="1" dirty="0">
                <a:solidFill>
                  <a:srgbClr val="002060"/>
                </a:solidFill>
              </a:rPr>
              <a:t>URL: </a:t>
            </a:r>
            <a:r>
              <a:rPr lang="en-PK" b="1" dirty="0">
                <a:solidFill>
                  <a:srgbClr val="002060"/>
                </a:solidFill>
              </a:rPr>
              <a:t>https://archive.ics.uci.edu/ml/datasets/iris</a:t>
            </a:r>
          </a:p>
        </p:txBody>
      </p:sp>
    </p:spTree>
    <p:extLst>
      <p:ext uri="{BB962C8B-B14F-4D97-AF65-F5344CB8AC3E}">
        <p14:creationId xmlns:p14="http://schemas.microsoft.com/office/powerpoint/2010/main" val="1714792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F13F39-F279-4F3F-B077-74A7B3E23F5B}"/>
              </a:ext>
            </a:extLst>
          </p:cNvPr>
          <p:cNvSpPr>
            <a:spLocks noGrp="1"/>
          </p:cNvSpPr>
          <p:nvPr>
            <p:ph idx="1"/>
          </p:nvPr>
        </p:nvSpPr>
        <p:spPr>
          <a:xfrm>
            <a:off x="173181" y="938933"/>
            <a:ext cx="11783291" cy="4990811"/>
          </a:xfrm>
        </p:spPr>
        <p:txBody>
          <a:bodyPr/>
          <a:lstStyle/>
          <a:p>
            <a:r>
              <a:rPr lang="en-US" b="1" dirty="0">
                <a:solidFill>
                  <a:srgbClr val="FF0000"/>
                </a:solidFill>
              </a:rPr>
              <a:t>Basics of linear algebra:</a:t>
            </a:r>
          </a:p>
          <a:p>
            <a:pPr marL="742950" lvl="1" indent="-285750">
              <a:buFont typeface="Wingdings" panose="05000000000000000000" pitchFamily="2" charset="2"/>
              <a:buChar char="ü"/>
            </a:pPr>
            <a:r>
              <a:rPr lang="en-US" sz="2800" dirty="0"/>
              <a:t>The Iris dataset contains the measurements of 150 iris flowers from three different species: </a:t>
            </a:r>
            <a:r>
              <a:rPr lang="en-US" sz="2800" i="1" dirty="0" err="1"/>
              <a:t>Setosa</a:t>
            </a:r>
            <a:r>
              <a:rPr lang="en-US" sz="2800" dirty="0"/>
              <a:t>, </a:t>
            </a:r>
            <a:r>
              <a:rPr lang="en-US" sz="2800" i="1" dirty="0"/>
              <a:t>Versicolor</a:t>
            </a:r>
            <a:r>
              <a:rPr lang="en-US" sz="2800" dirty="0"/>
              <a:t>, and </a:t>
            </a:r>
            <a:r>
              <a:rPr lang="en-US" sz="2800" i="1" dirty="0" err="1"/>
              <a:t>Viriginica</a:t>
            </a:r>
            <a:r>
              <a:rPr lang="en-US" sz="2800" dirty="0"/>
              <a:t>. </a:t>
            </a:r>
          </a:p>
          <a:p>
            <a:pPr marL="742950" lvl="1" indent="-285750">
              <a:buFont typeface="Wingdings" panose="05000000000000000000" pitchFamily="2" charset="2"/>
              <a:buChar char="ü"/>
            </a:pPr>
            <a:r>
              <a:rPr lang="en-US" sz="2800" dirty="0"/>
              <a:t>W</a:t>
            </a:r>
            <a:r>
              <a:rPr lang="en-PK" sz="2800" dirty="0"/>
              <a:t>e will use a matrix</a:t>
            </a:r>
            <a:r>
              <a:rPr lang="en-US" sz="2800" dirty="0"/>
              <a:t> </a:t>
            </a:r>
            <a:r>
              <a:rPr lang="en-PK" sz="2800" dirty="0"/>
              <a:t>and vector notation to refer to our data.</a:t>
            </a:r>
            <a:endParaRPr lang="en-US" sz="2800" dirty="0"/>
          </a:p>
          <a:p>
            <a:pPr marL="742950" lvl="1" indent="-285750">
              <a:buFont typeface="Wingdings" panose="05000000000000000000" pitchFamily="2" charset="2"/>
              <a:buChar char="ü"/>
            </a:pPr>
            <a:r>
              <a:rPr lang="en-US" sz="2800" dirty="0"/>
              <a:t>The Iris dataset, consisting of 150 samples and 4 features, can then be written as a  150x4  matrix,</a:t>
            </a:r>
          </a:p>
          <a:p>
            <a:pPr marL="742950" lvl="1" indent="-285750">
              <a:buFont typeface="Wingdings" panose="05000000000000000000" pitchFamily="2" charset="2"/>
              <a:buChar char="ü"/>
            </a:pPr>
            <a:r>
              <a:rPr lang="en-US" sz="2800" dirty="0"/>
              <a:t>The target variables</a:t>
            </a:r>
          </a:p>
          <a:p>
            <a:endParaRPr lang="en-PK" dirty="0"/>
          </a:p>
        </p:txBody>
      </p:sp>
      <p:sp>
        <p:nvSpPr>
          <p:cNvPr id="4" name="Title 1">
            <a:extLst>
              <a:ext uri="{FF2B5EF4-FFF2-40B4-BE49-F238E27FC236}">
                <a16:creationId xmlns:a16="http://schemas.microsoft.com/office/drawing/2014/main" id="{734C0C99-04E0-4470-8BAD-D26818E6D193}"/>
              </a:ext>
            </a:extLst>
          </p:cNvPr>
          <p:cNvSpPr txBox="1">
            <a:spLocks/>
          </p:cNvSpPr>
          <p:nvPr/>
        </p:nvSpPr>
        <p:spPr>
          <a:xfrm>
            <a:off x="0" y="0"/>
            <a:ext cx="12192000" cy="743239"/>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b="1" i="0" cap="all" dirty="0">
                <a:solidFill>
                  <a:schemeClr val="bg1"/>
                </a:solidFill>
                <a:effectLst>
                  <a:outerShdw blurRad="38100" dist="38100" dir="2700000" algn="tl">
                    <a:srgbClr val="000000">
                      <a:alpha val="43137"/>
                    </a:srgbClr>
                  </a:outerShdw>
                </a:effectLst>
                <a:latin typeface="Montserrat" panose="02000505000000020004" pitchFamily="2" charset="0"/>
              </a:rPr>
              <a:t>IRIS DATASET…</a:t>
            </a:r>
          </a:p>
        </p:txBody>
      </p:sp>
      <p:pic>
        <p:nvPicPr>
          <p:cNvPr id="6" name="Picture 5">
            <a:extLst>
              <a:ext uri="{FF2B5EF4-FFF2-40B4-BE49-F238E27FC236}">
                <a16:creationId xmlns:a16="http://schemas.microsoft.com/office/drawing/2014/main" id="{6E8737B0-539D-483D-B7C5-3AAD64C301BF}"/>
              </a:ext>
            </a:extLst>
          </p:cNvPr>
          <p:cNvPicPr>
            <a:picLocks noChangeAspect="1"/>
          </p:cNvPicPr>
          <p:nvPr/>
        </p:nvPicPr>
        <p:blipFill>
          <a:blip r:embed="rId2"/>
          <a:stretch>
            <a:fillRect/>
          </a:stretch>
        </p:blipFill>
        <p:spPr>
          <a:xfrm>
            <a:off x="6953799" y="3762707"/>
            <a:ext cx="5238201" cy="2167037"/>
          </a:xfrm>
          <a:prstGeom prst="rect">
            <a:avLst/>
          </a:prstGeom>
        </p:spPr>
      </p:pic>
      <p:pic>
        <p:nvPicPr>
          <p:cNvPr id="8" name="Picture 7">
            <a:extLst>
              <a:ext uri="{FF2B5EF4-FFF2-40B4-BE49-F238E27FC236}">
                <a16:creationId xmlns:a16="http://schemas.microsoft.com/office/drawing/2014/main" id="{47346659-9F97-42FB-9891-9C30F6F53612}"/>
              </a:ext>
            </a:extLst>
          </p:cNvPr>
          <p:cNvPicPr>
            <a:picLocks noChangeAspect="1"/>
          </p:cNvPicPr>
          <p:nvPr/>
        </p:nvPicPr>
        <p:blipFill>
          <a:blip r:embed="rId3"/>
          <a:stretch>
            <a:fillRect/>
          </a:stretch>
        </p:blipFill>
        <p:spPr>
          <a:xfrm>
            <a:off x="106998" y="4369908"/>
            <a:ext cx="6611273" cy="952633"/>
          </a:xfrm>
          <a:prstGeom prst="rect">
            <a:avLst/>
          </a:prstGeom>
        </p:spPr>
      </p:pic>
    </p:spTree>
    <p:extLst>
      <p:ext uri="{BB962C8B-B14F-4D97-AF65-F5344CB8AC3E}">
        <p14:creationId xmlns:p14="http://schemas.microsoft.com/office/powerpoint/2010/main" val="646910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E070E-74AE-4374-987C-D8B66895557E}"/>
              </a:ext>
            </a:extLst>
          </p:cNvPr>
          <p:cNvSpPr>
            <a:spLocks noGrp="1"/>
          </p:cNvSpPr>
          <p:nvPr>
            <p:ph idx="1"/>
          </p:nvPr>
        </p:nvSpPr>
        <p:spPr>
          <a:xfrm>
            <a:off x="228599" y="980498"/>
            <a:ext cx="11741727" cy="5420302"/>
          </a:xfrm>
        </p:spPr>
        <p:txBody>
          <a:bodyPr/>
          <a:lstStyle/>
          <a:p>
            <a:r>
              <a:rPr lang="en-US" b="0" i="0" dirty="0">
                <a:solidFill>
                  <a:srgbClr val="3A3B41"/>
                </a:solidFill>
                <a:effectLst/>
                <a:latin typeface="Lora"/>
              </a:rPr>
              <a:t>Before getting started, make sure you install the following python packages using pip.</a:t>
            </a:r>
          </a:p>
          <a:p>
            <a:pPr marL="914400" lvl="1" indent="-457200">
              <a:buFont typeface="+mj-lt"/>
              <a:buAutoNum type="arabicPeriod"/>
            </a:pPr>
            <a:r>
              <a:rPr lang="en-US" dirty="0"/>
              <a:t>pip install pandas</a:t>
            </a:r>
          </a:p>
          <a:p>
            <a:pPr marL="914400" lvl="1" indent="-457200">
              <a:buFont typeface="+mj-lt"/>
              <a:buAutoNum type="arabicPeriod"/>
            </a:pPr>
            <a:r>
              <a:rPr lang="en-US" dirty="0"/>
              <a:t>pip install matplotlib</a:t>
            </a:r>
          </a:p>
          <a:p>
            <a:pPr marL="914400" lvl="1" indent="-457200">
              <a:buFont typeface="+mj-lt"/>
              <a:buAutoNum type="arabicPeriod"/>
            </a:pPr>
            <a:r>
              <a:rPr lang="en-US" dirty="0"/>
              <a:t>pip install scikit-learn</a:t>
            </a:r>
          </a:p>
          <a:p>
            <a:endParaRPr lang="en-PK" dirty="0"/>
          </a:p>
        </p:txBody>
      </p:sp>
      <p:sp>
        <p:nvSpPr>
          <p:cNvPr id="4" name="Title 1">
            <a:extLst>
              <a:ext uri="{FF2B5EF4-FFF2-40B4-BE49-F238E27FC236}">
                <a16:creationId xmlns:a16="http://schemas.microsoft.com/office/drawing/2014/main" id="{8C50110B-1CB8-4A34-B478-1390758A292A}"/>
              </a:ext>
            </a:extLst>
          </p:cNvPr>
          <p:cNvSpPr txBox="1">
            <a:spLocks/>
          </p:cNvSpPr>
          <p:nvPr/>
        </p:nvSpPr>
        <p:spPr>
          <a:xfrm>
            <a:off x="0" y="0"/>
            <a:ext cx="12192000" cy="743239"/>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b="1" i="0" cap="all" dirty="0">
                <a:solidFill>
                  <a:schemeClr val="bg1"/>
                </a:solidFill>
                <a:effectLst>
                  <a:outerShdw blurRad="38100" dist="38100" dir="2700000" algn="tl">
                    <a:srgbClr val="000000">
                      <a:alpha val="43137"/>
                    </a:srgbClr>
                  </a:outerShdw>
                </a:effectLst>
                <a:latin typeface="Montserrat" panose="02000505000000020004" pitchFamily="2" charset="0"/>
              </a:rPr>
              <a:t>IMPLEMENTING KNN IN SCIKIT-LEARN ON IRIS DATASET</a:t>
            </a:r>
          </a:p>
        </p:txBody>
      </p:sp>
    </p:spTree>
    <p:extLst>
      <p:ext uri="{BB962C8B-B14F-4D97-AF65-F5344CB8AC3E}">
        <p14:creationId xmlns:p14="http://schemas.microsoft.com/office/powerpoint/2010/main" val="3308748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75AD-5CB4-45B2-A16C-ABFD67C7AEA7}"/>
              </a:ext>
            </a:extLst>
          </p:cNvPr>
          <p:cNvSpPr>
            <a:spLocks noGrp="1"/>
          </p:cNvSpPr>
          <p:nvPr>
            <p:ph type="title"/>
          </p:nvPr>
        </p:nvSpPr>
        <p:spPr/>
        <p:txBody>
          <a:bodyPr/>
          <a:lstStyle/>
          <a:p>
            <a:r>
              <a:rPr lang="en-US" dirty="0"/>
              <a:t>Thank You!</a:t>
            </a:r>
            <a:endParaRPr lang="en-PK" dirty="0"/>
          </a:p>
        </p:txBody>
      </p:sp>
      <p:sp>
        <p:nvSpPr>
          <p:cNvPr id="3" name="Content Placeholder 2">
            <a:extLst>
              <a:ext uri="{FF2B5EF4-FFF2-40B4-BE49-F238E27FC236}">
                <a16:creationId xmlns:a16="http://schemas.microsoft.com/office/drawing/2014/main" id="{9635F408-E863-44D7-B715-EB6EC4D94EF1}"/>
              </a:ext>
            </a:extLst>
          </p:cNvPr>
          <p:cNvSpPr>
            <a:spLocks noGrp="1"/>
          </p:cNvSpPr>
          <p:nvPr>
            <p:ph idx="1"/>
          </p:nvPr>
        </p:nvSpPr>
        <p:spPr/>
        <p:txBody>
          <a:bodyPr/>
          <a:lstStyle/>
          <a:p>
            <a:r>
              <a:rPr lang="en-US" sz="2800" dirty="0"/>
              <a:t>Book: </a:t>
            </a:r>
            <a:r>
              <a:rPr lang="en-PK" sz="2800" dirty="0"/>
              <a:t>Python Machine Learning</a:t>
            </a:r>
            <a:r>
              <a:rPr lang="en-US" sz="2800" dirty="0"/>
              <a:t> by Sebastian</a:t>
            </a:r>
          </a:p>
          <a:p>
            <a:r>
              <a:rPr lang="en-US" sz="2800" dirty="0"/>
              <a:t>URL: </a:t>
            </a:r>
            <a:r>
              <a:rPr lang="en-US" sz="2800" dirty="0">
                <a:hlinkClick r:id="rId2"/>
              </a:rPr>
              <a:t>https://builtin.com/data-science/supervised-learning-python</a:t>
            </a:r>
            <a:endParaRPr lang="en-US" sz="2800" dirty="0"/>
          </a:p>
          <a:p>
            <a:r>
              <a:rPr lang="en-US"/>
              <a:t>Article </a:t>
            </a:r>
            <a:r>
              <a:rPr lang="en-US" dirty="0"/>
              <a:t>and source code available online: </a:t>
            </a:r>
          </a:p>
          <a:p>
            <a:pPr lvl="1"/>
            <a:r>
              <a:rPr lang="en-US" dirty="0"/>
              <a:t>Visit: adnan-amin.medium.com </a:t>
            </a:r>
            <a:endParaRPr lang="en-PK" dirty="0"/>
          </a:p>
          <a:p>
            <a:endParaRPr lang="en-PK" dirty="0"/>
          </a:p>
        </p:txBody>
      </p:sp>
    </p:spTree>
    <p:extLst>
      <p:ext uri="{BB962C8B-B14F-4D97-AF65-F5344CB8AC3E}">
        <p14:creationId xmlns:p14="http://schemas.microsoft.com/office/powerpoint/2010/main" val="1725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2F68-D027-4610-A27B-A60A82C9252B}"/>
              </a:ext>
            </a:extLst>
          </p:cNvPr>
          <p:cNvSpPr>
            <a:spLocks noGrp="1"/>
          </p:cNvSpPr>
          <p:nvPr>
            <p:ph type="title"/>
          </p:nvPr>
        </p:nvSpPr>
        <p:spPr/>
        <p:txBody>
          <a:bodyPr/>
          <a:lstStyle/>
          <a:p>
            <a:r>
              <a:rPr lang="en-US" b="1" dirty="0"/>
              <a:t>Outlines</a:t>
            </a:r>
            <a:endParaRPr lang="en-PK" b="1" dirty="0"/>
          </a:p>
        </p:txBody>
      </p:sp>
      <p:sp>
        <p:nvSpPr>
          <p:cNvPr id="3" name="Content Placeholder 2">
            <a:extLst>
              <a:ext uri="{FF2B5EF4-FFF2-40B4-BE49-F238E27FC236}">
                <a16:creationId xmlns:a16="http://schemas.microsoft.com/office/drawing/2014/main" id="{ED42ADC5-FF5A-4970-A574-32AE9E1328F5}"/>
              </a:ext>
            </a:extLst>
          </p:cNvPr>
          <p:cNvSpPr>
            <a:spLocks noGrp="1"/>
          </p:cNvSpPr>
          <p:nvPr>
            <p:ph idx="1"/>
          </p:nvPr>
        </p:nvSpPr>
        <p:spPr/>
        <p:txBody>
          <a:bodyPr/>
          <a:lstStyle/>
          <a:p>
            <a:r>
              <a:rPr lang="en-US" dirty="0"/>
              <a:t>Recap: Supervised Learning</a:t>
            </a:r>
          </a:p>
          <a:p>
            <a:r>
              <a:rPr lang="en-US" dirty="0"/>
              <a:t>Understanding NN Matching.</a:t>
            </a:r>
          </a:p>
          <a:p>
            <a:r>
              <a:rPr lang="en-US" dirty="0"/>
              <a:t>What’s KNN?</a:t>
            </a:r>
          </a:p>
          <a:p>
            <a:r>
              <a:rPr lang="en-US" dirty="0"/>
              <a:t>How does KNN works?</a:t>
            </a:r>
          </a:p>
          <a:p>
            <a:r>
              <a:rPr lang="en-US" dirty="0"/>
              <a:t>Eager vs Lazy learners</a:t>
            </a:r>
          </a:p>
          <a:p>
            <a:r>
              <a:rPr lang="en-US" dirty="0"/>
              <a:t>Curse of dimensionality </a:t>
            </a:r>
          </a:p>
          <a:p>
            <a:r>
              <a:rPr lang="en-US" dirty="0"/>
              <a:t>Hyperparameter</a:t>
            </a:r>
          </a:p>
          <a:p>
            <a:endParaRPr lang="en-US" dirty="0"/>
          </a:p>
          <a:p>
            <a:endParaRPr lang="en-US" dirty="0"/>
          </a:p>
          <a:p>
            <a:endParaRPr lang="en-PK" dirty="0"/>
          </a:p>
        </p:txBody>
      </p:sp>
    </p:spTree>
    <p:extLst>
      <p:ext uri="{BB962C8B-B14F-4D97-AF65-F5344CB8AC3E}">
        <p14:creationId xmlns:p14="http://schemas.microsoft.com/office/powerpoint/2010/main" val="379279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33BF-373A-4DD8-B410-EBCA77C2A0A5}"/>
              </a:ext>
            </a:extLst>
          </p:cNvPr>
          <p:cNvSpPr>
            <a:spLocks noGrp="1"/>
          </p:cNvSpPr>
          <p:nvPr>
            <p:ph type="title"/>
          </p:nvPr>
        </p:nvSpPr>
        <p:spPr>
          <a:xfrm>
            <a:off x="0" y="0"/>
            <a:ext cx="12192000" cy="743239"/>
          </a:xfrm>
        </p:spPr>
        <p:style>
          <a:lnRef idx="1">
            <a:schemeClr val="accent1"/>
          </a:lnRef>
          <a:fillRef idx="3">
            <a:schemeClr val="accent1"/>
          </a:fillRef>
          <a:effectRef idx="2">
            <a:schemeClr val="accent1"/>
          </a:effectRef>
          <a:fontRef idx="minor">
            <a:schemeClr val="lt1"/>
          </a:fontRef>
        </p:style>
        <p:txBody>
          <a:bodyPr/>
          <a:lstStyle/>
          <a:p>
            <a:r>
              <a:rPr lang="en-US" b="1" dirty="0"/>
              <a:t>Recap: Supervised Learning</a:t>
            </a:r>
            <a:endParaRPr lang="en-PK" b="1" dirty="0"/>
          </a:p>
        </p:txBody>
      </p:sp>
      <p:sp>
        <p:nvSpPr>
          <p:cNvPr id="3" name="Content Placeholder 2">
            <a:extLst>
              <a:ext uri="{FF2B5EF4-FFF2-40B4-BE49-F238E27FC236}">
                <a16:creationId xmlns:a16="http://schemas.microsoft.com/office/drawing/2014/main" id="{9C478504-98F8-4D1C-B9B0-62A606F8E847}"/>
              </a:ext>
            </a:extLst>
          </p:cNvPr>
          <p:cNvSpPr>
            <a:spLocks noGrp="1"/>
          </p:cNvSpPr>
          <p:nvPr>
            <p:ph idx="1"/>
          </p:nvPr>
        </p:nvSpPr>
        <p:spPr>
          <a:xfrm>
            <a:off x="159326" y="897369"/>
            <a:ext cx="11866419" cy="5738957"/>
          </a:xfrm>
        </p:spPr>
        <p:txBody>
          <a:bodyPr>
            <a:normAutofit/>
          </a:bodyPr>
          <a:lstStyle/>
          <a:p>
            <a:r>
              <a:rPr lang="en-US" sz="3200" b="0" i="0" dirty="0">
                <a:solidFill>
                  <a:srgbClr val="3A3B41"/>
                </a:solidFill>
                <a:effectLst/>
                <a:latin typeface="Lora"/>
              </a:rPr>
              <a:t>The supervised learning algorithm will learn the relation between training examples and their associated target variables, then apply that learned relationship to classify entirely new inputs (without targets).</a:t>
            </a:r>
          </a:p>
          <a:p>
            <a:r>
              <a:rPr lang="en-US" sz="3200" dirty="0">
                <a:solidFill>
                  <a:srgbClr val="3A3B41"/>
                </a:solidFill>
                <a:latin typeface="Lora"/>
              </a:rPr>
              <a:t>For example:</a:t>
            </a:r>
          </a:p>
          <a:p>
            <a:pPr lvl="1"/>
            <a:r>
              <a:rPr lang="en-US" sz="2800" b="0" i="0" dirty="0">
                <a:solidFill>
                  <a:srgbClr val="3A3B41"/>
                </a:solidFill>
                <a:effectLst/>
                <a:latin typeface="Lora"/>
              </a:rPr>
              <a:t>In the same way a teacher (supervisor) would give a student homework to learn and grow knowledge, supervised learning gives algorithms datasets so it too can learn and make inferences.</a:t>
            </a:r>
          </a:p>
          <a:p>
            <a:pPr lvl="1"/>
            <a:endParaRPr lang="en-PK" sz="2800" dirty="0"/>
          </a:p>
        </p:txBody>
      </p:sp>
      <p:sp>
        <p:nvSpPr>
          <p:cNvPr id="5" name="TextBox 4">
            <a:extLst>
              <a:ext uri="{FF2B5EF4-FFF2-40B4-BE49-F238E27FC236}">
                <a16:creationId xmlns:a16="http://schemas.microsoft.com/office/drawing/2014/main" id="{CA249680-B04E-4634-A632-F1BFEBA69035}"/>
              </a:ext>
            </a:extLst>
          </p:cNvPr>
          <p:cNvSpPr txBox="1"/>
          <p:nvPr/>
        </p:nvSpPr>
        <p:spPr>
          <a:xfrm>
            <a:off x="0" y="6659651"/>
            <a:ext cx="6227618" cy="261610"/>
          </a:xfrm>
          <a:prstGeom prst="rect">
            <a:avLst/>
          </a:prstGeom>
          <a:noFill/>
        </p:spPr>
        <p:txBody>
          <a:bodyPr wrap="square">
            <a:spAutoFit/>
          </a:bodyPr>
          <a:lstStyle/>
          <a:p>
            <a:r>
              <a:rPr lang="en-US" sz="1100" dirty="0"/>
              <a:t>Source: </a:t>
            </a:r>
            <a:r>
              <a:rPr lang="en-PK" sz="1100" dirty="0"/>
              <a:t>https://builtin.com/data-science/supervised-learning-python</a:t>
            </a:r>
          </a:p>
        </p:txBody>
      </p:sp>
    </p:spTree>
    <p:extLst>
      <p:ext uri="{BB962C8B-B14F-4D97-AF65-F5344CB8AC3E}">
        <p14:creationId xmlns:p14="http://schemas.microsoft.com/office/powerpoint/2010/main" val="366986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33BF-373A-4DD8-B410-EBCA77C2A0A5}"/>
              </a:ext>
            </a:extLst>
          </p:cNvPr>
          <p:cNvSpPr>
            <a:spLocks noGrp="1"/>
          </p:cNvSpPr>
          <p:nvPr>
            <p:ph type="title"/>
          </p:nvPr>
        </p:nvSpPr>
        <p:spPr>
          <a:xfrm>
            <a:off x="0" y="0"/>
            <a:ext cx="12192000" cy="743239"/>
          </a:xfrm>
        </p:spPr>
        <p:style>
          <a:lnRef idx="1">
            <a:schemeClr val="accent1"/>
          </a:lnRef>
          <a:fillRef idx="3">
            <a:schemeClr val="accent1"/>
          </a:fillRef>
          <a:effectRef idx="2">
            <a:schemeClr val="accent1"/>
          </a:effectRef>
          <a:fontRef idx="minor">
            <a:schemeClr val="lt1"/>
          </a:fontRef>
        </p:style>
        <p:txBody>
          <a:bodyPr/>
          <a:lstStyle/>
          <a:p>
            <a:r>
              <a:rPr lang="en-US" b="1" dirty="0"/>
              <a:t>Recap: Supervised Learning</a:t>
            </a:r>
            <a:endParaRPr lang="en-PK" b="1" dirty="0"/>
          </a:p>
        </p:txBody>
      </p:sp>
      <p:sp>
        <p:nvSpPr>
          <p:cNvPr id="3" name="Content Placeholder 2">
            <a:extLst>
              <a:ext uri="{FF2B5EF4-FFF2-40B4-BE49-F238E27FC236}">
                <a16:creationId xmlns:a16="http://schemas.microsoft.com/office/drawing/2014/main" id="{9C478504-98F8-4D1C-B9B0-62A606F8E847}"/>
              </a:ext>
            </a:extLst>
          </p:cNvPr>
          <p:cNvSpPr>
            <a:spLocks noGrp="1"/>
          </p:cNvSpPr>
          <p:nvPr>
            <p:ph idx="1"/>
          </p:nvPr>
        </p:nvSpPr>
        <p:spPr>
          <a:xfrm>
            <a:off x="159326" y="897369"/>
            <a:ext cx="11866419" cy="5738957"/>
          </a:xfrm>
        </p:spPr>
        <p:txBody>
          <a:bodyPr/>
          <a:lstStyle/>
          <a:p>
            <a:r>
              <a:rPr lang="en-US" b="0" i="0" dirty="0">
                <a:solidFill>
                  <a:srgbClr val="3A3B41"/>
                </a:solidFill>
                <a:effectLst/>
                <a:latin typeface="Lora"/>
              </a:rPr>
              <a:t>let’s consider an example of predicting the marks of a student based on the number of hours he studied. </a:t>
            </a:r>
          </a:p>
          <a:p>
            <a:r>
              <a:rPr lang="en-US" b="0" i="0" dirty="0">
                <a:solidFill>
                  <a:srgbClr val="3A3B41"/>
                </a:solidFill>
                <a:effectLst/>
                <a:latin typeface="Lora"/>
              </a:rPr>
              <a:t>Mathematically,</a:t>
            </a:r>
            <a:r>
              <a:rPr lang="en-US" b="1" i="1" dirty="0">
                <a:solidFill>
                  <a:srgbClr val="3A3B41"/>
                </a:solidFill>
                <a:effectLst/>
                <a:latin typeface="Lora"/>
              </a:rPr>
              <a:t> </a:t>
            </a:r>
          </a:p>
          <a:p>
            <a:pPr lvl="1"/>
            <a:r>
              <a:rPr lang="en-US" b="1" i="1" dirty="0">
                <a:solidFill>
                  <a:srgbClr val="3A3B41"/>
                </a:solidFill>
                <a:effectLst/>
                <a:latin typeface="Lora"/>
              </a:rPr>
              <a:t>Y = f(X)+ C</a:t>
            </a:r>
          </a:p>
          <a:p>
            <a:pPr lvl="1"/>
            <a:endParaRPr lang="en-PK" dirty="0"/>
          </a:p>
        </p:txBody>
      </p:sp>
      <p:sp>
        <p:nvSpPr>
          <p:cNvPr id="5" name="TextBox 4">
            <a:extLst>
              <a:ext uri="{FF2B5EF4-FFF2-40B4-BE49-F238E27FC236}">
                <a16:creationId xmlns:a16="http://schemas.microsoft.com/office/drawing/2014/main" id="{CA249680-B04E-4634-A632-F1BFEBA69035}"/>
              </a:ext>
            </a:extLst>
          </p:cNvPr>
          <p:cNvSpPr txBox="1"/>
          <p:nvPr/>
        </p:nvSpPr>
        <p:spPr>
          <a:xfrm>
            <a:off x="0" y="6659651"/>
            <a:ext cx="6227618" cy="261610"/>
          </a:xfrm>
          <a:prstGeom prst="rect">
            <a:avLst/>
          </a:prstGeom>
          <a:noFill/>
        </p:spPr>
        <p:txBody>
          <a:bodyPr wrap="square">
            <a:spAutoFit/>
          </a:bodyPr>
          <a:lstStyle/>
          <a:p>
            <a:r>
              <a:rPr lang="en-US" sz="1100" dirty="0"/>
              <a:t>Source: </a:t>
            </a:r>
            <a:r>
              <a:rPr lang="en-PK" sz="1100" dirty="0"/>
              <a:t>https://builtin.com/data-science/supervised-learning-python</a:t>
            </a:r>
          </a:p>
        </p:txBody>
      </p:sp>
      <p:sp>
        <p:nvSpPr>
          <p:cNvPr id="7" name="TextBox 6">
            <a:extLst>
              <a:ext uri="{FF2B5EF4-FFF2-40B4-BE49-F238E27FC236}">
                <a16:creationId xmlns:a16="http://schemas.microsoft.com/office/drawing/2014/main" id="{CECDAC77-2838-490B-89EA-458396FAEA27}"/>
              </a:ext>
            </a:extLst>
          </p:cNvPr>
          <p:cNvSpPr txBox="1"/>
          <p:nvPr/>
        </p:nvSpPr>
        <p:spPr>
          <a:xfrm>
            <a:off x="1717961" y="2951239"/>
            <a:ext cx="7661565" cy="16312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buFont typeface="Arial" panose="020B0604020202020204" pitchFamily="34" charset="0"/>
              <a:buChar char="•"/>
            </a:pPr>
            <a:r>
              <a:rPr lang="en-US" sz="2000" b="1" i="1" dirty="0">
                <a:solidFill>
                  <a:srgbClr val="374886"/>
                </a:solidFill>
                <a:effectLst/>
                <a:latin typeface="Lora"/>
              </a:rPr>
              <a:t>f</a:t>
            </a:r>
            <a:r>
              <a:rPr lang="en-US" sz="2000" b="0" i="0" dirty="0">
                <a:solidFill>
                  <a:srgbClr val="374886"/>
                </a:solidFill>
                <a:effectLst/>
                <a:latin typeface="Lora"/>
              </a:rPr>
              <a:t> will be the relation between the marks and number of hours the student prepared for an exam.</a:t>
            </a:r>
          </a:p>
          <a:p>
            <a:pPr algn="l">
              <a:buFont typeface="Arial" panose="020B0604020202020204" pitchFamily="34" charset="0"/>
              <a:buChar char="•"/>
            </a:pPr>
            <a:r>
              <a:rPr lang="en-US" sz="2000" b="1" i="1" dirty="0">
                <a:solidFill>
                  <a:srgbClr val="374886"/>
                </a:solidFill>
                <a:effectLst/>
                <a:latin typeface="Lora"/>
              </a:rPr>
              <a:t>X</a:t>
            </a:r>
            <a:r>
              <a:rPr lang="en-US" sz="2000" b="0" i="0" dirty="0">
                <a:solidFill>
                  <a:srgbClr val="374886"/>
                </a:solidFill>
                <a:effectLst/>
                <a:latin typeface="Lora"/>
              </a:rPr>
              <a:t> is the INPUT (Number of hours he prepared).</a:t>
            </a:r>
          </a:p>
          <a:p>
            <a:pPr algn="l">
              <a:buFont typeface="Arial" panose="020B0604020202020204" pitchFamily="34" charset="0"/>
              <a:buChar char="•"/>
            </a:pPr>
            <a:r>
              <a:rPr lang="en-US" sz="2000" b="1" i="1" dirty="0">
                <a:solidFill>
                  <a:srgbClr val="374886"/>
                </a:solidFill>
                <a:effectLst/>
                <a:latin typeface="Lora"/>
              </a:rPr>
              <a:t>Y</a:t>
            </a:r>
            <a:r>
              <a:rPr lang="en-US" sz="2000" b="0" i="0" dirty="0">
                <a:solidFill>
                  <a:srgbClr val="374886"/>
                </a:solidFill>
                <a:effectLst/>
                <a:latin typeface="Lora"/>
              </a:rPr>
              <a:t> is the output (Marks the student scored in the exam).</a:t>
            </a:r>
          </a:p>
          <a:p>
            <a:pPr algn="l">
              <a:buFont typeface="Arial" panose="020B0604020202020204" pitchFamily="34" charset="0"/>
              <a:buChar char="•"/>
            </a:pPr>
            <a:r>
              <a:rPr lang="en-US" sz="2000" b="1" i="1" dirty="0">
                <a:solidFill>
                  <a:srgbClr val="374886"/>
                </a:solidFill>
                <a:effectLst/>
                <a:latin typeface="Lora"/>
              </a:rPr>
              <a:t>C</a:t>
            </a:r>
            <a:r>
              <a:rPr lang="en-US" sz="2000" b="0" i="0" dirty="0">
                <a:solidFill>
                  <a:srgbClr val="374886"/>
                </a:solidFill>
                <a:effectLst/>
                <a:latin typeface="Lora"/>
              </a:rPr>
              <a:t> will be a random error.</a:t>
            </a:r>
          </a:p>
        </p:txBody>
      </p:sp>
      <p:sp>
        <p:nvSpPr>
          <p:cNvPr id="9" name="TextBox 8">
            <a:extLst>
              <a:ext uri="{FF2B5EF4-FFF2-40B4-BE49-F238E27FC236}">
                <a16:creationId xmlns:a16="http://schemas.microsoft.com/office/drawing/2014/main" id="{8A2DD321-D8E9-4481-96E3-C1ED4BA4C9C6}"/>
              </a:ext>
            </a:extLst>
          </p:cNvPr>
          <p:cNvSpPr txBox="1"/>
          <p:nvPr/>
        </p:nvSpPr>
        <p:spPr>
          <a:xfrm>
            <a:off x="498764" y="4883413"/>
            <a:ext cx="10619507"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3200" b="0" i="1" dirty="0">
                <a:solidFill>
                  <a:srgbClr val="3A3B41"/>
                </a:solidFill>
                <a:effectLst/>
                <a:latin typeface="Lora"/>
              </a:rPr>
              <a:t>The ultimate goal of the supervised learning algorithm is to predict Y with the maximum accuracy for a given new input X.</a:t>
            </a:r>
            <a:endParaRPr lang="en-PK" sz="3200" i="1" dirty="0"/>
          </a:p>
        </p:txBody>
      </p:sp>
    </p:spTree>
    <p:extLst>
      <p:ext uri="{BB962C8B-B14F-4D97-AF65-F5344CB8AC3E}">
        <p14:creationId xmlns:p14="http://schemas.microsoft.com/office/powerpoint/2010/main" val="3800024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031D-FA1D-4510-A912-0A7E7D5AAD19}"/>
              </a:ext>
            </a:extLst>
          </p:cNvPr>
          <p:cNvSpPr>
            <a:spLocks noGrp="1"/>
          </p:cNvSpPr>
          <p:nvPr>
            <p:ph type="title"/>
          </p:nvPr>
        </p:nvSpPr>
        <p:spPr/>
        <p:txBody>
          <a:bodyPr/>
          <a:lstStyle/>
          <a:p>
            <a:r>
              <a:rPr lang="en-US" dirty="0"/>
              <a:t>Prerequisites </a:t>
            </a:r>
            <a:endParaRPr lang="en-PK" dirty="0"/>
          </a:p>
        </p:txBody>
      </p:sp>
      <p:sp>
        <p:nvSpPr>
          <p:cNvPr id="3" name="Content Placeholder 2">
            <a:extLst>
              <a:ext uri="{FF2B5EF4-FFF2-40B4-BE49-F238E27FC236}">
                <a16:creationId xmlns:a16="http://schemas.microsoft.com/office/drawing/2014/main" id="{2FB6B896-3831-47BC-A893-1F52A9E68EED}"/>
              </a:ext>
            </a:extLst>
          </p:cNvPr>
          <p:cNvSpPr>
            <a:spLocks noGrp="1"/>
          </p:cNvSpPr>
          <p:nvPr>
            <p:ph idx="1"/>
          </p:nvPr>
        </p:nvSpPr>
        <p:spPr/>
        <p:txBody>
          <a:bodyPr/>
          <a:lstStyle/>
          <a:p>
            <a:r>
              <a:rPr lang="en-US" dirty="0"/>
              <a:t>Distance measures</a:t>
            </a:r>
          </a:p>
          <a:p>
            <a:pPr lvl="1"/>
            <a:endParaRPr lang="en-PK" dirty="0"/>
          </a:p>
        </p:txBody>
      </p:sp>
      <p:pic>
        <p:nvPicPr>
          <p:cNvPr id="5122" name="Picture 2">
            <a:extLst>
              <a:ext uri="{FF2B5EF4-FFF2-40B4-BE49-F238E27FC236}">
                <a16:creationId xmlns:a16="http://schemas.microsoft.com/office/drawing/2014/main" id="{DBB44838-6761-4CD7-9545-1BAF18415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74344"/>
            <a:ext cx="5109730" cy="4415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774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D8EE-CB57-4D18-87DD-F3A35A3E883C}"/>
              </a:ext>
            </a:extLst>
          </p:cNvPr>
          <p:cNvSpPr>
            <a:spLocks noGrp="1"/>
          </p:cNvSpPr>
          <p:nvPr>
            <p:ph type="title"/>
          </p:nvPr>
        </p:nvSpPr>
        <p:spPr>
          <a:xfrm>
            <a:off x="0" y="0"/>
            <a:ext cx="12192000" cy="632402"/>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a:t>Understanding Nearest </a:t>
            </a:r>
            <a:r>
              <a:rPr lang="en-US" b="1" dirty="0" err="1"/>
              <a:t>Neighbour</a:t>
            </a:r>
            <a:r>
              <a:rPr lang="en-US" b="1" dirty="0"/>
              <a:t> </a:t>
            </a:r>
            <a:endParaRPr lang="en-PK" b="1" dirty="0"/>
          </a:p>
        </p:txBody>
      </p:sp>
      <p:sp>
        <p:nvSpPr>
          <p:cNvPr id="3" name="Content Placeholder 2">
            <a:extLst>
              <a:ext uri="{FF2B5EF4-FFF2-40B4-BE49-F238E27FC236}">
                <a16:creationId xmlns:a16="http://schemas.microsoft.com/office/drawing/2014/main" id="{333EC531-E096-4753-A7CC-9E43E51923BE}"/>
              </a:ext>
            </a:extLst>
          </p:cNvPr>
          <p:cNvSpPr>
            <a:spLocks noGrp="1"/>
          </p:cNvSpPr>
          <p:nvPr>
            <p:ph idx="1"/>
          </p:nvPr>
        </p:nvSpPr>
        <p:spPr>
          <a:xfrm>
            <a:off x="318655" y="942109"/>
            <a:ext cx="11623963" cy="5234854"/>
          </a:xfrm>
        </p:spPr>
        <p:txBody>
          <a:bodyPr/>
          <a:lstStyle/>
          <a:p>
            <a:r>
              <a:rPr lang="en-US" dirty="0"/>
              <a:t>This method relies on identifying the </a:t>
            </a:r>
            <a:r>
              <a:rPr lang="en-US" i="1" dirty="0">
                <a:solidFill>
                  <a:srgbClr val="FF0000"/>
                </a:solidFill>
              </a:rPr>
              <a:t>Kth (let k=3)</a:t>
            </a:r>
            <a:r>
              <a:rPr lang="en-US" dirty="0"/>
              <a:t> instances that are ‘closest’ in some sense to an unclassiﬁed one. </a:t>
            </a:r>
          </a:p>
          <a:p>
            <a:r>
              <a:rPr lang="en-US" dirty="0"/>
              <a:t>If the 3 ‘nearest </a:t>
            </a:r>
            <a:r>
              <a:rPr lang="en-US" dirty="0" err="1"/>
              <a:t>neighbours’</a:t>
            </a:r>
            <a:r>
              <a:rPr lang="en-US" dirty="0"/>
              <a:t> have class label Second, First, Second.</a:t>
            </a:r>
          </a:p>
          <a:p>
            <a:r>
              <a:rPr lang="en-US" dirty="0"/>
              <a:t>We might reasonably conclude that the new instance should be classiﬁed as ‘Second’. (Majority Voting)</a:t>
            </a:r>
            <a:endParaRPr lang="en-PK" dirty="0"/>
          </a:p>
          <a:p>
            <a:pPr marL="0" indent="0">
              <a:buNone/>
            </a:pPr>
            <a:endParaRPr lang="en-PK" dirty="0"/>
          </a:p>
        </p:txBody>
      </p:sp>
      <p:graphicFrame>
        <p:nvGraphicFramePr>
          <p:cNvPr id="4" name="Table 4">
            <a:extLst>
              <a:ext uri="{FF2B5EF4-FFF2-40B4-BE49-F238E27FC236}">
                <a16:creationId xmlns:a16="http://schemas.microsoft.com/office/drawing/2014/main" id="{66F52BA6-9158-4814-BEC4-1CE74CEA7505}"/>
              </a:ext>
            </a:extLst>
          </p:cNvPr>
          <p:cNvGraphicFramePr>
            <a:graphicFrameLocks noGrp="1"/>
          </p:cNvGraphicFramePr>
          <p:nvPr>
            <p:extLst>
              <p:ext uri="{D42A27DB-BD31-4B8C-83A1-F6EECF244321}">
                <p14:modId xmlns:p14="http://schemas.microsoft.com/office/powerpoint/2010/main" val="2988982710"/>
              </p:ext>
            </p:extLst>
          </p:nvPr>
        </p:nvGraphicFramePr>
        <p:xfrm>
          <a:off x="8188035" y="3559536"/>
          <a:ext cx="3685310" cy="1854200"/>
        </p:xfrm>
        <a:graphic>
          <a:graphicData uri="http://schemas.openxmlformats.org/drawingml/2006/table">
            <a:tbl>
              <a:tblPr firstRow="1" bandRow="1">
                <a:tableStyleId>{5C22544A-7EE6-4342-B048-85BDC9FD1C3A}</a:tableStyleId>
              </a:tblPr>
              <a:tblGrid>
                <a:gridCol w="1842655">
                  <a:extLst>
                    <a:ext uri="{9D8B030D-6E8A-4147-A177-3AD203B41FA5}">
                      <a16:colId xmlns:a16="http://schemas.microsoft.com/office/drawing/2014/main" val="852270075"/>
                    </a:ext>
                  </a:extLst>
                </a:gridCol>
                <a:gridCol w="1842655">
                  <a:extLst>
                    <a:ext uri="{9D8B030D-6E8A-4147-A177-3AD203B41FA5}">
                      <a16:colId xmlns:a16="http://schemas.microsoft.com/office/drawing/2014/main" val="1939553681"/>
                    </a:ext>
                  </a:extLst>
                </a:gridCol>
              </a:tblGrid>
              <a:tr h="370840">
                <a:tc>
                  <a:txBody>
                    <a:bodyPr/>
                    <a:lstStyle/>
                    <a:p>
                      <a:r>
                        <a:rPr lang="en-US" dirty="0"/>
                        <a:t>Column</a:t>
                      </a:r>
                      <a:endParaRPr lang="en-PK" dirty="0"/>
                    </a:p>
                  </a:txBody>
                  <a:tcPr/>
                </a:tc>
                <a:tc>
                  <a:txBody>
                    <a:bodyPr/>
                    <a:lstStyle/>
                    <a:p>
                      <a:r>
                        <a:rPr lang="en-US" dirty="0"/>
                        <a:t>Class</a:t>
                      </a:r>
                      <a:endParaRPr lang="en-PK" dirty="0"/>
                    </a:p>
                  </a:txBody>
                  <a:tcPr/>
                </a:tc>
                <a:extLst>
                  <a:ext uri="{0D108BD9-81ED-4DB2-BD59-A6C34878D82A}">
                    <a16:rowId xmlns:a16="http://schemas.microsoft.com/office/drawing/2014/main" val="390462776"/>
                  </a:ext>
                </a:extLst>
              </a:tr>
              <a:tr h="370840">
                <a:tc>
                  <a:txBody>
                    <a:bodyPr/>
                    <a:lstStyle/>
                    <a:p>
                      <a:r>
                        <a:rPr lang="en-US" dirty="0"/>
                        <a:t>Data</a:t>
                      </a:r>
                      <a:endParaRPr lang="en-PK" dirty="0"/>
                    </a:p>
                  </a:txBody>
                  <a:tcPr/>
                </a:tc>
                <a:tc>
                  <a:txBody>
                    <a:bodyPr/>
                    <a:lstStyle/>
                    <a:p>
                      <a:r>
                        <a:rPr lang="en-US" dirty="0"/>
                        <a:t>Second</a:t>
                      </a:r>
                      <a:endParaRPr lang="en-PK" dirty="0"/>
                    </a:p>
                  </a:txBody>
                  <a:tcPr/>
                </a:tc>
                <a:extLst>
                  <a:ext uri="{0D108BD9-81ED-4DB2-BD59-A6C34878D82A}">
                    <a16:rowId xmlns:a16="http://schemas.microsoft.com/office/drawing/2014/main" val="4150808848"/>
                  </a:ext>
                </a:extLst>
              </a:tr>
              <a:tr h="370840">
                <a:tc>
                  <a:txBody>
                    <a:bodyPr/>
                    <a:lstStyle/>
                    <a:p>
                      <a:r>
                        <a:rPr lang="en-US" dirty="0"/>
                        <a:t>Data </a:t>
                      </a:r>
                      <a:endParaRPr lang="en-PK" dirty="0"/>
                    </a:p>
                  </a:txBody>
                  <a:tcPr/>
                </a:tc>
                <a:tc>
                  <a:txBody>
                    <a:bodyPr/>
                    <a:lstStyle/>
                    <a:p>
                      <a:r>
                        <a:rPr lang="en-US" dirty="0"/>
                        <a:t>First</a:t>
                      </a:r>
                      <a:endParaRPr lang="en-PK" dirty="0"/>
                    </a:p>
                  </a:txBody>
                  <a:tcPr/>
                </a:tc>
                <a:extLst>
                  <a:ext uri="{0D108BD9-81ED-4DB2-BD59-A6C34878D82A}">
                    <a16:rowId xmlns:a16="http://schemas.microsoft.com/office/drawing/2014/main" val="1288531536"/>
                  </a:ext>
                </a:extLst>
              </a:tr>
              <a:tr h="370840">
                <a:tc>
                  <a:txBody>
                    <a:bodyPr/>
                    <a:lstStyle/>
                    <a:p>
                      <a:r>
                        <a:rPr lang="en-US" dirty="0"/>
                        <a:t>Data</a:t>
                      </a:r>
                      <a:endParaRPr lang="en-PK" dirty="0"/>
                    </a:p>
                  </a:txBody>
                  <a:tcPr/>
                </a:tc>
                <a:tc>
                  <a:txBody>
                    <a:bodyPr/>
                    <a:lstStyle/>
                    <a:p>
                      <a:r>
                        <a:rPr lang="en-US" dirty="0"/>
                        <a:t>Second</a:t>
                      </a:r>
                      <a:endParaRPr lang="en-PK" dirty="0"/>
                    </a:p>
                  </a:txBody>
                  <a:tcPr/>
                </a:tc>
                <a:extLst>
                  <a:ext uri="{0D108BD9-81ED-4DB2-BD59-A6C34878D82A}">
                    <a16:rowId xmlns:a16="http://schemas.microsoft.com/office/drawing/2014/main" val="1465548137"/>
                  </a:ext>
                </a:extLst>
              </a:tr>
              <a:tr h="370840">
                <a:tc>
                  <a:txBody>
                    <a:bodyPr/>
                    <a:lstStyle/>
                    <a:p>
                      <a:r>
                        <a:rPr lang="en-US" dirty="0"/>
                        <a:t>Data</a:t>
                      </a:r>
                      <a:endParaRPr lang="en-PK" dirty="0"/>
                    </a:p>
                  </a:txBody>
                  <a:tcPr/>
                </a:tc>
                <a:tc>
                  <a:txBody>
                    <a:bodyPr/>
                    <a:lstStyle/>
                    <a:p>
                      <a:r>
                        <a:rPr lang="en-US" dirty="0"/>
                        <a:t>?</a:t>
                      </a:r>
                      <a:endParaRPr lang="en-PK" dirty="0"/>
                    </a:p>
                  </a:txBody>
                  <a:tcPr/>
                </a:tc>
                <a:extLst>
                  <a:ext uri="{0D108BD9-81ED-4DB2-BD59-A6C34878D82A}">
                    <a16:rowId xmlns:a16="http://schemas.microsoft.com/office/drawing/2014/main" val="734162814"/>
                  </a:ext>
                </a:extLst>
              </a:tr>
            </a:tbl>
          </a:graphicData>
        </a:graphic>
      </p:graphicFrame>
      <p:sp>
        <p:nvSpPr>
          <p:cNvPr id="6" name="TextBox 5">
            <a:extLst>
              <a:ext uri="{FF2B5EF4-FFF2-40B4-BE49-F238E27FC236}">
                <a16:creationId xmlns:a16="http://schemas.microsoft.com/office/drawing/2014/main" id="{88AFA8EF-5BEB-430F-8B04-826C1A5B64E8}"/>
              </a:ext>
            </a:extLst>
          </p:cNvPr>
          <p:cNvSpPr txBox="1"/>
          <p:nvPr/>
        </p:nvSpPr>
        <p:spPr>
          <a:xfrm>
            <a:off x="318655" y="3559536"/>
            <a:ext cx="6954981"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l"/>
            <a:r>
              <a:rPr lang="en-US" b="0" i="0" dirty="0">
                <a:effectLst/>
                <a:latin typeface="Inter"/>
              </a:rPr>
              <a:t>1. Choose the number of k and a distance metric.</a:t>
            </a:r>
          </a:p>
          <a:p>
            <a:pPr algn="l"/>
            <a:r>
              <a:rPr lang="en-US" b="0" i="0" dirty="0">
                <a:effectLst/>
                <a:latin typeface="Inter"/>
              </a:rPr>
              <a:t>2. Find the k nearest neighbors of the sample that we want to classify.</a:t>
            </a:r>
          </a:p>
          <a:p>
            <a:pPr algn="l"/>
            <a:r>
              <a:rPr lang="en-US" b="0" i="0" dirty="0">
                <a:effectLst/>
                <a:latin typeface="Inter"/>
              </a:rPr>
              <a:t>3. Assign the class label by majority vote.</a:t>
            </a:r>
          </a:p>
        </p:txBody>
      </p:sp>
    </p:spTree>
    <p:extLst>
      <p:ext uri="{BB962C8B-B14F-4D97-AF65-F5344CB8AC3E}">
        <p14:creationId xmlns:p14="http://schemas.microsoft.com/office/powerpoint/2010/main" val="130517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6A49-2FC7-424D-838C-EA5A6A5E450E}"/>
              </a:ext>
            </a:extLst>
          </p:cNvPr>
          <p:cNvSpPr>
            <a:spLocks noGrp="1"/>
          </p:cNvSpPr>
          <p:nvPr>
            <p:ph type="title"/>
          </p:nvPr>
        </p:nvSpPr>
        <p:spPr>
          <a:xfrm>
            <a:off x="0" y="-1"/>
            <a:ext cx="12192000" cy="681037"/>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a:t>What’s KNN?</a:t>
            </a:r>
            <a:endParaRPr lang="en-PK" b="1" dirty="0"/>
          </a:p>
        </p:txBody>
      </p:sp>
      <p:sp>
        <p:nvSpPr>
          <p:cNvPr id="3" name="Content Placeholder 2">
            <a:extLst>
              <a:ext uri="{FF2B5EF4-FFF2-40B4-BE49-F238E27FC236}">
                <a16:creationId xmlns:a16="http://schemas.microsoft.com/office/drawing/2014/main" id="{FE724E46-6275-44A1-B058-95FD748B9665}"/>
              </a:ext>
            </a:extLst>
          </p:cNvPr>
          <p:cNvSpPr>
            <a:spLocks noGrp="1"/>
          </p:cNvSpPr>
          <p:nvPr>
            <p:ph idx="1"/>
          </p:nvPr>
        </p:nvSpPr>
        <p:spPr>
          <a:xfrm>
            <a:off x="159327" y="855807"/>
            <a:ext cx="7595755" cy="4351338"/>
          </a:xfrm>
        </p:spPr>
        <p:txBody>
          <a:bodyPr/>
          <a:lstStyle/>
          <a:p>
            <a:r>
              <a:rPr lang="en-US" b="0" i="0" dirty="0">
                <a:solidFill>
                  <a:srgbClr val="3D4251"/>
                </a:solidFill>
                <a:effectLst/>
                <a:latin typeface="Lora"/>
              </a:rPr>
              <a:t>KNN is a </a:t>
            </a:r>
            <a:r>
              <a:rPr lang="en-US" b="0" i="0" dirty="0">
                <a:solidFill>
                  <a:srgbClr val="FF0000"/>
                </a:solidFill>
                <a:effectLst/>
                <a:latin typeface="Lora"/>
              </a:rPr>
              <a:t>non-parametric </a:t>
            </a:r>
            <a:r>
              <a:rPr lang="en-US" b="0" i="0" dirty="0">
                <a:solidFill>
                  <a:srgbClr val="3D4251"/>
                </a:solidFill>
                <a:effectLst/>
                <a:latin typeface="Lora"/>
              </a:rPr>
              <a:t>and </a:t>
            </a:r>
            <a:r>
              <a:rPr lang="en-US" b="0" i="0" dirty="0">
                <a:solidFill>
                  <a:srgbClr val="FF0000"/>
                </a:solidFill>
                <a:effectLst/>
                <a:latin typeface="Lora"/>
              </a:rPr>
              <a:t>lazy</a:t>
            </a:r>
            <a:r>
              <a:rPr lang="en-US" b="0" i="0" dirty="0">
                <a:solidFill>
                  <a:srgbClr val="3D4251"/>
                </a:solidFill>
                <a:effectLst/>
                <a:latin typeface="Lora"/>
              </a:rPr>
              <a:t> learning algorithm.</a:t>
            </a:r>
          </a:p>
          <a:p>
            <a:r>
              <a:rPr lang="en-US" b="0" i="0" dirty="0">
                <a:solidFill>
                  <a:srgbClr val="FF0000"/>
                </a:solidFill>
                <a:effectLst/>
                <a:latin typeface="Lora"/>
              </a:rPr>
              <a:t>K</a:t>
            </a:r>
            <a:r>
              <a:rPr lang="en-US" b="0" i="0" dirty="0">
                <a:solidFill>
                  <a:srgbClr val="3D4251"/>
                </a:solidFill>
                <a:effectLst/>
                <a:latin typeface="Lora"/>
              </a:rPr>
              <a:t> is the number of nearest neighbors.</a:t>
            </a:r>
          </a:p>
          <a:p>
            <a:endParaRPr lang="en-US" b="0" i="0" dirty="0">
              <a:solidFill>
                <a:srgbClr val="3D4251"/>
              </a:solidFill>
              <a:effectLst/>
              <a:latin typeface="Lora"/>
            </a:endParaRPr>
          </a:p>
          <a:p>
            <a:endParaRPr lang="en-US" b="0" i="0" dirty="0">
              <a:solidFill>
                <a:srgbClr val="3D4251"/>
              </a:solidFill>
              <a:effectLst/>
              <a:latin typeface="Lora"/>
            </a:endParaRPr>
          </a:p>
          <a:p>
            <a:endParaRPr lang="en-PK" dirty="0"/>
          </a:p>
        </p:txBody>
      </p:sp>
      <p:sp>
        <p:nvSpPr>
          <p:cNvPr id="5" name="TextBox 4">
            <a:extLst>
              <a:ext uri="{FF2B5EF4-FFF2-40B4-BE49-F238E27FC236}">
                <a16:creationId xmlns:a16="http://schemas.microsoft.com/office/drawing/2014/main" id="{FADC59EC-EBEB-4CDB-8A04-8C5E79EEB935}"/>
              </a:ext>
            </a:extLst>
          </p:cNvPr>
          <p:cNvSpPr txBox="1"/>
          <p:nvPr/>
        </p:nvSpPr>
        <p:spPr>
          <a:xfrm>
            <a:off x="7755083" y="824923"/>
            <a:ext cx="4277590"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i="0" dirty="0">
                <a:solidFill>
                  <a:srgbClr val="3D4251"/>
                </a:solidFill>
                <a:effectLst/>
                <a:latin typeface="Lora"/>
              </a:rPr>
              <a:t>Non-parametric</a:t>
            </a:r>
            <a:r>
              <a:rPr lang="en-US" b="0" i="0" dirty="0">
                <a:solidFill>
                  <a:srgbClr val="3D4251"/>
                </a:solidFill>
                <a:effectLst/>
                <a:latin typeface="Lora"/>
              </a:rPr>
              <a:t> means there is no assumption for underlying data distribution. </a:t>
            </a:r>
          </a:p>
          <a:p>
            <a:r>
              <a:rPr lang="en-US" dirty="0">
                <a:solidFill>
                  <a:srgbClr val="3D4251"/>
                </a:solidFill>
                <a:latin typeface="Lora"/>
              </a:rPr>
              <a:t>e.g., </a:t>
            </a:r>
            <a:r>
              <a:rPr lang="en-US" b="0" i="0" dirty="0">
                <a:solidFill>
                  <a:srgbClr val="3D4251"/>
                </a:solidFill>
                <a:effectLst/>
                <a:latin typeface="Lora"/>
              </a:rPr>
              <a:t>the model structure determined from the dataset. And do not follow mathematical theoretical assumptions.</a:t>
            </a:r>
            <a:endParaRPr lang="en-PK" dirty="0"/>
          </a:p>
        </p:txBody>
      </p:sp>
      <p:sp>
        <p:nvSpPr>
          <p:cNvPr id="7" name="TextBox 6">
            <a:extLst>
              <a:ext uri="{FF2B5EF4-FFF2-40B4-BE49-F238E27FC236}">
                <a16:creationId xmlns:a16="http://schemas.microsoft.com/office/drawing/2014/main" id="{C2178177-D49C-41C1-9FEA-ACF7302BEB16}"/>
              </a:ext>
            </a:extLst>
          </p:cNvPr>
          <p:cNvSpPr txBox="1"/>
          <p:nvPr/>
        </p:nvSpPr>
        <p:spPr>
          <a:xfrm>
            <a:off x="7755082" y="2505670"/>
            <a:ext cx="4277591" cy="92333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b="1" i="0" dirty="0">
                <a:solidFill>
                  <a:srgbClr val="3D4251"/>
                </a:solidFill>
                <a:effectLst/>
                <a:latin typeface="Lora"/>
              </a:rPr>
              <a:t>Lazy</a:t>
            </a:r>
            <a:r>
              <a:rPr lang="en-US" b="0" i="0" dirty="0">
                <a:solidFill>
                  <a:srgbClr val="3D4251"/>
                </a:solidFill>
                <a:effectLst/>
                <a:latin typeface="Lora"/>
              </a:rPr>
              <a:t> algorithm means it does not need any training data points for model generation. All training data used in the testing phase.</a:t>
            </a:r>
            <a:endParaRPr lang="en-PK" dirty="0"/>
          </a:p>
        </p:txBody>
      </p:sp>
      <p:sp>
        <p:nvSpPr>
          <p:cNvPr id="9" name="TextBox 8">
            <a:extLst>
              <a:ext uri="{FF2B5EF4-FFF2-40B4-BE49-F238E27FC236}">
                <a16:creationId xmlns:a16="http://schemas.microsoft.com/office/drawing/2014/main" id="{30E648E7-E95F-4524-B6F7-E272B7336380}"/>
              </a:ext>
            </a:extLst>
          </p:cNvPr>
          <p:cNvSpPr txBox="1"/>
          <p:nvPr/>
        </p:nvSpPr>
        <p:spPr>
          <a:xfrm>
            <a:off x="7755082" y="3632419"/>
            <a:ext cx="4277591"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i="0" dirty="0">
                <a:solidFill>
                  <a:srgbClr val="3D4251"/>
                </a:solidFill>
                <a:effectLst/>
                <a:latin typeface="Lora"/>
              </a:rPr>
              <a:t>K</a:t>
            </a:r>
            <a:r>
              <a:rPr lang="en-US" b="0" i="0" dirty="0">
                <a:solidFill>
                  <a:srgbClr val="3D4251"/>
                </a:solidFill>
                <a:effectLst/>
                <a:latin typeface="Lora"/>
              </a:rPr>
              <a:t> is core deciding factor. Usually, k </a:t>
            </a:r>
            <a:r>
              <a:rPr lang="en-US" dirty="0">
                <a:solidFill>
                  <a:srgbClr val="3D4251"/>
                </a:solidFill>
                <a:latin typeface="Lora"/>
              </a:rPr>
              <a:t>is set to be odd number.</a:t>
            </a:r>
            <a:endParaRPr lang="en-PK" dirty="0"/>
          </a:p>
        </p:txBody>
      </p:sp>
      <p:pic>
        <p:nvPicPr>
          <p:cNvPr id="1026" name="Picture 2">
            <a:extLst>
              <a:ext uri="{FF2B5EF4-FFF2-40B4-BE49-F238E27FC236}">
                <a16:creationId xmlns:a16="http://schemas.microsoft.com/office/drawing/2014/main" id="{3A4A2061-439F-4F1A-B772-B71C1ECD8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27" y="2599618"/>
            <a:ext cx="3747656" cy="32017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566A455-0D37-4743-BCE8-2F69382726B5}"/>
              </a:ext>
            </a:extLst>
          </p:cNvPr>
          <p:cNvPicPr>
            <a:picLocks noChangeAspect="1"/>
          </p:cNvPicPr>
          <p:nvPr/>
        </p:nvPicPr>
        <p:blipFill>
          <a:blip r:embed="rId3"/>
          <a:stretch>
            <a:fillRect/>
          </a:stretch>
        </p:blipFill>
        <p:spPr>
          <a:xfrm>
            <a:off x="4016951" y="2576945"/>
            <a:ext cx="3436305" cy="3224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60775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D888-B4FE-480A-91BB-C7AD841F40DB}"/>
              </a:ext>
            </a:extLst>
          </p:cNvPr>
          <p:cNvSpPr>
            <a:spLocks noGrp="1"/>
          </p:cNvSpPr>
          <p:nvPr>
            <p:ph type="title"/>
          </p:nvPr>
        </p:nvSpPr>
        <p:spPr>
          <a:xfrm>
            <a:off x="0" y="-6783"/>
            <a:ext cx="12192000" cy="687820"/>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a:t>How does KNN works?</a:t>
            </a:r>
            <a:endParaRPr lang="en-PK" b="1" dirty="0"/>
          </a:p>
        </p:txBody>
      </p:sp>
      <p:sp>
        <p:nvSpPr>
          <p:cNvPr id="3" name="Content Placeholder 2">
            <a:extLst>
              <a:ext uri="{FF2B5EF4-FFF2-40B4-BE49-F238E27FC236}">
                <a16:creationId xmlns:a16="http://schemas.microsoft.com/office/drawing/2014/main" id="{49EAFDA8-7368-40E4-AA1A-49521B2667B2}"/>
              </a:ext>
            </a:extLst>
          </p:cNvPr>
          <p:cNvSpPr>
            <a:spLocks noGrp="1"/>
          </p:cNvSpPr>
          <p:nvPr>
            <p:ph idx="1"/>
          </p:nvPr>
        </p:nvSpPr>
        <p:spPr>
          <a:xfrm>
            <a:off x="145472" y="828098"/>
            <a:ext cx="5338764" cy="4395066"/>
          </a:xfrm>
        </p:spPr>
        <p:txBody>
          <a:bodyPr/>
          <a:lstStyle/>
          <a:p>
            <a:r>
              <a:rPr lang="en-US" dirty="0"/>
              <a:t>Three step process:</a:t>
            </a:r>
          </a:p>
          <a:p>
            <a:pPr lvl="1">
              <a:buFont typeface="+mj-lt"/>
              <a:buAutoNum type="arabicPeriod"/>
            </a:pPr>
            <a:r>
              <a:rPr lang="en-US" b="0" i="0" dirty="0">
                <a:effectLst/>
                <a:latin typeface="Lora"/>
              </a:rPr>
              <a:t>Calculate distance</a:t>
            </a:r>
          </a:p>
          <a:p>
            <a:pPr lvl="1">
              <a:buFont typeface="+mj-lt"/>
              <a:buAutoNum type="arabicPeriod"/>
            </a:pPr>
            <a:r>
              <a:rPr lang="en-US" b="0" i="0" dirty="0">
                <a:effectLst/>
                <a:latin typeface="Lora"/>
              </a:rPr>
              <a:t>Find closest neighbors</a:t>
            </a:r>
          </a:p>
          <a:p>
            <a:pPr lvl="1">
              <a:buFont typeface="+mj-lt"/>
              <a:buAutoNum type="arabicPeriod"/>
            </a:pPr>
            <a:r>
              <a:rPr lang="en-US" b="0" i="0" dirty="0">
                <a:effectLst/>
                <a:latin typeface="Lora"/>
              </a:rPr>
              <a:t>Vote for labels</a:t>
            </a:r>
          </a:p>
          <a:p>
            <a:r>
              <a:rPr lang="en-US" sz="1800" b="0" i="0" dirty="0">
                <a:effectLst/>
                <a:latin typeface="Lora"/>
              </a:rPr>
              <a:t>Suppose P1 is the point, for which label needs to predict.</a:t>
            </a:r>
          </a:p>
          <a:p>
            <a:pPr lvl="1"/>
            <a:r>
              <a:rPr lang="en-US" sz="1600" b="0" i="0" dirty="0">
                <a:solidFill>
                  <a:srgbClr val="3D4251"/>
                </a:solidFill>
                <a:effectLst/>
                <a:latin typeface="Lora"/>
              </a:rPr>
              <a:t>find the </a:t>
            </a:r>
            <a:r>
              <a:rPr lang="en-US" sz="1600" b="0" i="0" dirty="0">
                <a:solidFill>
                  <a:srgbClr val="FF0000"/>
                </a:solidFill>
                <a:effectLst/>
                <a:latin typeface="Lora"/>
              </a:rPr>
              <a:t>k closest point </a:t>
            </a:r>
            <a:r>
              <a:rPr lang="en-US" sz="1600" b="0" i="0" dirty="0">
                <a:solidFill>
                  <a:srgbClr val="3D4251"/>
                </a:solidFill>
                <a:effectLst/>
                <a:latin typeface="Lora"/>
              </a:rPr>
              <a:t>to P1 and then classify points by majority vote of its k neighbors.</a:t>
            </a:r>
          </a:p>
          <a:p>
            <a:pPr lvl="1"/>
            <a:r>
              <a:rPr lang="en-US" sz="1600" b="0" i="0" dirty="0">
                <a:solidFill>
                  <a:srgbClr val="3D4251"/>
                </a:solidFill>
                <a:effectLst/>
                <a:latin typeface="Lora"/>
              </a:rPr>
              <a:t>Each object votes for their class and the class with the most votes is taken as the prediction.</a:t>
            </a:r>
            <a:endParaRPr lang="en-US" sz="2000" b="0" i="0" dirty="0">
              <a:effectLst/>
              <a:latin typeface="Lora"/>
            </a:endParaRPr>
          </a:p>
          <a:p>
            <a:pPr lvl="1"/>
            <a:endParaRPr lang="en-PK" dirty="0"/>
          </a:p>
        </p:txBody>
      </p:sp>
      <p:pic>
        <p:nvPicPr>
          <p:cNvPr id="2050" name="Picture 2">
            <a:extLst>
              <a:ext uri="{FF2B5EF4-FFF2-40B4-BE49-F238E27FC236}">
                <a16:creationId xmlns:a16="http://schemas.microsoft.com/office/drawing/2014/main" id="{286B7111-7DAE-4373-ABB4-986CC4D12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236" y="681037"/>
            <a:ext cx="6804746" cy="59296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B037C0E-EF2F-47BE-80AA-3A0F6E405866}"/>
              </a:ext>
            </a:extLst>
          </p:cNvPr>
          <p:cNvSpPr txBox="1"/>
          <p:nvPr/>
        </p:nvSpPr>
        <p:spPr>
          <a:xfrm>
            <a:off x="145472" y="4908560"/>
            <a:ext cx="5031796"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i="0" dirty="0">
                <a:solidFill>
                  <a:srgbClr val="3D4251"/>
                </a:solidFill>
                <a:effectLst/>
                <a:latin typeface="Lora"/>
              </a:rPr>
              <a:t>K closest point: </a:t>
            </a:r>
            <a:r>
              <a:rPr lang="en-US" b="0" i="0" dirty="0">
                <a:solidFill>
                  <a:srgbClr val="3D4251"/>
                </a:solidFill>
                <a:effectLst/>
                <a:latin typeface="Lora"/>
              </a:rPr>
              <a:t>distance between points using distance measures such as Euclidean distance, Hamming distance, Manhattan distance and </a:t>
            </a:r>
            <a:r>
              <a:rPr lang="en-US" b="0" i="0" dirty="0" err="1">
                <a:solidFill>
                  <a:srgbClr val="3D4251"/>
                </a:solidFill>
                <a:effectLst/>
                <a:latin typeface="Lora"/>
              </a:rPr>
              <a:t>Minkowski</a:t>
            </a:r>
            <a:r>
              <a:rPr lang="en-US" b="0" i="0" dirty="0">
                <a:solidFill>
                  <a:srgbClr val="3D4251"/>
                </a:solidFill>
                <a:effectLst/>
                <a:latin typeface="Lora"/>
              </a:rPr>
              <a:t> distance</a:t>
            </a:r>
            <a:endParaRPr lang="en-PK" dirty="0"/>
          </a:p>
        </p:txBody>
      </p:sp>
      <p:sp>
        <p:nvSpPr>
          <p:cNvPr id="7" name="TextBox 6">
            <a:extLst>
              <a:ext uri="{FF2B5EF4-FFF2-40B4-BE49-F238E27FC236}">
                <a16:creationId xmlns:a16="http://schemas.microsoft.com/office/drawing/2014/main" id="{D777D6C6-3EE5-4C6C-BF84-6F8C8B7327BB}"/>
              </a:ext>
            </a:extLst>
          </p:cNvPr>
          <p:cNvSpPr txBox="1"/>
          <p:nvPr/>
        </p:nvSpPr>
        <p:spPr>
          <a:xfrm>
            <a:off x="0" y="6581001"/>
            <a:ext cx="1641411" cy="276999"/>
          </a:xfrm>
          <a:prstGeom prst="rect">
            <a:avLst/>
          </a:prstGeom>
          <a:noFill/>
        </p:spPr>
        <p:txBody>
          <a:bodyPr wrap="none" rtlCol="0">
            <a:spAutoFit/>
          </a:bodyPr>
          <a:lstStyle/>
          <a:p>
            <a:r>
              <a:rPr lang="en-US" sz="1200" dirty="0"/>
              <a:t>Source. DataCamp.com</a:t>
            </a:r>
            <a:endParaRPr lang="en-PK" sz="1200" dirty="0"/>
          </a:p>
        </p:txBody>
      </p:sp>
    </p:spTree>
    <p:extLst>
      <p:ext uri="{BB962C8B-B14F-4D97-AF65-F5344CB8AC3E}">
        <p14:creationId xmlns:p14="http://schemas.microsoft.com/office/powerpoint/2010/main" val="182952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5111E-D466-4232-8841-6D1BE1EC7CEB}"/>
              </a:ext>
            </a:extLst>
          </p:cNvPr>
          <p:cNvSpPr>
            <a:spLocks noGrp="1"/>
          </p:cNvSpPr>
          <p:nvPr>
            <p:ph type="title"/>
          </p:nvPr>
        </p:nvSpPr>
        <p:spPr>
          <a:xfrm>
            <a:off x="0" y="0"/>
            <a:ext cx="12192000" cy="757093"/>
          </a:xfrm>
        </p:spPr>
        <p:style>
          <a:lnRef idx="0">
            <a:schemeClr val="accent1"/>
          </a:lnRef>
          <a:fillRef idx="3">
            <a:schemeClr val="accent1"/>
          </a:fillRef>
          <a:effectRef idx="3">
            <a:schemeClr val="accent1"/>
          </a:effectRef>
          <a:fontRef idx="minor">
            <a:schemeClr val="lt1"/>
          </a:fontRef>
        </p:style>
        <p:txBody>
          <a:bodyPr/>
          <a:lstStyle/>
          <a:p>
            <a:r>
              <a:rPr lang="en-US" b="1" dirty="0"/>
              <a:t>Eager vs Lazy Learning Algorithms</a:t>
            </a:r>
            <a:endParaRPr lang="en-PK" b="1" dirty="0"/>
          </a:p>
        </p:txBody>
      </p:sp>
      <p:sp>
        <p:nvSpPr>
          <p:cNvPr id="3" name="Content Placeholder 2">
            <a:extLst>
              <a:ext uri="{FF2B5EF4-FFF2-40B4-BE49-F238E27FC236}">
                <a16:creationId xmlns:a16="http://schemas.microsoft.com/office/drawing/2014/main" id="{DBED3002-5B90-4259-8CE2-BDCCADE969AB}"/>
              </a:ext>
            </a:extLst>
          </p:cNvPr>
          <p:cNvSpPr>
            <a:spLocks noGrp="1"/>
          </p:cNvSpPr>
          <p:nvPr>
            <p:ph idx="1"/>
          </p:nvPr>
        </p:nvSpPr>
        <p:spPr>
          <a:xfrm>
            <a:off x="173181" y="952789"/>
            <a:ext cx="5285510" cy="4351338"/>
          </a:xfrm>
        </p:spPr>
        <p:txBody>
          <a:bodyPr/>
          <a:lstStyle/>
          <a:p>
            <a:pPr marL="0" indent="0">
              <a:buNone/>
            </a:pPr>
            <a:r>
              <a:rPr lang="en-US" b="1" dirty="0">
                <a:effectLst>
                  <a:outerShdw blurRad="38100" dist="38100" dir="2700000" algn="tl">
                    <a:srgbClr val="000000">
                      <a:alpha val="43137"/>
                    </a:srgbClr>
                  </a:outerShdw>
                </a:effectLst>
              </a:rPr>
              <a:t>Eager</a:t>
            </a:r>
          </a:p>
          <a:p>
            <a:pPr algn="just"/>
            <a:r>
              <a:rPr lang="en-US" b="0" i="0" dirty="0">
                <a:effectLst/>
                <a:latin typeface="Lora"/>
              </a:rPr>
              <a:t>Construct a generalized model from a given dataset before performing prediction on given new points to classify.</a:t>
            </a:r>
          </a:p>
          <a:p>
            <a:r>
              <a:rPr lang="en-US" dirty="0">
                <a:latin typeface="Lora"/>
              </a:rPr>
              <a:t>Then ready/</a:t>
            </a:r>
            <a:r>
              <a:rPr lang="en-US" b="0" i="0" dirty="0">
                <a:effectLst/>
                <a:latin typeface="Lora"/>
              </a:rPr>
              <a:t>eager to classify unobserved data points.</a:t>
            </a:r>
            <a:endParaRPr lang="en-PK" dirty="0"/>
          </a:p>
        </p:txBody>
      </p:sp>
      <p:sp>
        <p:nvSpPr>
          <p:cNvPr id="4" name="Content Placeholder 2">
            <a:extLst>
              <a:ext uri="{FF2B5EF4-FFF2-40B4-BE49-F238E27FC236}">
                <a16:creationId xmlns:a16="http://schemas.microsoft.com/office/drawing/2014/main" id="{E96160DC-0B1E-4B83-B252-8456EF3ABA74}"/>
              </a:ext>
            </a:extLst>
          </p:cNvPr>
          <p:cNvSpPr txBox="1">
            <a:spLocks/>
          </p:cNvSpPr>
          <p:nvPr/>
        </p:nvSpPr>
        <p:spPr>
          <a:xfrm>
            <a:off x="6587835" y="952789"/>
            <a:ext cx="528551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PK"/>
          </a:p>
        </p:txBody>
      </p:sp>
      <p:sp>
        <p:nvSpPr>
          <p:cNvPr id="5" name="Content Placeholder 2">
            <a:extLst>
              <a:ext uri="{FF2B5EF4-FFF2-40B4-BE49-F238E27FC236}">
                <a16:creationId xmlns:a16="http://schemas.microsoft.com/office/drawing/2014/main" id="{340624FC-F23F-4962-8FDC-07BC7C5CAB00}"/>
              </a:ext>
            </a:extLst>
          </p:cNvPr>
          <p:cNvSpPr txBox="1">
            <a:spLocks/>
          </p:cNvSpPr>
          <p:nvPr/>
        </p:nvSpPr>
        <p:spPr>
          <a:xfrm>
            <a:off x="6096000" y="963469"/>
            <a:ext cx="5285510" cy="509096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effectLst>
                  <a:outerShdw blurRad="38100" dist="38100" dir="2700000" algn="tl">
                    <a:srgbClr val="000000">
                      <a:alpha val="43137"/>
                    </a:srgbClr>
                  </a:outerShdw>
                </a:effectLst>
              </a:rPr>
              <a:t>Lazy</a:t>
            </a:r>
          </a:p>
          <a:p>
            <a:pPr algn="just"/>
            <a:r>
              <a:rPr lang="en-US" dirty="0">
                <a:latin typeface="Lora"/>
              </a:rPr>
              <a:t>N</a:t>
            </a:r>
            <a:r>
              <a:rPr lang="en-US" b="0" i="0" dirty="0">
                <a:effectLst/>
                <a:latin typeface="Lora"/>
              </a:rPr>
              <a:t>o need for learning or training of the model and all of the data points used at the time of prediction.</a:t>
            </a:r>
          </a:p>
          <a:p>
            <a:pPr algn="just"/>
            <a:r>
              <a:rPr lang="en-US" dirty="0">
                <a:latin typeface="Lora"/>
              </a:rPr>
              <a:t>D</a:t>
            </a:r>
            <a:r>
              <a:rPr lang="en-US" b="0" i="0" dirty="0">
                <a:effectLst/>
                <a:latin typeface="Lora"/>
              </a:rPr>
              <a:t>o less work in the training phase and more work in the testing phase to make a classification.</a:t>
            </a:r>
          </a:p>
          <a:p>
            <a:pPr algn="just"/>
            <a:r>
              <a:rPr lang="en-US" dirty="0"/>
              <a:t>Required time and memory.</a:t>
            </a:r>
          </a:p>
          <a:p>
            <a:pPr algn="just"/>
            <a:r>
              <a:rPr lang="en-US" dirty="0">
                <a:latin typeface="Lora"/>
              </a:rPr>
              <a:t>A</a:t>
            </a:r>
            <a:r>
              <a:rPr lang="en-US" b="0" i="0" dirty="0">
                <a:effectLst/>
                <a:latin typeface="Lora"/>
              </a:rPr>
              <a:t>lso known as instance-based learners, because learning is based on stored instances.</a:t>
            </a:r>
          </a:p>
          <a:p>
            <a:pPr algn="just"/>
            <a:r>
              <a:rPr lang="en-US" dirty="0">
                <a:latin typeface="Lora"/>
              </a:rPr>
              <a:t>Curse of Dimensionality</a:t>
            </a:r>
          </a:p>
          <a:p>
            <a:pPr algn="just"/>
            <a:endParaRPr lang="en-PK" dirty="0"/>
          </a:p>
        </p:txBody>
      </p:sp>
      <p:sp>
        <p:nvSpPr>
          <p:cNvPr id="6" name="TextBox 5">
            <a:extLst>
              <a:ext uri="{FF2B5EF4-FFF2-40B4-BE49-F238E27FC236}">
                <a16:creationId xmlns:a16="http://schemas.microsoft.com/office/drawing/2014/main" id="{F1DAE994-1F46-4EFE-BE30-9FCD8246138B}"/>
              </a:ext>
            </a:extLst>
          </p:cNvPr>
          <p:cNvSpPr txBox="1"/>
          <p:nvPr/>
        </p:nvSpPr>
        <p:spPr>
          <a:xfrm>
            <a:off x="0" y="6581001"/>
            <a:ext cx="1641411" cy="276999"/>
          </a:xfrm>
          <a:prstGeom prst="rect">
            <a:avLst/>
          </a:prstGeom>
          <a:noFill/>
        </p:spPr>
        <p:txBody>
          <a:bodyPr wrap="none" rtlCol="0">
            <a:spAutoFit/>
          </a:bodyPr>
          <a:lstStyle/>
          <a:p>
            <a:r>
              <a:rPr lang="en-US" sz="1200" dirty="0"/>
              <a:t>Source. DataCamp.com</a:t>
            </a:r>
            <a:endParaRPr lang="en-PK" sz="1200" dirty="0"/>
          </a:p>
        </p:txBody>
      </p:sp>
    </p:spTree>
    <p:extLst>
      <p:ext uri="{BB962C8B-B14F-4D97-AF65-F5344CB8AC3E}">
        <p14:creationId xmlns:p14="http://schemas.microsoft.com/office/powerpoint/2010/main" val="3910632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1685</TotalTime>
  <Words>1059</Words>
  <Application>Microsoft Office PowerPoint</Application>
  <PresentationFormat>Widescreen</PresentationFormat>
  <Paragraphs>120</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vt:lpstr>
      <vt:lpstr>Calibri</vt:lpstr>
      <vt:lpstr>Calibri Light</vt:lpstr>
      <vt:lpstr>Inter</vt:lpstr>
      <vt:lpstr>Lato</vt:lpstr>
      <vt:lpstr>Lora</vt:lpstr>
      <vt:lpstr>Montserrat</vt:lpstr>
      <vt:lpstr>Wingdings</vt:lpstr>
      <vt:lpstr>Office Theme</vt:lpstr>
      <vt:lpstr>Data Mining</vt:lpstr>
      <vt:lpstr>Outlines</vt:lpstr>
      <vt:lpstr>Recap: Supervised Learning</vt:lpstr>
      <vt:lpstr>Recap: Supervised Learning</vt:lpstr>
      <vt:lpstr>Prerequisites </vt:lpstr>
      <vt:lpstr>Understanding Nearest Neighbour </vt:lpstr>
      <vt:lpstr>What’s KNN?</vt:lpstr>
      <vt:lpstr>How does KNN works?</vt:lpstr>
      <vt:lpstr>Eager vs Lazy Learning Algorithms</vt:lpstr>
      <vt:lpstr>Curse of Dimensionality</vt:lpstr>
      <vt:lpstr>Solution</vt:lpstr>
      <vt:lpstr>Hyperparameter? </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Adnan Amin</dc:creator>
  <cp:lastModifiedBy>Adnan Amin</cp:lastModifiedBy>
  <cp:revision>59</cp:revision>
  <dcterms:created xsi:type="dcterms:W3CDTF">2021-04-08T18:55:56Z</dcterms:created>
  <dcterms:modified xsi:type="dcterms:W3CDTF">2022-03-22T13:17:11Z</dcterms:modified>
</cp:coreProperties>
</file>