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B870-9F45-48CD-9441-6C3064BF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80443-B65A-48AB-B90E-A62B8074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B565-B890-4B57-8AAB-4B8BD299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B98-4D9E-400F-B1D8-22A7603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198F-BDBF-42B6-A944-7749D41E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7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C50-AF58-4E96-8C8D-0A91A11B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F84B9-493D-4D5C-81BF-853CE46EC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90E1-90DD-4225-A46C-4EC63FC4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E66C-0A69-418B-ADE9-719DF750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CB93-6504-444B-90BA-1382B3A9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02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483C8-79CD-4FA3-947E-F5F53E273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FA64-98B4-47F0-B56A-158A0F63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F3A6-97B5-462D-BF36-38851ACA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3745-50A0-4A80-B521-36A9860A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FA15-1BC6-4462-81BF-B2B06CDE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549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5F3-EDB1-4AB3-B3C8-9B6F706E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D8AA-F977-4BF0-8D2D-EA284D82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C06B-A017-421A-BF91-6F268D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DE12-9A58-4333-8E5F-C9415AB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5437-55D1-4625-ADA3-B478A51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5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ED25-E582-49E9-9B80-85458237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6A7-D550-486E-8701-D30532EF6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4B96-FFF8-4D1C-8B1B-4988A2D8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B389-531C-4A8B-A4EF-EEC7DDC9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C801-5555-4FCA-9AC2-D2D39AF7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31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4CD4-1EFF-4EE9-9B72-351DD479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1242-6552-4181-917F-1BFF3D0FE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88F0-F1E7-4529-925D-E502F3F2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81CE6-1F16-446E-A354-D8EB2A7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B676-7720-4E56-A37D-325DDBA8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8E9-59DB-456A-A431-B55E1A3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03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852-2571-4CF0-8FFD-7E257542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D287-26D4-42F8-A4D9-35B0CA0A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C94D-224D-44D6-9AC2-013C0DCB9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F745-8074-4791-B67D-DA0D167CE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00E9F-E0DE-4AED-9BB0-232F4C4B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E0197-D034-494A-A8B8-3919866A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6612F-E81B-4DCC-B659-AE35CC56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D6F2-A919-4C60-9207-5BA2D615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022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F566-233B-4A15-8839-57718CCF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6E674-27C4-483B-AA21-7E69DD74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249F5-2545-481E-8547-5AB4EF0C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143B-6B42-48C8-A995-43544D19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39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C20A1-32F2-40BA-B021-683923BE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74A0B-AF0F-4EA8-9CD3-80344008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6C35-ADA0-497E-8111-480F8A8E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296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610-5637-465E-A514-F3053E2D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0C2C-B18B-4518-AD84-2827F4C8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CAC07-EB2B-4E4F-B350-9C6FEF11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F374-99AF-46F1-8BA5-ACE1E4D5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0B597-F7FD-42C8-A6DF-1D74A089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A70B-44E4-41F1-B82F-677F282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24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F343-2C94-4FEC-946E-38F81EE9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6FC04-8CF7-45B4-B843-DBBFC311F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7482-174B-4439-8174-F2A29559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72EE1-C3EE-4501-AD2E-43540EE5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A59B-BC1B-47E6-B356-55C16CB2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98120-EFFD-4245-A308-3777CBE5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878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FF863-E8A0-4FC4-9655-DCC82E15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50D4-A861-4A62-9DDF-39F7B716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05CB-E7B1-47AA-9B02-42D5F8FE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A02B-302A-4684-BFAC-4FB6F7233DD5}" type="datetimeFigureOut">
              <a:rPr lang="en-PK" smtClean="0"/>
              <a:t>13/04/2021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91BA-BA28-4C4F-85C5-F1987E73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C4DB-E28F-47A4-92B7-F6B33C486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4075-12FD-4844-B6D5-402590CBC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470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8FC4-59EF-4EC6-B3E6-C281F4EE2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88220-A7B6-48DC-AF68-CA4ECE47B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sz="1600" dirty="0"/>
              <a:t>Lecturer, </a:t>
            </a:r>
            <a:r>
              <a:rPr lang="en-US" sz="1600" dirty="0" err="1"/>
              <a:t>IMSciences</a:t>
            </a:r>
            <a:endParaRPr lang="en-US" sz="1600" dirty="0"/>
          </a:p>
          <a:p>
            <a:r>
              <a:rPr lang="en-US" sz="1600" dirty="0"/>
              <a:t>adnan.amin@imsciences.edu.pk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42003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E9AE-AE37-440E-A66C-40A22E39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>
            <a:normAutofit/>
          </a:bodyPr>
          <a:lstStyle/>
          <a:p>
            <a:r>
              <a:rPr lang="en-US" sz="3600" b="1" dirty="0"/>
              <a:t>Converting Math Formulas to Programming statements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F04A-D8C8-470A-A3A7-50FC14D5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x=(</a:t>
            </a:r>
            <a:r>
              <a:rPr lang="en-US" dirty="0" err="1"/>
              <a:t>a+b</a:t>
            </a:r>
            <a:r>
              <a:rPr lang="en-US" dirty="0"/>
              <a:t>)/c   =&gt;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9B494-C9CB-47A6-982C-1FB11A7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35" y="1665968"/>
            <a:ext cx="1705492" cy="710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E7CCB-9F15-442A-8FB3-14AC4062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5" y="2678160"/>
            <a:ext cx="6125551" cy="18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504-A6FC-4ADF-AEE6-311BC838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2457"/>
          </a:xfrm>
        </p:spPr>
        <p:txBody>
          <a:bodyPr/>
          <a:lstStyle/>
          <a:p>
            <a:r>
              <a:rPr lang="en-US" b="1" dirty="0"/>
              <a:t>Formatting numbers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81CF-01B4-472E-B9F6-1698A7C5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8" y="1008516"/>
            <a:ext cx="5707743" cy="204968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1600" dirty="0" err="1"/>
              <a:t>amount_due</a:t>
            </a:r>
            <a:r>
              <a:rPr lang="en-US" sz="1600" dirty="0"/>
              <a:t> = 5000.0</a:t>
            </a:r>
          </a:p>
          <a:p>
            <a:r>
              <a:rPr lang="en-US" sz="1600" dirty="0" err="1"/>
              <a:t>monthly_payment</a:t>
            </a:r>
            <a:r>
              <a:rPr lang="en-US" sz="1600" dirty="0"/>
              <a:t> = </a:t>
            </a:r>
            <a:r>
              <a:rPr lang="en-US" sz="1600" dirty="0" err="1"/>
              <a:t>amount_due</a:t>
            </a:r>
            <a:r>
              <a:rPr lang="en-US" sz="1600" dirty="0"/>
              <a:t> / 12.0</a:t>
            </a:r>
          </a:p>
          <a:p>
            <a:r>
              <a:rPr lang="en-US" sz="1600" dirty="0"/>
              <a:t>print('The monthly payment is', </a:t>
            </a:r>
            <a:r>
              <a:rPr lang="en-US" sz="1600" dirty="0" err="1"/>
              <a:t>monthly_payment</a:t>
            </a:r>
            <a:r>
              <a:rPr lang="en-US" sz="1600" dirty="0"/>
              <a:t>)</a:t>
            </a:r>
          </a:p>
          <a:p>
            <a:r>
              <a:rPr lang="en-US" sz="1600" dirty="0"/>
              <a:t>print('The monthly payment is’, </a:t>
            </a:r>
            <a:r>
              <a:rPr lang="en-US" sz="1600" dirty="0">
                <a:solidFill>
                  <a:srgbClr val="0070C0"/>
                </a:solidFill>
              </a:rPr>
              <a:t>format(monthly_payment,’.2f’)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Output: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 monthly payment is 416.666666667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 monthly payment is 416.66</a:t>
            </a:r>
            <a:endParaRPr lang="en-PK" sz="1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52298-C236-4129-B51F-506A1DB9211F}"/>
              </a:ext>
            </a:extLst>
          </p:cNvPr>
          <p:cNvSpPr txBox="1"/>
          <p:nvPr/>
        </p:nvSpPr>
        <p:spPr>
          <a:xfrm>
            <a:off x="6096000" y="843677"/>
            <a:ext cx="548277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The format specifier is a string that contains special</a:t>
            </a:r>
            <a:r>
              <a:rPr lang="en-US" dirty="0"/>
              <a:t> </a:t>
            </a:r>
            <a:r>
              <a:rPr lang="en-PK" dirty="0"/>
              <a:t>characters specifying how the numeric value should be formatted.</a:t>
            </a:r>
          </a:p>
          <a:p>
            <a:pPr algn="ctr"/>
            <a:r>
              <a:rPr lang="en-US" dirty="0"/>
              <a:t>format(12345.6789, '.2f’)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.2</a:t>
            </a:r>
            <a:r>
              <a:rPr lang="en-US" dirty="0"/>
              <a:t> specifies the precision. t indicates that we want to round the number to two decimal places.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dirty="0"/>
              <a:t> specifies the floating-point data type,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7F527-2676-485D-92B8-03EAB0B692C0}"/>
              </a:ext>
            </a:extLst>
          </p:cNvPr>
          <p:cNvSpPr txBox="1"/>
          <p:nvPr/>
        </p:nvSpPr>
        <p:spPr>
          <a:xfrm>
            <a:off x="6232076" y="3367576"/>
            <a:ext cx="534669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Scientific Notation</a:t>
            </a:r>
          </a:p>
          <a:p>
            <a:r>
              <a:rPr lang="en-PK" dirty="0"/>
              <a:t>&gt;&gt;&gt; print(format(12345.6789, 'e')) </a:t>
            </a:r>
          </a:p>
          <a:p>
            <a:r>
              <a:rPr lang="en-PK" dirty="0"/>
              <a:t>1.234568e+04</a:t>
            </a:r>
          </a:p>
          <a:p>
            <a:r>
              <a:rPr lang="en-PK" dirty="0"/>
              <a:t>&gt;&gt;&gt; print(format(12345.6789, '.2e')) </a:t>
            </a:r>
          </a:p>
          <a:p>
            <a:r>
              <a:rPr lang="en-PK" dirty="0"/>
              <a:t>1.23e+04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A8032-379B-4F13-9F06-A1A850935A20}"/>
              </a:ext>
            </a:extLst>
          </p:cNvPr>
          <p:cNvSpPr txBox="1"/>
          <p:nvPr/>
        </p:nvSpPr>
        <p:spPr>
          <a:xfrm>
            <a:off x="156028" y="3367445"/>
            <a:ext cx="570774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Comma separated</a:t>
            </a:r>
          </a:p>
          <a:p>
            <a:r>
              <a:rPr lang="en-PK" dirty="0"/>
              <a:t>&gt;&gt;&gt; print(format(12345.6789, ',.2f')) </a:t>
            </a:r>
          </a:p>
          <a:p>
            <a:r>
              <a:rPr lang="en-PK" dirty="0"/>
              <a:t>12,345.68</a:t>
            </a:r>
          </a:p>
          <a:p>
            <a:r>
              <a:rPr lang="en-US" dirty="0"/>
              <a:t>&gt;&gt;&gt; print(format(123456789.456, ',.2f')) </a:t>
            </a:r>
          </a:p>
          <a:p>
            <a:r>
              <a:rPr lang="en-US" dirty="0"/>
              <a:t>123,456,789.46</a:t>
            </a:r>
          </a:p>
          <a:p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40921-A056-4EAD-8307-D34B2B1490E4}"/>
              </a:ext>
            </a:extLst>
          </p:cNvPr>
          <p:cNvSpPr txBox="1"/>
          <p:nvPr/>
        </p:nvSpPr>
        <p:spPr>
          <a:xfrm>
            <a:off x="156029" y="5252762"/>
            <a:ext cx="57077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PK" dirty="0">
                <a:solidFill>
                  <a:srgbClr val="FF0000"/>
                </a:solidFill>
              </a:rPr>
              <a:t>Formatting a Floating-Point number as a Percentage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&gt;&gt;&gt; print(format(0.5, '%')) </a:t>
            </a:r>
          </a:p>
          <a:p>
            <a:r>
              <a:rPr lang="en-US" dirty="0"/>
              <a:t>50.000000%</a:t>
            </a:r>
          </a:p>
          <a:p>
            <a:r>
              <a:rPr lang="en-US" dirty="0"/>
              <a:t>&gt;&gt;&gt; print(format(0.5, '.0%')) </a:t>
            </a:r>
          </a:p>
          <a:p>
            <a:r>
              <a:rPr lang="en-U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4960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5" grpId="0" build="allAtOnce"/>
      <p:bldP spid="8" grpId="0" build="allAtOnce" animBg="1"/>
      <p:bldP spid="10" grpId="0" build="allAtOnce" animBg="1"/>
      <p:bldP spid="12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5E0D-3CE5-4DB9-8CA8-A6CA25F0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EA01-481A-48EC-8B33-D3FD05CA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325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CC7A-56AD-4420-BACB-C3ACE9D4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Program Development Life Cycle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0E08-BE8B-40E8-A995-D1ECB99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designing a computer program:</a:t>
            </a:r>
          </a:p>
          <a:p>
            <a:pPr lvl="1"/>
            <a:r>
              <a:rPr lang="en-US" dirty="0"/>
              <a:t>Programs must be carefully designed before they are written. During the design process, programmers use tools such as </a:t>
            </a: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/>
              <a:t> (algorithm) and </a:t>
            </a:r>
            <a:r>
              <a:rPr lang="en-US" dirty="0">
                <a:solidFill>
                  <a:srgbClr val="FF0000"/>
                </a:solidFill>
              </a:rPr>
              <a:t>flowcharts</a:t>
            </a:r>
            <a:r>
              <a:rPr lang="en-US" dirty="0"/>
              <a:t> to create models of programs.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55A48-41CF-4233-88EF-B12B6A84D40F}"/>
              </a:ext>
            </a:extLst>
          </p:cNvPr>
          <p:cNvSpPr txBox="1"/>
          <p:nvPr/>
        </p:nvSpPr>
        <p:spPr>
          <a:xfrm>
            <a:off x="942109" y="3429000"/>
            <a:ext cx="545869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Pseudocode: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</a:rPr>
              <a:t> plain high-level description of the steps in an algorithm.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 method of developing an algorithm.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3E716-5EBE-427C-81FE-30F4C9F0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97" y="3429000"/>
            <a:ext cx="5268060" cy="315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1BB6E-4E11-43EB-A446-1E1E146D05F0}"/>
              </a:ext>
            </a:extLst>
          </p:cNvPr>
          <p:cNvSpPr txBox="1"/>
          <p:nvPr/>
        </p:nvSpPr>
        <p:spPr>
          <a:xfrm>
            <a:off x="942109" y="5097960"/>
            <a:ext cx="54586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Algorithm: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step by step procedure to solve a given problem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4604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047B-B5E1-482C-9A36-6B79D4CC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53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E42A-A289-4507-918B-51B5553F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929336"/>
            <a:ext cx="7142018" cy="5610009"/>
          </a:xfrm>
        </p:spPr>
        <p:txBody>
          <a:bodyPr/>
          <a:lstStyle/>
          <a:p>
            <a:r>
              <a:rPr lang="en-US" dirty="0"/>
              <a:t>A flowchart is a diagram that graphically depicts the steps that take place in a program.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Problem: </a:t>
            </a:r>
            <a:r>
              <a:rPr lang="en-US" dirty="0"/>
              <a:t>create a python program to read two values and calculate the sum of these values and then display the calculated sum on the screen.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rgbClr val="002060"/>
                </a:solidFill>
              </a:rPr>
              <a:t>A=int(input(“Read A”)  # A is integer variable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rgbClr val="002060"/>
                </a:solidFill>
              </a:rPr>
              <a:t>B=int(input(“Read B”)  # B is integer variable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rgbClr val="002060"/>
                </a:solidFill>
              </a:rPr>
              <a:t>Sum=A+B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rgbClr val="002060"/>
                </a:solidFill>
              </a:rPr>
              <a:t>Print(Sum)</a:t>
            </a: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2D1B1-2B84-46A5-A5ED-606A64CC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27" y="860063"/>
            <a:ext cx="3810000" cy="5553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CB3A3D-360C-4FC1-AC38-FEB4F1C832D2}"/>
              </a:ext>
            </a:extLst>
          </p:cNvPr>
          <p:cNvSpPr txBox="1"/>
          <p:nvPr/>
        </p:nvSpPr>
        <p:spPr>
          <a:xfrm>
            <a:off x="398317" y="5184062"/>
            <a:ext cx="6227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Variable: </a:t>
            </a:r>
            <a:r>
              <a:rPr lang="en-PK" b="1" dirty="0"/>
              <a:t>A variable is a name that represents a value stored in the computer’s</a:t>
            </a:r>
            <a:r>
              <a:rPr lang="en-US" b="1" dirty="0"/>
              <a:t> </a:t>
            </a:r>
            <a:r>
              <a:rPr lang="en-PK" b="1" dirty="0"/>
              <a:t>memory.</a:t>
            </a:r>
            <a:r>
              <a:rPr lang="en-US" b="1" dirty="0"/>
              <a:t> 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72091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s, State Diagrams, UML and diagramming Thinking and Work Flow | Flow  chart, Flow chart design, Process flow chart">
            <a:extLst>
              <a:ext uri="{FF2B5EF4-FFF2-40B4-BE49-F238E27FC236}">
                <a16:creationId xmlns:a16="http://schemas.microsoft.com/office/drawing/2014/main" id="{5510548E-4302-46B8-AEFD-2D14E38E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4" y="411173"/>
            <a:ext cx="7232073" cy="64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FC103-917F-417F-9C2C-4FEA4EAB43A4}"/>
              </a:ext>
            </a:extLst>
          </p:cNvPr>
          <p:cNvSpPr txBox="1"/>
          <p:nvPr/>
        </p:nvSpPr>
        <p:spPr>
          <a:xfrm>
            <a:off x="3048000" y="-376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symbols in the flowchart: </a:t>
            </a:r>
          </a:p>
        </p:txBody>
      </p:sp>
    </p:spTree>
    <p:extLst>
      <p:ext uri="{BB962C8B-B14F-4D97-AF65-F5344CB8AC3E}">
        <p14:creationId xmlns:p14="http://schemas.microsoft.com/office/powerpoint/2010/main" val="29166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4AA6-6DAE-47B9-9A5B-A1554D66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4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 for the pay calculating program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8C46-3E65-4941-AC0C-0794688E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7" y="681037"/>
            <a:ext cx="2711386" cy="6100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FAF1B-7A98-4D11-8F4D-3C48C5FE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91" y="999356"/>
            <a:ext cx="4618168" cy="1606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1DA2DF-1231-4C41-BDFB-EA88D74A97F5}"/>
              </a:ext>
            </a:extLst>
          </p:cNvPr>
          <p:cNvSpPr txBox="1"/>
          <p:nvPr/>
        </p:nvSpPr>
        <p:spPr>
          <a:xfrm>
            <a:off x="4207071" y="3132202"/>
            <a:ext cx="617701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PK" b="1" dirty="0">
                <a:solidFill>
                  <a:srgbClr val="002060"/>
                </a:solidFill>
              </a:rPr>
              <a:t>Input is data that the program receives. When a program receives data,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PK" b="1" dirty="0">
                <a:solidFill>
                  <a:srgbClr val="002060"/>
                </a:solidFill>
              </a:rPr>
              <a:t>it usually processes it by performing some operation with it. The result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PK" b="1" dirty="0">
                <a:solidFill>
                  <a:srgbClr val="002060"/>
                </a:solidFill>
              </a:rPr>
              <a:t>of the operation is sent out of the program as output.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BC512-BBAE-4256-989F-76E5E279B883}"/>
              </a:ext>
            </a:extLst>
          </p:cNvPr>
          <p:cNvSpPr txBox="1"/>
          <p:nvPr/>
        </p:nvSpPr>
        <p:spPr>
          <a:xfrm>
            <a:off x="4207071" y="4535892"/>
            <a:ext cx="617701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K" sz="2000" b="1" dirty="0"/>
              <a:t>You use the print function to display output in a 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28133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D0F7-2EF7-4D0D-859C-8F48E181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094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Program Development Cycle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CCAF6-07AB-4125-9EDA-A10C999E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05" y="897425"/>
            <a:ext cx="10275895" cy="1267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E2877E-C347-4F00-82A9-BCA5D69F8B30}"/>
              </a:ext>
            </a:extLst>
          </p:cNvPr>
          <p:cNvSpPr txBox="1"/>
          <p:nvPr/>
        </p:nvSpPr>
        <p:spPr>
          <a:xfrm>
            <a:off x="152399" y="2228671"/>
            <a:ext cx="332509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Design the Program: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K" dirty="0"/>
              <a:t>Understand the task that the program is to perform.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Pseudocode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Determine the steps that must be taken to perform the task.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Algorithm, Flowchart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C662-267D-4588-9BC9-E1E174578D2C}"/>
              </a:ext>
            </a:extLst>
          </p:cNvPr>
          <p:cNvSpPr txBox="1"/>
          <p:nvPr/>
        </p:nvSpPr>
        <p:spPr>
          <a:xfrm>
            <a:off x="152399" y="4735655"/>
            <a:ext cx="33250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Write the code: </a:t>
            </a:r>
          </a:p>
          <a:p>
            <a:pPr algn="just"/>
            <a:r>
              <a:rPr lang="en-US" dirty="0"/>
              <a:t>begins writing code in a high-level language (python) following the proper syntax.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FB284-71AE-4824-BD79-57E9BA7A80A0}"/>
              </a:ext>
            </a:extLst>
          </p:cNvPr>
          <p:cNvSpPr txBox="1"/>
          <p:nvPr/>
        </p:nvSpPr>
        <p:spPr>
          <a:xfrm>
            <a:off x="3809997" y="2240947"/>
            <a:ext cx="33250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Correct syntax errors:</a:t>
            </a:r>
          </a:p>
          <a:p>
            <a:pPr algn="just"/>
            <a:r>
              <a:rPr lang="en-US" dirty="0"/>
              <a:t>Violation of the language’s syntax, the compiler/interpreter will display an error. It must be corrected as per the language’s rules.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2A4F4-F02C-4817-B195-BABD47581BBA}"/>
              </a:ext>
            </a:extLst>
          </p:cNvPr>
          <p:cNvSpPr txBox="1"/>
          <p:nvPr/>
        </p:nvSpPr>
        <p:spPr>
          <a:xfrm>
            <a:off x="3809997" y="4258085"/>
            <a:ext cx="332509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Test the program: </a:t>
            </a:r>
          </a:p>
          <a:p>
            <a:pPr algn="just"/>
            <a:r>
              <a:rPr lang="en-US" dirty="0"/>
              <a:t>To determine whether any logic errors exist. A logic error is a mistake that does not</a:t>
            </a:r>
          </a:p>
          <a:p>
            <a:pPr algn="just"/>
            <a:r>
              <a:rPr lang="en-US" dirty="0"/>
              <a:t>prevent the program from running, but causes it to produce incorrect results.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68E71-23A1-439B-92D7-642A2F8A41CF}"/>
              </a:ext>
            </a:extLst>
          </p:cNvPr>
          <p:cNvSpPr txBox="1"/>
          <p:nvPr/>
        </p:nvSpPr>
        <p:spPr>
          <a:xfrm>
            <a:off x="7467595" y="2249711"/>
            <a:ext cx="37407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Correct logical errors: </a:t>
            </a:r>
          </a:p>
          <a:p>
            <a:pPr algn="just"/>
            <a:r>
              <a:rPr lang="en-US" dirty="0"/>
              <a:t>If the program produces incorrect results, the programmer debugs the code.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41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5E58-AD03-4652-86D6-6ECDFEB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Conversion function (Type casting)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4F5C-ED7C-4F01-B20B-D5404C35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A=input(“Enter Value”)</a:t>
            </a:r>
          </a:p>
          <a:p>
            <a:r>
              <a:rPr lang="en-US" dirty="0"/>
              <a:t>The input function always returns the user’s input as a string, even if the user enters numeric data. </a:t>
            </a:r>
          </a:p>
          <a:p>
            <a:r>
              <a:rPr lang="en-US" dirty="0"/>
              <a:t>This can be a problem if you want to use the value in a math operation.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A=int(input(“Enter Value”)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DB5CD-A424-4B3A-9F71-55220B2C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13" y="4003965"/>
            <a:ext cx="9884742" cy="13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BBBC-3782-43EE-99CF-26084F54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/>
              <a:t>Operator precedence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211E-F811-4BF4-B6C3-5E842923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ctr"/>
            <a:r>
              <a:rPr lang="en-US" dirty="0"/>
              <a:t>outcome = 12.0 + 6.0 / 3.0</a:t>
            </a:r>
          </a:p>
          <a:p>
            <a:r>
              <a:rPr lang="en-US" dirty="0"/>
              <a:t>The value that will be assigned to outcome is 14.0 because the division operator has a higher precedence than the addition operator.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B083D-4BEC-4CB9-A2EC-8BC97B7D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2509" y="2847458"/>
            <a:ext cx="3509221" cy="23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1462-9444-4DA4-93BE-A94365EE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operator Precedence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D2F7-FDF6-45E5-90EF-641B69C7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672"/>
            <a:ext cx="10515600" cy="46682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Parentheses ( ) </a:t>
            </a:r>
            <a:r>
              <a:rPr lang="en-US" dirty="0">
                <a:solidFill>
                  <a:srgbClr val="FF0000"/>
                </a:solidFill>
              </a:rPr>
              <a:t>(left to right)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Exponentiation: **   </a:t>
            </a:r>
            <a:r>
              <a:rPr lang="en-US" dirty="0">
                <a:solidFill>
                  <a:srgbClr val="FF0000"/>
                </a:solidFill>
              </a:rPr>
              <a:t>(right to left) </a:t>
            </a:r>
            <a:r>
              <a:rPr lang="en-US" sz="2400" dirty="0">
                <a:solidFill>
                  <a:srgbClr val="002060"/>
                </a:solidFill>
              </a:rPr>
              <a:t>raise a number to a power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3. Multiplication, division, and remainder: *  /   //   % </a:t>
            </a:r>
            <a:r>
              <a:rPr lang="en-US" dirty="0">
                <a:solidFill>
                  <a:srgbClr val="FF0000"/>
                </a:solidFill>
              </a:rPr>
              <a:t>(left to right)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Addition and subtraction: +   − </a:t>
            </a:r>
            <a:r>
              <a:rPr lang="en-US" dirty="0">
                <a:solidFill>
                  <a:srgbClr val="FF0000"/>
                </a:solidFill>
              </a:rPr>
              <a:t>(left to right)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AAE12-983B-4A84-974F-55B6EC29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77" y="3635753"/>
            <a:ext cx="5247823" cy="171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42E03-7D43-4E1B-BF16-BFFCEABC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9382"/>
            <a:ext cx="5380839" cy="1709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F67D8-5220-49AD-98F2-5E4FFA3473E7}"/>
              </a:ext>
            </a:extLst>
          </p:cNvPr>
          <p:cNvSpPr txBox="1"/>
          <p:nvPr/>
        </p:nvSpPr>
        <p:spPr>
          <a:xfrm>
            <a:off x="1935843" y="5807631"/>
            <a:ext cx="7913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PK" dirty="0" err="1"/>
              <a:t>ight</a:t>
            </a:r>
            <a:r>
              <a:rPr lang="en-PK" dirty="0"/>
              <a:t>-to-left. For example, the expression 2**3**4</a:t>
            </a:r>
            <a:r>
              <a:rPr lang="en-US" dirty="0"/>
              <a:t> </a:t>
            </a:r>
            <a:r>
              <a:rPr lang="en-PK" dirty="0"/>
              <a:t>is evaluated as 2**(3**4)</a:t>
            </a:r>
          </a:p>
        </p:txBody>
      </p:sp>
    </p:spTree>
    <p:extLst>
      <p:ext uri="{BB962C8B-B14F-4D97-AF65-F5344CB8AC3E}">
        <p14:creationId xmlns:p14="http://schemas.microsoft.com/office/powerpoint/2010/main" val="296481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778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Decision Making</vt:lpstr>
      <vt:lpstr>The Program Development Life Cycle</vt:lpstr>
      <vt:lpstr>Flowchart</vt:lpstr>
      <vt:lpstr>PowerPoint Presentation</vt:lpstr>
      <vt:lpstr>Flowchart for the pay calculating program</vt:lpstr>
      <vt:lpstr>The Program Development Cycle</vt:lpstr>
      <vt:lpstr>Data Conversion function (Type casting)</vt:lpstr>
      <vt:lpstr>Operator precedence</vt:lpstr>
      <vt:lpstr>Rules for operator Precedence</vt:lpstr>
      <vt:lpstr>Converting Math Formulas to Programming statements</vt:lpstr>
      <vt:lpstr>Formatting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Adnan Amin</dc:creator>
  <cp:lastModifiedBy>Adnan Amin</cp:lastModifiedBy>
  <cp:revision>40</cp:revision>
  <dcterms:created xsi:type="dcterms:W3CDTF">2021-04-13T15:43:00Z</dcterms:created>
  <dcterms:modified xsi:type="dcterms:W3CDTF">2021-04-14T00:14:17Z</dcterms:modified>
</cp:coreProperties>
</file>