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74" r:id="rId5"/>
    <p:sldId id="276" r:id="rId6"/>
    <p:sldId id="279" r:id="rId7"/>
    <p:sldId id="277" r:id="rId8"/>
    <p:sldId id="280" r:id="rId9"/>
    <p:sldId id="278" r:id="rId10"/>
    <p:sldId id="281" r:id="rId11"/>
    <p:sldId id="282" r:id="rId12"/>
    <p:sldId id="283" r:id="rId13"/>
    <p:sldId id="284" r:id="rId14"/>
    <p:sldId id="285" r:id="rId15"/>
    <p:sldId id="286" r:id="rId16"/>
    <p:sldId id="287" r:id="rId17"/>
    <p:sldId id="288" r:id="rId18"/>
    <p:sldId id="290"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D36B0EA6-4238-44BB-82B8-43A083FCDBE0}"/>
    <pc:docChg chg="modSld">
      <pc:chgData name="Adnan Amin" userId="040c997b-cd49-4944-9f0b-7e25b6c79007" providerId="ADAL" clId="{D36B0EA6-4238-44BB-82B8-43A083FCDBE0}" dt="2022-02-27T11:43:59.695" v="46" actId="20577"/>
      <pc:docMkLst>
        <pc:docMk/>
      </pc:docMkLst>
      <pc:sldChg chg="modSp mod">
        <pc:chgData name="Adnan Amin" userId="040c997b-cd49-4944-9f0b-7e25b6c79007" providerId="ADAL" clId="{D36B0EA6-4238-44BB-82B8-43A083FCDBE0}" dt="2022-02-27T11:43:59.695" v="46" actId="20577"/>
        <pc:sldMkLst>
          <pc:docMk/>
          <pc:sldMk cId="1727087507" sldId="256"/>
        </pc:sldMkLst>
        <pc:spChg chg="mod">
          <ac:chgData name="Adnan Amin" userId="040c997b-cd49-4944-9f0b-7e25b6c79007" providerId="ADAL" clId="{D36B0EA6-4238-44BB-82B8-43A083FCDBE0}" dt="2022-02-27T11:43:53.483" v="29" actId="113"/>
          <ac:spMkLst>
            <pc:docMk/>
            <pc:sldMk cId="1727087507" sldId="256"/>
            <ac:spMk id="2" creationId="{46CBD669-4365-4A34-9099-4BE645F5D7EE}"/>
          </ac:spMkLst>
        </pc:spChg>
        <pc:spChg chg="mod">
          <ac:chgData name="Adnan Amin" userId="040c997b-cd49-4944-9f0b-7e25b6c79007" providerId="ADAL" clId="{D36B0EA6-4238-44BB-82B8-43A083FCDBE0}" dt="2022-02-27T11:43:59.695" v="46" actId="20577"/>
          <ac:spMkLst>
            <pc:docMk/>
            <pc:sldMk cId="1727087507" sldId="256"/>
            <ac:spMk id="3" creationId="{A2AD8A83-154C-474C-AC27-2219009398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4FC8-F56C-4F23-9F03-39840AE51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B7F4CA-6737-4AE9-B734-F8DCB75CF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D0F31-B7CD-47B0-AD93-2900111D85E3}"/>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6DE54248-674B-4F67-BC6C-E8F4A5FE2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DCF38-256C-493B-84CD-622412DC5FAB}"/>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323820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73E8-E6DF-4C79-B7A4-902974327B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C75C1-887B-4FFE-90F5-7A4E99716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E2549-4FB8-41E7-8435-DF0D0200CB8B}"/>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DD5F45C1-A449-47F1-B0FB-721F54FCC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1701D-897B-4DBD-9071-57AD1AF60391}"/>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106779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CE6C6-3FEF-4CC8-A52E-3BC0E42CA2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8744E4-F9A3-4CB1-B160-DC5C513F1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A3566-28B2-4B06-9694-743037F4478F}"/>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FB956320-E595-47F0-8963-8AD4589C7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A7976-0073-4AF5-B341-F32F7A89C8FB}"/>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134481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226E-A589-4985-AE0C-39A488B4D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E812A-C14D-4F47-90C0-0CD6EB9A2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8F3BD-1928-4A44-A0DE-E7E266AE3BCC}"/>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4DED8C2E-9BC0-4C28-9028-1270E12E0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70E67-E55E-4F8D-BC7F-254C799600F9}"/>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5635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92B4-F29C-4AB5-ADDB-E8408C725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7B6BF8-8FA6-4F58-BBD6-0976B03E0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CF42C-BDDC-4968-9B21-A94DEF0A9CC0}"/>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B929D713-80CF-4D7B-A431-B15CB1D0D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ECBC4-2C2F-4CC8-8D83-2B2AAD89369D}"/>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17643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486D-EF36-4742-8AFD-72E96184F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BC6A7-BD06-4FBB-B814-315EA1613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AD9A9C-965A-43E3-A66A-9C8FFB642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92F3A9-226E-42F5-960F-2885A0414776}"/>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6" name="Footer Placeholder 5">
            <a:extLst>
              <a:ext uri="{FF2B5EF4-FFF2-40B4-BE49-F238E27FC236}">
                <a16:creationId xmlns:a16="http://schemas.microsoft.com/office/drawing/2014/main" id="{3E3E00B5-BAB1-4304-8587-1B255B220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6F10E-45E9-404F-A48E-96191ADCDF86}"/>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291913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1A46-B65C-45F3-88BC-6888CF94E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0E9A43-044B-4798-BF6B-810EAA987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647FC-BD31-4DF2-B85D-E60BE7F28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5C6C3-7E0F-4E93-B9EA-068F9DE73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6444E-801F-460D-AEE7-D0CA19F45D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A090DF-8952-4BC7-843A-EBC29E27598A}"/>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8" name="Footer Placeholder 7">
            <a:extLst>
              <a:ext uri="{FF2B5EF4-FFF2-40B4-BE49-F238E27FC236}">
                <a16:creationId xmlns:a16="http://schemas.microsoft.com/office/drawing/2014/main" id="{DFC9CC3D-84F0-4495-BA49-693A359E9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B0718-6BD0-4C2F-9B0E-C1A662ACA987}"/>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378917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8E39-1409-478D-B3FE-D3BEF37598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346C16-4804-42DF-B573-F234D24DE847}"/>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4" name="Footer Placeholder 3">
            <a:extLst>
              <a:ext uri="{FF2B5EF4-FFF2-40B4-BE49-F238E27FC236}">
                <a16:creationId xmlns:a16="http://schemas.microsoft.com/office/drawing/2014/main" id="{05C6C0BF-2DD0-426F-828E-4E62F63E67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077503-09EB-4A4F-B258-4A7D0A935C63}"/>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15112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9A47D-B7A9-4613-AA9C-D8DE16CE3984}"/>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3" name="Footer Placeholder 2">
            <a:extLst>
              <a:ext uri="{FF2B5EF4-FFF2-40B4-BE49-F238E27FC236}">
                <a16:creationId xmlns:a16="http://schemas.microsoft.com/office/drawing/2014/main" id="{03B8BB19-BF05-4B07-8206-F852567A7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16DB8E-E301-4439-B84A-6A43919ECF08}"/>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63805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CE0F-8E65-4D65-ACC6-D8E5E935E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00A37C-8225-4EEE-A6EC-3F2941AFC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40FFC-A4A4-477F-9321-6255A37F9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4D5DC-35C5-455F-9159-EE144F7C2D22}"/>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6" name="Footer Placeholder 5">
            <a:extLst>
              <a:ext uri="{FF2B5EF4-FFF2-40B4-BE49-F238E27FC236}">
                <a16:creationId xmlns:a16="http://schemas.microsoft.com/office/drawing/2014/main" id="{D3572F7C-9C1E-4A79-8F51-37BFCFD3F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E8318-60AA-4ADD-BA37-C52CB2670384}"/>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262169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D72C-4C76-4101-98B3-42AF051A2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8F64A-3BCE-4491-8308-6EAF3C193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C0A993-14EA-44E6-AD5F-734718401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20BEF-4A02-49E8-B2E3-14168E5C465C}"/>
              </a:ext>
            </a:extLst>
          </p:cNvPr>
          <p:cNvSpPr>
            <a:spLocks noGrp="1"/>
          </p:cNvSpPr>
          <p:nvPr>
            <p:ph type="dt" sz="half" idx="10"/>
          </p:nvPr>
        </p:nvSpPr>
        <p:spPr/>
        <p:txBody>
          <a:bodyPr/>
          <a:lstStyle/>
          <a:p>
            <a:fld id="{864DCC49-EE41-4669-88AC-B9B297F2902C}" type="datetimeFigureOut">
              <a:rPr lang="en-US" smtClean="0"/>
              <a:t>5/16/2024</a:t>
            </a:fld>
            <a:endParaRPr lang="en-US"/>
          </a:p>
        </p:txBody>
      </p:sp>
      <p:sp>
        <p:nvSpPr>
          <p:cNvPr id="6" name="Footer Placeholder 5">
            <a:extLst>
              <a:ext uri="{FF2B5EF4-FFF2-40B4-BE49-F238E27FC236}">
                <a16:creationId xmlns:a16="http://schemas.microsoft.com/office/drawing/2014/main" id="{9F12AC0E-05CF-4133-BF90-173B5AFDE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5C199-2928-48CF-98AB-30D48CBE8254}"/>
              </a:ext>
            </a:extLst>
          </p:cNvPr>
          <p:cNvSpPr>
            <a:spLocks noGrp="1"/>
          </p:cNvSpPr>
          <p:nvPr>
            <p:ph type="sldNum" sz="quarter" idx="12"/>
          </p:nvPr>
        </p:nvSpPr>
        <p:spPr/>
        <p:txBody>
          <a:bodyPr/>
          <a:lstStyle/>
          <a:p>
            <a:fld id="{2EFB55AC-FA0B-477A-9F4F-9F4214389FAF}" type="slidenum">
              <a:rPr lang="en-US" smtClean="0"/>
              <a:t>‹#›</a:t>
            </a:fld>
            <a:endParaRPr lang="en-US"/>
          </a:p>
        </p:txBody>
      </p:sp>
    </p:spTree>
    <p:extLst>
      <p:ext uri="{BB962C8B-B14F-4D97-AF65-F5344CB8AC3E}">
        <p14:creationId xmlns:p14="http://schemas.microsoft.com/office/powerpoint/2010/main" val="369381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1E132-68E0-40A0-9CFC-74B2CC7A0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71C77-39D8-4B65-B3D1-58EC1E210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271D6-87F5-4D04-9D60-B21003541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DCC49-EE41-4669-88AC-B9B297F2902C}" type="datetimeFigureOut">
              <a:rPr lang="en-US" smtClean="0"/>
              <a:t>5/16/2024</a:t>
            </a:fld>
            <a:endParaRPr lang="en-US"/>
          </a:p>
        </p:txBody>
      </p:sp>
      <p:sp>
        <p:nvSpPr>
          <p:cNvPr id="5" name="Footer Placeholder 4">
            <a:extLst>
              <a:ext uri="{FF2B5EF4-FFF2-40B4-BE49-F238E27FC236}">
                <a16:creationId xmlns:a16="http://schemas.microsoft.com/office/drawing/2014/main" id="{B3D26538-6B42-4DB1-80B4-54EB9EA0E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F9660-BFDC-4F74-B1F3-57356040A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B55AC-FA0B-477A-9F4F-9F4214389FAF}" type="slidenum">
              <a:rPr lang="en-US" smtClean="0"/>
              <a:t>‹#›</a:t>
            </a:fld>
            <a:endParaRPr lang="en-US"/>
          </a:p>
        </p:txBody>
      </p:sp>
    </p:spTree>
    <p:extLst>
      <p:ext uri="{BB962C8B-B14F-4D97-AF65-F5344CB8AC3E}">
        <p14:creationId xmlns:p14="http://schemas.microsoft.com/office/powerpoint/2010/main" val="323752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D669-4365-4A34-9099-4BE645F5D7EE}"/>
              </a:ext>
            </a:extLst>
          </p:cNvPr>
          <p:cNvSpPr>
            <a:spLocks noGrp="1"/>
          </p:cNvSpPr>
          <p:nvPr>
            <p:ph type="ctrTitle"/>
          </p:nvPr>
        </p:nvSpPr>
        <p:spPr/>
        <p:txBody>
          <a:bodyPr/>
          <a:lstStyle/>
          <a:p>
            <a:r>
              <a:rPr lang="en-US" b="1" dirty="0"/>
              <a:t>Advanced Machine Learning</a:t>
            </a:r>
          </a:p>
        </p:txBody>
      </p:sp>
      <p:sp>
        <p:nvSpPr>
          <p:cNvPr id="3" name="Subtitle 2">
            <a:extLst>
              <a:ext uri="{FF2B5EF4-FFF2-40B4-BE49-F238E27FC236}">
                <a16:creationId xmlns:a16="http://schemas.microsoft.com/office/drawing/2014/main" id="{A2AD8A83-154C-474C-AC27-221900939830}"/>
              </a:ext>
            </a:extLst>
          </p:cNvPr>
          <p:cNvSpPr>
            <a:spLocks noGrp="1"/>
          </p:cNvSpPr>
          <p:nvPr>
            <p:ph type="subTitle" idx="1"/>
          </p:nvPr>
        </p:nvSpPr>
        <p:spPr/>
        <p:txBody>
          <a:bodyPr/>
          <a:lstStyle/>
          <a:p>
            <a:r>
              <a:rPr lang="en-US" dirty="0"/>
              <a:t>BY</a:t>
            </a:r>
          </a:p>
          <a:p>
            <a:r>
              <a:rPr lang="en-US" dirty="0"/>
              <a:t>Adnan Amin</a:t>
            </a:r>
          </a:p>
        </p:txBody>
      </p:sp>
    </p:spTree>
    <p:extLst>
      <p:ext uri="{BB962C8B-B14F-4D97-AF65-F5344CB8AC3E}">
        <p14:creationId xmlns:p14="http://schemas.microsoft.com/office/powerpoint/2010/main" val="1727087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FB40B-C73D-6964-351A-CD723D96952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770175" y="2240921"/>
            <a:ext cx="3886537" cy="3520745"/>
          </a:xfrm>
          <a:prstGeom prst="rect">
            <a:avLst/>
          </a:prstGeom>
        </p:spPr>
      </p:pic>
      <p:sp>
        <p:nvSpPr>
          <p:cNvPr id="6" name="TextBox 5">
            <a:extLst>
              <a:ext uri="{FF2B5EF4-FFF2-40B4-BE49-F238E27FC236}">
                <a16:creationId xmlns:a16="http://schemas.microsoft.com/office/drawing/2014/main" id="{FD7400F4-5C3F-70A9-1512-8C01675ED6F7}"/>
              </a:ext>
            </a:extLst>
          </p:cNvPr>
          <p:cNvSpPr txBox="1"/>
          <p:nvPr/>
        </p:nvSpPr>
        <p:spPr>
          <a:xfrm>
            <a:off x="4833257" y="5281127"/>
            <a:ext cx="1117614" cy="369332"/>
          </a:xfrm>
          <a:prstGeom prst="rect">
            <a:avLst/>
          </a:prstGeom>
          <a:noFill/>
        </p:spPr>
        <p:txBody>
          <a:bodyPr wrap="none" rtlCol="0">
            <a:spAutoFit/>
          </a:bodyPr>
          <a:lstStyle/>
          <a:p>
            <a:r>
              <a:rPr lang="en-US" dirty="0"/>
              <a:t>45+15=60</a:t>
            </a:r>
          </a:p>
        </p:txBody>
      </p:sp>
      <p:sp>
        <p:nvSpPr>
          <p:cNvPr id="7" name="TextBox 6">
            <a:extLst>
              <a:ext uri="{FF2B5EF4-FFF2-40B4-BE49-F238E27FC236}">
                <a16:creationId xmlns:a16="http://schemas.microsoft.com/office/drawing/2014/main" id="{485B24FE-7114-9E01-4B08-FE23C3260C9E}"/>
              </a:ext>
            </a:extLst>
          </p:cNvPr>
          <p:cNvSpPr txBox="1"/>
          <p:nvPr/>
        </p:nvSpPr>
        <p:spPr>
          <a:xfrm>
            <a:off x="5950871" y="5281127"/>
            <a:ext cx="1000595" cy="369332"/>
          </a:xfrm>
          <a:prstGeom prst="rect">
            <a:avLst/>
          </a:prstGeom>
          <a:noFill/>
        </p:spPr>
        <p:txBody>
          <a:bodyPr wrap="none" rtlCol="0">
            <a:spAutoFit/>
          </a:bodyPr>
          <a:lstStyle/>
          <a:p>
            <a:r>
              <a:rPr lang="en-US" dirty="0"/>
              <a:t>8+32=40</a:t>
            </a:r>
          </a:p>
        </p:txBody>
      </p:sp>
      <p:sp>
        <p:nvSpPr>
          <p:cNvPr id="8" name="TextBox 7">
            <a:extLst>
              <a:ext uri="{FF2B5EF4-FFF2-40B4-BE49-F238E27FC236}">
                <a16:creationId xmlns:a16="http://schemas.microsoft.com/office/drawing/2014/main" id="{37A09871-FAEB-7F40-A099-B1AD1AD1E10D}"/>
              </a:ext>
            </a:extLst>
          </p:cNvPr>
          <p:cNvSpPr txBox="1"/>
          <p:nvPr/>
        </p:nvSpPr>
        <p:spPr>
          <a:xfrm rot="2629392">
            <a:off x="7323661" y="5362054"/>
            <a:ext cx="1117614" cy="369332"/>
          </a:xfrm>
          <a:prstGeom prst="rect">
            <a:avLst/>
          </a:prstGeom>
          <a:noFill/>
        </p:spPr>
        <p:txBody>
          <a:bodyPr wrap="none" rtlCol="0">
            <a:spAutoFit/>
          </a:bodyPr>
          <a:lstStyle/>
          <a:p>
            <a:r>
              <a:rPr lang="en-US" dirty="0"/>
              <a:t>45+32=77</a:t>
            </a:r>
          </a:p>
        </p:txBody>
      </p:sp>
      <p:sp>
        <p:nvSpPr>
          <p:cNvPr id="9" name="TextBox 8">
            <a:extLst>
              <a:ext uri="{FF2B5EF4-FFF2-40B4-BE49-F238E27FC236}">
                <a16:creationId xmlns:a16="http://schemas.microsoft.com/office/drawing/2014/main" id="{148EBD3D-D892-7F7A-6911-EDEEB747DE0B}"/>
              </a:ext>
            </a:extLst>
          </p:cNvPr>
          <p:cNvSpPr txBox="1"/>
          <p:nvPr/>
        </p:nvSpPr>
        <p:spPr>
          <a:xfrm>
            <a:off x="7323660" y="3496737"/>
            <a:ext cx="1000595" cy="369332"/>
          </a:xfrm>
          <a:prstGeom prst="rect">
            <a:avLst/>
          </a:prstGeom>
          <a:noFill/>
        </p:spPr>
        <p:txBody>
          <a:bodyPr wrap="none" rtlCol="0">
            <a:spAutoFit/>
          </a:bodyPr>
          <a:lstStyle/>
          <a:p>
            <a:r>
              <a:rPr lang="en-US" dirty="0"/>
              <a:t>45+8=53</a:t>
            </a:r>
          </a:p>
        </p:txBody>
      </p:sp>
      <p:sp>
        <p:nvSpPr>
          <p:cNvPr id="10" name="TextBox 9">
            <a:extLst>
              <a:ext uri="{FF2B5EF4-FFF2-40B4-BE49-F238E27FC236}">
                <a16:creationId xmlns:a16="http://schemas.microsoft.com/office/drawing/2014/main" id="{C92E786C-C598-6DCD-70DF-2115E7E1197D}"/>
              </a:ext>
            </a:extLst>
          </p:cNvPr>
          <p:cNvSpPr txBox="1"/>
          <p:nvPr/>
        </p:nvSpPr>
        <p:spPr>
          <a:xfrm>
            <a:off x="7323659" y="4522280"/>
            <a:ext cx="1117614" cy="369332"/>
          </a:xfrm>
          <a:prstGeom prst="rect">
            <a:avLst/>
          </a:prstGeom>
          <a:noFill/>
        </p:spPr>
        <p:txBody>
          <a:bodyPr wrap="none" rtlCol="0">
            <a:spAutoFit/>
          </a:bodyPr>
          <a:lstStyle/>
          <a:p>
            <a:r>
              <a:rPr lang="en-US" dirty="0"/>
              <a:t>15+32=47</a:t>
            </a:r>
          </a:p>
        </p:txBody>
      </p:sp>
      <p:sp>
        <p:nvSpPr>
          <p:cNvPr id="12" name="TextBox 11">
            <a:extLst>
              <a:ext uri="{FF2B5EF4-FFF2-40B4-BE49-F238E27FC236}">
                <a16:creationId xmlns:a16="http://schemas.microsoft.com/office/drawing/2014/main" id="{59056049-F851-BDE0-F983-16C6545C9053}"/>
              </a:ext>
            </a:extLst>
          </p:cNvPr>
          <p:cNvSpPr txBox="1"/>
          <p:nvPr/>
        </p:nvSpPr>
        <p:spPr>
          <a:xfrm>
            <a:off x="7713448" y="5878662"/>
            <a:ext cx="4351033" cy="646331"/>
          </a:xfrm>
          <a:prstGeom prst="rect">
            <a:avLst/>
          </a:prstGeom>
          <a:noFill/>
          <a:ln w="28575">
            <a:solidFill>
              <a:srgbClr val="FFCCFF"/>
            </a:solidFill>
          </a:ln>
        </p:spPr>
        <p:txBody>
          <a:bodyPr wrap="square">
            <a:spAutoFit/>
          </a:bodyPr>
          <a:lstStyle/>
          <a:p>
            <a:r>
              <a:rPr lang="en-US" dirty="0">
                <a:solidFill>
                  <a:srgbClr val="080A13"/>
                </a:solidFill>
                <a:highlight>
                  <a:srgbClr val="FFFFFF"/>
                </a:highlight>
                <a:latin typeface="Inter"/>
              </a:rPr>
              <a:t>T</a:t>
            </a:r>
            <a:r>
              <a:rPr lang="en-US" b="0" i="0" dirty="0">
                <a:solidFill>
                  <a:srgbClr val="080A13"/>
                </a:solidFill>
                <a:effectLst/>
                <a:highlight>
                  <a:srgbClr val="FFFFFF"/>
                </a:highlight>
                <a:latin typeface="Inter"/>
              </a:rPr>
              <a:t>he correct classifications are the diagonal elements of the matrix</a:t>
            </a:r>
            <a:endParaRPr lang="en-US" dirty="0"/>
          </a:p>
        </p:txBody>
      </p:sp>
      <p:sp>
        <p:nvSpPr>
          <p:cNvPr id="14" name="TextBox 13">
            <a:extLst>
              <a:ext uri="{FF2B5EF4-FFF2-40B4-BE49-F238E27FC236}">
                <a16:creationId xmlns:a16="http://schemas.microsoft.com/office/drawing/2014/main" id="{667DC85B-45B3-C19C-7411-58B013D8DC34}"/>
              </a:ext>
            </a:extLst>
          </p:cNvPr>
          <p:cNvSpPr txBox="1"/>
          <p:nvPr/>
        </p:nvSpPr>
        <p:spPr>
          <a:xfrm>
            <a:off x="274150" y="4875323"/>
            <a:ext cx="4006995" cy="1477328"/>
          </a:xfrm>
          <a:prstGeom prst="rect">
            <a:avLst/>
          </a:prstGeom>
          <a:noFill/>
          <a:ln w="28575">
            <a:solidFill>
              <a:srgbClr val="FFCCFF"/>
            </a:solidFill>
          </a:ln>
        </p:spPr>
        <p:txBody>
          <a:bodyPr wrap="square">
            <a:spAutoFit/>
          </a:bodyPr>
          <a:lstStyle/>
          <a:p>
            <a:r>
              <a:rPr lang="en-US" b="0" i="0" dirty="0">
                <a:solidFill>
                  <a:srgbClr val="080A13"/>
                </a:solidFill>
                <a:effectLst/>
                <a:highlight>
                  <a:srgbClr val="FFFFFF"/>
                </a:highlight>
                <a:latin typeface="Inter"/>
              </a:rPr>
              <a:t>15 samples that were expected to be of the positive class were classified as the negative class by the model. It is called “False Negatives” because the model predicted “negative,” which was wrong. </a:t>
            </a:r>
            <a:endParaRPr lang="en-US" dirty="0"/>
          </a:p>
        </p:txBody>
      </p:sp>
      <p:sp>
        <p:nvSpPr>
          <p:cNvPr id="16" name="TextBox 15">
            <a:extLst>
              <a:ext uri="{FF2B5EF4-FFF2-40B4-BE49-F238E27FC236}">
                <a16:creationId xmlns:a16="http://schemas.microsoft.com/office/drawing/2014/main" id="{F2563288-5B52-E1D0-4ED6-E59AE9783F2B}"/>
              </a:ext>
            </a:extLst>
          </p:cNvPr>
          <p:cNvSpPr txBox="1"/>
          <p:nvPr/>
        </p:nvSpPr>
        <p:spPr>
          <a:xfrm>
            <a:off x="7656712" y="2296408"/>
            <a:ext cx="4407770" cy="923330"/>
          </a:xfrm>
          <a:prstGeom prst="rect">
            <a:avLst/>
          </a:prstGeom>
          <a:noFill/>
          <a:ln w="28575">
            <a:solidFill>
              <a:srgbClr val="FFCCFF"/>
            </a:solidFill>
          </a:ln>
        </p:spPr>
        <p:txBody>
          <a:bodyPr wrap="square">
            <a:spAutoFit/>
          </a:bodyPr>
          <a:lstStyle/>
          <a:p>
            <a:r>
              <a:rPr lang="en-US" b="0" i="0" dirty="0">
                <a:solidFill>
                  <a:srgbClr val="080A13"/>
                </a:solidFill>
                <a:effectLst/>
                <a:highlight>
                  <a:srgbClr val="FFFFFF"/>
                </a:highlight>
                <a:latin typeface="Inter"/>
              </a:rPr>
              <a:t>8 samples were expected to be of negative class but were classified as “positive” by the model. They are thus called “False Positives.” </a:t>
            </a:r>
            <a:endParaRPr lang="en-US" dirty="0"/>
          </a:p>
        </p:txBody>
      </p:sp>
      <p:sp>
        <p:nvSpPr>
          <p:cNvPr id="17" name="TextBox 16">
            <a:extLst>
              <a:ext uri="{FF2B5EF4-FFF2-40B4-BE49-F238E27FC236}">
                <a16:creationId xmlns:a16="http://schemas.microsoft.com/office/drawing/2014/main" id="{20012CBD-1023-5219-CEDC-094089C82624}"/>
              </a:ext>
            </a:extLst>
          </p:cNvPr>
          <p:cNvSpPr txBox="1"/>
          <p:nvPr/>
        </p:nvSpPr>
        <p:spPr>
          <a:xfrm>
            <a:off x="281875" y="428431"/>
            <a:ext cx="5712269" cy="584775"/>
          </a:xfrm>
          <a:prstGeom prst="rect">
            <a:avLst/>
          </a:prstGeom>
          <a:noFill/>
        </p:spPr>
        <p:txBody>
          <a:bodyPr wrap="none" rtlCol="0">
            <a:spAutoFit/>
          </a:bodyPr>
          <a:lstStyle/>
          <a:p>
            <a:r>
              <a:rPr lang="en-US" sz="3200" b="1" dirty="0"/>
              <a:t>Confusion Matrix Interpretation </a:t>
            </a:r>
          </a:p>
        </p:txBody>
      </p:sp>
    </p:spTree>
    <p:extLst>
      <p:ext uri="{BB962C8B-B14F-4D97-AF65-F5344CB8AC3E}">
        <p14:creationId xmlns:p14="http://schemas.microsoft.com/office/powerpoint/2010/main" val="96958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64BA-5430-7D9B-1266-883A3F7C1641}"/>
              </a:ext>
            </a:extLst>
          </p:cNvPr>
          <p:cNvSpPr>
            <a:spLocks noGrp="1"/>
          </p:cNvSpPr>
          <p:nvPr>
            <p:ph type="title"/>
          </p:nvPr>
        </p:nvSpPr>
        <p:spPr>
          <a:xfrm>
            <a:off x="735321" y="365125"/>
            <a:ext cx="10618479" cy="1325563"/>
          </a:xfrm>
        </p:spPr>
        <p:txBody>
          <a:bodyPr/>
          <a:lstStyle/>
          <a:p>
            <a:r>
              <a:rPr lang="en-US" dirty="0"/>
              <a:t>State-of-the-art Evaluation measures</a:t>
            </a:r>
          </a:p>
        </p:txBody>
      </p:sp>
      <p:pic>
        <p:nvPicPr>
          <p:cNvPr id="1026" name="Picture 2">
            <a:extLst>
              <a:ext uri="{FF2B5EF4-FFF2-40B4-BE49-F238E27FC236}">
                <a16:creationId xmlns:a16="http://schemas.microsoft.com/office/drawing/2014/main" id="{97590118-53CF-55AC-631A-9DB0587E4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21" y="1772696"/>
            <a:ext cx="3368968" cy="554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3B0FC8-F1F5-58C9-C5C9-866D18FBF85D}"/>
              </a:ext>
            </a:extLst>
          </p:cNvPr>
          <p:cNvSpPr txBox="1"/>
          <p:nvPr/>
        </p:nvSpPr>
        <p:spPr>
          <a:xfrm>
            <a:off x="4418788" y="1726768"/>
            <a:ext cx="7561717" cy="646331"/>
          </a:xfrm>
          <a:prstGeom prst="rect">
            <a:avLst/>
          </a:prstGeom>
          <a:noFill/>
        </p:spPr>
        <p:txBody>
          <a:bodyPr wrap="square">
            <a:spAutoFit/>
          </a:bodyPr>
          <a:lstStyle/>
          <a:p>
            <a:r>
              <a:rPr lang="en-US" b="0" i="0" dirty="0">
                <a:solidFill>
                  <a:srgbClr val="080A13"/>
                </a:solidFill>
                <a:effectLst/>
                <a:highlight>
                  <a:srgbClr val="FFFFFF"/>
                </a:highlight>
                <a:latin typeface="Inter"/>
              </a:rPr>
              <a:t>The number of samples correctly classified out of all the samples present in the test set.</a:t>
            </a:r>
            <a:endParaRPr lang="en-US" dirty="0"/>
          </a:p>
        </p:txBody>
      </p:sp>
      <p:pic>
        <p:nvPicPr>
          <p:cNvPr id="1028" name="Picture 4">
            <a:extLst>
              <a:ext uri="{FF2B5EF4-FFF2-40B4-BE49-F238E27FC236}">
                <a16:creationId xmlns:a16="http://schemas.microsoft.com/office/drawing/2014/main" id="{58A50678-DECD-CB31-71EC-8EE8D379D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21" y="2597285"/>
            <a:ext cx="2182841" cy="5544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FF5644-9B0F-AE44-66F6-894A8DAB4443}"/>
              </a:ext>
            </a:extLst>
          </p:cNvPr>
          <p:cNvSpPr txBox="1"/>
          <p:nvPr/>
        </p:nvSpPr>
        <p:spPr>
          <a:xfrm>
            <a:off x="4418788" y="2409179"/>
            <a:ext cx="7627032" cy="923330"/>
          </a:xfrm>
          <a:prstGeom prst="rect">
            <a:avLst/>
          </a:prstGeom>
          <a:noFill/>
        </p:spPr>
        <p:txBody>
          <a:bodyPr wrap="square">
            <a:spAutoFit/>
          </a:bodyPr>
          <a:lstStyle/>
          <a:p>
            <a:r>
              <a:rPr lang="en-US" b="0" i="0" dirty="0">
                <a:solidFill>
                  <a:srgbClr val="080A13"/>
                </a:solidFill>
                <a:effectLst/>
                <a:highlight>
                  <a:srgbClr val="FFFFFF"/>
                </a:highlight>
                <a:latin typeface="Inter"/>
              </a:rPr>
              <a:t>(For Positive Class): The number of samples actually belonging to the positive class out of all the samples that were </a:t>
            </a:r>
            <a:r>
              <a:rPr lang="en-US" b="0" i="1" dirty="0">
                <a:solidFill>
                  <a:srgbClr val="080A13"/>
                </a:solidFill>
                <a:effectLst/>
                <a:highlight>
                  <a:srgbClr val="FFFFFF"/>
                </a:highlight>
                <a:latin typeface="Inter"/>
              </a:rPr>
              <a:t>predicted</a:t>
            </a:r>
            <a:r>
              <a:rPr lang="en-US" b="0" i="0" dirty="0">
                <a:solidFill>
                  <a:srgbClr val="080A13"/>
                </a:solidFill>
                <a:effectLst/>
                <a:highlight>
                  <a:srgbClr val="FFFFFF"/>
                </a:highlight>
                <a:latin typeface="Inter"/>
              </a:rPr>
              <a:t> to be of the positive class by the model.</a:t>
            </a:r>
            <a:endParaRPr lang="en-US" dirty="0"/>
          </a:p>
        </p:txBody>
      </p:sp>
      <p:pic>
        <p:nvPicPr>
          <p:cNvPr id="1030" name="Picture 6">
            <a:extLst>
              <a:ext uri="{FF2B5EF4-FFF2-40B4-BE49-F238E27FC236}">
                <a16:creationId xmlns:a16="http://schemas.microsoft.com/office/drawing/2014/main" id="{A6332AD1-D1BF-9638-2630-129B9B8DF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21" y="3553350"/>
            <a:ext cx="1839928" cy="5098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CBC3DE7-D4CB-F3E6-CBBB-2C66F75D9BC2}"/>
              </a:ext>
            </a:extLst>
          </p:cNvPr>
          <p:cNvSpPr txBox="1"/>
          <p:nvPr/>
        </p:nvSpPr>
        <p:spPr>
          <a:xfrm>
            <a:off x="4418787" y="3429000"/>
            <a:ext cx="7627031" cy="923330"/>
          </a:xfrm>
          <a:prstGeom prst="rect">
            <a:avLst/>
          </a:prstGeom>
          <a:noFill/>
        </p:spPr>
        <p:txBody>
          <a:bodyPr wrap="square">
            <a:spAutoFit/>
          </a:bodyPr>
          <a:lstStyle/>
          <a:p>
            <a:r>
              <a:rPr lang="en-US" b="0" i="0" dirty="0">
                <a:solidFill>
                  <a:srgbClr val="080A13"/>
                </a:solidFill>
                <a:effectLst/>
                <a:highlight>
                  <a:srgbClr val="FFFFFF"/>
                </a:highlight>
                <a:latin typeface="Inter"/>
              </a:rPr>
              <a:t>(For Positive </a:t>
            </a:r>
            <a:r>
              <a:rPr lang="en-US" dirty="0">
                <a:solidFill>
                  <a:srgbClr val="080A13"/>
                </a:solidFill>
                <a:highlight>
                  <a:srgbClr val="FFFFFF"/>
                </a:highlight>
                <a:latin typeface="Inter"/>
              </a:rPr>
              <a:t>Class): </a:t>
            </a:r>
            <a:r>
              <a:rPr lang="en-US" b="0" i="0" dirty="0">
                <a:solidFill>
                  <a:srgbClr val="080A13"/>
                </a:solidFill>
                <a:effectLst/>
                <a:highlight>
                  <a:srgbClr val="FFFFFF"/>
                </a:highlight>
                <a:latin typeface="Inter"/>
              </a:rPr>
              <a:t>The number of samples predicted correctly to be belonging to the positive class out of all the samples that </a:t>
            </a:r>
            <a:r>
              <a:rPr lang="en-US" b="0" i="1" dirty="0">
                <a:solidFill>
                  <a:srgbClr val="080A13"/>
                </a:solidFill>
                <a:effectLst/>
                <a:highlight>
                  <a:srgbClr val="FFFFFF"/>
                </a:highlight>
                <a:latin typeface="Inter"/>
              </a:rPr>
              <a:t>actually belong</a:t>
            </a:r>
            <a:r>
              <a:rPr lang="en-US" b="0" i="0" dirty="0">
                <a:solidFill>
                  <a:srgbClr val="080A13"/>
                </a:solidFill>
                <a:effectLst/>
                <a:highlight>
                  <a:srgbClr val="FFFFFF"/>
                </a:highlight>
                <a:latin typeface="Inter"/>
              </a:rPr>
              <a:t> to the positive class.</a:t>
            </a:r>
            <a:endParaRPr lang="en-US" dirty="0"/>
          </a:p>
        </p:txBody>
      </p:sp>
      <p:pic>
        <p:nvPicPr>
          <p:cNvPr id="1032" name="Picture 8">
            <a:extLst>
              <a:ext uri="{FF2B5EF4-FFF2-40B4-BE49-F238E27FC236}">
                <a16:creationId xmlns:a16="http://schemas.microsoft.com/office/drawing/2014/main" id="{224074BB-9BD2-A72B-C34E-E89978FA1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21" y="4530829"/>
            <a:ext cx="3007169" cy="5098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35C7619-6F89-B5C5-7FA9-AF196784555A}"/>
              </a:ext>
            </a:extLst>
          </p:cNvPr>
          <p:cNvSpPr txBox="1"/>
          <p:nvPr/>
        </p:nvSpPr>
        <p:spPr>
          <a:xfrm>
            <a:off x="4418787" y="4484902"/>
            <a:ext cx="7701678" cy="646331"/>
          </a:xfrm>
          <a:prstGeom prst="rect">
            <a:avLst/>
          </a:prstGeom>
          <a:noFill/>
        </p:spPr>
        <p:txBody>
          <a:bodyPr wrap="square">
            <a:spAutoFit/>
          </a:bodyPr>
          <a:lstStyle/>
          <a:p>
            <a:pPr algn="l"/>
            <a:r>
              <a:rPr lang="en-US" b="0" i="0" dirty="0">
                <a:solidFill>
                  <a:srgbClr val="080A13"/>
                </a:solidFill>
                <a:effectLst/>
                <a:highlight>
                  <a:srgbClr val="FFFFFF"/>
                </a:highlight>
                <a:latin typeface="Inter"/>
              </a:rPr>
              <a:t>(For Positive Class): The harmonic mean of the precision and recall scores obtained for the positive class.</a:t>
            </a:r>
            <a:endParaRPr lang="en-US" dirty="0"/>
          </a:p>
        </p:txBody>
      </p:sp>
      <p:pic>
        <p:nvPicPr>
          <p:cNvPr id="1034" name="Picture 10">
            <a:extLst>
              <a:ext uri="{FF2B5EF4-FFF2-40B4-BE49-F238E27FC236}">
                <a16:creationId xmlns:a16="http://schemas.microsoft.com/office/drawing/2014/main" id="{4A902FF0-074A-4B33-7F14-E62841CE77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321" y="5520763"/>
            <a:ext cx="1914573" cy="4474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3C4025C-4D64-6387-FD7B-9BDC534162B1}"/>
              </a:ext>
            </a:extLst>
          </p:cNvPr>
          <p:cNvSpPr txBox="1"/>
          <p:nvPr/>
        </p:nvSpPr>
        <p:spPr>
          <a:xfrm>
            <a:off x="4418786" y="5408231"/>
            <a:ext cx="7627031" cy="646331"/>
          </a:xfrm>
          <a:prstGeom prst="rect">
            <a:avLst/>
          </a:prstGeom>
          <a:noFill/>
        </p:spPr>
        <p:txBody>
          <a:bodyPr wrap="square">
            <a:spAutoFit/>
          </a:bodyPr>
          <a:lstStyle/>
          <a:p>
            <a:pPr algn="l"/>
            <a:r>
              <a:rPr lang="en-US" b="0" i="0" dirty="0">
                <a:solidFill>
                  <a:srgbClr val="080A13"/>
                </a:solidFill>
                <a:effectLst/>
                <a:highlight>
                  <a:srgbClr val="FFFFFF"/>
                </a:highlight>
                <a:latin typeface="Inter"/>
              </a:rPr>
              <a:t>The number of samples predicted correctly to be in the negative class out of all the samples in the dataset that actually belong to the negative class.</a:t>
            </a:r>
          </a:p>
        </p:txBody>
      </p:sp>
    </p:spTree>
    <p:extLst>
      <p:ext uri="{BB962C8B-B14F-4D97-AF65-F5344CB8AC3E}">
        <p14:creationId xmlns:p14="http://schemas.microsoft.com/office/powerpoint/2010/main" val="29823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780C-261A-D7E4-AFFC-6D5870D40AC1}"/>
              </a:ext>
            </a:extLst>
          </p:cNvPr>
          <p:cNvSpPr>
            <a:spLocks noGrp="1"/>
          </p:cNvSpPr>
          <p:nvPr>
            <p:ph type="title"/>
          </p:nvPr>
        </p:nvSpPr>
        <p:spPr>
          <a:xfrm>
            <a:off x="838200" y="365126"/>
            <a:ext cx="10515600" cy="1236566"/>
          </a:xfrm>
        </p:spPr>
        <p:txBody>
          <a:bodyPr/>
          <a:lstStyle/>
          <a:p>
            <a:r>
              <a:rPr lang="fr-FR" b="0" i="0" dirty="0">
                <a:effectLst/>
                <a:highlight>
                  <a:srgbClr val="FFFFFF"/>
                </a:highlight>
                <a:latin typeface="Inter"/>
              </a:rPr>
              <a:t>Confusion Matrix for Multiple Classes</a:t>
            </a:r>
            <a:endParaRPr lang="en-US" dirty="0"/>
          </a:p>
        </p:txBody>
      </p:sp>
      <p:sp>
        <p:nvSpPr>
          <p:cNvPr id="3" name="Content Placeholder 2">
            <a:extLst>
              <a:ext uri="{FF2B5EF4-FFF2-40B4-BE49-F238E27FC236}">
                <a16:creationId xmlns:a16="http://schemas.microsoft.com/office/drawing/2014/main" id="{AF4E5016-35D6-B6DB-C9B4-92447D80A34D}"/>
              </a:ext>
            </a:extLst>
          </p:cNvPr>
          <p:cNvSpPr>
            <a:spLocks noGrp="1"/>
          </p:cNvSpPr>
          <p:nvPr>
            <p:ph idx="1"/>
          </p:nvPr>
        </p:nvSpPr>
        <p:spPr>
          <a:xfrm>
            <a:off x="7661853" y="1756346"/>
            <a:ext cx="3963269" cy="898318"/>
          </a:xfrm>
        </p:spPr>
        <p:txBody>
          <a:bodyPr>
            <a:normAutofit fontScale="92500"/>
          </a:bodyPr>
          <a:lstStyle/>
          <a:p>
            <a:pPr marL="0" indent="0" algn="just">
              <a:buNone/>
            </a:pPr>
            <a:r>
              <a:rPr lang="en-US" sz="2000"/>
              <a:t>Assume </a:t>
            </a:r>
            <a:r>
              <a:rPr lang="en-US" sz="2000">
                <a:solidFill>
                  <a:srgbClr val="080A13"/>
                </a:solidFill>
                <a:highlight>
                  <a:srgbClr val="FFFFFF"/>
                </a:highlight>
                <a:latin typeface="Inter"/>
              </a:rPr>
              <a:t>t</a:t>
            </a:r>
            <a:r>
              <a:rPr lang="en-US" sz="2000" b="0" i="0">
                <a:solidFill>
                  <a:srgbClr val="080A13"/>
                </a:solidFill>
                <a:effectLst/>
                <a:highlight>
                  <a:srgbClr val="FFFFFF"/>
                </a:highlight>
                <a:latin typeface="Inter"/>
              </a:rPr>
              <a:t>he confusion matrix obtained by training a classifier and evaluating the trained model on this test set </a:t>
            </a:r>
            <a:endParaRPr lang="en-US" sz="2000" dirty="0"/>
          </a:p>
        </p:txBody>
      </p:sp>
      <p:pic>
        <p:nvPicPr>
          <p:cNvPr id="5" name="Picture 4">
            <a:extLst>
              <a:ext uri="{FF2B5EF4-FFF2-40B4-BE49-F238E27FC236}">
                <a16:creationId xmlns:a16="http://schemas.microsoft.com/office/drawing/2014/main" id="{6FCC4343-C2F7-7D57-94B7-C3DE8C7F3081}"/>
              </a:ext>
            </a:extLst>
          </p:cNvPr>
          <p:cNvPicPr>
            <a:picLocks noChangeAspect="1"/>
          </p:cNvPicPr>
          <p:nvPr/>
        </p:nvPicPr>
        <p:blipFill>
          <a:blip r:embed="rId2"/>
          <a:stretch>
            <a:fillRect/>
          </a:stretch>
        </p:blipFill>
        <p:spPr>
          <a:xfrm>
            <a:off x="1346407" y="3070568"/>
            <a:ext cx="4320914" cy="2941575"/>
          </a:xfrm>
          <a:prstGeom prst="rect">
            <a:avLst/>
          </a:prstGeom>
        </p:spPr>
      </p:pic>
      <p:pic>
        <p:nvPicPr>
          <p:cNvPr id="7" name="Picture 6">
            <a:extLst>
              <a:ext uri="{FF2B5EF4-FFF2-40B4-BE49-F238E27FC236}">
                <a16:creationId xmlns:a16="http://schemas.microsoft.com/office/drawing/2014/main" id="{D2C78FD1-B56F-0EFE-56BF-E3F2EF6392A1}"/>
              </a:ext>
            </a:extLst>
          </p:cNvPr>
          <p:cNvPicPr>
            <a:picLocks noChangeAspect="1"/>
          </p:cNvPicPr>
          <p:nvPr/>
        </p:nvPicPr>
        <p:blipFill>
          <a:blip r:embed="rId3"/>
          <a:stretch>
            <a:fillRect/>
          </a:stretch>
        </p:blipFill>
        <p:spPr>
          <a:xfrm>
            <a:off x="7661853" y="2809318"/>
            <a:ext cx="4160881" cy="3917019"/>
          </a:xfrm>
          <a:prstGeom prst="rect">
            <a:avLst/>
          </a:prstGeom>
        </p:spPr>
      </p:pic>
      <p:sp>
        <p:nvSpPr>
          <p:cNvPr id="11" name="TextBox 10">
            <a:extLst>
              <a:ext uri="{FF2B5EF4-FFF2-40B4-BE49-F238E27FC236}">
                <a16:creationId xmlns:a16="http://schemas.microsoft.com/office/drawing/2014/main" id="{2CD0C8F7-34D5-F077-7410-4151DFFE8581}"/>
              </a:ext>
            </a:extLst>
          </p:cNvPr>
          <p:cNvSpPr txBox="1"/>
          <p:nvPr/>
        </p:nvSpPr>
        <p:spPr>
          <a:xfrm>
            <a:off x="1229308" y="1756346"/>
            <a:ext cx="4438013" cy="923330"/>
          </a:xfrm>
          <a:prstGeom prst="rect">
            <a:avLst/>
          </a:prstGeom>
          <a:noFill/>
        </p:spPr>
        <p:txBody>
          <a:bodyPr wrap="square">
            <a:spAutoFit/>
          </a:bodyPr>
          <a:lstStyle/>
          <a:p>
            <a:pPr algn="just"/>
            <a:r>
              <a:rPr lang="en-US" dirty="0"/>
              <a:t>Suppose we have the test set (consisting of 191 total samples) of a dataset with the following distribution:</a:t>
            </a:r>
          </a:p>
        </p:txBody>
      </p:sp>
    </p:spTree>
    <p:extLst>
      <p:ext uri="{BB962C8B-B14F-4D97-AF65-F5344CB8AC3E}">
        <p14:creationId xmlns:p14="http://schemas.microsoft.com/office/powerpoint/2010/main" val="97606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2992-FDC4-2B03-6274-21145F9BA1B2}"/>
              </a:ext>
            </a:extLst>
          </p:cNvPr>
          <p:cNvSpPr>
            <a:spLocks noGrp="1"/>
          </p:cNvSpPr>
          <p:nvPr>
            <p:ph type="title"/>
          </p:nvPr>
        </p:nvSpPr>
        <p:spPr/>
        <p:txBody>
          <a:bodyPr>
            <a:normAutofit/>
          </a:bodyPr>
          <a:lstStyle/>
          <a:p>
            <a:pPr algn="ctr"/>
            <a:r>
              <a:rPr lang="en-US" sz="3200" b="0" i="0" dirty="0">
                <a:solidFill>
                  <a:srgbClr val="080A13"/>
                </a:solidFill>
                <a:effectLst/>
                <a:highlight>
                  <a:srgbClr val="FFFFFF"/>
                </a:highlight>
                <a:latin typeface="Inter"/>
              </a:rPr>
              <a:t>Convert the confusion matrix into a one-vs-all.</a:t>
            </a:r>
            <a:endParaRPr lang="en-US" sz="3200" dirty="0"/>
          </a:p>
        </p:txBody>
      </p:sp>
      <p:pic>
        <p:nvPicPr>
          <p:cNvPr id="5" name="Picture 4">
            <a:extLst>
              <a:ext uri="{FF2B5EF4-FFF2-40B4-BE49-F238E27FC236}">
                <a16:creationId xmlns:a16="http://schemas.microsoft.com/office/drawing/2014/main" id="{01759385-D006-D956-F54C-8D78AEC5724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30188" y="2344445"/>
            <a:ext cx="5621348" cy="3296881"/>
          </a:xfrm>
          <a:prstGeom prst="rect">
            <a:avLst/>
          </a:prstGeom>
        </p:spPr>
      </p:pic>
      <p:sp>
        <p:nvSpPr>
          <p:cNvPr id="7" name="TextBox 6">
            <a:extLst>
              <a:ext uri="{FF2B5EF4-FFF2-40B4-BE49-F238E27FC236}">
                <a16:creationId xmlns:a16="http://schemas.microsoft.com/office/drawing/2014/main" id="{A837FE3E-A8DD-518E-2620-2F8F62C5D490}"/>
              </a:ext>
            </a:extLst>
          </p:cNvPr>
          <p:cNvSpPr txBox="1"/>
          <p:nvPr/>
        </p:nvSpPr>
        <p:spPr>
          <a:xfrm>
            <a:off x="1247970" y="1832900"/>
            <a:ext cx="2745532" cy="369332"/>
          </a:xfrm>
          <a:prstGeom prst="rect">
            <a:avLst/>
          </a:prstGeom>
          <a:noFill/>
        </p:spPr>
        <p:txBody>
          <a:bodyPr wrap="square">
            <a:spAutoFit/>
          </a:bodyPr>
          <a:lstStyle/>
          <a:p>
            <a:r>
              <a:rPr lang="en-US" b="0" i="0" dirty="0">
                <a:solidFill>
                  <a:srgbClr val="080A13"/>
                </a:solidFill>
                <a:effectLst/>
                <a:highlight>
                  <a:srgbClr val="FFFFFF"/>
                </a:highlight>
                <a:latin typeface="Inter"/>
              </a:rPr>
              <a:t>one-vs-all matrix for class-1</a:t>
            </a:r>
            <a:endParaRPr lang="en-US" dirty="0"/>
          </a:p>
        </p:txBody>
      </p:sp>
      <p:sp>
        <p:nvSpPr>
          <p:cNvPr id="8" name="TextBox 7">
            <a:extLst>
              <a:ext uri="{FF2B5EF4-FFF2-40B4-BE49-F238E27FC236}">
                <a16:creationId xmlns:a16="http://schemas.microsoft.com/office/drawing/2014/main" id="{0856A6FF-8341-B295-BE1E-E2781B1F272D}"/>
              </a:ext>
            </a:extLst>
          </p:cNvPr>
          <p:cNvSpPr txBox="1"/>
          <p:nvPr/>
        </p:nvSpPr>
        <p:spPr>
          <a:xfrm>
            <a:off x="7707864" y="1840110"/>
            <a:ext cx="2745532" cy="369332"/>
          </a:xfrm>
          <a:prstGeom prst="rect">
            <a:avLst/>
          </a:prstGeom>
          <a:noFill/>
        </p:spPr>
        <p:txBody>
          <a:bodyPr wrap="square">
            <a:spAutoFit/>
          </a:bodyPr>
          <a:lstStyle/>
          <a:p>
            <a:r>
              <a:rPr lang="en-US" b="0" i="0" dirty="0">
                <a:solidFill>
                  <a:srgbClr val="080A13"/>
                </a:solidFill>
                <a:effectLst/>
                <a:highlight>
                  <a:srgbClr val="FFFFFF"/>
                </a:highlight>
                <a:latin typeface="Inter"/>
              </a:rPr>
              <a:t>one-vs-all matrix for class-2</a:t>
            </a:r>
            <a:endParaRPr lang="en-US" dirty="0"/>
          </a:p>
        </p:txBody>
      </p:sp>
      <p:pic>
        <p:nvPicPr>
          <p:cNvPr id="10" name="Picture 9">
            <a:extLst>
              <a:ext uri="{FF2B5EF4-FFF2-40B4-BE49-F238E27FC236}">
                <a16:creationId xmlns:a16="http://schemas.microsoft.com/office/drawing/2014/main" id="{B8B17314-A620-3D5D-4530-7831AAA4A456}"/>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859312" y="2454297"/>
            <a:ext cx="6172735" cy="2789162"/>
          </a:xfrm>
          <a:prstGeom prst="rect">
            <a:avLst/>
          </a:prstGeom>
        </p:spPr>
      </p:pic>
      <p:cxnSp>
        <p:nvCxnSpPr>
          <p:cNvPr id="12" name="Straight Connector 11">
            <a:extLst>
              <a:ext uri="{FF2B5EF4-FFF2-40B4-BE49-F238E27FC236}">
                <a16:creationId xmlns:a16="http://schemas.microsoft.com/office/drawing/2014/main" id="{8BEBCA93-BCFB-B3BE-8C9E-EA8137E97259}"/>
              </a:ext>
            </a:extLst>
          </p:cNvPr>
          <p:cNvCxnSpPr/>
          <p:nvPr/>
        </p:nvCxnSpPr>
        <p:spPr>
          <a:xfrm>
            <a:off x="5784980" y="1690688"/>
            <a:ext cx="0" cy="51673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36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023D-A9B1-E4FF-C361-17C5EBD492BC}"/>
              </a:ext>
            </a:extLst>
          </p:cNvPr>
          <p:cNvSpPr>
            <a:spLocks noGrp="1"/>
          </p:cNvSpPr>
          <p:nvPr>
            <p:ph type="title"/>
          </p:nvPr>
        </p:nvSpPr>
        <p:spPr/>
        <p:txBody>
          <a:bodyPr/>
          <a:lstStyle/>
          <a:p>
            <a:pPr algn="ctr"/>
            <a:r>
              <a:rPr lang="en-US" b="1" dirty="0"/>
              <a:t>Performance Evaluation of the Model</a:t>
            </a:r>
          </a:p>
        </p:txBody>
      </p:sp>
      <p:sp>
        <p:nvSpPr>
          <p:cNvPr id="3" name="Content Placeholder 2">
            <a:extLst>
              <a:ext uri="{FF2B5EF4-FFF2-40B4-BE49-F238E27FC236}">
                <a16:creationId xmlns:a16="http://schemas.microsoft.com/office/drawing/2014/main" id="{E2A3211C-A033-5148-8019-5C236A0D722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F535E46-2A35-1C88-6D31-EF0342EA38B9}"/>
              </a:ext>
            </a:extLst>
          </p:cNvPr>
          <p:cNvPicPr>
            <a:picLocks noChangeAspect="1"/>
          </p:cNvPicPr>
          <p:nvPr/>
        </p:nvPicPr>
        <p:blipFill>
          <a:blip r:embed="rId2"/>
          <a:stretch>
            <a:fillRect/>
          </a:stretch>
        </p:blipFill>
        <p:spPr>
          <a:xfrm>
            <a:off x="3173509" y="2526696"/>
            <a:ext cx="6035563" cy="2949196"/>
          </a:xfrm>
          <a:prstGeom prst="rect">
            <a:avLst/>
          </a:prstGeom>
        </p:spPr>
      </p:pic>
    </p:spTree>
    <p:extLst>
      <p:ext uri="{BB962C8B-B14F-4D97-AF65-F5344CB8AC3E}">
        <p14:creationId xmlns:p14="http://schemas.microsoft.com/office/powerpoint/2010/main" val="289171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3A5C-C351-C543-CC55-450716E4FB7A}"/>
              </a:ext>
            </a:extLst>
          </p:cNvPr>
          <p:cNvSpPr>
            <a:spLocks noGrp="1"/>
          </p:cNvSpPr>
          <p:nvPr>
            <p:ph type="title"/>
          </p:nvPr>
        </p:nvSpPr>
        <p:spPr>
          <a:xfrm>
            <a:off x="651588" y="18256"/>
            <a:ext cx="10515600" cy="1241378"/>
          </a:xfrm>
        </p:spPr>
        <p:txBody>
          <a:bodyPr>
            <a:normAutofit/>
          </a:bodyPr>
          <a:lstStyle/>
          <a:p>
            <a:r>
              <a:rPr lang="en-US" b="1" i="0" dirty="0">
                <a:effectLst/>
                <a:highlight>
                  <a:srgbClr val="FFFFFF"/>
                </a:highlight>
                <a:latin typeface="Inter"/>
              </a:rPr>
              <a:t>Micro F1-Score</a:t>
            </a:r>
            <a:endParaRPr lang="en-US" dirty="0"/>
          </a:p>
        </p:txBody>
      </p:sp>
      <p:sp>
        <p:nvSpPr>
          <p:cNvPr id="3" name="Content Placeholder 2">
            <a:extLst>
              <a:ext uri="{FF2B5EF4-FFF2-40B4-BE49-F238E27FC236}">
                <a16:creationId xmlns:a16="http://schemas.microsoft.com/office/drawing/2014/main" id="{2CA561CD-2331-0300-0116-4EDF15E81886}"/>
              </a:ext>
            </a:extLst>
          </p:cNvPr>
          <p:cNvSpPr>
            <a:spLocks noGrp="1"/>
          </p:cNvSpPr>
          <p:nvPr>
            <p:ph idx="1"/>
          </p:nvPr>
        </p:nvSpPr>
        <p:spPr>
          <a:xfrm>
            <a:off x="447869" y="1194318"/>
            <a:ext cx="11392678" cy="5533053"/>
          </a:xfrm>
        </p:spPr>
        <p:txBody>
          <a:bodyPr>
            <a:normAutofit fontScale="92500"/>
          </a:bodyPr>
          <a:lstStyle/>
          <a:p>
            <a:pPr algn="l"/>
            <a:r>
              <a:rPr lang="en-US" sz="2800" i="0" dirty="0">
                <a:solidFill>
                  <a:srgbClr val="080A13"/>
                </a:solidFill>
                <a:effectLst/>
                <a:highlight>
                  <a:srgbClr val="FFFFFF"/>
                </a:highlight>
                <a:latin typeface="Inter"/>
              </a:rPr>
              <a:t>The micro-averaged f1-score is a global metric that is calculated by considering the net TP, i.e., the sum of the class-wise TP (from the respective one-vs-all matrices), net FP, and net FN. These are obtained to be the following:</a:t>
            </a:r>
          </a:p>
          <a:p>
            <a:pPr algn="l"/>
            <a:r>
              <a:rPr lang="en-US" sz="2800" i="0" dirty="0">
                <a:solidFill>
                  <a:srgbClr val="080A13"/>
                </a:solidFill>
                <a:effectLst/>
                <a:highlight>
                  <a:srgbClr val="FFFFFF"/>
                </a:highlight>
                <a:latin typeface="Inter"/>
              </a:rPr>
              <a:t>Net TP = 52+28+25+40 = 145</a:t>
            </a:r>
            <a:br>
              <a:rPr lang="en-US" sz="2800" i="0" dirty="0">
                <a:solidFill>
                  <a:srgbClr val="080A13"/>
                </a:solidFill>
                <a:effectLst/>
                <a:highlight>
                  <a:srgbClr val="FFFFFF"/>
                </a:highlight>
                <a:latin typeface="Inter"/>
              </a:rPr>
            </a:br>
            <a:r>
              <a:rPr lang="en-US" sz="2800" i="0" dirty="0">
                <a:solidFill>
                  <a:srgbClr val="080A13"/>
                </a:solidFill>
                <a:effectLst/>
                <a:highlight>
                  <a:srgbClr val="FFFFFF"/>
                </a:highlight>
                <a:latin typeface="Inter"/>
              </a:rPr>
              <a:t>Net FP = (3+7+2)+(2+2+0)+(5+2+12)+(1+1+9) = 46</a:t>
            </a:r>
            <a:br>
              <a:rPr lang="en-US" sz="2800" i="0" dirty="0">
                <a:solidFill>
                  <a:srgbClr val="080A13"/>
                </a:solidFill>
                <a:effectLst/>
                <a:highlight>
                  <a:srgbClr val="FFFFFF"/>
                </a:highlight>
                <a:latin typeface="Inter"/>
              </a:rPr>
            </a:br>
            <a:r>
              <a:rPr lang="en-US" sz="2800" i="0" dirty="0">
                <a:solidFill>
                  <a:srgbClr val="080A13"/>
                </a:solidFill>
                <a:effectLst/>
                <a:highlight>
                  <a:srgbClr val="FFFFFF"/>
                </a:highlight>
                <a:latin typeface="Inter"/>
              </a:rPr>
              <a:t>Net FN = (2+5+1)+(3+2+1)+(7+2+9)+(2+0+12) = 46</a:t>
            </a:r>
          </a:p>
          <a:p>
            <a:pPr algn="l"/>
            <a:r>
              <a:rPr lang="en-US" sz="2800" i="0" dirty="0">
                <a:solidFill>
                  <a:srgbClr val="080A13"/>
                </a:solidFill>
                <a:effectLst/>
                <a:highlight>
                  <a:srgbClr val="FFFFFF"/>
                </a:highlight>
                <a:latin typeface="Inter"/>
              </a:rPr>
              <a:t>Note that for every confusion matrix, the net FP and net FN will have the same value. Thus, the micro precision and micro recall can be calculated as:</a:t>
            </a:r>
          </a:p>
          <a:p>
            <a:pPr algn="l"/>
            <a:r>
              <a:rPr lang="en-US" sz="2800" i="0" dirty="0">
                <a:solidFill>
                  <a:srgbClr val="080A13"/>
                </a:solidFill>
                <a:effectLst/>
                <a:highlight>
                  <a:srgbClr val="FFFFFF"/>
                </a:highlight>
                <a:latin typeface="Inter"/>
              </a:rPr>
              <a:t>Micro Precision = Net TP/(Net </a:t>
            </a:r>
            <a:r>
              <a:rPr lang="en-US" sz="2800" i="0" dirty="0" err="1">
                <a:solidFill>
                  <a:srgbClr val="080A13"/>
                </a:solidFill>
                <a:effectLst/>
                <a:highlight>
                  <a:srgbClr val="FFFFFF"/>
                </a:highlight>
                <a:latin typeface="Inter"/>
              </a:rPr>
              <a:t>TP+Net</a:t>
            </a:r>
            <a:r>
              <a:rPr lang="en-US" sz="2800" i="0" dirty="0">
                <a:solidFill>
                  <a:srgbClr val="080A13"/>
                </a:solidFill>
                <a:effectLst/>
                <a:highlight>
                  <a:srgbClr val="FFFFFF"/>
                </a:highlight>
                <a:latin typeface="Inter"/>
              </a:rPr>
              <a:t> FP) = 145/(145+46) = 75.92%</a:t>
            </a:r>
            <a:br>
              <a:rPr lang="en-US" sz="2800" i="0" dirty="0">
                <a:solidFill>
                  <a:srgbClr val="080A13"/>
                </a:solidFill>
                <a:effectLst/>
                <a:highlight>
                  <a:srgbClr val="FFFFFF"/>
                </a:highlight>
                <a:latin typeface="Inter"/>
              </a:rPr>
            </a:br>
            <a:r>
              <a:rPr lang="en-US" sz="2800" i="0" dirty="0">
                <a:solidFill>
                  <a:srgbClr val="080A13"/>
                </a:solidFill>
                <a:effectLst/>
                <a:highlight>
                  <a:srgbClr val="FFFFFF"/>
                </a:highlight>
                <a:latin typeface="Inter"/>
              </a:rPr>
              <a:t>Micro Recall = Net TP/(Net </a:t>
            </a:r>
            <a:r>
              <a:rPr lang="en-US" sz="2800" i="0" dirty="0" err="1">
                <a:solidFill>
                  <a:srgbClr val="080A13"/>
                </a:solidFill>
                <a:effectLst/>
                <a:highlight>
                  <a:srgbClr val="FFFFFF"/>
                </a:highlight>
                <a:latin typeface="Inter"/>
              </a:rPr>
              <a:t>TP+Net</a:t>
            </a:r>
            <a:r>
              <a:rPr lang="en-US" sz="2800" i="0" dirty="0">
                <a:solidFill>
                  <a:srgbClr val="080A13"/>
                </a:solidFill>
                <a:effectLst/>
                <a:highlight>
                  <a:srgbClr val="FFFFFF"/>
                </a:highlight>
                <a:latin typeface="Inter"/>
              </a:rPr>
              <a:t> FN) = 75.92%</a:t>
            </a:r>
          </a:p>
          <a:p>
            <a:pPr algn="l"/>
            <a:r>
              <a:rPr lang="en-US" sz="2800" i="0" dirty="0">
                <a:solidFill>
                  <a:srgbClr val="080A13"/>
                </a:solidFill>
                <a:effectLst/>
                <a:highlight>
                  <a:srgbClr val="FFFFFF"/>
                </a:highlight>
                <a:latin typeface="Inter"/>
              </a:rPr>
              <a:t>Thus, Micro F-1 = Harmonic Mean of Micro Precision and Micro Recall = 75.92%.</a:t>
            </a:r>
          </a:p>
          <a:p>
            <a:pPr algn="l"/>
            <a:r>
              <a:rPr lang="en-US" sz="2800" i="0" dirty="0">
                <a:solidFill>
                  <a:srgbClr val="080A13"/>
                </a:solidFill>
                <a:effectLst/>
                <a:highlight>
                  <a:srgbClr val="FFFFFF"/>
                </a:highlight>
                <a:latin typeface="Inter"/>
              </a:rPr>
              <a:t>Since all the measures are global, we get:</a:t>
            </a:r>
            <a:br>
              <a:rPr lang="en-US" sz="2800" i="0" dirty="0">
                <a:solidFill>
                  <a:srgbClr val="080A13"/>
                </a:solidFill>
                <a:effectLst/>
                <a:highlight>
                  <a:srgbClr val="FFFFFF"/>
                </a:highlight>
                <a:latin typeface="Inter"/>
              </a:rPr>
            </a:br>
            <a:r>
              <a:rPr lang="en-US" sz="2800" i="0" dirty="0">
                <a:solidFill>
                  <a:srgbClr val="080A13"/>
                </a:solidFill>
                <a:effectLst/>
                <a:highlight>
                  <a:srgbClr val="FFFFFF"/>
                </a:highlight>
                <a:latin typeface="Inter"/>
              </a:rPr>
              <a:t>Micro Precision = Micro Recall = Micro F1-Score = Accuracy = 75.92%</a:t>
            </a:r>
          </a:p>
          <a:p>
            <a:endParaRPr lang="en-US" dirty="0"/>
          </a:p>
        </p:txBody>
      </p:sp>
    </p:spTree>
    <p:extLst>
      <p:ext uri="{BB962C8B-B14F-4D97-AF65-F5344CB8AC3E}">
        <p14:creationId xmlns:p14="http://schemas.microsoft.com/office/powerpoint/2010/main" val="145951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F554-ED04-0D7F-21CB-07AF1F116F61}"/>
              </a:ext>
            </a:extLst>
          </p:cNvPr>
          <p:cNvSpPr>
            <a:spLocks noGrp="1"/>
          </p:cNvSpPr>
          <p:nvPr>
            <p:ph type="title"/>
          </p:nvPr>
        </p:nvSpPr>
        <p:spPr/>
        <p:txBody>
          <a:bodyPr/>
          <a:lstStyle/>
          <a:p>
            <a:r>
              <a:rPr lang="en-US" b="1" i="0" dirty="0">
                <a:effectLst/>
                <a:highlight>
                  <a:srgbClr val="FFFFFF"/>
                </a:highlight>
                <a:latin typeface="Inter"/>
              </a:rPr>
              <a:t>Macro F1-Score</a:t>
            </a:r>
            <a:endParaRPr lang="en-US" dirty="0"/>
          </a:p>
        </p:txBody>
      </p:sp>
      <p:sp>
        <p:nvSpPr>
          <p:cNvPr id="3" name="Content Placeholder 2">
            <a:extLst>
              <a:ext uri="{FF2B5EF4-FFF2-40B4-BE49-F238E27FC236}">
                <a16:creationId xmlns:a16="http://schemas.microsoft.com/office/drawing/2014/main" id="{28A1F388-04AC-BBBF-BE38-EEC3000E508E}"/>
              </a:ext>
            </a:extLst>
          </p:cNvPr>
          <p:cNvSpPr>
            <a:spLocks noGrp="1"/>
          </p:cNvSpPr>
          <p:nvPr>
            <p:ph idx="1"/>
          </p:nvPr>
        </p:nvSpPr>
        <p:spPr>
          <a:xfrm>
            <a:off x="838199" y="1825625"/>
            <a:ext cx="11058331" cy="4351338"/>
          </a:xfrm>
        </p:spPr>
        <p:txBody>
          <a:bodyPr>
            <a:normAutofit/>
          </a:bodyPr>
          <a:lstStyle/>
          <a:p>
            <a:pPr algn="just"/>
            <a:r>
              <a:rPr lang="en-US" sz="2000" b="0" i="0" dirty="0">
                <a:effectLst/>
                <a:highlight>
                  <a:srgbClr val="FFFFFF"/>
                </a:highlight>
                <a:latin typeface="Inter"/>
              </a:rPr>
              <a:t>The macro-averaged scores are calculated for each class individually, and then the </a:t>
            </a:r>
            <a:r>
              <a:rPr lang="en-US" sz="2000" b="1" i="0" dirty="0">
                <a:effectLst/>
                <a:highlight>
                  <a:srgbClr val="FFFFFF"/>
                </a:highlight>
                <a:latin typeface="Inter"/>
              </a:rPr>
              <a:t>unweighted</a:t>
            </a:r>
            <a:r>
              <a:rPr lang="en-US" sz="2000" b="0" i="0" dirty="0">
                <a:effectLst/>
                <a:highlight>
                  <a:srgbClr val="FFFFFF"/>
                </a:highlight>
                <a:latin typeface="Inter"/>
              </a:rPr>
              <a:t> mean of the measures is calculated to calculate the net global score. For the example we have been using, the scores are obtained as the following:</a:t>
            </a:r>
            <a:endParaRPr lang="en-US" sz="2000" dirty="0"/>
          </a:p>
        </p:txBody>
      </p:sp>
      <p:pic>
        <p:nvPicPr>
          <p:cNvPr id="5" name="Picture 4">
            <a:extLst>
              <a:ext uri="{FF2B5EF4-FFF2-40B4-BE49-F238E27FC236}">
                <a16:creationId xmlns:a16="http://schemas.microsoft.com/office/drawing/2014/main" id="{99FD71B4-D4EB-3206-FA6D-3B1B87CC6462}"/>
              </a:ext>
            </a:extLst>
          </p:cNvPr>
          <p:cNvPicPr>
            <a:picLocks noChangeAspect="1"/>
          </p:cNvPicPr>
          <p:nvPr/>
        </p:nvPicPr>
        <p:blipFill>
          <a:blip r:embed="rId2"/>
          <a:stretch>
            <a:fillRect/>
          </a:stretch>
        </p:blipFill>
        <p:spPr>
          <a:xfrm>
            <a:off x="1170034" y="2958688"/>
            <a:ext cx="5951736" cy="2918713"/>
          </a:xfrm>
          <a:prstGeom prst="rect">
            <a:avLst/>
          </a:prstGeom>
        </p:spPr>
      </p:pic>
      <p:sp>
        <p:nvSpPr>
          <p:cNvPr id="9" name="TextBox 8">
            <a:extLst>
              <a:ext uri="{FF2B5EF4-FFF2-40B4-BE49-F238E27FC236}">
                <a16:creationId xmlns:a16="http://schemas.microsoft.com/office/drawing/2014/main" id="{9870852A-C895-AE65-6EDA-13FD41F184CA}"/>
              </a:ext>
            </a:extLst>
          </p:cNvPr>
          <p:cNvSpPr txBox="1"/>
          <p:nvPr/>
        </p:nvSpPr>
        <p:spPr>
          <a:xfrm>
            <a:off x="7275546" y="2940716"/>
            <a:ext cx="4410088" cy="1754326"/>
          </a:xfrm>
          <a:prstGeom prst="rect">
            <a:avLst/>
          </a:prstGeom>
          <a:noFill/>
        </p:spPr>
        <p:txBody>
          <a:bodyPr wrap="square">
            <a:spAutoFit/>
          </a:bodyPr>
          <a:lstStyle/>
          <a:p>
            <a:r>
              <a:rPr lang="en-US" dirty="0"/>
              <a:t>The unweighted means of the measures are obtained to be:</a:t>
            </a:r>
          </a:p>
          <a:p>
            <a:endParaRPr lang="en-US" dirty="0"/>
          </a:p>
          <a:p>
            <a:r>
              <a:rPr lang="en-US" dirty="0"/>
              <a:t>Macro Precision = 76.00%</a:t>
            </a:r>
          </a:p>
          <a:p>
            <a:r>
              <a:rPr lang="en-US" dirty="0"/>
              <a:t>Macro Recall = 75.31%</a:t>
            </a:r>
          </a:p>
          <a:p>
            <a:r>
              <a:rPr lang="en-US" dirty="0"/>
              <a:t>Macro F1-Score = 75.60%</a:t>
            </a:r>
          </a:p>
        </p:txBody>
      </p:sp>
    </p:spTree>
    <p:extLst>
      <p:ext uri="{BB962C8B-B14F-4D97-AF65-F5344CB8AC3E}">
        <p14:creationId xmlns:p14="http://schemas.microsoft.com/office/powerpoint/2010/main" val="155145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D1C2-5BF9-B514-F84F-B6E6EEA287F3}"/>
              </a:ext>
            </a:extLst>
          </p:cNvPr>
          <p:cNvSpPr>
            <a:spLocks noGrp="1"/>
          </p:cNvSpPr>
          <p:nvPr>
            <p:ph type="title"/>
          </p:nvPr>
        </p:nvSpPr>
        <p:spPr/>
        <p:txBody>
          <a:bodyPr/>
          <a:lstStyle/>
          <a:p>
            <a:r>
              <a:rPr lang="en-US" b="1" i="0">
                <a:effectLst/>
                <a:highlight>
                  <a:srgbClr val="FFFFFF"/>
                </a:highlight>
                <a:latin typeface="Inter"/>
              </a:rPr>
              <a:t>Weighted F1-Score</a:t>
            </a:r>
            <a:endParaRPr lang="en-US" b="0" i="0">
              <a:effectLst/>
              <a:highlight>
                <a:srgbClr val="FFFFFF"/>
              </a:highlight>
              <a:latin typeface="Inter"/>
            </a:endParaRPr>
          </a:p>
        </p:txBody>
      </p:sp>
      <p:sp>
        <p:nvSpPr>
          <p:cNvPr id="3" name="Content Placeholder 2">
            <a:extLst>
              <a:ext uri="{FF2B5EF4-FFF2-40B4-BE49-F238E27FC236}">
                <a16:creationId xmlns:a16="http://schemas.microsoft.com/office/drawing/2014/main" id="{41C0E41C-AE5D-8206-7913-787A29AC2E8D}"/>
              </a:ext>
            </a:extLst>
          </p:cNvPr>
          <p:cNvSpPr>
            <a:spLocks noGrp="1"/>
          </p:cNvSpPr>
          <p:nvPr>
            <p:ph idx="1"/>
          </p:nvPr>
        </p:nvSpPr>
        <p:spPr>
          <a:xfrm>
            <a:off x="7817033" y="7742986"/>
            <a:ext cx="6260511" cy="1838658"/>
          </a:xfrm>
        </p:spPr>
        <p:txBody>
          <a:bodyPr>
            <a:normAutofit/>
          </a:bodyPr>
          <a:lstStyle/>
          <a:p>
            <a:pPr algn="l"/>
            <a:endParaRPr lang="en-US" sz="2000" i="0" dirty="0">
              <a:solidFill>
                <a:srgbClr val="080A13"/>
              </a:solidFill>
              <a:effectLst/>
              <a:highlight>
                <a:srgbClr val="FFFFFF"/>
              </a:highlight>
              <a:latin typeface="Inter"/>
            </a:endParaRPr>
          </a:p>
        </p:txBody>
      </p:sp>
      <p:pic>
        <p:nvPicPr>
          <p:cNvPr id="2050" name="Picture 2">
            <a:extLst>
              <a:ext uri="{FF2B5EF4-FFF2-40B4-BE49-F238E27FC236}">
                <a16:creationId xmlns:a16="http://schemas.microsoft.com/office/drawing/2014/main" id="{430D7E6D-0592-E316-6E58-BED803887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987" y="2664957"/>
            <a:ext cx="9073205" cy="28864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E55E1D-EB99-8CA5-019D-B5D6D5683BCA}"/>
              </a:ext>
            </a:extLst>
          </p:cNvPr>
          <p:cNvSpPr txBox="1"/>
          <p:nvPr/>
        </p:nvSpPr>
        <p:spPr>
          <a:xfrm>
            <a:off x="1090987" y="1769421"/>
            <a:ext cx="7052552" cy="646331"/>
          </a:xfrm>
          <a:prstGeom prst="rect">
            <a:avLst/>
          </a:prstGeom>
          <a:noFill/>
        </p:spPr>
        <p:txBody>
          <a:bodyPr wrap="square">
            <a:spAutoFit/>
          </a:bodyPr>
          <a:lstStyle/>
          <a:p>
            <a:r>
              <a:rPr lang="en-US" b="0" i="0" dirty="0">
                <a:solidFill>
                  <a:srgbClr val="080A13"/>
                </a:solidFill>
                <a:effectLst/>
                <a:highlight>
                  <a:srgbClr val="FFFFFF"/>
                </a:highlight>
                <a:latin typeface="Inter"/>
              </a:rPr>
              <a:t>The weighted-average scores take a sample-weighted mean of the class-wise scores obtained. So, the weighted scores obtained are:</a:t>
            </a:r>
            <a:endParaRPr lang="en-US" dirty="0"/>
          </a:p>
        </p:txBody>
      </p:sp>
    </p:spTree>
    <p:extLst>
      <p:ext uri="{BB962C8B-B14F-4D97-AF65-F5344CB8AC3E}">
        <p14:creationId xmlns:p14="http://schemas.microsoft.com/office/powerpoint/2010/main" val="206615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7225-829F-8DEF-6314-7309B3BF7E0C}"/>
              </a:ext>
            </a:extLst>
          </p:cNvPr>
          <p:cNvSpPr>
            <a:spLocks noGrp="1"/>
          </p:cNvSpPr>
          <p:nvPr>
            <p:ph type="title"/>
          </p:nvPr>
        </p:nvSpPr>
        <p:spPr/>
        <p:txBody>
          <a:bodyPr>
            <a:normAutofit/>
          </a:bodyPr>
          <a:lstStyle/>
          <a:p>
            <a:r>
              <a:rPr lang="en-US" b="0" i="0" dirty="0">
                <a:effectLst/>
                <a:highlight>
                  <a:srgbClr val="FFFFFF"/>
                </a:highlight>
                <a:latin typeface="Inter"/>
              </a:rPr>
              <a:t>Python for Computing a Confusion Matrix</a:t>
            </a:r>
            <a:endParaRPr lang="en-US" dirty="0"/>
          </a:p>
        </p:txBody>
      </p:sp>
      <p:sp>
        <p:nvSpPr>
          <p:cNvPr id="3" name="Content Placeholder 2">
            <a:extLst>
              <a:ext uri="{FF2B5EF4-FFF2-40B4-BE49-F238E27FC236}">
                <a16:creationId xmlns:a16="http://schemas.microsoft.com/office/drawing/2014/main" id="{97C54A2F-9FF6-A46C-9DE1-C90BD15E42E3}"/>
              </a:ext>
            </a:extLst>
          </p:cNvPr>
          <p:cNvSpPr>
            <a:spLocks noGrp="1"/>
          </p:cNvSpPr>
          <p:nvPr>
            <p:ph idx="1"/>
          </p:nvPr>
        </p:nvSpPr>
        <p:spPr/>
        <p:txBody>
          <a:bodyPr/>
          <a:lstStyle/>
          <a:p>
            <a:r>
              <a:rPr lang="en-US" dirty="0"/>
              <a:t>Use scikit-learn library:</a:t>
            </a:r>
          </a:p>
          <a:p>
            <a:endParaRPr lang="en-US" dirty="0"/>
          </a:p>
        </p:txBody>
      </p:sp>
      <p:pic>
        <p:nvPicPr>
          <p:cNvPr id="1026" name="Picture 2">
            <a:extLst>
              <a:ext uri="{FF2B5EF4-FFF2-40B4-BE49-F238E27FC236}">
                <a16:creationId xmlns:a16="http://schemas.microsoft.com/office/drawing/2014/main" id="{8580580F-EAEA-F733-F154-E25799087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24" y="2361389"/>
            <a:ext cx="7355528" cy="1672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DB2780-8130-262B-BEB2-D93807B59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24" y="4168775"/>
            <a:ext cx="8055616" cy="2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02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6326-62E2-EEEC-5957-586D58C6F24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CCB52FE-F413-63E8-F76A-3B670EDE38D1}"/>
              </a:ext>
            </a:extLst>
          </p:cNvPr>
          <p:cNvSpPr>
            <a:spLocks noGrp="1"/>
          </p:cNvSpPr>
          <p:nvPr>
            <p:ph idx="1"/>
          </p:nvPr>
        </p:nvSpPr>
        <p:spPr/>
        <p:txBody>
          <a:bodyPr/>
          <a:lstStyle/>
          <a:p>
            <a:r>
              <a:rPr lang="en-US" dirty="0"/>
              <a:t>https://www.v7labs.com/blog/confusion-matrix-guide</a:t>
            </a:r>
          </a:p>
        </p:txBody>
      </p:sp>
    </p:spTree>
    <p:extLst>
      <p:ext uri="{BB962C8B-B14F-4D97-AF65-F5344CB8AC3E}">
        <p14:creationId xmlns:p14="http://schemas.microsoft.com/office/powerpoint/2010/main" val="289280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FF8-AC5A-C344-E303-43ACC85F8002}"/>
              </a:ext>
            </a:extLst>
          </p:cNvPr>
          <p:cNvSpPr>
            <a:spLocks noGrp="1"/>
          </p:cNvSpPr>
          <p:nvPr>
            <p:ph type="title"/>
          </p:nvPr>
        </p:nvSpPr>
        <p:spPr>
          <a:xfrm>
            <a:off x="912845" y="2697778"/>
            <a:ext cx="10515600" cy="1325563"/>
          </a:xfrm>
        </p:spPr>
        <p:txBody>
          <a:bodyPr>
            <a:normAutofit/>
          </a:bodyPr>
          <a:lstStyle/>
          <a:p>
            <a:pPr algn="ctr"/>
            <a:r>
              <a:rPr lang="en-US" b="0" i="0" dirty="0">
                <a:effectLst/>
                <a:highlight>
                  <a:srgbClr val="FFFFFF"/>
                </a:highlight>
                <a:latin typeface="Inter"/>
              </a:rPr>
              <a:t>Train vs. Validation vs. Test set</a:t>
            </a:r>
            <a:endParaRPr lang="en-US" dirty="0"/>
          </a:p>
        </p:txBody>
      </p:sp>
    </p:spTree>
    <p:extLst>
      <p:ext uri="{BB962C8B-B14F-4D97-AF65-F5344CB8AC3E}">
        <p14:creationId xmlns:p14="http://schemas.microsoft.com/office/powerpoint/2010/main" val="361575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0C72-1BF1-B2E0-A584-73A755BE9C4F}"/>
              </a:ext>
            </a:extLst>
          </p:cNvPr>
          <p:cNvSpPr>
            <a:spLocks noGrp="1"/>
          </p:cNvSpPr>
          <p:nvPr>
            <p:ph type="title"/>
          </p:nvPr>
        </p:nvSpPr>
        <p:spPr/>
        <p:txBody>
          <a:bodyPr>
            <a:normAutofit/>
          </a:bodyPr>
          <a:lstStyle/>
          <a:p>
            <a:pPr algn="l"/>
            <a:r>
              <a:rPr lang="en-US" dirty="0"/>
              <a:t>1. </a:t>
            </a:r>
            <a:r>
              <a:rPr lang="en-US" b="0" i="0" dirty="0">
                <a:effectLst/>
                <a:highlight>
                  <a:srgbClr val="FFFFFF"/>
                </a:highlight>
                <a:latin typeface="Inter"/>
              </a:rPr>
              <a:t>The Training Set</a:t>
            </a:r>
            <a:endParaRPr lang="en-US" dirty="0"/>
          </a:p>
        </p:txBody>
      </p:sp>
      <p:sp>
        <p:nvSpPr>
          <p:cNvPr id="3" name="Content Placeholder 2">
            <a:extLst>
              <a:ext uri="{FF2B5EF4-FFF2-40B4-BE49-F238E27FC236}">
                <a16:creationId xmlns:a16="http://schemas.microsoft.com/office/drawing/2014/main" id="{9E93BC9B-9A57-54DD-1F4F-8A10AD24CD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760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B760-3761-477B-84F7-6C0B7996BF06}"/>
              </a:ext>
            </a:extLst>
          </p:cNvPr>
          <p:cNvSpPr>
            <a:spLocks noGrp="1"/>
          </p:cNvSpPr>
          <p:nvPr>
            <p:ph type="title"/>
          </p:nvPr>
        </p:nvSpPr>
        <p:spPr>
          <a:xfrm>
            <a:off x="838200" y="2673319"/>
            <a:ext cx="10515600" cy="1325563"/>
          </a:xfrm>
        </p:spPr>
        <p:txBody>
          <a:bodyPr>
            <a:normAutofit fontScale="90000"/>
          </a:bodyPr>
          <a:lstStyle/>
          <a:p>
            <a:pPr algn="ctr"/>
            <a:r>
              <a:rPr lang="en-US" sz="7200" b="1" dirty="0"/>
              <a:t>Model Evaluation</a:t>
            </a:r>
            <a:br>
              <a:rPr lang="en-US" sz="7200" b="1" dirty="0"/>
            </a:br>
            <a:r>
              <a:rPr lang="en-US" sz="7200" b="1" dirty="0"/>
              <a:t>&amp; Validation</a:t>
            </a:r>
          </a:p>
        </p:txBody>
      </p:sp>
    </p:spTree>
    <p:extLst>
      <p:ext uri="{BB962C8B-B14F-4D97-AF65-F5344CB8AC3E}">
        <p14:creationId xmlns:p14="http://schemas.microsoft.com/office/powerpoint/2010/main" val="136550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DA8C-E17E-40FD-8B8B-8679309E7D8B}"/>
              </a:ext>
            </a:extLst>
          </p:cNvPr>
          <p:cNvSpPr>
            <a:spLocks noGrp="1"/>
          </p:cNvSpPr>
          <p:nvPr>
            <p:ph type="title"/>
          </p:nvPr>
        </p:nvSpPr>
        <p:spPr/>
        <p:txBody>
          <a:bodyPr/>
          <a:lstStyle/>
          <a:p>
            <a:r>
              <a:rPr lang="en-US" b="1" dirty="0"/>
              <a:t>Why Model Evaluation?</a:t>
            </a:r>
          </a:p>
        </p:txBody>
      </p:sp>
      <p:sp>
        <p:nvSpPr>
          <p:cNvPr id="3" name="Content Placeholder 2">
            <a:extLst>
              <a:ext uri="{FF2B5EF4-FFF2-40B4-BE49-F238E27FC236}">
                <a16:creationId xmlns:a16="http://schemas.microsoft.com/office/drawing/2014/main" id="{2BEDA4C4-C6DE-458E-970F-6A68FFABEF0C}"/>
              </a:ext>
            </a:extLst>
          </p:cNvPr>
          <p:cNvSpPr>
            <a:spLocks noGrp="1"/>
          </p:cNvSpPr>
          <p:nvPr>
            <p:ph idx="1"/>
          </p:nvPr>
        </p:nvSpPr>
        <p:spPr/>
        <p:txBody>
          <a:bodyPr/>
          <a:lstStyle/>
          <a:p>
            <a:r>
              <a:rPr lang="en-US" dirty="0"/>
              <a:t>To determine:</a:t>
            </a:r>
          </a:p>
          <a:p>
            <a:pPr lvl="1"/>
            <a:r>
              <a:rPr lang="en-US" dirty="0"/>
              <a:t>overlearned model</a:t>
            </a:r>
          </a:p>
          <a:p>
            <a:pPr lvl="2"/>
            <a:r>
              <a:rPr lang="en-US" dirty="0"/>
              <a:t>it could give us a good accuracy value for the training data but may do poorly on new (test) data. </a:t>
            </a:r>
          </a:p>
          <a:p>
            <a:pPr lvl="1"/>
            <a:r>
              <a:rPr lang="en-US" dirty="0"/>
              <a:t>Complex model</a:t>
            </a:r>
          </a:p>
          <a:p>
            <a:pPr lvl="2"/>
            <a:r>
              <a:rPr lang="en-US" dirty="0"/>
              <a:t>it could become hard to generalize or explain even though it performs well.</a:t>
            </a:r>
          </a:p>
          <a:p>
            <a:pPr lvl="1"/>
            <a:r>
              <a:rPr lang="en-US" dirty="0"/>
              <a:t>Measures of success and effectiveness of the model.</a:t>
            </a:r>
          </a:p>
          <a:p>
            <a:pPr lvl="1"/>
            <a:r>
              <a:rPr lang="en-US" dirty="0"/>
              <a:t>It could help us in comparison of various models.</a:t>
            </a:r>
          </a:p>
          <a:p>
            <a:pPr lvl="2"/>
            <a:endParaRPr lang="en-US" dirty="0"/>
          </a:p>
        </p:txBody>
      </p:sp>
    </p:spTree>
    <p:extLst>
      <p:ext uri="{BB962C8B-B14F-4D97-AF65-F5344CB8AC3E}">
        <p14:creationId xmlns:p14="http://schemas.microsoft.com/office/powerpoint/2010/main" val="9652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3DF8-8528-58F5-DAA3-64601222D086}"/>
              </a:ext>
            </a:extLst>
          </p:cNvPr>
          <p:cNvSpPr>
            <a:spLocks noGrp="1"/>
          </p:cNvSpPr>
          <p:nvPr>
            <p:ph type="title"/>
          </p:nvPr>
        </p:nvSpPr>
        <p:spPr>
          <a:xfrm>
            <a:off x="763555" y="2445852"/>
            <a:ext cx="10515600" cy="1325563"/>
          </a:xfrm>
        </p:spPr>
        <p:txBody>
          <a:bodyPr>
            <a:normAutofit/>
          </a:bodyPr>
          <a:lstStyle/>
          <a:p>
            <a:pPr algn="ctr"/>
            <a:r>
              <a:rPr lang="en-US" b="0" i="0" dirty="0">
                <a:effectLst/>
                <a:highlight>
                  <a:srgbClr val="FFFFFF"/>
                </a:highlight>
                <a:latin typeface="Inter"/>
              </a:rPr>
              <a:t>Confusion Matrix</a:t>
            </a:r>
            <a:br>
              <a:rPr lang="en-US" b="0" i="0" dirty="0">
                <a:effectLst/>
                <a:highlight>
                  <a:srgbClr val="FFFFFF"/>
                </a:highlight>
                <a:latin typeface="Inter"/>
              </a:rPr>
            </a:br>
            <a:r>
              <a:rPr lang="en-US" b="0" i="0" dirty="0">
                <a:effectLst/>
                <a:highlight>
                  <a:srgbClr val="FFFFFF"/>
                </a:highlight>
                <a:latin typeface="Inter"/>
              </a:rPr>
              <a:t>How To Use It &amp; Interpret</a:t>
            </a:r>
            <a:endParaRPr lang="en-US" dirty="0"/>
          </a:p>
        </p:txBody>
      </p:sp>
    </p:spTree>
    <p:extLst>
      <p:ext uri="{BB962C8B-B14F-4D97-AF65-F5344CB8AC3E}">
        <p14:creationId xmlns:p14="http://schemas.microsoft.com/office/powerpoint/2010/main" val="170297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80DE-C593-41F7-AB7B-799DD07790CC}"/>
              </a:ext>
            </a:extLst>
          </p:cNvPr>
          <p:cNvSpPr>
            <a:spLocks noGrp="1"/>
          </p:cNvSpPr>
          <p:nvPr>
            <p:ph type="title"/>
          </p:nvPr>
        </p:nvSpPr>
        <p:spPr/>
        <p:txBody>
          <a:bodyPr/>
          <a:lstStyle/>
          <a:p>
            <a:r>
              <a:rPr lang="en-US" b="1" dirty="0"/>
              <a:t>Evaluation measures</a:t>
            </a:r>
          </a:p>
        </p:txBody>
      </p:sp>
      <p:sp>
        <p:nvSpPr>
          <p:cNvPr id="3" name="Content Placeholder 2">
            <a:extLst>
              <a:ext uri="{FF2B5EF4-FFF2-40B4-BE49-F238E27FC236}">
                <a16:creationId xmlns:a16="http://schemas.microsoft.com/office/drawing/2014/main" id="{4C8872BC-9512-4DB5-8529-12599EDDA0FF}"/>
              </a:ext>
            </a:extLst>
          </p:cNvPr>
          <p:cNvSpPr>
            <a:spLocks noGrp="1"/>
          </p:cNvSpPr>
          <p:nvPr>
            <p:ph idx="1"/>
          </p:nvPr>
        </p:nvSpPr>
        <p:spPr/>
        <p:txBody>
          <a:bodyPr/>
          <a:lstStyle/>
          <a:p>
            <a:r>
              <a:rPr lang="en-US" dirty="0"/>
              <a:t>Confusion matrix</a:t>
            </a:r>
          </a:p>
          <a:p>
            <a:pPr lvl="1"/>
            <a:r>
              <a:rPr lang="en-US" dirty="0"/>
              <a:t>True positive</a:t>
            </a:r>
          </a:p>
          <a:p>
            <a:pPr lvl="1"/>
            <a:r>
              <a:rPr lang="en-US" dirty="0"/>
              <a:t>True negative</a:t>
            </a:r>
          </a:p>
          <a:p>
            <a:pPr lvl="1"/>
            <a:r>
              <a:rPr lang="en-US" dirty="0"/>
              <a:t>False positive</a:t>
            </a:r>
          </a:p>
          <a:p>
            <a:pPr lvl="1"/>
            <a:r>
              <a:rPr lang="en-US" dirty="0"/>
              <a:t>False negative</a:t>
            </a:r>
          </a:p>
          <a:p>
            <a:r>
              <a:rPr lang="en-US" dirty="0"/>
              <a:t>Precision, recall, F1-Score, Accuracy</a:t>
            </a:r>
          </a:p>
        </p:txBody>
      </p:sp>
    </p:spTree>
    <p:extLst>
      <p:ext uri="{BB962C8B-B14F-4D97-AF65-F5344CB8AC3E}">
        <p14:creationId xmlns:p14="http://schemas.microsoft.com/office/powerpoint/2010/main" val="150841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EBFD-22C1-0A08-A04A-EC6502A9391A}"/>
              </a:ext>
            </a:extLst>
          </p:cNvPr>
          <p:cNvSpPr>
            <a:spLocks noGrp="1"/>
          </p:cNvSpPr>
          <p:nvPr>
            <p:ph type="title"/>
          </p:nvPr>
        </p:nvSpPr>
        <p:spPr>
          <a:xfrm>
            <a:off x="643812" y="347898"/>
            <a:ext cx="4220547" cy="528794"/>
          </a:xfrm>
        </p:spPr>
        <p:txBody>
          <a:bodyPr anchor="b">
            <a:normAutofit fontScale="90000"/>
          </a:bodyPr>
          <a:lstStyle/>
          <a:p>
            <a:r>
              <a:rPr lang="en-US" sz="3200" b="1" dirty="0">
                <a:highlight>
                  <a:srgbClr val="FFFFFF"/>
                </a:highlight>
                <a:latin typeface="Inter"/>
              </a:rPr>
              <a:t>C</a:t>
            </a:r>
            <a:r>
              <a:rPr lang="en-US" sz="3200" b="1" i="0" dirty="0">
                <a:effectLst/>
                <a:highlight>
                  <a:srgbClr val="FFFFFF"/>
                </a:highlight>
                <a:latin typeface="Inter"/>
              </a:rPr>
              <a:t>onfusion </a:t>
            </a:r>
            <a:r>
              <a:rPr lang="en-US" sz="3200" b="1" dirty="0">
                <a:highlight>
                  <a:srgbClr val="FFFFFF"/>
                </a:highlight>
                <a:latin typeface="Inter"/>
              </a:rPr>
              <a:t>M</a:t>
            </a:r>
            <a:r>
              <a:rPr lang="en-US" sz="3200" b="1" i="0" dirty="0">
                <a:effectLst/>
                <a:highlight>
                  <a:srgbClr val="FFFFFF"/>
                </a:highlight>
                <a:latin typeface="Inter"/>
              </a:rPr>
              <a:t>atrix: Cont.</a:t>
            </a:r>
            <a:endParaRPr lang="en-US" sz="3200" b="1" dirty="0"/>
          </a:p>
        </p:txBody>
      </p:sp>
      <p:sp>
        <p:nvSpPr>
          <p:cNvPr id="3" name="Content Placeholder 2">
            <a:extLst>
              <a:ext uri="{FF2B5EF4-FFF2-40B4-BE49-F238E27FC236}">
                <a16:creationId xmlns:a16="http://schemas.microsoft.com/office/drawing/2014/main" id="{C3740EE1-6663-9E0C-6FC3-02D17B5D628C}"/>
              </a:ext>
            </a:extLst>
          </p:cNvPr>
          <p:cNvSpPr>
            <a:spLocks noGrp="1"/>
          </p:cNvSpPr>
          <p:nvPr>
            <p:ph idx="1"/>
          </p:nvPr>
        </p:nvSpPr>
        <p:spPr>
          <a:xfrm>
            <a:off x="643810" y="1339158"/>
            <a:ext cx="11424827" cy="3447832"/>
          </a:xfrm>
        </p:spPr>
        <p:txBody>
          <a:bodyPr anchor="t">
            <a:normAutofit/>
          </a:bodyPr>
          <a:lstStyle/>
          <a:p>
            <a:pPr algn="just"/>
            <a:r>
              <a:rPr lang="en-US" b="0" i="0" dirty="0">
                <a:effectLst/>
                <a:highlight>
                  <a:srgbClr val="FFFFFF"/>
                </a:highlight>
                <a:latin typeface="Inter"/>
              </a:rPr>
              <a:t>Evaluating the performance of a machine learning model.</a:t>
            </a:r>
          </a:p>
          <a:p>
            <a:pPr algn="just"/>
            <a:r>
              <a:rPr lang="en-US" dirty="0">
                <a:highlight>
                  <a:srgbClr val="FFFFFF"/>
                </a:highlight>
                <a:latin typeface="Inter"/>
              </a:rPr>
              <a:t>A matrix of numbers that tell us where a model gets confused. It is a class-wise distribution of the predictive performance of a classification model.</a:t>
            </a:r>
          </a:p>
          <a:p>
            <a:pPr algn="just"/>
            <a:r>
              <a:rPr lang="en-US" dirty="0">
                <a:highlight>
                  <a:srgbClr val="FFFFFF"/>
                </a:highlight>
                <a:latin typeface="Inter"/>
              </a:rPr>
              <a:t>Types of Confusion Matrix:</a:t>
            </a:r>
          </a:p>
          <a:p>
            <a:pPr lvl="1" algn="just"/>
            <a:r>
              <a:rPr lang="en-US" sz="2000" dirty="0">
                <a:highlight>
                  <a:srgbClr val="FFFFFF"/>
                </a:highlight>
                <a:latin typeface="Inter"/>
              </a:rPr>
              <a:t>Confusion Matrix for Binary Classes</a:t>
            </a:r>
          </a:p>
          <a:p>
            <a:pPr lvl="1" algn="just"/>
            <a:r>
              <a:rPr lang="en-US" sz="2000" dirty="0">
                <a:highlight>
                  <a:srgbClr val="FFFFFF"/>
                </a:highlight>
                <a:latin typeface="Inter"/>
              </a:rPr>
              <a:t>Confusion Matrix for Multiple Classes</a:t>
            </a:r>
            <a:endParaRPr lang="en-US" dirty="0">
              <a:highlight>
                <a:srgbClr val="FFFFFF"/>
              </a:highlight>
              <a:latin typeface="Inter"/>
            </a:endParaRPr>
          </a:p>
          <a:p>
            <a:pPr algn="just"/>
            <a:endParaRPr lang="en-US" dirty="0">
              <a:highlight>
                <a:srgbClr val="FFFFFF"/>
              </a:highlight>
              <a:latin typeface="Inter"/>
            </a:endParaRPr>
          </a:p>
        </p:txBody>
      </p:sp>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526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4F11-4553-E70B-DB67-5AA2C49F36FF}"/>
              </a:ext>
            </a:extLst>
          </p:cNvPr>
          <p:cNvSpPr>
            <a:spLocks noGrp="1"/>
          </p:cNvSpPr>
          <p:nvPr>
            <p:ph type="title"/>
          </p:nvPr>
        </p:nvSpPr>
        <p:spPr/>
        <p:txBody>
          <a:bodyPr/>
          <a:lstStyle/>
          <a:p>
            <a:pPr algn="ctr"/>
            <a:r>
              <a:rPr lang="en-US" sz="4400" dirty="0">
                <a:highlight>
                  <a:srgbClr val="FFFFFF"/>
                </a:highlight>
                <a:latin typeface="Inter"/>
              </a:rPr>
              <a:t>Confusion Matrix for Binary Classes</a:t>
            </a:r>
            <a:endParaRPr lang="en-US" dirty="0"/>
          </a:p>
        </p:txBody>
      </p:sp>
      <p:pic>
        <p:nvPicPr>
          <p:cNvPr id="5" name="Picture 4">
            <a:extLst>
              <a:ext uri="{FF2B5EF4-FFF2-40B4-BE49-F238E27FC236}">
                <a16:creationId xmlns:a16="http://schemas.microsoft.com/office/drawing/2014/main" id="{0E45A651-0BAC-7558-14C7-875F6B0A9499}"/>
              </a:ext>
            </a:extLst>
          </p:cNvPr>
          <p:cNvPicPr>
            <a:picLocks noChangeAspect="1"/>
          </p:cNvPicPr>
          <p:nvPr/>
        </p:nvPicPr>
        <p:blipFill>
          <a:blip r:embed="rId2"/>
          <a:stretch>
            <a:fillRect/>
          </a:stretch>
        </p:blipFill>
        <p:spPr>
          <a:xfrm>
            <a:off x="2441573" y="1418458"/>
            <a:ext cx="6389346" cy="4591413"/>
          </a:xfrm>
          <a:prstGeom prst="rect">
            <a:avLst/>
          </a:prstGeom>
        </p:spPr>
      </p:pic>
      <p:sp>
        <p:nvSpPr>
          <p:cNvPr id="6" name="TextBox 5">
            <a:extLst>
              <a:ext uri="{FF2B5EF4-FFF2-40B4-BE49-F238E27FC236}">
                <a16:creationId xmlns:a16="http://schemas.microsoft.com/office/drawing/2014/main" id="{1693EA77-5403-84E0-0F97-82C9ECD7566D}"/>
              </a:ext>
            </a:extLst>
          </p:cNvPr>
          <p:cNvSpPr txBox="1"/>
          <p:nvPr/>
        </p:nvSpPr>
        <p:spPr>
          <a:xfrm>
            <a:off x="197280" y="2967335"/>
            <a:ext cx="2415291" cy="923330"/>
          </a:xfrm>
          <a:prstGeom prst="rect">
            <a:avLst/>
          </a:prstGeom>
          <a:solidFill>
            <a:schemeClr val="accent6">
              <a:lumMod val="20000"/>
              <a:lumOff val="80000"/>
            </a:schemeClr>
          </a:solidFill>
        </p:spPr>
        <p:txBody>
          <a:bodyPr wrap="square">
            <a:spAutoFit/>
          </a:bodyPr>
          <a:lstStyle/>
          <a:p>
            <a:r>
              <a:rPr lang="en-US" dirty="0">
                <a:solidFill>
                  <a:srgbClr val="080A13"/>
                </a:solidFill>
                <a:latin typeface="Inter"/>
              </a:rPr>
              <a:t>A </a:t>
            </a:r>
            <a:r>
              <a:rPr lang="en-US" b="0" i="0" dirty="0">
                <a:solidFill>
                  <a:srgbClr val="080A13"/>
                </a:solidFill>
                <a:effectLst/>
                <a:latin typeface="Inter"/>
              </a:rPr>
              <a:t>sample belonging to the positive class being classified correctly.</a:t>
            </a:r>
            <a:endParaRPr lang="en-US" dirty="0"/>
          </a:p>
        </p:txBody>
      </p:sp>
      <p:sp>
        <p:nvSpPr>
          <p:cNvPr id="7" name="TextBox 6">
            <a:extLst>
              <a:ext uri="{FF2B5EF4-FFF2-40B4-BE49-F238E27FC236}">
                <a16:creationId xmlns:a16="http://schemas.microsoft.com/office/drawing/2014/main" id="{9F061E59-7634-4AD8-125A-96BF5DCEAE47}"/>
              </a:ext>
            </a:extLst>
          </p:cNvPr>
          <p:cNvSpPr txBox="1"/>
          <p:nvPr/>
        </p:nvSpPr>
        <p:spPr>
          <a:xfrm>
            <a:off x="197279" y="4428648"/>
            <a:ext cx="2415291" cy="1477328"/>
          </a:xfrm>
          <a:prstGeom prst="rect">
            <a:avLst/>
          </a:prstGeom>
          <a:solidFill>
            <a:srgbClr val="FFCCFF"/>
          </a:solidFill>
        </p:spPr>
        <p:txBody>
          <a:bodyPr wrap="square">
            <a:spAutoFit/>
          </a:bodyPr>
          <a:lstStyle/>
          <a:p>
            <a:r>
              <a:rPr lang="en-US" dirty="0">
                <a:solidFill>
                  <a:srgbClr val="080A13"/>
                </a:solidFill>
                <a:latin typeface="Inter"/>
              </a:rPr>
              <a:t>A sample belonging to the positive class but being classified wrongly as belonging to the negative class.</a:t>
            </a:r>
            <a:endParaRPr lang="en-US" dirty="0"/>
          </a:p>
        </p:txBody>
      </p:sp>
      <p:sp>
        <p:nvSpPr>
          <p:cNvPr id="8" name="TextBox 7">
            <a:extLst>
              <a:ext uri="{FF2B5EF4-FFF2-40B4-BE49-F238E27FC236}">
                <a16:creationId xmlns:a16="http://schemas.microsoft.com/office/drawing/2014/main" id="{4AEE7659-FA36-AD44-3881-536736120356}"/>
              </a:ext>
            </a:extLst>
          </p:cNvPr>
          <p:cNvSpPr txBox="1"/>
          <p:nvPr/>
        </p:nvSpPr>
        <p:spPr>
          <a:xfrm>
            <a:off x="9195100" y="2967335"/>
            <a:ext cx="2415291" cy="1477328"/>
          </a:xfrm>
          <a:prstGeom prst="rect">
            <a:avLst/>
          </a:prstGeom>
          <a:solidFill>
            <a:schemeClr val="accent6">
              <a:lumMod val="20000"/>
              <a:lumOff val="80000"/>
            </a:schemeClr>
          </a:solidFill>
        </p:spPr>
        <p:txBody>
          <a:bodyPr wrap="square">
            <a:spAutoFit/>
          </a:bodyPr>
          <a:lstStyle/>
          <a:p>
            <a:r>
              <a:rPr lang="en-US" dirty="0">
                <a:solidFill>
                  <a:srgbClr val="080A13"/>
                </a:solidFill>
                <a:latin typeface="Inter"/>
              </a:rPr>
              <a:t>A sample belonging to the negative class but being classified wrongly as belonging to the positive class.</a:t>
            </a:r>
            <a:endParaRPr lang="en-US" dirty="0"/>
          </a:p>
        </p:txBody>
      </p:sp>
      <p:sp>
        <p:nvSpPr>
          <p:cNvPr id="9" name="TextBox 8">
            <a:extLst>
              <a:ext uri="{FF2B5EF4-FFF2-40B4-BE49-F238E27FC236}">
                <a16:creationId xmlns:a16="http://schemas.microsoft.com/office/drawing/2014/main" id="{1D4D4F9E-4E41-4239-C7CF-094CA98FD172}"/>
              </a:ext>
            </a:extLst>
          </p:cNvPr>
          <p:cNvSpPr txBox="1"/>
          <p:nvPr/>
        </p:nvSpPr>
        <p:spPr>
          <a:xfrm>
            <a:off x="9195100" y="4705647"/>
            <a:ext cx="2415291" cy="923330"/>
          </a:xfrm>
          <a:prstGeom prst="rect">
            <a:avLst/>
          </a:prstGeom>
          <a:solidFill>
            <a:srgbClr val="FFCCFF"/>
          </a:solidFill>
        </p:spPr>
        <p:txBody>
          <a:bodyPr wrap="square">
            <a:spAutoFit/>
          </a:bodyPr>
          <a:lstStyle/>
          <a:p>
            <a:r>
              <a:rPr lang="en-US" dirty="0">
                <a:solidFill>
                  <a:srgbClr val="080A13"/>
                </a:solidFill>
                <a:latin typeface="Inter"/>
              </a:rPr>
              <a:t>A sample belonging to the negative class being classified correctly.</a:t>
            </a:r>
            <a:endParaRPr lang="en-US" dirty="0"/>
          </a:p>
        </p:txBody>
      </p:sp>
    </p:spTree>
    <p:extLst>
      <p:ext uri="{BB962C8B-B14F-4D97-AF65-F5344CB8AC3E}">
        <p14:creationId xmlns:p14="http://schemas.microsoft.com/office/powerpoint/2010/main" val="508132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830</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Inter</vt:lpstr>
      <vt:lpstr>Office Theme</vt:lpstr>
      <vt:lpstr>Advanced Machine Learning</vt:lpstr>
      <vt:lpstr>Train vs. Validation vs. Test set</vt:lpstr>
      <vt:lpstr>1. The Training Set</vt:lpstr>
      <vt:lpstr>Model Evaluation &amp; Validation</vt:lpstr>
      <vt:lpstr>Why Model Evaluation?</vt:lpstr>
      <vt:lpstr>Confusion Matrix How To Use It &amp; Interpret</vt:lpstr>
      <vt:lpstr>Evaluation measures</vt:lpstr>
      <vt:lpstr>Confusion Matrix: Cont.</vt:lpstr>
      <vt:lpstr>Confusion Matrix for Binary Classes</vt:lpstr>
      <vt:lpstr>PowerPoint Presentation</vt:lpstr>
      <vt:lpstr>State-of-the-art Evaluation measures</vt:lpstr>
      <vt:lpstr>Confusion Matrix for Multiple Classes</vt:lpstr>
      <vt:lpstr>Convert the confusion matrix into a one-vs-all.</vt:lpstr>
      <vt:lpstr>Performance Evaluation of the Model</vt:lpstr>
      <vt:lpstr>Micro F1-Score</vt:lpstr>
      <vt:lpstr>Macro F1-Score</vt:lpstr>
      <vt:lpstr>Weighted F1-Score</vt:lpstr>
      <vt:lpstr>Python for Computing a Confusion Matrix</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Amin</dc:creator>
  <cp:lastModifiedBy>Adnan Amin</cp:lastModifiedBy>
  <cp:revision>29</cp:revision>
  <dcterms:created xsi:type="dcterms:W3CDTF">2022-02-27T11:43:01Z</dcterms:created>
  <dcterms:modified xsi:type="dcterms:W3CDTF">2024-05-16T09:38:59Z</dcterms:modified>
</cp:coreProperties>
</file>