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7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7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67E6-9943-4851-AB09-4B4946F3AD30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6636-76E7-492C-80B5-8310A623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msciences.edu.p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6747"/>
          </a:xfrm>
        </p:spPr>
        <p:txBody>
          <a:bodyPr/>
          <a:lstStyle/>
          <a:p>
            <a:r>
              <a:rPr lang="en-US" dirty="0" smtClean="0"/>
              <a:t>Web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sz="1800" dirty="0" smtClean="0"/>
              <a:t>Adnan Amin</a:t>
            </a:r>
          </a:p>
          <a:p>
            <a:r>
              <a:rPr lang="en-US" sz="1800" dirty="0" err="1" smtClean="0"/>
              <a:t>IMSciences|Peshawar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59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3446"/>
          </a:xfrm>
        </p:spPr>
        <p:txBody>
          <a:bodyPr/>
          <a:lstStyle/>
          <a:p>
            <a:pPr algn="ctr"/>
            <a:r>
              <a:rPr lang="en-US" b="1" dirty="0" smtClean="0"/>
              <a:t>Steps client/server request/response sequence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23446"/>
            <a:ext cx="12192000" cy="6134554"/>
          </a:xfrm>
        </p:spPr>
        <p:txBody>
          <a:bodyPr/>
          <a:lstStyle/>
          <a:p>
            <a:r>
              <a:rPr lang="en-US" sz="2600" dirty="0" smtClean="0"/>
              <a:t>Type </a:t>
            </a:r>
            <a:r>
              <a:rPr lang="en-US" sz="2600" dirty="0" smtClean="0">
                <a:hlinkClick r:id="rId2"/>
              </a:rPr>
              <a:t>http://imsciences.edu.pk</a:t>
            </a:r>
            <a:r>
              <a:rPr lang="en-US" sz="2600" dirty="0" smtClean="0"/>
              <a:t> into your browser’s address bar.</a:t>
            </a:r>
          </a:p>
          <a:p>
            <a:r>
              <a:rPr lang="en-US" sz="2600" dirty="0" smtClean="0"/>
              <a:t>Web browser looks up the IP Address for imsciences.edu.pk</a:t>
            </a:r>
          </a:p>
          <a:p>
            <a:r>
              <a:rPr lang="en-US" sz="2600" dirty="0" smtClean="0"/>
              <a:t>Web browser issues a request to that address for the web server’s home page.</a:t>
            </a:r>
          </a:p>
          <a:p>
            <a:r>
              <a:rPr lang="en-US" sz="2600" dirty="0" smtClean="0"/>
              <a:t>The web server will received the request, fetches the home page from its storage device.</a:t>
            </a:r>
          </a:p>
          <a:p>
            <a:r>
              <a:rPr lang="en-US" sz="2600" dirty="0" smtClean="0"/>
              <a:t>The home page now passes through PHP interpreter because page containing PHP scripting.</a:t>
            </a:r>
          </a:p>
          <a:p>
            <a:r>
              <a:rPr lang="en-US" sz="2600" dirty="0" smtClean="0"/>
              <a:t>The PHP interpreter executes the PHP code, if page contains MySQL statements, then PHP interpreter will passes to the MySQL database engine.</a:t>
            </a:r>
          </a:p>
          <a:p>
            <a:r>
              <a:rPr lang="en-US" sz="2600" dirty="0" smtClean="0"/>
              <a:t>MySQL database returns the results of the statements back to the PHP interpreter.</a:t>
            </a:r>
          </a:p>
          <a:p>
            <a:r>
              <a:rPr lang="en-US" sz="2600" dirty="0" smtClean="0"/>
              <a:t>The PHP interpreter returns the results of the executed PHP Code along with the results from MySQL database to the web server.</a:t>
            </a:r>
          </a:p>
          <a:p>
            <a:r>
              <a:rPr lang="en-US" sz="2600" dirty="0" smtClean="0"/>
              <a:t>The web server returns the page to the requesting client, which displays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745218"/>
          </a:xfrm>
        </p:spPr>
        <p:txBody>
          <a:bodyPr/>
          <a:lstStyle/>
          <a:p>
            <a:r>
              <a:rPr lang="en-US" b="1" dirty="0" smtClean="0"/>
              <a:t>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6" y="745218"/>
            <a:ext cx="11604170" cy="5431745"/>
          </a:xfrm>
        </p:spPr>
        <p:txBody>
          <a:bodyPr/>
          <a:lstStyle/>
          <a:p>
            <a:r>
              <a:rPr lang="en-US" dirty="0" smtClean="0"/>
              <a:t>Hypertext preprocessor</a:t>
            </a:r>
          </a:p>
          <a:p>
            <a:r>
              <a:rPr lang="en-US" dirty="0" smtClean="0"/>
              <a:t>A tool for writing and executing server-side scripting.</a:t>
            </a:r>
          </a:p>
          <a:p>
            <a:r>
              <a:rPr lang="en-US" dirty="0" smtClean="0"/>
              <a:t>A simple way to embed dynamic activity in web pages.</a:t>
            </a:r>
          </a:p>
          <a:p>
            <a:r>
              <a:rPr lang="en-US" dirty="0" smtClean="0"/>
              <a:t>Its extension is *.</a:t>
            </a:r>
            <a:r>
              <a:rPr lang="en-US" dirty="0" err="1" smtClean="0"/>
              <a:t>php</a:t>
            </a:r>
            <a:r>
              <a:rPr lang="en-US" dirty="0" smtClean="0"/>
              <a:t> and always placed inside the web server default director i.e. www</a:t>
            </a:r>
          </a:p>
          <a:p>
            <a:r>
              <a:rPr lang="en-US" dirty="0" smtClean="0"/>
              <a:t>A flexible scripting language to connect with database. i.e. MySQL</a:t>
            </a:r>
          </a:p>
          <a:p>
            <a:r>
              <a:rPr lang="en-US" dirty="0" smtClean="0"/>
              <a:t>Sample code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echo “Hello Students”;</a:t>
            </a:r>
          </a:p>
          <a:p>
            <a:r>
              <a:rPr lang="en-US" dirty="0" smtClean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6" y="0"/>
            <a:ext cx="11669485" cy="832304"/>
          </a:xfrm>
        </p:spPr>
        <p:txBody>
          <a:bodyPr/>
          <a:lstStyle/>
          <a:p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832304"/>
            <a:ext cx="11669485" cy="5344659"/>
          </a:xfrm>
        </p:spPr>
        <p:txBody>
          <a:bodyPr/>
          <a:lstStyle/>
          <a:p>
            <a:r>
              <a:rPr lang="en-US" dirty="0" smtClean="0"/>
              <a:t>The highest level of MySQL structure is a database, within which you can have one or more tables that contain your data. </a:t>
            </a:r>
          </a:p>
          <a:p>
            <a:r>
              <a:rPr lang="en-US" dirty="0" smtClean="0"/>
              <a:t>It is a relational database with structured query that uses English-like commands.</a:t>
            </a:r>
          </a:p>
          <a:p>
            <a:r>
              <a:rPr lang="en-US" dirty="0" smtClean="0"/>
              <a:t>Free to use and installed on vast numbers of web servers.</a:t>
            </a:r>
          </a:p>
          <a:p>
            <a:r>
              <a:rPr lang="en-US" dirty="0" smtClean="0"/>
              <a:t>Its based on SQL (structured query language), designed in the early 1970s.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Select name, class, gender from students;</a:t>
            </a:r>
          </a:p>
          <a:p>
            <a:r>
              <a:rPr lang="en-US" dirty="0" smtClean="0"/>
              <a:t>Where students is table name and </a:t>
            </a:r>
            <a:r>
              <a:rPr lang="en-US" dirty="0" err="1" smtClean="0"/>
              <a:t>name,class</a:t>
            </a:r>
            <a:r>
              <a:rPr lang="en-US" dirty="0" smtClean="0"/>
              <a:t> gender are attributes inside the students table. this </a:t>
            </a:r>
            <a:r>
              <a:rPr lang="en-US" dirty="0" err="1" smtClean="0"/>
              <a:t>mysql</a:t>
            </a:r>
            <a:r>
              <a:rPr lang="en-US" dirty="0" smtClean="0"/>
              <a:t> query will return the list of all students’ name, class and gender from table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6" y="190954"/>
            <a:ext cx="11865428" cy="875846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240970"/>
            <a:ext cx="11865428" cy="5312229"/>
          </a:xfrm>
        </p:spPr>
        <p:txBody>
          <a:bodyPr/>
          <a:lstStyle/>
          <a:p>
            <a:r>
              <a:rPr lang="en-US" dirty="0" smtClean="0"/>
              <a:t>It provides a means for dynamic user interaction.</a:t>
            </a:r>
          </a:p>
          <a:p>
            <a:r>
              <a:rPr lang="en-US" dirty="0" smtClean="0"/>
              <a:t>Combined with CSS (</a:t>
            </a:r>
            <a:r>
              <a:rPr lang="en-US" dirty="0" err="1" smtClean="0"/>
              <a:t>Casecadding</a:t>
            </a:r>
            <a:r>
              <a:rPr lang="en-US" dirty="0" smtClean="0"/>
              <a:t> Style Sheet), JavaScript is the power behind </a:t>
            </a:r>
            <a:r>
              <a:rPr lang="en-US" dirty="0" err="1" smtClean="0"/>
              <a:t>dynic</a:t>
            </a:r>
            <a:r>
              <a:rPr lang="en-US" dirty="0" smtClean="0"/>
              <a:t> web pages that change in front of eyes rather then when than when a new page is returned by the server. (No request/response procedure).</a:t>
            </a:r>
          </a:p>
          <a:p>
            <a:r>
              <a:rPr lang="en-US" dirty="0" smtClean="0"/>
              <a:t>For example: checking email address validity in input form, if wrong format so immediately displaying “Enter email address in correct format”.</a:t>
            </a:r>
          </a:p>
          <a:p>
            <a:r>
              <a:rPr lang="en-US" dirty="0" smtClean="0"/>
              <a:t>Sample code:</a:t>
            </a:r>
          </a:p>
          <a:p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document.write</a:t>
            </a:r>
            <a:r>
              <a:rPr lang="en-US" dirty="0" smtClean="0"/>
              <a:t>(“Hello today is “ + Date());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0"/>
            <a:ext cx="11756572" cy="788761"/>
          </a:xfrm>
        </p:spPr>
        <p:txBody>
          <a:bodyPr/>
          <a:lstStyle/>
          <a:p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979714"/>
            <a:ext cx="11756572" cy="57258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Latest CSS3 is now offers multiple dynamic interactivity previously only supported by JavaScript.</a:t>
            </a:r>
          </a:p>
          <a:p>
            <a:r>
              <a:rPr lang="en-US" dirty="0" smtClean="0"/>
              <a:t>You can format the style of any HTML element such as colors, borders, spacing, background, fonts, animation etc..</a:t>
            </a:r>
          </a:p>
          <a:p>
            <a:r>
              <a:rPr lang="en-US" dirty="0" smtClean="0"/>
              <a:t>You can also add animated transitions and transformations to your web page.</a:t>
            </a:r>
          </a:p>
          <a:p>
            <a:r>
              <a:rPr lang="en-US" dirty="0" smtClean="0"/>
              <a:t>Sample code: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 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text-align:justify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font-family:Arial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Apart from PHP, MySQL, JavaScript, CSS and HTML, there is another hero in dynamic web that is Web Server.</a:t>
            </a:r>
          </a:p>
          <a:p>
            <a:r>
              <a:rPr lang="en-US" dirty="0" smtClean="0"/>
              <a:t>Apache is a web server. </a:t>
            </a:r>
          </a:p>
          <a:p>
            <a:r>
              <a:rPr lang="en-US" dirty="0" smtClean="0"/>
              <a:t>Web server handle and manage a wide range of server activity of various modules such as databases (MySQL), PHP (Programming), security, ports etc.</a:t>
            </a:r>
          </a:p>
          <a:p>
            <a:r>
              <a:rPr lang="en-US" dirty="0" smtClean="0"/>
              <a:t>PHP, MySQL and Apache are three most commonly used open source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web server/Environment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WAMP</a:t>
            </a:r>
          </a:p>
          <a:p>
            <a:pPr lvl="1"/>
            <a:r>
              <a:rPr lang="en-US" dirty="0" smtClean="0"/>
              <a:t>Windows, Apache, MySQL and PHP</a:t>
            </a:r>
          </a:p>
          <a:p>
            <a:r>
              <a:rPr lang="en-US" dirty="0" smtClean="0"/>
              <a:t>MAMP</a:t>
            </a:r>
          </a:p>
          <a:p>
            <a:pPr lvl="1"/>
            <a:r>
              <a:rPr lang="en-US" dirty="0" smtClean="0"/>
              <a:t>Mac, Apache, MySQL and PHP</a:t>
            </a:r>
          </a:p>
          <a:p>
            <a:r>
              <a:rPr lang="en-US" dirty="0" smtClean="0"/>
              <a:t>LAMP</a:t>
            </a:r>
          </a:p>
          <a:p>
            <a:pPr lvl="1"/>
            <a:r>
              <a:rPr lang="en-US" dirty="0" smtClean="0"/>
              <a:t>Linux, Apache, MySQL and PHP</a:t>
            </a:r>
          </a:p>
          <a:p>
            <a:r>
              <a:rPr lang="en-US" dirty="0" smtClean="0"/>
              <a:t>Install any one from WAMP, MAMP, LAMP can fully functioning setup used for developing dynamic web page.</a:t>
            </a:r>
          </a:p>
          <a:p>
            <a:r>
              <a:rPr lang="en-US" dirty="0" smtClean="0"/>
              <a:t>All these comes into one package that binds the bundled programs pre-configured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WAMP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</a:t>
            </a:r>
          </a:p>
          <a:p>
            <a:r>
              <a:rPr lang="en-US" dirty="0" smtClean="0"/>
              <a:t>www.</a:t>
            </a:r>
            <a:r>
              <a:rPr lang="en-US" b="1" dirty="0" smtClean="0"/>
              <a:t>wampserver</a:t>
            </a:r>
            <a:r>
              <a:rPr lang="en-US" dirty="0" smtClean="0"/>
              <a:t>.com 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88975"/>
            <a:ext cx="7391400" cy="54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02" y="657791"/>
            <a:ext cx="4515584" cy="56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/>
          <a:lstStyle/>
          <a:p>
            <a:r>
              <a:rPr lang="en-US" dirty="0" smtClean="0"/>
              <a:t>Testing the </a:t>
            </a:r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PHP file </a:t>
            </a:r>
          </a:p>
          <a:p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/>
              <a:t>e</a:t>
            </a:r>
            <a:r>
              <a:rPr lang="en-US" b="1" dirty="0" smtClean="0"/>
              <a:t>cho “Hello”;</a:t>
            </a:r>
          </a:p>
          <a:p>
            <a:r>
              <a:rPr lang="en-US" b="1" dirty="0" smtClean="0"/>
              <a:t>?&gt;</a:t>
            </a:r>
          </a:p>
          <a:p>
            <a:r>
              <a:rPr lang="en-US" dirty="0" smtClean="0"/>
              <a:t>Save it into www folder of web server with </a:t>
            </a:r>
            <a:r>
              <a:rPr lang="en-US" dirty="0" err="1" smtClean="0"/>
              <a:t>anyname.php</a:t>
            </a:r>
            <a:endParaRPr lang="en-US" dirty="0" smtClean="0"/>
          </a:p>
          <a:p>
            <a:r>
              <a:rPr lang="en-US" dirty="0" smtClean="0"/>
              <a:t>Open web browser and type http://localhost/anyname.php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29" y="4841054"/>
            <a:ext cx="7324042" cy="17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</a:p>
          <a:p>
            <a:r>
              <a:rPr lang="en-US" dirty="0" smtClean="0"/>
              <a:t>Rapid programming productivity</a:t>
            </a:r>
          </a:p>
          <a:p>
            <a:r>
              <a:rPr lang="en-US" dirty="0" smtClean="0"/>
              <a:t>Offer many additional features such as coding editor, debugging, testing and formatting.</a:t>
            </a:r>
          </a:p>
          <a:p>
            <a:r>
              <a:rPr lang="en-US" dirty="0" smtClean="0"/>
              <a:t>For examples</a:t>
            </a:r>
          </a:p>
          <a:p>
            <a:pPr lvl="1"/>
            <a:r>
              <a:rPr lang="en-US" dirty="0" smtClean="0"/>
              <a:t>Dreamweaver, </a:t>
            </a:r>
            <a:r>
              <a:rPr lang="en-US" dirty="0" err="1" smtClean="0"/>
              <a:t>phpDesigner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84" y="1690688"/>
            <a:ext cx="387721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 and HTML (Created By Tim Berners-Lee)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HTTP, Stands for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Protocol.</a:t>
            </a:r>
          </a:p>
          <a:p>
            <a:r>
              <a:rPr lang="en-US" dirty="0" smtClean="0"/>
              <a:t>HTTP is a communication standard governing the requests and responses that take place between the browser running on the end user’s computer and the web server.</a:t>
            </a:r>
          </a:p>
          <a:p>
            <a:r>
              <a:rPr lang="en-US" dirty="0" smtClean="0"/>
              <a:t>HTML, Stands for Hypertext Markup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of Server and 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5971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server’s job is to accept a request from the client and attempt to reply to it in a meaningful way. i.e. serving up a requested web page.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algn="just"/>
            <a:r>
              <a:rPr lang="en-US" sz="3200" dirty="0" smtClean="0"/>
              <a:t>A web server can usually handle and listening multiple simultaneous connections. When an incoming request arrives, the server sends back a response to the client to confirm its receipt.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27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is spends its time listening for an incoming connection, when one arrives it is known as request. </a:t>
            </a:r>
          </a:p>
          <a:p>
            <a:r>
              <a:rPr lang="en-US" dirty="0" smtClean="0"/>
              <a:t>The request connection usually sends from the Client using web browser to a web server.</a:t>
            </a:r>
          </a:p>
          <a:p>
            <a:r>
              <a:rPr lang="en-US" dirty="0" smtClean="0"/>
              <a:t>When the server sends back a response to the client that confirm its receipt is known as server response.</a:t>
            </a:r>
          </a:p>
        </p:txBody>
      </p:sp>
    </p:spTree>
    <p:extLst>
      <p:ext uri="{BB962C8B-B14F-4D97-AF65-F5344CB8AC3E}">
        <p14:creationId xmlns:p14="http://schemas.microsoft.com/office/powerpoint/2010/main" val="16178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 smtClean="0"/>
              <a:t>The Request/Response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request/response process consists of a web browser asking the web server to send it a web page and the server sending back the page.</a:t>
            </a:r>
          </a:p>
          <a:p>
            <a:r>
              <a:rPr lang="en-US" dirty="0" smtClean="0"/>
              <a:t>The browser then takes place to display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4075"/>
          </a:xfrm>
        </p:spPr>
        <p:txBody>
          <a:bodyPr/>
          <a:lstStyle/>
          <a:p>
            <a:pPr algn="ctr"/>
            <a:r>
              <a:rPr lang="en-US" b="1" dirty="0" smtClean="0"/>
              <a:t>The basic client/server request/response sequence</a:t>
            </a:r>
            <a:endParaRPr lang="en-US" b="1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1" y="854075"/>
            <a:ext cx="11143898" cy="5807982"/>
          </a:xfrm>
        </p:spPr>
      </p:pic>
    </p:spTree>
    <p:extLst>
      <p:ext uri="{BB962C8B-B14F-4D97-AF65-F5344CB8AC3E}">
        <p14:creationId xmlns:p14="http://schemas.microsoft.com/office/powerpoint/2010/main" val="9660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 smtClean="0"/>
              <a:t>Steps involved in request/response sequence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http://imsciences.edu.pk into web browser’s address bar.</a:t>
            </a:r>
          </a:p>
          <a:p>
            <a:r>
              <a:rPr lang="en-US" dirty="0" smtClean="0"/>
              <a:t>Web browser looks up the IP Address for imsceinces.edu.pk</a:t>
            </a:r>
          </a:p>
          <a:p>
            <a:r>
              <a:rPr lang="en-US" dirty="0" smtClean="0"/>
              <a:t>Web Browser issues a request for the home page at imsciences.edu.pk at web server on server machine.</a:t>
            </a:r>
          </a:p>
          <a:p>
            <a:r>
              <a:rPr lang="en-US" dirty="0" smtClean="0"/>
              <a:t>The web </a:t>
            </a:r>
            <a:r>
              <a:rPr lang="en-US" dirty="0" err="1" smtClean="0"/>
              <a:t>serverreceived</a:t>
            </a:r>
            <a:r>
              <a:rPr lang="en-US" dirty="0" smtClean="0"/>
              <a:t> the request and looks for the web page on its storage device.</a:t>
            </a:r>
          </a:p>
          <a:p>
            <a:r>
              <a:rPr lang="en-US" dirty="0" smtClean="0"/>
              <a:t>The web page is retrieved by the server and returned to the browser.</a:t>
            </a:r>
          </a:p>
          <a:p>
            <a:r>
              <a:rPr lang="en-US" dirty="0" smtClean="0"/>
              <a:t>The client’s browser will display the web page.</a:t>
            </a:r>
          </a:p>
        </p:txBody>
      </p:sp>
    </p:spTree>
    <p:extLst>
      <p:ext uri="{BB962C8B-B14F-4D97-AF65-F5344CB8AC3E}">
        <p14:creationId xmlns:p14="http://schemas.microsoft.com/office/powerpoint/2010/main" val="1368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5620"/>
            <a:ext cx="12192000" cy="897618"/>
          </a:xfrm>
        </p:spPr>
        <p:txBody>
          <a:bodyPr/>
          <a:lstStyle/>
          <a:p>
            <a:pPr algn="ctr"/>
            <a:r>
              <a:rPr lang="en-US" b="1" dirty="0" smtClean="0"/>
              <a:t>Steps involved in Dynamic Web Pages Procedure</a:t>
            </a:r>
            <a:endParaRPr lang="en-US" b="1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653143"/>
            <a:ext cx="11669486" cy="6204857"/>
          </a:xfrm>
        </p:spPr>
      </p:pic>
    </p:spTree>
    <p:extLst>
      <p:ext uri="{BB962C8B-B14F-4D97-AF65-F5344CB8AC3E}">
        <p14:creationId xmlns:p14="http://schemas.microsoft.com/office/powerpoint/2010/main" val="15715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1014</Words>
  <Application>Microsoft Office PowerPoint</Application>
  <PresentationFormat>Widescreen</PresentationFormat>
  <Paragraphs>107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Web Engineering </vt:lpstr>
      <vt:lpstr>PowerPoint Presentation</vt:lpstr>
      <vt:lpstr>HTTP and HTML (Created By Tim Berners-Lee)</vt:lpstr>
      <vt:lpstr>Job of Server and Web Server?</vt:lpstr>
      <vt:lpstr>Request and Response</vt:lpstr>
      <vt:lpstr>The Request/Response Procedure</vt:lpstr>
      <vt:lpstr>The basic client/server request/response sequence</vt:lpstr>
      <vt:lpstr>Steps involved in request/response sequence</vt:lpstr>
      <vt:lpstr>Steps involved in Dynamic Web Pages Procedure</vt:lpstr>
      <vt:lpstr>Steps client/server request/response sequence</vt:lpstr>
      <vt:lpstr>PHP</vt:lpstr>
      <vt:lpstr>MySQL</vt:lpstr>
      <vt:lpstr>JavaScript</vt:lpstr>
      <vt:lpstr>CSS</vt:lpstr>
      <vt:lpstr>Apache Web Server</vt:lpstr>
      <vt:lpstr>Setting up a web server/Environment </vt:lpstr>
      <vt:lpstr>WAMP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the Installation</vt:lpstr>
      <vt:lpstr>IDE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I</dc:title>
  <dc:creator>Adnan Amin</dc:creator>
  <cp:lastModifiedBy>Adnan Amin</cp:lastModifiedBy>
  <cp:revision>31</cp:revision>
  <cp:lastPrinted>2015-02-24T09:47:02Z</cp:lastPrinted>
  <dcterms:created xsi:type="dcterms:W3CDTF">2015-02-22T15:02:02Z</dcterms:created>
  <dcterms:modified xsi:type="dcterms:W3CDTF">2015-03-03T07:18:04Z</dcterms:modified>
</cp:coreProperties>
</file>