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1" r:id="rId6"/>
    <p:sldId id="262" r:id="rId7"/>
    <p:sldId id="285" r:id="rId8"/>
    <p:sldId id="286" r:id="rId9"/>
    <p:sldId id="287" r:id="rId10"/>
    <p:sldId id="288" r:id="rId11"/>
    <p:sldId id="289" r:id="rId12"/>
    <p:sldId id="263" r:id="rId13"/>
    <p:sldId id="265" r:id="rId14"/>
    <p:sldId id="266" r:id="rId15"/>
    <p:sldId id="267" r:id="rId16"/>
    <p:sldId id="268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84" r:id="rId26"/>
    <p:sldId id="27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06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EC6447-9C7F-4DA1-8625-025E2DE34486}" type="datetimeFigureOut">
              <a:rPr lang="en-US" smtClean="0"/>
              <a:t>30-Mar-15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0A7147-FFFA-42F4-9574-9A5E39484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774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A7147-FFFA-42F4-9574-9A5E3948443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71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A95E-BBC2-49CF-BB2D-818195862BD9}" type="datetime1">
              <a:rPr lang="en-US" smtClean="0"/>
              <a:t>30-Mar-15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D45B-69D9-4E76-8600-1CE5C6796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90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6B67-91D0-43F5-822F-71B8D5877F4E}" type="datetime1">
              <a:rPr lang="en-US" smtClean="0"/>
              <a:t>30-Mar-15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D45B-69D9-4E76-8600-1CE5C6796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38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82A6-7936-4DB3-9547-52C6114A89F3}" type="datetime1">
              <a:rPr lang="en-US" smtClean="0"/>
              <a:t>30-Mar-15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D45B-69D9-4E76-8600-1CE5C6796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93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5B418B-1FBF-4380-BA86-C92805AACD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C25744-3BCE-42E1-B65B-DD1DE9675280}" type="datetime1">
              <a:rPr lang="en-US" smtClean="0"/>
              <a:t>30-Mar-15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6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8690-2DAB-4EB3-B1DA-D6022F2E088D}" type="datetime1">
              <a:rPr lang="en-US" smtClean="0"/>
              <a:t>30-Mar-15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D45B-69D9-4E76-8600-1CE5C6796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75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2588-3B2B-4765-9239-E5EB38040901}" type="datetime1">
              <a:rPr lang="en-US" smtClean="0"/>
              <a:t>30-Mar-15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D45B-69D9-4E76-8600-1CE5C6796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73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F8E5-266E-4393-82D5-240C0CC0DD6A}" type="datetime1">
              <a:rPr lang="en-US" smtClean="0"/>
              <a:t>30-Mar-15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D45B-69D9-4E76-8600-1CE5C6796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5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CEC18-49E7-48BB-B433-C7A0500EA608}" type="datetime1">
              <a:rPr lang="en-US" smtClean="0"/>
              <a:t>30-Mar-15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D45B-69D9-4E76-8600-1CE5C6796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63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12D72-17DD-4F89-8AE7-EA4F1DEF5386}" type="datetime1">
              <a:rPr lang="en-US" smtClean="0"/>
              <a:t>30-Mar-15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D45B-69D9-4E76-8600-1CE5C6796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46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B596-66C8-40C5-9CE0-8B1826C1A936}" type="datetime1">
              <a:rPr lang="en-US" smtClean="0"/>
              <a:t>30-Mar-15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D45B-69D9-4E76-8600-1CE5C6796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03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2DF1B-61C6-4952-9423-7AFD4A6AC0A3}" type="datetime1">
              <a:rPr lang="en-US" smtClean="0"/>
              <a:t>30-Mar-15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D45B-69D9-4E76-8600-1CE5C6796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72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EB115-C4CC-41E7-8E85-3B01EEB58D08}" type="datetime1">
              <a:rPr lang="en-US" smtClean="0"/>
              <a:t>30-Mar-15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D45B-69D9-4E76-8600-1CE5C6796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99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8CDCB-23A3-4A09-A6E9-84937B3F8FCE}" type="datetime1">
              <a:rPr lang="en-US" smtClean="0"/>
              <a:t>30-Mar-15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ED45B-69D9-4E76-8600-1CE5C6796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7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Engineering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smtClean="0"/>
              <a:t>Adnan Amin</a:t>
            </a:r>
          </a:p>
          <a:p>
            <a:r>
              <a:rPr lang="en-US" sz="1800" dirty="0" err="1" smtClean="0"/>
              <a:t>IMSciences|Peshawar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2141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766"/>
            <a:ext cx="10515600" cy="699400"/>
          </a:xfrm>
        </p:spPr>
        <p:txBody>
          <a:bodyPr/>
          <a:lstStyle/>
          <a:p>
            <a:r>
              <a:rPr lang="en-US" b="1" dirty="0" smtClean="0"/>
              <a:t>3. Background position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806568"/>
            <a:ext cx="10898875" cy="2537133"/>
          </a:xfrm>
        </p:spPr>
        <p:txBody>
          <a:bodyPr>
            <a:normAutofit/>
          </a:bodyPr>
          <a:lstStyle/>
          <a:p>
            <a:r>
              <a:rPr lang="en-US" dirty="0" smtClean="0"/>
              <a:t>You can also specify the position of the background image relative to the element behind which it is applied.</a:t>
            </a:r>
          </a:p>
          <a:p>
            <a:r>
              <a:rPr lang="en-US" dirty="0" smtClean="0"/>
              <a:t>The possible values are:</a:t>
            </a:r>
          </a:p>
          <a:p>
            <a:pPr>
              <a:buNone/>
            </a:pPr>
            <a:r>
              <a:rPr lang="en-US" dirty="0" smtClean="0"/>
              <a:t>   CENTER TOP, CENTER BOTTOM, LEFT TOP, LEFT BOTTOM AND RIGHT TOP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76500" y="3130455"/>
            <a:ext cx="7239000" cy="83099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P { BACKGROUND-IMAGE: URL(“PHOTO.GIF”) ; </a:t>
            </a:r>
          </a:p>
          <a:p>
            <a:r>
              <a:rPr lang="en-US" sz="2400" dirty="0"/>
              <a:t>    background-position: right bottom;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23582" y="4449170"/>
            <a:ext cx="9644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/>
              <a:t> You can also specify the horizontal and vertical starting points.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>
                <a:solidFill>
                  <a:srgbClr val="00B050"/>
                </a:solidFill>
              </a:rPr>
              <a:t> p { background-position: 60px  15px 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D45B-69D9-4E76-8600-1CE5C67960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87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677" y="231675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800" b="1" dirty="0" smtClean="0"/>
              <a:t>PARTS OF CSS</a:t>
            </a:r>
            <a:endParaRPr lang="en-US" sz="8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D45B-69D9-4E76-8600-1CE5C67960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5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787021"/>
            <a:ext cx="11865934" cy="6070979"/>
          </a:xfrm>
        </p:spPr>
        <p:txBody>
          <a:bodyPr>
            <a:normAutofit/>
          </a:bodyPr>
          <a:lstStyle/>
          <a:p>
            <a:pPr algn="just" eaLnBrk="1" hangingPunct="1">
              <a:defRPr/>
            </a:pPr>
            <a:r>
              <a:rPr lang="en-US" sz="4400" dirty="0"/>
              <a:t>A Style Sheet consists of the following three parts:</a:t>
            </a:r>
          </a:p>
          <a:p>
            <a:pPr lvl="1" algn="just" eaLnBrk="1" hangingPunct="1">
              <a:defRPr/>
            </a:pPr>
            <a:r>
              <a:rPr lang="en-US" sz="4000" dirty="0"/>
              <a:t>  </a:t>
            </a:r>
            <a:r>
              <a:rPr lang="en-US" sz="4000" b="1" dirty="0" smtClean="0">
                <a:solidFill>
                  <a:srgbClr val="0070C0"/>
                </a:solidFill>
              </a:rPr>
              <a:t>Selector</a:t>
            </a:r>
          </a:p>
          <a:p>
            <a:pPr lvl="2" algn="just">
              <a:defRPr/>
            </a:pPr>
            <a:r>
              <a:rPr lang="en-US" sz="3600" dirty="0" smtClean="0"/>
              <a:t>It is </a:t>
            </a:r>
            <a:r>
              <a:rPr lang="en-US" sz="3600" dirty="0"/>
              <a:t>normally the HTML tag to be </a:t>
            </a:r>
            <a:r>
              <a:rPr lang="en-US" sz="3600" dirty="0" smtClean="0"/>
              <a:t>defined</a:t>
            </a:r>
            <a:r>
              <a:rPr lang="en-US" sz="3600" dirty="0"/>
              <a:t>.</a:t>
            </a:r>
          </a:p>
          <a:p>
            <a:pPr lvl="1" algn="just" eaLnBrk="1" hangingPunct="1">
              <a:defRPr/>
            </a:pPr>
            <a:r>
              <a:rPr lang="en-US" sz="4000" dirty="0">
                <a:solidFill>
                  <a:srgbClr val="C00000"/>
                </a:solidFill>
              </a:rPr>
              <a:t>  </a:t>
            </a:r>
            <a:r>
              <a:rPr lang="en-US" sz="4000" b="1" dirty="0" smtClean="0">
                <a:solidFill>
                  <a:srgbClr val="0070C0"/>
                </a:solidFill>
              </a:rPr>
              <a:t>Property</a:t>
            </a:r>
          </a:p>
          <a:p>
            <a:pPr lvl="2" algn="just">
              <a:defRPr/>
            </a:pPr>
            <a:r>
              <a:rPr lang="en-US" sz="3600" dirty="0" smtClean="0"/>
              <a:t>It is </a:t>
            </a:r>
            <a:r>
              <a:rPr lang="en-US" sz="3600" dirty="0"/>
              <a:t>the attribute of the tag to be changed.</a:t>
            </a:r>
            <a:endParaRPr lang="en-US" sz="3600" dirty="0">
              <a:solidFill>
                <a:srgbClr val="C00000"/>
              </a:solidFill>
            </a:endParaRPr>
          </a:p>
          <a:p>
            <a:pPr lvl="1" algn="just" eaLnBrk="1" hangingPunct="1">
              <a:defRPr/>
            </a:pPr>
            <a:r>
              <a:rPr lang="en-US" sz="4000" dirty="0">
                <a:solidFill>
                  <a:srgbClr val="00B050"/>
                </a:solidFill>
              </a:rPr>
              <a:t>  </a:t>
            </a:r>
            <a:r>
              <a:rPr lang="en-US" sz="4000" b="1" dirty="0" smtClean="0">
                <a:solidFill>
                  <a:srgbClr val="0070C0"/>
                </a:solidFill>
              </a:rPr>
              <a:t>Value</a:t>
            </a:r>
          </a:p>
          <a:p>
            <a:pPr lvl="2" algn="just">
              <a:defRPr/>
            </a:pPr>
            <a:r>
              <a:rPr lang="en-US" sz="3600" dirty="0" smtClean="0"/>
              <a:t>It is </a:t>
            </a:r>
            <a:r>
              <a:rPr lang="en-US" sz="3600" dirty="0"/>
              <a:t>the value of the property. The property and value are separated by colon : and surrounded by braces</a:t>
            </a:r>
            <a:r>
              <a:rPr lang="en-US" sz="3600" dirty="0" smtClean="0"/>
              <a:t>.</a:t>
            </a:r>
            <a:endParaRPr lang="en-US" dirty="0" smtClean="0">
              <a:solidFill>
                <a:srgbClr val="00B050"/>
              </a:solidFill>
            </a:endParaRP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en-US" sz="4800" b="1" dirty="0"/>
              <a:t>Selector</a:t>
            </a:r>
            <a:r>
              <a:rPr lang="en-US" sz="4800" b="1" dirty="0">
                <a:solidFill>
                  <a:srgbClr val="00B050"/>
                </a:solidFill>
              </a:rPr>
              <a:t> { </a:t>
            </a:r>
            <a:r>
              <a:rPr lang="en-US" sz="4800" b="1" dirty="0">
                <a:solidFill>
                  <a:srgbClr val="C00000"/>
                </a:solidFill>
              </a:rPr>
              <a:t>property</a:t>
            </a:r>
            <a:r>
              <a:rPr lang="en-US" sz="4800" b="1" dirty="0">
                <a:solidFill>
                  <a:srgbClr val="00B050"/>
                </a:solidFill>
              </a:rPr>
              <a:t> :value}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1999" cy="78702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sz="4000" b="1" dirty="0">
                <a:solidFill>
                  <a:schemeClr val="tx1"/>
                </a:solidFill>
              </a:rPr>
              <a:t>Parts of CSS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D45B-69D9-4E76-8600-1CE5C67960C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8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10963940" cy="4724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/>
              <a:t>H2 { color : </a:t>
            </a:r>
            <a:r>
              <a:rPr lang="en-US" sz="3200" dirty="0">
                <a:solidFill>
                  <a:srgbClr val="00B050"/>
                </a:solidFill>
              </a:rPr>
              <a:t>green</a:t>
            </a:r>
            <a:r>
              <a:rPr lang="en-US" sz="3200" dirty="0"/>
              <a:t> }</a:t>
            </a:r>
          </a:p>
          <a:p>
            <a:pPr lvl="1" eaLnBrk="1" hangingPunct="1"/>
            <a:r>
              <a:rPr lang="en-US" sz="2800" dirty="0">
                <a:solidFill>
                  <a:srgbClr val="0070C0"/>
                </a:solidFill>
              </a:rPr>
              <a:t> The above example changes the default color of &lt;H2&gt; tag.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2800" dirty="0">
              <a:solidFill>
                <a:srgbClr val="0070C0"/>
              </a:solidFill>
            </a:endParaRPr>
          </a:p>
          <a:p>
            <a:pPr eaLnBrk="1" hangingPunct="1"/>
            <a:r>
              <a:rPr lang="en-US" sz="3200" dirty="0">
                <a:solidFill>
                  <a:srgbClr val="0070C0"/>
                </a:solidFill>
              </a:rPr>
              <a:t>H1,H2,H3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3200" dirty="0">
                <a:solidFill>
                  <a:srgbClr val="0070C0"/>
                </a:solidFill>
              </a:rPr>
              <a:t>   { color: </a:t>
            </a:r>
            <a:r>
              <a:rPr lang="en-US" sz="3200" dirty="0">
                <a:solidFill>
                  <a:srgbClr val="00B050"/>
                </a:solidFill>
              </a:rPr>
              <a:t>green; </a:t>
            </a:r>
            <a:r>
              <a:rPr lang="en-US" sz="3200" dirty="0">
                <a:solidFill>
                  <a:srgbClr val="0070C0"/>
                </a:solidFill>
              </a:rPr>
              <a:t>font-family: </a:t>
            </a:r>
            <a:r>
              <a:rPr lang="en-US" sz="3200" dirty="0">
                <a:solidFill>
                  <a:srgbClr val="00B050"/>
                </a:solidFill>
              </a:rPr>
              <a:t>comic sans MS;</a:t>
            </a:r>
            <a:r>
              <a:rPr lang="en-US" sz="3200" dirty="0">
                <a:solidFill>
                  <a:srgbClr val="0070C0"/>
                </a:solidFill>
              </a:rPr>
              <a:t> }</a:t>
            </a:r>
          </a:p>
          <a:p>
            <a:pPr lvl="1" eaLnBrk="1" hangingPunct="1"/>
            <a:r>
              <a:rPr lang="en-US" sz="2800" dirty="0">
                <a:solidFill>
                  <a:srgbClr val="0070C0"/>
                </a:solidFill>
              </a:rPr>
              <a:t> The above example modifies the color of &lt;h1&gt;, &lt;h2&gt; and &lt;h3&gt; tags and sets to green.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0"/>
            <a:ext cx="121920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4000" b="1" kern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D45B-69D9-4E76-8600-1CE5C67960C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0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024" y="300728"/>
            <a:ext cx="9746776" cy="609600"/>
          </a:xfrm>
        </p:spPr>
        <p:txBody>
          <a:bodyPr>
            <a:noAutofit/>
          </a:bodyPr>
          <a:lstStyle/>
          <a:p>
            <a:r>
              <a:rPr lang="en-US" sz="4800" b="1" dirty="0"/>
              <a:t>Types of Cascading Style Sheets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9460" y="1447800"/>
            <a:ext cx="9287540" cy="4800600"/>
          </a:xfrm>
        </p:spPr>
        <p:txBody>
          <a:bodyPr>
            <a:normAutofit/>
          </a:bodyPr>
          <a:lstStyle/>
          <a:p>
            <a:r>
              <a:rPr lang="en-US" sz="3600" i="1" dirty="0"/>
              <a:t>There are three types of CSS for using in webpage or website.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3300" i="1" dirty="0"/>
              <a:t>Inline style sheets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3300" i="1" dirty="0"/>
              <a:t>Internal style sheets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3300" i="1" dirty="0"/>
              <a:t>External style sheets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85B418B-1FBF-4380-BA86-C92805AACD9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9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3283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Inline Style sheets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66700" y="1310640"/>
            <a:ext cx="7620000" cy="4419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&lt;body&gt;</a:t>
            </a:r>
          </a:p>
          <a:p>
            <a:pPr marL="0" indent="0">
              <a:buNone/>
            </a:pPr>
            <a:r>
              <a:rPr lang="en-US" dirty="0" smtClean="0"/>
              <a:t>         </a:t>
            </a:r>
            <a:r>
              <a:rPr lang="en-US" i="1" dirty="0" smtClean="0">
                <a:solidFill>
                  <a:srgbClr val="002060"/>
                </a:solidFill>
              </a:rPr>
              <a:t>&lt;</a:t>
            </a:r>
            <a:r>
              <a:rPr lang="en-US" i="1" dirty="0">
                <a:solidFill>
                  <a:srgbClr val="002060"/>
                </a:solidFill>
              </a:rPr>
              <a:t>h1 style="font-family: Script"&gt;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2060"/>
                </a:solidFill>
              </a:rPr>
              <a:t>        </a:t>
            </a:r>
            <a:r>
              <a:rPr lang="en-US" i="1" dirty="0" smtClean="0">
                <a:solidFill>
                  <a:srgbClr val="002060"/>
                </a:solidFill>
              </a:rPr>
              <a:t>       using </a:t>
            </a:r>
            <a:r>
              <a:rPr lang="en-US" i="1" dirty="0">
                <a:solidFill>
                  <a:srgbClr val="002060"/>
                </a:solidFill>
              </a:rPr>
              <a:t>font-family script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002060"/>
                </a:solidFill>
              </a:rPr>
              <a:t>         &lt;/</a:t>
            </a:r>
            <a:r>
              <a:rPr lang="en-US" i="1" dirty="0">
                <a:solidFill>
                  <a:srgbClr val="002060"/>
                </a:solidFill>
              </a:rPr>
              <a:t>h1&gt;</a:t>
            </a:r>
          </a:p>
          <a:p>
            <a:pPr marL="0" indent="0">
              <a:buNone/>
            </a:pPr>
            <a:r>
              <a:rPr lang="pt-BR" i="1" dirty="0" smtClean="0">
                <a:solidFill>
                  <a:srgbClr val="0070C0"/>
                </a:solidFill>
              </a:rPr>
              <a:t>        &lt;</a:t>
            </a:r>
            <a:r>
              <a:rPr lang="pt-BR" i="1" dirty="0">
                <a:solidFill>
                  <a:srgbClr val="0070C0"/>
                </a:solidFill>
              </a:rPr>
              <a:t>h2 style="font-family:@Arial Unicode MS "&gt;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0070C0"/>
                </a:solidFill>
              </a:rPr>
              <a:t>               using </a:t>
            </a:r>
            <a:r>
              <a:rPr lang="en-US" i="1" dirty="0">
                <a:solidFill>
                  <a:srgbClr val="0070C0"/>
                </a:solidFill>
              </a:rPr>
              <a:t>font-family </a:t>
            </a:r>
            <a:r>
              <a:rPr lang="en-US" i="1" dirty="0" err="1">
                <a:solidFill>
                  <a:srgbClr val="0070C0"/>
                </a:solidFill>
              </a:rPr>
              <a:t>arial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</a:rPr>
              <a:t>unicode</a:t>
            </a:r>
            <a:endParaRPr lang="en-US" i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i="1" dirty="0" smtClean="0">
                <a:solidFill>
                  <a:srgbClr val="0070C0"/>
                </a:solidFill>
              </a:rPr>
              <a:t>        &lt;/h2&gt;</a:t>
            </a:r>
          </a:p>
          <a:p>
            <a:pPr marL="0" indent="0">
              <a:buNone/>
            </a:pPr>
            <a:r>
              <a:rPr lang="en-US" dirty="0" smtClean="0"/>
              <a:t>&lt;/body&gt;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041" y="4209935"/>
            <a:ext cx="5911959" cy="264806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85B418B-1FBF-4380-BA86-C92805AACD9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0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572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Internal Style Sheets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981200" y="1295400"/>
            <a:ext cx="72390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&lt;head&gt;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i="1" dirty="0" smtClean="0">
                <a:solidFill>
                  <a:srgbClr val="C00000"/>
                </a:solidFill>
              </a:rPr>
              <a:t>&lt;</a:t>
            </a:r>
            <a:r>
              <a:rPr lang="en-US" i="1" dirty="0">
                <a:solidFill>
                  <a:srgbClr val="C00000"/>
                </a:solidFill>
              </a:rPr>
              <a:t>style type="text/</a:t>
            </a:r>
            <a:r>
              <a:rPr lang="en-US" i="1" dirty="0" err="1">
                <a:solidFill>
                  <a:srgbClr val="C00000"/>
                </a:solidFill>
              </a:rPr>
              <a:t>css</a:t>
            </a:r>
            <a:r>
              <a:rPr lang="en-US" i="1" dirty="0">
                <a:solidFill>
                  <a:srgbClr val="C00000"/>
                </a:solidFill>
              </a:rPr>
              <a:t>"&gt;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C00000"/>
                </a:solidFill>
              </a:rPr>
              <a:t>          </a:t>
            </a:r>
            <a:r>
              <a:rPr lang="en-US" i="1" dirty="0" smtClean="0">
                <a:solidFill>
                  <a:srgbClr val="C00000"/>
                </a:solidFill>
              </a:rPr>
              <a:t>h1</a:t>
            </a:r>
            <a:r>
              <a:rPr lang="en-US" i="1" dirty="0" smtClean="0">
                <a:solidFill>
                  <a:srgbClr val="C00000"/>
                </a:solidFill>
              </a:rPr>
              <a:t>{font-family</a:t>
            </a:r>
            <a:r>
              <a:rPr lang="en-US" i="1" dirty="0">
                <a:solidFill>
                  <a:srgbClr val="C00000"/>
                </a:solidFill>
              </a:rPr>
              <a:t>: </a:t>
            </a:r>
            <a:r>
              <a:rPr lang="en-US" i="1" dirty="0" err="1">
                <a:solidFill>
                  <a:srgbClr val="C00000"/>
                </a:solidFill>
              </a:rPr>
              <a:t>arial</a:t>
            </a:r>
            <a:r>
              <a:rPr lang="en-US" i="1" dirty="0" smtClean="0">
                <a:solidFill>
                  <a:srgbClr val="C00000"/>
                </a:solidFill>
              </a:rPr>
              <a:t>; }</a:t>
            </a:r>
            <a:endParaRPr lang="en-US" i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i="1" dirty="0" smtClean="0">
                <a:solidFill>
                  <a:srgbClr val="C00000"/>
                </a:solidFill>
              </a:rPr>
              <a:t>&lt;/</a:t>
            </a:r>
            <a:r>
              <a:rPr lang="en-US" i="1" dirty="0">
                <a:solidFill>
                  <a:srgbClr val="C00000"/>
                </a:solidFill>
              </a:rPr>
              <a:t>style&gt;</a:t>
            </a:r>
            <a:endParaRPr lang="en-US" i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&lt;/head&gt;</a:t>
            </a:r>
          </a:p>
          <a:p>
            <a:pPr marL="0" indent="0">
              <a:buNone/>
            </a:pPr>
            <a:r>
              <a:rPr lang="en-US" dirty="0" smtClean="0"/>
              <a:t>&lt;body&gt;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&lt;h1&gt; Hello Dear Students &lt;/h1&gt;</a:t>
            </a:r>
          </a:p>
          <a:p>
            <a:pPr marL="0" indent="0">
              <a:buNone/>
            </a:pPr>
            <a:r>
              <a:rPr lang="en-US" dirty="0" smtClean="0"/>
              <a:t>&lt;/body&gt;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85B418B-1FBF-4380-BA86-C92805AACD9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8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572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External Style Sheets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981200" y="1219200"/>
            <a:ext cx="4038600" cy="46482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dirty="0" smtClean="0"/>
              <a:t>Create style sheet,  save it.</a:t>
            </a:r>
          </a:p>
          <a:p>
            <a:pPr marL="0" indent="0">
              <a:buNone/>
            </a:pPr>
            <a:r>
              <a:rPr lang="en-US" dirty="0" smtClean="0"/>
              <a:t>“StyleSheet.css”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body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 background-      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repeat:repeat-x</a:t>
            </a:r>
            <a:r>
              <a:rPr lang="en-US" dirty="0">
                <a:solidFill>
                  <a:srgbClr val="0070C0"/>
                </a:solidFill>
              </a:rPr>
              <a:t>;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 background-  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image:url</a:t>
            </a:r>
            <a:r>
              <a:rPr lang="en-US" dirty="0">
                <a:solidFill>
                  <a:srgbClr val="0070C0"/>
                </a:solidFill>
              </a:rPr>
              <a:t>("bg.gif") 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19200"/>
            <a:ext cx="4038600" cy="46482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Put the following code in head section of another web page.</a:t>
            </a:r>
          </a:p>
          <a:p>
            <a:pPr marL="0" indent="0">
              <a:buNone/>
            </a:pPr>
            <a:r>
              <a:rPr lang="en-US" dirty="0" smtClean="0"/>
              <a:t>&lt;head&gt;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C00000"/>
                </a:solidFill>
              </a:rPr>
              <a:t>&lt;link </a:t>
            </a:r>
            <a:endParaRPr lang="en-US" i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i="1" dirty="0">
                <a:solidFill>
                  <a:srgbClr val="C00000"/>
                </a:solidFill>
              </a:rPr>
              <a:t> </a:t>
            </a:r>
            <a:r>
              <a:rPr lang="en-US" i="1" dirty="0" smtClean="0">
                <a:solidFill>
                  <a:srgbClr val="C00000"/>
                </a:solidFill>
              </a:rPr>
              <a:t>  </a:t>
            </a:r>
            <a:r>
              <a:rPr lang="en-US" i="1" dirty="0" err="1" smtClean="0">
                <a:solidFill>
                  <a:srgbClr val="C00000"/>
                </a:solidFill>
              </a:rPr>
              <a:t>href</a:t>
            </a:r>
            <a:r>
              <a:rPr lang="en-US" i="1" dirty="0">
                <a:solidFill>
                  <a:srgbClr val="C00000"/>
                </a:solidFill>
              </a:rPr>
              <a:t>="StyleSheet.css" </a:t>
            </a:r>
            <a:r>
              <a:rPr lang="en-US" i="1" dirty="0" smtClean="0">
                <a:solidFill>
                  <a:srgbClr val="C00000"/>
                </a:solidFill>
              </a:rPr>
              <a:t>    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C00000"/>
                </a:solidFill>
              </a:rPr>
              <a:t> </a:t>
            </a:r>
            <a:r>
              <a:rPr lang="en-US" i="1" dirty="0" smtClean="0">
                <a:solidFill>
                  <a:srgbClr val="C00000"/>
                </a:solidFill>
              </a:rPr>
              <a:t>  </a:t>
            </a:r>
            <a:r>
              <a:rPr lang="en-US" i="1" dirty="0" err="1" smtClean="0">
                <a:solidFill>
                  <a:srgbClr val="C00000"/>
                </a:solidFill>
              </a:rPr>
              <a:t>rel</a:t>
            </a:r>
            <a:r>
              <a:rPr lang="en-US" i="1" dirty="0">
                <a:solidFill>
                  <a:srgbClr val="C00000"/>
                </a:solidFill>
              </a:rPr>
              <a:t>="</a:t>
            </a:r>
            <a:r>
              <a:rPr lang="en-US" i="1" dirty="0" err="1">
                <a:solidFill>
                  <a:srgbClr val="C00000"/>
                </a:solidFill>
              </a:rPr>
              <a:t>stylesheet</a:t>
            </a:r>
            <a:r>
              <a:rPr lang="en-US" i="1" dirty="0">
                <a:solidFill>
                  <a:srgbClr val="C00000"/>
                </a:solidFill>
              </a:rPr>
              <a:t>" </a:t>
            </a:r>
            <a:r>
              <a:rPr lang="en-US" i="1" dirty="0" smtClean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C00000"/>
                </a:solidFill>
              </a:rPr>
              <a:t> </a:t>
            </a:r>
            <a:r>
              <a:rPr lang="en-US" i="1" dirty="0" smtClean="0">
                <a:solidFill>
                  <a:srgbClr val="C00000"/>
                </a:solidFill>
              </a:rPr>
              <a:t>  type</a:t>
            </a:r>
            <a:r>
              <a:rPr lang="en-US" i="1" dirty="0">
                <a:solidFill>
                  <a:srgbClr val="C00000"/>
                </a:solidFill>
              </a:rPr>
              <a:t>="text/</a:t>
            </a:r>
            <a:r>
              <a:rPr lang="en-US" i="1" dirty="0" err="1">
                <a:solidFill>
                  <a:srgbClr val="C00000"/>
                </a:solidFill>
              </a:rPr>
              <a:t>css</a:t>
            </a:r>
            <a:r>
              <a:rPr lang="en-US" i="1" dirty="0">
                <a:solidFill>
                  <a:srgbClr val="C00000"/>
                </a:solidFill>
              </a:rPr>
              <a:t>" </a:t>
            </a:r>
            <a:endParaRPr lang="en-US" i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i="1" dirty="0" smtClean="0">
                <a:solidFill>
                  <a:srgbClr val="C00000"/>
                </a:solidFill>
              </a:rPr>
              <a:t>/&gt;</a:t>
            </a:r>
          </a:p>
          <a:p>
            <a:pPr marL="0" indent="0">
              <a:buNone/>
            </a:pPr>
            <a:r>
              <a:rPr lang="en-US" dirty="0" smtClean="0"/>
              <a:t>&lt;/head&gt;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85B418B-1FBF-4380-BA86-C92805AACD9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0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750627"/>
            <a:ext cx="12192000" cy="3589362"/>
          </a:xfrm>
        </p:spPr>
        <p:txBody>
          <a:bodyPr>
            <a:noAutofit/>
          </a:bodyPr>
          <a:lstStyle/>
          <a:p>
            <a:pPr algn="ctr"/>
            <a:r>
              <a:rPr lang="en-US" sz="13800" b="1" dirty="0" smtClean="0"/>
              <a:t>CSS With Classes</a:t>
            </a:r>
            <a:endParaRPr lang="en-US" sz="138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D45B-69D9-4E76-8600-1CE5C67960C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9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051" y="1"/>
            <a:ext cx="10515600" cy="1074998"/>
          </a:xfrm>
        </p:spPr>
        <p:txBody>
          <a:bodyPr/>
          <a:lstStyle/>
          <a:p>
            <a:pPr algn="ctr"/>
            <a:r>
              <a:rPr lang="en-US" b="1" dirty="0" smtClean="0">
                <a:latin typeface="Algerian" panose="04020705040A02060702" pitchFamily="82" charset="0"/>
              </a:rPr>
              <a:t>CSS Classes</a:t>
            </a:r>
            <a:endParaRPr lang="en-US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051" y="1074998"/>
            <a:ext cx="11690445" cy="554416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4000" dirty="0"/>
              <a:t>CSS provides the facility to define two or more styles for the same tag.</a:t>
            </a:r>
          </a:p>
          <a:p>
            <a:pPr algn="just"/>
            <a:r>
              <a:rPr lang="en-US" sz="4000" dirty="0"/>
              <a:t>CSS classes allow you to create several different styles for the same element, at the document level or in an external style sheet</a:t>
            </a:r>
            <a:r>
              <a:rPr lang="en-US" sz="4000" dirty="0" smtClean="0"/>
              <a:t>.</a:t>
            </a:r>
          </a:p>
          <a:p>
            <a:r>
              <a:rPr lang="en-US" sz="4000" dirty="0">
                <a:solidFill>
                  <a:srgbClr val="FF0000"/>
                </a:solidFill>
              </a:rPr>
              <a:t>There are the following major classes in CSS.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4000" dirty="0">
                <a:solidFill>
                  <a:srgbClr val="0070C0"/>
                </a:solidFill>
              </a:rPr>
              <a:t>Regular Classes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4000" dirty="0">
                <a:solidFill>
                  <a:srgbClr val="0070C0"/>
                </a:solidFill>
              </a:rPr>
              <a:t>Generic Classes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4000" dirty="0">
                <a:solidFill>
                  <a:srgbClr val="0070C0"/>
                </a:solidFill>
              </a:rPr>
              <a:t>ID Classes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4000" dirty="0">
                <a:solidFill>
                  <a:srgbClr val="0070C0"/>
                </a:solidFill>
              </a:rPr>
              <a:t>Hyperlink pseudo </a:t>
            </a:r>
            <a:r>
              <a:rPr lang="en-US" sz="4000" dirty="0" smtClean="0">
                <a:solidFill>
                  <a:srgbClr val="0070C0"/>
                </a:solidFill>
              </a:rPr>
              <a:t>classes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D45B-69D9-4E76-8600-1CE5C67960C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2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8977"/>
            <a:ext cx="10515600" cy="655601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Cascading Style Sheets (CSS)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7171"/>
            <a:ext cx="11006470" cy="4879791"/>
          </a:xfrm>
        </p:spPr>
        <p:txBody>
          <a:bodyPr/>
          <a:lstStyle/>
          <a:p>
            <a:r>
              <a:rPr lang="en-US" dirty="0" smtClean="0"/>
              <a:t>HTML’s formatting capabilities are limited by design. CSS is the way to go when you want control over the display of your web pages.</a:t>
            </a:r>
          </a:p>
          <a:p>
            <a:r>
              <a:rPr lang="en-US" smtClean="0"/>
              <a:t>Tell </a:t>
            </a:r>
            <a:r>
              <a:rPr lang="en-US" dirty="0" smtClean="0"/>
              <a:t>a web browser how to format an HTML document.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tool that lets you add fancy skin to the HMTL basic elements.</a:t>
            </a:r>
          </a:p>
          <a:p>
            <a:r>
              <a:rPr lang="en-US" dirty="0" smtClean="0"/>
              <a:t>CSS give you precise control over how the structural elements appear on  a web page.</a:t>
            </a:r>
          </a:p>
          <a:p>
            <a:r>
              <a:rPr lang="en-US" dirty="0" smtClean="0"/>
              <a:t>CSS styles are easy to build and even easier to integrate into a web page.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D45B-69D9-4E76-8600-1CE5C67960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7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9467"/>
            <a:ext cx="10515600" cy="863174"/>
          </a:xfrm>
        </p:spPr>
        <p:txBody>
          <a:bodyPr/>
          <a:lstStyle/>
          <a:p>
            <a:pPr algn="ctr"/>
            <a:r>
              <a:rPr lang="en-US" b="1" dirty="0" smtClean="0"/>
              <a:t>Regular Classes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933C0-D9D8-477E-B7D1-30B244E05C91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91319" y="982641"/>
            <a:ext cx="11081982" cy="5341959"/>
          </a:xfrm>
        </p:spPr>
        <p:txBody>
          <a:bodyPr>
            <a:normAutofit/>
          </a:bodyPr>
          <a:lstStyle/>
          <a:p>
            <a:r>
              <a:rPr lang="en-US" dirty="0"/>
              <a:t>You declare a CSS class by using a dot (.) followed by the class name. You make up the class name by yourself. After the class name you simply enter the properties/ values that you want to assign to your class.</a:t>
            </a:r>
          </a:p>
          <a:p>
            <a:pPr>
              <a:buNone/>
            </a:pPr>
            <a:endParaRPr lang="en-US" dirty="0"/>
          </a:p>
          <a:p>
            <a:pPr algn="ctr">
              <a:buNone/>
            </a:pPr>
            <a:r>
              <a:rPr lang="en-US" b="1" dirty="0">
                <a:solidFill>
                  <a:srgbClr val="FF0000"/>
                </a:solidFill>
              </a:rPr>
              <a:t>.class-name { property: value; } </a:t>
            </a:r>
          </a:p>
          <a:p>
            <a:pPr algn="ctr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If you want to use the same class name for multiple elements, but each with a different style, you can prefix the dot with the HTML element name </a:t>
            </a:r>
          </a:p>
          <a:p>
            <a:endParaRPr lang="en-US" dirty="0"/>
          </a:p>
          <a:p>
            <a:pPr algn="ctr">
              <a:buNone/>
            </a:pPr>
            <a:r>
              <a:rPr lang="en-US" b="1" dirty="0">
                <a:solidFill>
                  <a:srgbClr val="FF0000"/>
                </a:solidFill>
              </a:rPr>
              <a:t>html-element-</a:t>
            </a:r>
            <a:r>
              <a:rPr lang="en-US" b="1" dirty="0" err="1">
                <a:solidFill>
                  <a:srgbClr val="FF0000"/>
                </a:solidFill>
              </a:rPr>
              <a:t>name.class</a:t>
            </a:r>
            <a:r>
              <a:rPr lang="en-US" b="1" dirty="0">
                <a:solidFill>
                  <a:srgbClr val="FF0000"/>
                </a:solidFill>
              </a:rPr>
              <a:t>-name { </a:t>
            </a:r>
            <a:r>
              <a:rPr lang="en-US" b="1" dirty="0" err="1">
                <a:solidFill>
                  <a:srgbClr val="FF0000"/>
                </a:solidFill>
              </a:rPr>
              <a:t>property:value</a:t>
            </a:r>
            <a:r>
              <a:rPr lang="en-US" b="1" dirty="0">
                <a:solidFill>
                  <a:srgbClr val="FF0000"/>
                </a:solidFill>
              </a:rPr>
              <a:t>; }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974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81287"/>
          </a:xfrm>
        </p:spPr>
        <p:txBody>
          <a:bodyPr/>
          <a:lstStyle/>
          <a:p>
            <a:pPr algn="ctr"/>
            <a:r>
              <a:rPr lang="en-US" b="1" dirty="0" smtClean="0"/>
              <a:t>Example about CSS Class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933C0-D9D8-477E-B7D1-30B244E05C91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838200" y="914400"/>
            <a:ext cx="10515600" cy="5262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&lt;head&gt; </a:t>
            </a: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&lt;style type="text/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css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"&gt; </a:t>
            </a: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 h1.a { color:#000099 } </a:t>
            </a: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h1.b { color:#999999; } </a:t>
            </a: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&lt;/style&gt; </a:t>
            </a:r>
          </a:p>
          <a:p>
            <a:pPr>
              <a:buNone/>
            </a:pPr>
            <a:r>
              <a:rPr lang="en-US" dirty="0" smtClean="0"/>
              <a:t>&lt;/head&gt; </a:t>
            </a:r>
          </a:p>
          <a:p>
            <a:pPr>
              <a:buNone/>
            </a:pPr>
            <a:r>
              <a:rPr lang="en-US" dirty="0" smtClean="0"/>
              <a:t>&lt;body&gt; </a:t>
            </a:r>
          </a:p>
          <a:p>
            <a:pPr>
              <a:buNone/>
            </a:pPr>
            <a:r>
              <a:rPr lang="en-US" dirty="0" smtClean="0"/>
              <a:t>    &lt;h1 class=“a"&gt;CSS Class&lt;/h1&gt; </a:t>
            </a:r>
          </a:p>
          <a:p>
            <a:pPr>
              <a:buNone/>
            </a:pPr>
            <a:r>
              <a:rPr lang="en-US" dirty="0" smtClean="0"/>
              <a:t>    &lt;h1 class=“b"&gt;CSS classes can be very useful&lt;/h1&gt; </a:t>
            </a:r>
          </a:p>
          <a:p>
            <a:pPr>
              <a:buNone/>
            </a:pPr>
            <a:r>
              <a:rPr lang="en-US" dirty="0" smtClean="0"/>
              <a:t>&lt;/body 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4329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193" y="192301"/>
            <a:ext cx="11012607" cy="723331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Generic Classes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933C0-D9D8-477E-B7D1-30B244E05C91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41193" y="1023582"/>
            <a:ext cx="11464119" cy="5224818"/>
          </a:xfrm>
        </p:spPr>
        <p:txBody>
          <a:bodyPr>
            <a:normAutofit/>
          </a:bodyPr>
          <a:lstStyle/>
          <a:p>
            <a:r>
              <a:rPr lang="en-US" dirty="0" smtClean="0"/>
              <a:t>You may also define a class without associating it with a particular tag and apply that class selectively through your documents for a variety of tags.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Generic classes are quite handy and make it easy to apply a particular style to a broad range of tags. Netscape and Internet Explorer support CSS2 generic classes.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&lt;style type=“text/</a:t>
            </a:r>
            <a:r>
              <a:rPr lang="en-US" dirty="0" err="1" smtClean="0">
                <a:solidFill>
                  <a:srgbClr val="002060"/>
                </a:solidFill>
              </a:rPr>
              <a:t>css</a:t>
            </a:r>
            <a:r>
              <a:rPr lang="en-US" dirty="0" smtClean="0">
                <a:solidFill>
                  <a:srgbClr val="002060"/>
                </a:solidFill>
              </a:rPr>
              <a:t>”&gt;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	.italic { font-style : italic }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   .blue { color : blue; font-style : bold }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&lt;/style&gt;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96300" y="3443786"/>
            <a:ext cx="2971800" cy="13234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&lt;body&gt;</a:t>
            </a:r>
          </a:p>
          <a:p>
            <a:r>
              <a:rPr lang="en-US" sz="2000" dirty="0"/>
              <a:t>	&lt;p class=italic&gt; </a:t>
            </a:r>
          </a:p>
          <a:p>
            <a:r>
              <a:rPr lang="en-US" sz="2000" dirty="0"/>
              <a:t>	&lt;h1 class=blue&gt;</a:t>
            </a:r>
          </a:p>
          <a:p>
            <a:r>
              <a:rPr lang="en-US" sz="2000" dirty="0"/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11308715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012" y="-13718"/>
            <a:ext cx="11121788" cy="750698"/>
          </a:xfrm>
        </p:spPr>
        <p:txBody>
          <a:bodyPr/>
          <a:lstStyle/>
          <a:p>
            <a:pPr algn="ctr"/>
            <a:r>
              <a:rPr lang="en-US" b="1" dirty="0" smtClean="0"/>
              <a:t>ID Classes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933C0-D9D8-477E-B7D1-30B244E05C91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64023" y="736980"/>
            <a:ext cx="11136573" cy="566382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Almost all HTML tags accept the id attribute which assigns to the element.</a:t>
            </a:r>
          </a:p>
          <a:p>
            <a:r>
              <a:rPr lang="en-US" dirty="0" smtClean="0"/>
              <a:t>To create a style class that the styles-conscious browser applies to only those contents of your document explicitly tagged with the id attribute, follow the same syntax as for style classes, except with a # character before the class name instead of a period. </a:t>
            </a:r>
          </a:p>
          <a:p>
            <a:r>
              <a:rPr lang="en-US" dirty="0" smtClean="0"/>
              <a:t>For example: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&lt;style type=“</a:t>
            </a:r>
            <a:r>
              <a:rPr lang="en-US" dirty="0" err="1" smtClean="0">
                <a:solidFill>
                  <a:srgbClr val="C00000"/>
                </a:solidFill>
              </a:rPr>
              <a:t>css</a:t>
            </a:r>
            <a:r>
              <a:rPr lang="en-US" dirty="0" smtClean="0">
                <a:solidFill>
                  <a:srgbClr val="C00000"/>
                </a:solidFill>
              </a:rPr>
              <a:t>/text&gt;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	#yellow { color : yellow }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	h1# blue { color : blue }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    &lt;/style&gt;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77200" y="4483645"/>
            <a:ext cx="3276600" cy="13849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&lt;p id=blue&gt;</a:t>
            </a:r>
          </a:p>
          <a:p>
            <a:r>
              <a:rPr lang="en-US" sz="2800" dirty="0"/>
              <a:t>&lt;h1&gt;</a:t>
            </a:r>
          </a:p>
          <a:p>
            <a:r>
              <a:rPr lang="en-US" sz="2800" dirty="0"/>
              <a:t>&lt;h1 id=yellow&gt;</a:t>
            </a:r>
          </a:p>
        </p:txBody>
      </p:sp>
    </p:spTree>
    <p:extLst>
      <p:ext uri="{BB962C8B-B14F-4D97-AF65-F5344CB8AC3E}">
        <p14:creationId xmlns:p14="http://schemas.microsoft.com/office/powerpoint/2010/main" val="2916703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673" y="1"/>
            <a:ext cx="10876127" cy="900752"/>
          </a:xfrm>
        </p:spPr>
        <p:txBody>
          <a:bodyPr/>
          <a:lstStyle/>
          <a:p>
            <a:pPr algn="ctr"/>
            <a:r>
              <a:rPr lang="en-US" b="1" dirty="0" smtClean="0"/>
              <a:t>Hyperlink </a:t>
            </a:r>
            <a:r>
              <a:rPr lang="en-US" b="1" dirty="0" err="1" smtClean="0"/>
              <a:t>Psedudo</a:t>
            </a:r>
            <a:r>
              <a:rPr lang="en-US" b="1" dirty="0" smtClean="0"/>
              <a:t> classes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933C0-D9D8-477E-B7D1-30B244E05C91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77673" y="1017907"/>
            <a:ext cx="11218458" cy="5191823"/>
          </a:xfrm>
        </p:spPr>
        <p:txBody>
          <a:bodyPr/>
          <a:lstStyle/>
          <a:p>
            <a:r>
              <a:rPr lang="en-US" dirty="0" smtClean="0"/>
              <a:t>There are special states for the hyperlinks created by the  &lt;a&gt; tag: not yet visited, currently being visited, and already visited. The browser may change the appearance of the tag’s contents to indicate its state, such as with under-linking or color change. But you can control it by using CSS.</a:t>
            </a:r>
          </a:p>
          <a:p>
            <a:r>
              <a:rPr lang="en-US" dirty="0" smtClean="0"/>
              <a:t>Three states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A: active </a:t>
            </a:r>
          </a:p>
          <a:p>
            <a:pPr lvl="2"/>
            <a:r>
              <a:rPr lang="en-US" dirty="0" smtClean="0"/>
              <a:t>It is </a:t>
            </a:r>
            <a:r>
              <a:rPr lang="en-US" dirty="0"/>
              <a:t>used to specify the attributes of the active </a:t>
            </a:r>
            <a:r>
              <a:rPr lang="en-US" dirty="0" smtClean="0"/>
              <a:t>hyperlink.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A: link</a:t>
            </a:r>
          </a:p>
          <a:p>
            <a:pPr lvl="2"/>
            <a:r>
              <a:rPr lang="en-US" dirty="0" smtClean="0"/>
              <a:t>It is </a:t>
            </a:r>
            <a:r>
              <a:rPr lang="en-US" dirty="0"/>
              <a:t>used to specify the attribute of a </a:t>
            </a:r>
            <a:r>
              <a:rPr lang="en-US" dirty="0" smtClean="0"/>
              <a:t>hyperlink</a:t>
            </a:r>
            <a:r>
              <a:rPr lang="en-US" dirty="0"/>
              <a:t>.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A: visited</a:t>
            </a:r>
          </a:p>
          <a:p>
            <a:pPr lvl="2"/>
            <a:r>
              <a:rPr lang="en-US" dirty="0" smtClean="0"/>
              <a:t>It is </a:t>
            </a:r>
            <a:r>
              <a:rPr lang="en-US" dirty="0"/>
              <a:t>used to specify the attribute of the hyperlinks that have been visited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A:hover</a:t>
            </a:r>
          </a:p>
          <a:p>
            <a:pPr lvl="2"/>
            <a:r>
              <a:rPr lang="en-US" dirty="0" smtClean="0"/>
              <a:t>It is </a:t>
            </a:r>
            <a:r>
              <a:rPr lang="en-US" dirty="0"/>
              <a:t>used to specify attributes of the hyperlinks on which the user is moving the mouse.</a:t>
            </a:r>
          </a:p>
          <a:p>
            <a:pPr lvl="2"/>
            <a:endParaRPr lang="en-US" b="1" dirty="0">
              <a:solidFill>
                <a:srgbClr val="0070C0"/>
              </a:solidFill>
            </a:endParaRPr>
          </a:p>
          <a:p>
            <a:pPr lvl="2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4238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26696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2985"/>
            <a:ext cx="10515600" cy="551687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a: link</a:t>
            </a:r>
            <a:r>
              <a:rPr lang="en-US" dirty="0"/>
              <a:t> { color: blue; text-decoration: none; </a:t>
            </a:r>
            <a:r>
              <a:rPr lang="en-US" dirty="0" smtClean="0"/>
              <a:t>}</a:t>
            </a:r>
          </a:p>
          <a:p>
            <a:r>
              <a:rPr lang="en-US" dirty="0">
                <a:solidFill>
                  <a:srgbClr val="0070C0"/>
                </a:solidFill>
              </a:rPr>
              <a:t>a: visited </a:t>
            </a:r>
            <a:r>
              <a:rPr lang="en-US" dirty="0"/>
              <a:t>{ color: red;  text-decoration: line-through; </a:t>
            </a:r>
            <a:r>
              <a:rPr lang="en-US" dirty="0" smtClean="0"/>
              <a:t>}</a:t>
            </a:r>
          </a:p>
          <a:p>
            <a:r>
              <a:rPr lang="en-US" dirty="0">
                <a:solidFill>
                  <a:srgbClr val="0070C0"/>
                </a:solidFill>
              </a:rPr>
              <a:t>a: hover </a:t>
            </a:r>
            <a:r>
              <a:rPr lang="en-US" dirty="0"/>
              <a:t>{ color: yellow; text-decoration: </a:t>
            </a:r>
            <a:r>
              <a:rPr lang="en-US" dirty="0" err="1"/>
              <a:t>overline</a:t>
            </a:r>
            <a:r>
              <a:rPr lang="en-US" dirty="0"/>
              <a:t>; </a:t>
            </a:r>
            <a:r>
              <a:rPr lang="en-US" dirty="0" smtClean="0"/>
              <a:t>}</a:t>
            </a:r>
          </a:p>
          <a:p>
            <a:r>
              <a:rPr lang="en-US" dirty="0">
                <a:solidFill>
                  <a:srgbClr val="0070C0"/>
                </a:solidFill>
              </a:rPr>
              <a:t>a: active </a:t>
            </a:r>
            <a:r>
              <a:rPr lang="en-US" dirty="0"/>
              <a:t>{ color: green; text-decoration: underline; </a:t>
            </a:r>
            <a:r>
              <a:rPr lang="en-US" dirty="0" smtClean="0"/>
              <a:t>}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/>
              <a:t>Text-decoration: </a:t>
            </a:r>
            <a:r>
              <a:rPr lang="en-US" dirty="0"/>
              <a:t>the possible values are as follows</a:t>
            </a:r>
          </a:p>
          <a:p>
            <a:pPr lvl="1"/>
            <a:r>
              <a:rPr lang="en-US" dirty="0"/>
              <a:t>	 none</a:t>
            </a:r>
          </a:p>
          <a:p>
            <a:pPr lvl="1"/>
            <a:r>
              <a:rPr lang="en-US" dirty="0"/>
              <a:t>    underline</a:t>
            </a:r>
          </a:p>
          <a:p>
            <a:pPr lvl="1"/>
            <a:r>
              <a:rPr lang="en-US" dirty="0"/>
              <a:t>    </a:t>
            </a:r>
            <a:r>
              <a:rPr lang="en-US" dirty="0" err="1"/>
              <a:t>overline</a:t>
            </a:r>
            <a:endParaRPr lang="en-US" dirty="0"/>
          </a:p>
          <a:p>
            <a:pPr lvl="1"/>
            <a:r>
              <a:rPr lang="en-US" dirty="0"/>
              <a:t>    line-through and blink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D45B-69D9-4E76-8600-1CE5C67960C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099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Thanks,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85B418B-1FBF-4380-BA86-C92805AACD92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6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can do with CSS?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style to individual HTML elements (i.e. inline style)</a:t>
            </a:r>
          </a:p>
          <a:p>
            <a:r>
              <a:rPr lang="en-US" dirty="0" smtClean="0"/>
              <a:t>Add style in the &lt;head&gt; tag and apply on the whole web page (i.e. Internal style)</a:t>
            </a:r>
          </a:p>
          <a:p>
            <a:r>
              <a:rPr lang="en-US" dirty="0" smtClean="0"/>
              <a:t>Add reference of the style which is separately created in other file and can apply on whole web site (i.e. external style)</a:t>
            </a:r>
          </a:p>
          <a:p>
            <a:r>
              <a:rPr lang="en-US" dirty="0" smtClean="0"/>
              <a:t>Style the html document differently whether it’s being viewed on a desktop computer or a mobile phone.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D45B-69D9-4E76-8600-1CE5C67960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88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507" y="0"/>
            <a:ext cx="11355571" cy="783191"/>
          </a:xfrm>
        </p:spPr>
        <p:txBody>
          <a:bodyPr/>
          <a:lstStyle/>
          <a:p>
            <a:r>
              <a:rPr lang="en-US" b="1" dirty="0" smtClean="0"/>
              <a:t>Advantages of Style Sheets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507" y="783191"/>
            <a:ext cx="11355571" cy="57452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Flexible than html markup.</a:t>
            </a:r>
          </a:p>
          <a:p>
            <a:r>
              <a:rPr lang="en-US" sz="3200" dirty="0" smtClean="0"/>
              <a:t>Control over the markup tags </a:t>
            </a:r>
          </a:p>
          <a:p>
            <a:pPr lvl="1"/>
            <a:r>
              <a:rPr lang="en-US" sz="2800" dirty="0" smtClean="0"/>
              <a:t>Handle and design according to your choice i.e. Character spacing, page margins, space between lines</a:t>
            </a:r>
          </a:p>
          <a:p>
            <a:r>
              <a:rPr lang="en-US" sz="3200" dirty="0" smtClean="0"/>
              <a:t>Consistent design across an entire web site</a:t>
            </a:r>
          </a:p>
          <a:p>
            <a:r>
              <a:rPr lang="en-US" sz="3200" dirty="0" smtClean="0"/>
              <a:t>Animate the HTML elements with just a couple of lines of easy code.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D45B-69D9-4E76-8600-1CE5C67960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447" y="0"/>
            <a:ext cx="11077353" cy="1127051"/>
          </a:xfrm>
        </p:spPr>
        <p:txBody>
          <a:bodyPr/>
          <a:lstStyle/>
          <a:p>
            <a:r>
              <a:rPr lang="en-US" b="1" dirty="0" smtClean="0"/>
              <a:t>Defining CSS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76447" y="1127051"/>
            <a:ext cx="11738344" cy="5578549"/>
          </a:xfrm>
        </p:spPr>
        <p:txBody>
          <a:bodyPr/>
          <a:lstStyle/>
          <a:p>
            <a:r>
              <a:rPr lang="en-US" dirty="0" smtClean="0"/>
              <a:t>Sheets:</a:t>
            </a:r>
          </a:p>
          <a:p>
            <a:pPr lvl="1"/>
            <a:r>
              <a:rPr lang="en-US" dirty="0" smtClean="0"/>
              <a:t>All about collecting formats and layout information of web page.</a:t>
            </a:r>
          </a:p>
          <a:p>
            <a:pPr lvl="1"/>
            <a:r>
              <a:rPr lang="en-US" dirty="0" smtClean="0"/>
              <a:t>Its contain sequential list of formatting instructions and rules.</a:t>
            </a:r>
          </a:p>
          <a:p>
            <a:r>
              <a:rPr lang="en-US" dirty="0" smtClean="0"/>
              <a:t>Style:</a:t>
            </a:r>
          </a:p>
          <a:p>
            <a:pPr lvl="1"/>
            <a:r>
              <a:rPr lang="en-US" dirty="0" smtClean="0"/>
              <a:t>Formatting and layout (eye-catching part of web site) is called style.</a:t>
            </a:r>
          </a:p>
          <a:p>
            <a:pPr lvl="1"/>
            <a:r>
              <a:rPr lang="en-US" dirty="0" smtClean="0"/>
              <a:t>Its not concerned with the contents on the web page but only deal with the layout or format of the contents (text, images) of web page.</a:t>
            </a:r>
          </a:p>
          <a:p>
            <a:r>
              <a:rPr lang="en-US" dirty="0" smtClean="0"/>
              <a:t>Cascading:</a:t>
            </a:r>
          </a:p>
          <a:p>
            <a:pPr lvl="1"/>
            <a:r>
              <a:rPr lang="en-US" dirty="0" smtClean="0"/>
              <a:t>CSS allows for a hierarchy (order) of formatting and layout.</a:t>
            </a:r>
          </a:p>
          <a:p>
            <a:pPr lvl="1"/>
            <a:r>
              <a:rPr lang="en-US" dirty="0" smtClean="0"/>
              <a:t>Create multiple style sheets for web page.</a:t>
            </a:r>
          </a:p>
          <a:p>
            <a:pPr lvl="1"/>
            <a:r>
              <a:rPr lang="en-US" dirty="0" smtClean="0"/>
              <a:t>Group formatting by usage.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D45B-69D9-4E76-8600-1CE5C67960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8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0"/>
            <a:ext cx="10515600" cy="1325563"/>
          </a:xfrm>
        </p:spPr>
        <p:txBody>
          <a:bodyPr/>
          <a:lstStyle/>
          <a:p>
            <a:r>
              <a:rPr lang="en-US" b="1" dirty="0" smtClean="0"/>
              <a:t>Cascading order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00100" y="1219200"/>
            <a:ext cx="11087100" cy="4937760"/>
          </a:xfrm>
        </p:spPr>
        <p:txBody>
          <a:bodyPr>
            <a:noAutofit/>
          </a:bodyPr>
          <a:lstStyle/>
          <a:p>
            <a:r>
              <a:rPr lang="en-US" sz="3200" dirty="0"/>
              <a:t>Styles can be more than one (redundant), and overlapping each other. therefore, there is rules or order for defining the cascading style sheets.</a:t>
            </a:r>
          </a:p>
          <a:p>
            <a:r>
              <a:rPr lang="en-US" sz="3200" dirty="0"/>
              <a:t>How to determine precedence of redundant styles?</a:t>
            </a:r>
          </a:p>
          <a:p>
            <a:pPr lvl="1"/>
            <a:r>
              <a:rPr lang="en-US" sz="2800" dirty="0"/>
              <a:t>Brower default</a:t>
            </a:r>
          </a:p>
          <a:p>
            <a:pPr lvl="1"/>
            <a:r>
              <a:rPr lang="en-US" sz="2800" dirty="0"/>
              <a:t>External style sheet</a:t>
            </a:r>
          </a:p>
          <a:p>
            <a:pPr lvl="1"/>
            <a:r>
              <a:rPr lang="en-US" sz="2800" dirty="0"/>
              <a:t>Internal style sheet</a:t>
            </a:r>
          </a:p>
          <a:p>
            <a:pPr lvl="1"/>
            <a:r>
              <a:rPr lang="en-US" sz="2800" dirty="0"/>
              <a:t>Inline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D45B-69D9-4E76-8600-1CE5C67960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0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3048"/>
          </a:xfrm>
        </p:spPr>
        <p:txBody>
          <a:bodyPr/>
          <a:lstStyle/>
          <a:p>
            <a:r>
              <a:rPr lang="en-US" dirty="0" smtClean="0"/>
              <a:t>CSS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7355"/>
            <a:ext cx="10515600" cy="4989608"/>
          </a:xfrm>
        </p:spPr>
        <p:txBody>
          <a:bodyPr/>
          <a:lstStyle/>
          <a:p>
            <a:r>
              <a:rPr lang="en-US" dirty="0"/>
              <a:t>In HTML, background colors and background image can be applied to the whole page or to a </a:t>
            </a:r>
            <a:r>
              <a:rPr lang="en-US" dirty="0" smtClean="0"/>
              <a:t>table</a:t>
            </a:r>
            <a:r>
              <a:rPr lang="en-US" dirty="0"/>
              <a:t> </a:t>
            </a:r>
            <a:r>
              <a:rPr lang="en-US" dirty="0" smtClean="0"/>
              <a:t>or even single word.</a:t>
            </a:r>
          </a:p>
          <a:p>
            <a:r>
              <a:rPr lang="en-US" dirty="0" smtClean="0"/>
              <a:t>e.g. </a:t>
            </a:r>
            <a:r>
              <a:rPr lang="en-US" b="1" dirty="0">
                <a:solidFill>
                  <a:srgbClr val="00B050"/>
                </a:solidFill>
              </a:rPr>
              <a:t>p { background-color: green; }</a:t>
            </a:r>
          </a:p>
          <a:p>
            <a:r>
              <a:rPr lang="en-US" dirty="0"/>
              <a:t>CSS also provides the facility to add an image as a background to any part of the </a:t>
            </a:r>
            <a:r>
              <a:rPr lang="en-US" dirty="0" smtClean="0"/>
              <a:t>page.</a:t>
            </a:r>
          </a:p>
          <a:p>
            <a:r>
              <a:rPr lang="en-US" dirty="0" smtClean="0"/>
              <a:t>e.g. </a:t>
            </a:r>
            <a:r>
              <a:rPr lang="en-US" dirty="0">
                <a:solidFill>
                  <a:srgbClr val="00B050"/>
                </a:solidFill>
              </a:rPr>
              <a:t>Body { background-image: </a:t>
            </a:r>
            <a:r>
              <a:rPr lang="en-US" dirty="0" err="1">
                <a:solidFill>
                  <a:srgbClr val="00B050"/>
                </a:solidFill>
              </a:rPr>
              <a:t>url</a:t>
            </a:r>
            <a:r>
              <a:rPr lang="en-US" dirty="0">
                <a:solidFill>
                  <a:srgbClr val="00B050"/>
                </a:solidFill>
              </a:rPr>
              <a:t>(“photo.gif”);}</a:t>
            </a:r>
          </a:p>
          <a:p>
            <a:r>
              <a:rPr lang="en-US" dirty="0"/>
              <a:t>The style of displaying the background image can easily controlled in CSS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Background </a:t>
            </a:r>
            <a:r>
              <a:rPr lang="en-US" dirty="0"/>
              <a:t>repetition</a:t>
            </a:r>
          </a:p>
          <a:p>
            <a:pPr lvl="1"/>
            <a:r>
              <a:rPr lang="en-US" dirty="0" smtClean="0"/>
              <a:t>Background </a:t>
            </a:r>
            <a:r>
              <a:rPr lang="en-US" dirty="0"/>
              <a:t>attachment</a:t>
            </a:r>
          </a:p>
          <a:p>
            <a:pPr lvl="1"/>
            <a:r>
              <a:rPr lang="en-US" dirty="0" smtClean="0"/>
              <a:t>Background </a:t>
            </a:r>
            <a:r>
              <a:rPr lang="en-US" dirty="0"/>
              <a:t>Position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D45B-69D9-4E76-8600-1CE5C67960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0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081" y="0"/>
            <a:ext cx="10244919" cy="838200"/>
          </a:xfrm>
        </p:spPr>
        <p:txBody>
          <a:bodyPr/>
          <a:lstStyle/>
          <a:p>
            <a:r>
              <a:rPr lang="en-US" b="1" dirty="0" smtClean="0"/>
              <a:t>1. Background repetition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081" y="990600"/>
            <a:ext cx="11382231" cy="5562600"/>
          </a:xfrm>
        </p:spPr>
        <p:txBody>
          <a:bodyPr>
            <a:normAutofit/>
          </a:bodyPr>
          <a:lstStyle/>
          <a:p>
            <a:r>
              <a:rPr lang="en-US" dirty="0" smtClean="0"/>
              <a:t>The repetition of image in the background can be controlled  by using background-repeat property.</a:t>
            </a:r>
          </a:p>
          <a:p>
            <a:pPr lvl="1"/>
            <a:r>
              <a:rPr lang="en-US" u="sng" dirty="0" smtClean="0">
                <a:solidFill>
                  <a:srgbClr val="002060"/>
                </a:solidFill>
              </a:rPr>
              <a:t>repeat-x:</a:t>
            </a:r>
            <a:r>
              <a:rPr lang="en-US" dirty="0" smtClean="0">
                <a:solidFill>
                  <a:srgbClr val="002060"/>
                </a:solidFill>
              </a:rPr>
              <a:t> repeats horizontally for one row.</a:t>
            </a:r>
          </a:p>
          <a:p>
            <a:pPr lvl="1"/>
            <a:r>
              <a:rPr lang="en-US" u="sng" dirty="0" smtClean="0">
                <a:solidFill>
                  <a:srgbClr val="002060"/>
                </a:solidFill>
              </a:rPr>
              <a:t>repeat-y:</a:t>
            </a:r>
            <a:r>
              <a:rPr lang="en-US" dirty="0" smtClean="0">
                <a:solidFill>
                  <a:srgbClr val="002060"/>
                </a:solidFill>
              </a:rPr>
              <a:t> repeats vertically for one column.</a:t>
            </a:r>
          </a:p>
          <a:p>
            <a:pPr lvl="1"/>
            <a:r>
              <a:rPr lang="en-US" u="sng" dirty="0" smtClean="0">
                <a:solidFill>
                  <a:srgbClr val="002060"/>
                </a:solidFill>
              </a:rPr>
              <a:t>no-repeat</a:t>
            </a:r>
            <a:r>
              <a:rPr lang="en-US" dirty="0" smtClean="0">
                <a:solidFill>
                  <a:srgbClr val="002060"/>
                </a:solidFill>
              </a:rPr>
              <a:t>: display image once at top-left</a:t>
            </a:r>
          </a:p>
          <a:p>
            <a:pPr marL="457200" lvl="1" indent="0"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Example: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   P{ background-image</a:t>
            </a:r>
            <a:r>
              <a:rPr lang="en-US" dirty="0">
                <a:solidFill>
                  <a:srgbClr val="00B050"/>
                </a:solidFill>
              </a:rPr>
              <a:t>: </a:t>
            </a:r>
            <a:r>
              <a:rPr lang="en-US" dirty="0" err="1">
                <a:solidFill>
                  <a:srgbClr val="00B050"/>
                </a:solidFill>
              </a:rPr>
              <a:t>url</a:t>
            </a:r>
            <a:r>
              <a:rPr lang="en-US" dirty="0">
                <a:solidFill>
                  <a:srgbClr val="00B050"/>
                </a:solidFill>
              </a:rPr>
              <a:t> (“photo.gif”) ; background-repeat: no-repeat</a:t>
            </a:r>
            <a:r>
              <a:rPr lang="en-US" dirty="0" smtClean="0">
                <a:solidFill>
                  <a:srgbClr val="00B050"/>
                </a:solidFill>
              </a:rPr>
              <a:t>; </a:t>
            </a:r>
            <a:r>
              <a:rPr lang="en-US" dirty="0">
                <a:solidFill>
                  <a:srgbClr val="00B050"/>
                </a:solidFill>
              </a:rPr>
              <a:t>}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It’ll display image once in the top-left of the paragraph. Possible values are:</a:t>
            </a:r>
            <a:endParaRPr lang="en-US" dirty="0"/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D45B-69D9-4E76-8600-1CE5C67960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5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501" y="228600"/>
            <a:ext cx="10067499" cy="838200"/>
          </a:xfrm>
        </p:spPr>
        <p:txBody>
          <a:bodyPr/>
          <a:lstStyle/>
          <a:p>
            <a:r>
              <a:rPr lang="en-US" b="1" dirty="0" smtClean="0"/>
              <a:t>2. Background attachment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501" y="1066800"/>
            <a:ext cx="10986448" cy="5197522"/>
          </a:xfrm>
        </p:spPr>
        <p:txBody>
          <a:bodyPr>
            <a:normAutofit/>
          </a:bodyPr>
          <a:lstStyle/>
          <a:p>
            <a:r>
              <a:rPr lang="en-US" dirty="0" smtClean="0"/>
              <a:t>Normally, the background image moves when the user scrolls up or down the page.</a:t>
            </a:r>
          </a:p>
          <a:p>
            <a:r>
              <a:rPr lang="en-US" dirty="0" smtClean="0"/>
              <a:t>Background-attachment property is used to specify the background attachment.</a:t>
            </a:r>
          </a:p>
          <a:p>
            <a:pPr>
              <a:buNone/>
            </a:pP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US" sz="1800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   </a:t>
            </a:r>
          </a:p>
          <a:p>
            <a:pPr>
              <a:buNone/>
            </a:pP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   You can also use </a:t>
            </a:r>
            <a:r>
              <a:rPr lang="en-US" b="1" u="sng" dirty="0" smtClean="0">
                <a:solidFill>
                  <a:srgbClr val="002060"/>
                </a:solidFill>
              </a:rPr>
              <a:t>scroll</a:t>
            </a:r>
            <a:r>
              <a:rPr lang="en-US" dirty="0" smtClean="0">
                <a:solidFill>
                  <a:srgbClr val="002060"/>
                </a:solidFill>
              </a:rPr>
              <a:t> property that restores the default option.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98846" y="3030857"/>
            <a:ext cx="6203365" cy="20621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None/>
            </a:pPr>
            <a:r>
              <a:rPr lang="en-US" sz="3200" dirty="0">
                <a:solidFill>
                  <a:srgbClr val="002060"/>
                </a:solidFill>
              </a:rPr>
              <a:t>Body {</a:t>
            </a:r>
          </a:p>
          <a:p>
            <a:pPr>
              <a:buNone/>
            </a:pPr>
            <a:r>
              <a:rPr lang="en-US" sz="3200" dirty="0">
                <a:solidFill>
                  <a:srgbClr val="002060"/>
                </a:solidFill>
              </a:rPr>
              <a:t>Background-image: </a:t>
            </a:r>
            <a:r>
              <a:rPr lang="en-US" sz="3200" dirty="0" err="1">
                <a:solidFill>
                  <a:srgbClr val="002060"/>
                </a:solidFill>
              </a:rPr>
              <a:t>url</a:t>
            </a:r>
            <a:r>
              <a:rPr lang="en-US" sz="3200" dirty="0">
                <a:solidFill>
                  <a:srgbClr val="002060"/>
                </a:solidFill>
              </a:rPr>
              <a:t>(“photo.gif”);</a:t>
            </a:r>
          </a:p>
          <a:p>
            <a:pPr>
              <a:buNone/>
            </a:pPr>
            <a:r>
              <a:rPr lang="en-US" sz="3200" dirty="0" err="1">
                <a:solidFill>
                  <a:srgbClr val="002060"/>
                </a:solidFill>
              </a:rPr>
              <a:t>Background-attachment:fixed</a:t>
            </a:r>
            <a:r>
              <a:rPr lang="en-US" sz="3200" dirty="0">
                <a:solidFill>
                  <a:srgbClr val="002060"/>
                </a:solidFill>
              </a:rPr>
              <a:t>; </a:t>
            </a:r>
            <a:endParaRPr lang="en-US" sz="3200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3200" dirty="0" smtClean="0">
                <a:solidFill>
                  <a:srgbClr val="002060"/>
                </a:solidFill>
              </a:rPr>
              <a:t>}</a:t>
            </a: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D45B-69D9-4E76-8600-1CE5C67960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5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1512</Words>
  <Application>Microsoft Office PowerPoint</Application>
  <PresentationFormat>Widescreen</PresentationFormat>
  <Paragraphs>238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Algerian</vt:lpstr>
      <vt:lpstr>Arial</vt:lpstr>
      <vt:lpstr>Calibri</vt:lpstr>
      <vt:lpstr>Calibri Light</vt:lpstr>
      <vt:lpstr>Wingdings</vt:lpstr>
      <vt:lpstr>Office Theme</vt:lpstr>
      <vt:lpstr>Web Engineering</vt:lpstr>
      <vt:lpstr>Cascading Style Sheets (CSS)</vt:lpstr>
      <vt:lpstr>What you can do with CSS?</vt:lpstr>
      <vt:lpstr>Advantages of Style Sheets</vt:lpstr>
      <vt:lpstr>Defining CSS</vt:lpstr>
      <vt:lpstr>Cascading order</vt:lpstr>
      <vt:lpstr>CSS Background</vt:lpstr>
      <vt:lpstr>1. Background repetition</vt:lpstr>
      <vt:lpstr>2. Background attachment</vt:lpstr>
      <vt:lpstr>3. Background position</vt:lpstr>
      <vt:lpstr>PARTS OF CSS</vt:lpstr>
      <vt:lpstr>Parts of CSS</vt:lpstr>
      <vt:lpstr>PowerPoint Presentation</vt:lpstr>
      <vt:lpstr>Types of Cascading Style Sheets</vt:lpstr>
      <vt:lpstr>Using Inline Style sheets</vt:lpstr>
      <vt:lpstr>Using Internal Style Sheets</vt:lpstr>
      <vt:lpstr>Using External Style Sheets</vt:lpstr>
      <vt:lpstr>CSS With Classes</vt:lpstr>
      <vt:lpstr>CSS Classes</vt:lpstr>
      <vt:lpstr>Regular Classes</vt:lpstr>
      <vt:lpstr>Example about CSS Class</vt:lpstr>
      <vt:lpstr>Generic Classes</vt:lpstr>
      <vt:lpstr>ID Classes</vt:lpstr>
      <vt:lpstr>Hyperlink Psedudo classes</vt:lpstr>
      <vt:lpstr>Example</vt:lpstr>
      <vt:lpstr>Thanks,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Adnan Amin</dc:creator>
  <cp:lastModifiedBy>Adnan Amin</cp:lastModifiedBy>
  <cp:revision>26</cp:revision>
  <dcterms:created xsi:type="dcterms:W3CDTF">2015-03-24T04:59:55Z</dcterms:created>
  <dcterms:modified xsi:type="dcterms:W3CDTF">2015-03-30T09:49:38Z</dcterms:modified>
</cp:coreProperties>
</file>