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>
        <p:scale>
          <a:sx n="63" d="100"/>
          <a:sy n="63" d="100"/>
        </p:scale>
        <p:origin x="73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nan Amin" userId="040c997b-cd49-4944-9f0b-7e25b6c79007" providerId="ADAL" clId="{38411C21-AEC8-482F-948E-57D95010980D}"/>
    <pc:docChg chg="custSel modSld">
      <pc:chgData name="Adnan Amin" userId="040c997b-cd49-4944-9f0b-7e25b6c79007" providerId="ADAL" clId="{38411C21-AEC8-482F-948E-57D95010980D}" dt="2021-10-30T06:06:40.622" v="1" actId="33524"/>
      <pc:docMkLst>
        <pc:docMk/>
      </pc:docMkLst>
      <pc:sldChg chg="modSp mod">
        <pc:chgData name="Adnan Amin" userId="040c997b-cd49-4944-9f0b-7e25b6c79007" providerId="ADAL" clId="{38411C21-AEC8-482F-948E-57D95010980D}" dt="2021-10-30T06:06:40.622" v="1" actId="33524"/>
        <pc:sldMkLst>
          <pc:docMk/>
          <pc:sldMk cId="411993247" sldId="258"/>
        </pc:sldMkLst>
        <pc:spChg chg="mod">
          <ac:chgData name="Adnan Amin" userId="040c997b-cd49-4944-9f0b-7e25b6c79007" providerId="ADAL" clId="{38411C21-AEC8-482F-948E-57D95010980D}" dt="2021-10-30T06:06:27.780" v="0" actId="113"/>
          <ac:spMkLst>
            <pc:docMk/>
            <pc:sldMk cId="411993247" sldId="258"/>
            <ac:spMk id="2" creationId="{00000000-0000-0000-0000-000000000000}"/>
          </ac:spMkLst>
        </pc:spChg>
        <pc:spChg chg="mod">
          <ac:chgData name="Adnan Amin" userId="040c997b-cd49-4944-9f0b-7e25b6c79007" providerId="ADAL" clId="{38411C21-AEC8-482F-948E-57D95010980D}" dt="2021-10-30T06:06:40.622" v="1" actId="33524"/>
          <ac:spMkLst>
            <pc:docMk/>
            <pc:sldMk cId="411993247" sldId="258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02B8C-AB0B-423D-910A-F64AE4F00415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1FFEA-00AC-4BCC-A6FA-EB0F612B2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054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02B8C-AB0B-423D-910A-F64AE4F00415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1FFEA-00AC-4BCC-A6FA-EB0F612B2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540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02B8C-AB0B-423D-910A-F64AE4F00415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1FFEA-00AC-4BCC-A6FA-EB0F612B2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664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02B8C-AB0B-423D-910A-F64AE4F00415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1FFEA-00AC-4BCC-A6FA-EB0F612B2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60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02B8C-AB0B-423D-910A-F64AE4F00415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1FFEA-00AC-4BCC-A6FA-EB0F612B2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150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02B8C-AB0B-423D-910A-F64AE4F00415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1FFEA-00AC-4BCC-A6FA-EB0F612B2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210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02B8C-AB0B-423D-910A-F64AE4F00415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1FFEA-00AC-4BCC-A6FA-EB0F612B2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304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02B8C-AB0B-423D-910A-F64AE4F00415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1FFEA-00AC-4BCC-A6FA-EB0F612B2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91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02B8C-AB0B-423D-910A-F64AE4F00415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1FFEA-00AC-4BCC-A6FA-EB0F612B2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453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02B8C-AB0B-423D-910A-F64AE4F00415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1FFEA-00AC-4BCC-A6FA-EB0F612B2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822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02B8C-AB0B-423D-910A-F64AE4F00415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1FFEA-00AC-4BCC-A6FA-EB0F612B2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473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802B8C-AB0B-423D-910A-F64AE4F00415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1FFEA-00AC-4BCC-A6FA-EB0F612B2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32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 Engineering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</a:t>
            </a:r>
          </a:p>
          <a:p>
            <a:r>
              <a:rPr lang="en-US" dirty="0"/>
              <a:t>Adnan Amin</a:t>
            </a:r>
          </a:p>
          <a:p>
            <a:r>
              <a:rPr lang="en-US" sz="1800" dirty="0"/>
              <a:t>Institute of Management Sciences, Peshawar</a:t>
            </a:r>
          </a:p>
        </p:txBody>
      </p:sp>
    </p:spTree>
    <p:extLst>
      <p:ext uri="{BB962C8B-B14F-4D97-AF65-F5344CB8AC3E}">
        <p14:creationId xmlns:p14="http://schemas.microsoft.com/office/powerpoint/2010/main" val="4883383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Associative Arrays Indexes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reference the items in an array by name rather than by number.</a:t>
            </a:r>
          </a:p>
          <a:p>
            <a:r>
              <a:rPr lang="en-US" dirty="0"/>
              <a:t>Remembering which number refers to which item in an array can make code hard for other programmers to follow.</a:t>
            </a:r>
          </a:p>
          <a:p>
            <a:r>
              <a:rPr lang="en-US" dirty="0"/>
              <a:t>Associative Arrays Indexes can be used instead of numeric arrays indexes.</a:t>
            </a:r>
          </a:p>
        </p:txBody>
      </p:sp>
    </p:spTree>
    <p:extLst>
      <p:ext uri="{BB962C8B-B14F-4D97-AF65-F5344CB8AC3E}">
        <p14:creationId xmlns:p14="http://schemas.microsoft.com/office/powerpoint/2010/main" val="1926202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items to an associative array and retrieving them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pPr marL="914400" lvl="2" indent="0">
              <a:buNone/>
            </a:pPr>
            <a:r>
              <a:rPr lang="en-US" dirty="0"/>
              <a:t>$paper['copier'] = "Copier &amp; Multipurpose";</a:t>
            </a:r>
          </a:p>
          <a:p>
            <a:pPr marL="914400" lvl="2" indent="0">
              <a:buNone/>
            </a:pPr>
            <a:r>
              <a:rPr lang="en-US" dirty="0"/>
              <a:t>$paper['inkjet'] = "Inkjet Printer";</a:t>
            </a:r>
          </a:p>
          <a:p>
            <a:pPr marL="914400" lvl="2" indent="0">
              <a:buNone/>
            </a:pPr>
            <a:r>
              <a:rPr lang="en-US" dirty="0"/>
              <a:t>$paper['laser'] = "Laser Printer";</a:t>
            </a:r>
          </a:p>
          <a:p>
            <a:pPr marL="914400" lvl="2" indent="0">
              <a:buNone/>
            </a:pPr>
            <a:r>
              <a:rPr lang="en-US" dirty="0"/>
              <a:t>$paper['photo'] = "Photographic Paper";</a:t>
            </a:r>
          </a:p>
          <a:p>
            <a:pPr marL="914400" lvl="2" indent="0">
              <a:buNone/>
            </a:pPr>
            <a:r>
              <a:rPr lang="en-US" dirty="0"/>
              <a:t>echo $paper['laser'];</a:t>
            </a:r>
          </a:p>
          <a:p>
            <a:pPr marL="457200" lvl="1" indent="0">
              <a:buNone/>
            </a:pPr>
            <a:r>
              <a:rPr lang="en-US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1143847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1671" y="365126"/>
            <a:ext cx="11268635" cy="764428"/>
          </a:xfrm>
        </p:spPr>
        <p:txBody>
          <a:bodyPr/>
          <a:lstStyle/>
          <a:p>
            <a:r>
              <a:rPr lang="en-US" dirty="0"/>
              <a:t>Adding items to an array using the array keyword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$p1 = </a:t>
            </a:r>
            <a:r>
              <a:rPr lang="en-US" dirty="0">
                <a:solidFill>
                  <a:srgbClr val="0070C0"/>
                </a:solidFill>
              </a:rPr>
              <a:t>array("Copier", "Inkjet", "Laser", "Photo");</a:t>
            </a:r>
          </a:p>
          <a:p>
            <a:pPr marL="457200" lvl="1" indent="0">
              <a:buNone/>
            </a:pPr>
            <a:r>
              <a:rPr lang="en-US" dirty="0"/>
              <a:t>echo "p1 element: " . $p1[2] . "&lt;</a:t>
            </a:r>
            <a:r>
              <a:rPr lang="en-US" dirty="0" err="1"/>
              <a:t>br</a:t>
            </a:r>
            <a:r>
              <a:rPr lang="en-US" dirty="0"/>
              <a:t>&gt;";</a:t>
            </a:r>
          </a:p>
          <a:p>
            <a:pPr marL="457200" lvl="1" indent="0">
              <a:buNone/>
            </a:pPr>
            <a:r>
              <a:rPr lang="en-US" dirty="0"/>
              <a:t>$p2 = </a:t>
            </a:r>
            <a:r>
              <a:rPr lang="en-US" dirty="0">
                <a:solidFill>
                  <a:srgbClr val="0070C0"/>
                </a:solidFill>
              </a:rPr>
              <a:t>array('copier' =&gt; "Copier &amp; Multipurpose", 'inkjet' =&gt; "Inkjet Printer",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'laser' =&gt; "Laser Printer", 'photo' =&gt; "Photographic Paper");</a:t>
            </a:r>
          </a:p>
          <a:p>
            <a:pPr marL="457200" lvl="1" indent="0">
              <a:buNone/>
            </a:pPr>
            <a:r>
              <a:rPr lang="en-US" dirty="0"/>
              <a:t>echo "p2 element: " . $p2['inkjet'] . "&lt;</a:t>
            </a:r>
            <a:r>
              <a:rPr lang="en-US" dirty="0" err="1"/>
              <a:t>br</a:t>
            </a:r>
            <a:r>
              <a:rPr lang="en-US" dirty="0"/>
              <a:t>&gt;";</a:t>
            </a:r>
          </a:p>
          <a:p>
            <a:pPr marL="0" indent="0">
              <a:buNone/>
            </a:pPr>
            <a:r>
              <a:rPr lang="en-US" dirty="0"/>
              <a:t>?&gt;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NOTE: </a:t>
            </a:r>
            <a:r>
              <a:rPr lang="en-US" sz="2400" dirty="0"/>
              <a:t>Shows both a numeric and an associative array assigned using this method</a:t>
            </a:r>
          </a:p>
        </p:txBody>
      </p:sp>
    </p:spTree>
    <p:extLst>
      <p:ext uri="{BB962C8B-B14F-4D97-AF65-F5344CB8AC3E}">
        <p14:creationId xmlns:p14="http://schemas.microsoft.com/office/powerpoint/2010/main" val="1123511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Foreach</a:t>
            </a:r>
            <a:r>
              <a:rPr lang="en-US" dirty="0"/>
              <a:t>…. as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suitable loop specially for arrays.</a:t>
            </a:r>
          </a:p>
          <a:p>
            <a:r>
              <a:rPr lang="en-US" dirty="0" err="1"/>
              <a:t>Foreach</a:t>
            </a:r>
            <a:r>
              <a:rPr lang="en-US" dirty="0"/>
              <a:t>…as loop can work with both arrays indexes (i.e. numeric, associative)</a:t>
            </a:r>
          </a:p>
          <a:p>
            <a:r>
              <a:rPr lang="en-US" dirty="0"/>
              <a:t> Step through all the items in an array, one at a 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2269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Walking through a numeric array using </a:t>
            </a:r>
            <a:r>
              <a:rPr lang="en-US" dirty="0" err="1"/>
              <a:t>foreach</a:t>
            </a:r>
            <a:r>
              <a:rPr lang="en-US" dirty="0"/>
              <a:t> ... 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$paper = array("Copier", "Inkjet", "Laser", "Photo");</a:t>
            </a:r>
          </a:p>
          <a:p>
            <a:pPr marL="457200" lvl="1" indent="0">
              <a:buNone/>
            </a:pPr>
            <a:r>
              <a:rPr lang="en-US" dirty="0"/>
              <a:t>$j = 0;</a:t>
            </a:r>
          </a:p>
          <a:p>
            <a:pPr marL="457200" lvl="1" indent="0">
              <a:buNone/>
            </a:pPr>
            <a:r>
              <a:rPr lang="en-US" dirty="0" err="1"/>
              <a:t>foreach</a:t>
            </a:r>
            <a:r>
              <a:rPr lang="en-US" dirty="0"/>
              <a:t>($paper as $item)</a:t>
            </a:r>
          </a:p>
          <a:p>
            <a:pPr marL="457200" lvl="1" indent="0">
              <a:buNone/>
            </a:pPr>
            <a:r>
              <a:rPr lang="en-US" dirty="0"/>
              <a:t>{</a:t>
            </a:r>
          </a:p>
          <a:p>
            <a:pPr marL="914400" lvl="2" indent="0">
              <a:buNone/>
            </a:pPr>
            <a:r>
              <a:rPr lang="en-US" dirty="0"/>
              <a:t>echo "$j: $item&lt;</a:t>
            </a:r>
            <a:r>
              <a:rPr lang="en-US" dirty="0" err="1"/>
              <a:t>br</a:t>
            </a:r>
            <a:r>
              <a:rPr lang="en-US" dirty="0"/>
              <a:t>&gt;";</a:t>
            </a:r>
          </a:p>
          <a:p>
            <a:pPr marL="914400" lvl="2" indent="0">
              <a:buNone/>
            </a:pPr>
            <a:r>
              <a:rPr lang="en-US" dirty="0"/>
              <a:t>++$j;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3354032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Walking through an associative array using </a:t>
            </a:r>
            <a:r>
              <a:rPr lang="en-US" dirty="0" err="1"/>
              <a:t>foreach</a:t>
            </a:r>
            <a:r>
              <a:rPr lang="en-US" dirty="0"/>
              <a:t> ... 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$paper = array('copier' =&gt; "Copier &amp; Multipurpose", 'inkjet' =&gt; "Inkjet Printer",</a:t>
            </a:r>
          </a:p>
          <a:p>
            <a:pPr marL="457200" lvl="1" indent="0">
              <a:buNone/>
            </a:pPr>
            <a:r>
              <a:rPr lang="en-US" dirty="0"/>
              <a:t>'laser' =&gt; "Laser Printer", 'photo' =&gt; "Photographic Paper");</a:t>
            </a:r>
          </a:p>
          <a:p>
            <a:pPr marL="457200" lvl="1" indent="0">
              <a:buNone/>
            </a:pPr>
            <a:r>
              <a:rPr lang="en-US" dirty="0" err="1"/>
              <a:t>foreach</a:t>
            </a:r>
            <a:r>
              <a:rPr lang="en-US" dirty="0"/>
              <a:t>($paper as $item =&gt; $description)</a:t>
            </a:r>
          </a:p>
          <a:p>
            <a:pPr marL="457200" lvl="1" indent="0">
              <a:buNone/>
            </a:pPr>
            <a:r>
              <a:rPr lang="en-US" dirty="0"/>
              <a:t>echo "$item: $description&lt;</a:t>
            </a:r>
            <a:r>
              <a:rPr lang="en-US" dirty="0" err="1"/>
              <a:t>br</a:t>
            </a:r>
            <a:r>
              <a:rPr lang="en-US" dirty="0"/>
              <a:t>&gt;";</a:t>
            </a:r>
          </a:p>
          <a:p>
            <a:pPr marL="0" indent="0">
              <a:buNone/>
            </a:pPr>
            <a:r>
              <a:rPr lang="en-US" dirty="0"/>
              <a:t>?&gt;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8198224" y="5076152"/>
            <a:ext cx="3527612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Result of this code is as follows:</a:t>
            </a:r>
          </a:p>
          <a:p>
            <a:r>
              <a:rPr lang="en-US" dirty="0"/>
              <a:t>copier: Copier &amp; Multipurpose</a:t>
            </a:r>
          </a:p>
          <a:p>
            <a:r>
              <a:rPr lang="en-US" dirty="0"/>
              <a:t>inkjet: Inkjet Printer</a:t>
            </a:r>
          </a:p>
          <a:p>
            <a:r>
              <a:rPr lang="en-US" dirty="0"/>
              <a:t>laser: Laser Printer</a:t>
            </a:r>
          </a:p>
          <a:p>
            <a:r>
              <a:rPr lang="en-US" dirty="0"/>
              <a:t>photo: Photographic Paper</a:t>
            </a:r>
          </a:p>
        </p:txBody>
      </p:sp>
    </p:spTree>
    <p:extLst>
      <p:ext uri="{BB962C8B-B14F-4D97-AF65-F5344CB8AC3E}">
        <p14:creationId xmlns:p14="http://schemas.microsoft.com/office/powerpoint/2010/main" val="20977908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Walking through an associative array using each and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$paper = array('copier' =&gt; "Copier &amp; Multipurpose", 'inkjet' =&gt; "Inkjet Printer",</a:t>
            </a:r>
          </a:p>
          <a:p>
            <a:pPr marL="457200" lvl="1" indent="0">
              <a:buNone/>
            </a:pPr>
            <a:r>
              <a:rPr lang="en-US" dirty="0"/>
              <a:t>'laser' =&gt; "Laser Printer", 'photo' =&gt; "Photographic Paper");</a:t>
            </a:r>
          </a:p>
          <a:p>
            <a:pPr marL="457200" lvl="1" indent="0">
              <a:buNone/>
            </a:pPr>
            <a:r>
              <a:rPr lang="en-US" dirty="0"/>
              <a:t>while (list($item, $description) = each($paper))</a:t>
            </a:r>
          </a:p>
          <a:p>
            <a:pPr marL="457200" lvl="1" indent="0">
              <a:buNone/>
            </a:pPr>
            <a:r>
              <a:rPr lang="en-US" dirty="0"/>
              <a:t>echo "$item: $description&lt;</a:t>
            </a:r>
            <a:r>
              <a:rPr lang="en-US" dirty="0" err="1"/>
              <a:t>br</a:t>
            </a:r>
            <a:r>
              <a:rPr lang="en-US" dirty="0"/>
              <a:t>&gt;";</a:t>
            </a:r>
          </a:p>
          <a:p>
            <a:pPr marL="0" indent="0">
              <a:buNone/>
            </a:pPr>
            <a:r>
              <a:rPr lang="en-US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14993003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4769"/>
          </a:xfrm>
        </p:spPr>
        <p:txBody>
          <a:bodyPr/>
          <a:lstStyle/>
          <a:p>
            <a:r>
              <a:rPr lang="en-US" dirty="0"/>
              <a:t>List function with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4706"/>
            <a:ext cx="10515600" cy="5190565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The  list function takes an array as its argument (in this case, the key/value pair returned by the function  each) and then assigns the values of the array to the variables listed within parentheses.</a:t>
            </a:r>
          </a:p>
          <a:p>
            <a:pPr marL="0" indent="0" algn="just">
              <a:buNone/>
            </a:pPr>
            <a:endParaRPr lang="en-US" dirty="0"/>
          </a:p>
          <a:p>
            <a:r>
              <a:rPr lang="en-US" dirty="0"/>
              <a:t>For Example: Using the list function.</a:t>
            </a:r>
          </a:p>
          <a:p>
            <a:pPr marL="0" indent="0">
              <a:buNone/>
            </a:pPr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list($a, $b) = array('Alice', 'Bob');</a:t>
            </a:r>
          </a:p>
          <a:p>
            <a:pPr marL="457200" lvl="1" indent="0">
              <a:buNone/>
            </a:pPr>
            <a:r>
              <a:rPr lang="en-US" dirty="0"/>
              <a:t>echo "a=$a b=$b";</a:t>
            </a:r>
          </a:p>
          <a:p>
            <a:pPr marL="0" indent="0">
              <a:buNone/>
            </a:pPr>
            <a:r>
              <a:rPr lang="en-US" dirty="0"/>
              <a:t>?&gt;</a:t>
            </a:r>
          </a:p>
          <a:p>
            <a:pPr marL="0" indent="0">
              <a:buNone/>
            </a:pPr>
            <a:r>
              <a:rPr lang="en-US" dirty="0"/>
              <a:t>The output from this code is:</a:t>
            </a:r>
          </a:p>
          <a:p>
            <a:pPr marL="0" indent="0">
              <a:buNone/>
            </a:pPr>
            <a:r>
              <a:rPr lang="en-US" dirty="0"/>
              <a:t>a=Alice b=Bob</a:t>
            </a:r>
          </a:p>
        </p:txBody>
      </p:sp>
    </p:spTree>
    <p:extLst>
      <p:ext uri="{BB962C8B-B14F-4D97-AF65-F5344CB8AC3E}">
        <p14:creationId xmlns:p14="http://schemas.microsoft.com/office/powerpoint/2010/main" val="35045297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7534"/>
          </a:xfrm>
        </p:spPr>
        <p:txBody>
          <a:bodyPr/>
          <a:lstStyle/>
          <a:p>
            <a:r>
              <a:rPr lang="en-US" b="1" dirty="0"/>
              <a:t>Multidimensional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many dimensions as you like you can in PHP (although it’s a rare application that goes further than three).</a:t>
            </a:r>
          </a:p>
          <a:p>
            <a:r>
              <a:rPr lang="en-US" dirty="0"/>
              <a:t>Also known as logical arrays.</a:t>
            </a:r>
          </a:p>
        </p:txBody>
      </p:sp>
    </p:spTree>
    <p:extLst>
      <p:ext uri="{BB962C8B-B14F-4D97-AF65-F5344CB8AC3E}">
        <p14:creationId xmlns:p14="http://schemas.microsoft.com/office/powerpoint/2010/main" val="6073156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3653" y="-3641"/>
            <a:ext cx="10515600" cy="689441"/>
          </a:xfrm>
        </p:spPr>
        <p:txBody>
          <a:bodyPr>
            <a:normAutofit fontScale="90000"/>
          </a:bodyPr>
          <a:lstStyle/>
          <a:p>
            <a:r>
              <a:rPr lang="en-US" dirty="0"/>
              <a:t>Creating a multidimensional associative array</a:t>
            </a:r>
          </a:p>
        </p:txBody>
      </p:sp>
      <p:sp>
        <p:nvSpPr>
          <p:cNvPr id="4" name="Rectangle 3"/>
          <p:cNvSpPr/>
          <p:nvPr/>
        </p:nvSpPr>
        <p:spPr>
          <a:xfrm>
            <a:off x="546847" y="685800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pPr lvl="1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$products = array(</a:t>
            </a:r>
          </a:p>
          <a:p>
            <a:pPr lvl="2"/>
            <a:r>
              <a:rPr lang="en-US" dirty="0">
                <a:solidFill>
                  <a:srgbClr val="7030A0"/>
                </a:solidFill>
              </a:rPr>
              <a:t>'paper' =&gt; array(</a:t>
            </a:r>
          </a:p>
          <a:p>
            <a:pPr lvl="2"/>
            <a:r>
              <a:rPr lang="en-US" dirty="0">
                <a:solidFill>
                  <a:srgbClr val="7030A0"/>
                </a:solidFill>
              </a:rPr>
              <a:t>'copier' =&gt; "Copier &amp; Multipurpose",</a:t>
            </a:r>
          </a:p>
          <a:p>
            <a:pPr lvl="2"/>
            <a:r>
              <a:rPr lang="en-US" dirty="0">
                <a:solidFill>
                  <a:srgbClr val="7030A0"/>
                </a:solidFill>
              </a:rPr>
              <a:t>'inkjet' =&gt; "Inkjet Printer",</a:t>
            </a:r>
          </a:p>
          <a:p>
            <a:pPr lvl="2"/>
            <a:r>
              <a:rPr lang="en-US" dirty="0">
                <a:solidFill>
                  <a:srgbClr val="7030A0"/>
                </a:solidFill>
              </a:rPr>
              <a:t>'laser' =&gt; "Laser Printer",</a:t>
            </a:r>
          </a:p>
          <a:p>
            <a:pPr lvl="2"/>
            <a:r>
              <a:rPr lang="en-US" dirty="0">
                <a:solidFill>
                  <a:srgbClr val="7030A0"/>
                </a:solidFill>
              </a:rPr>
              <a:t>'photo' =&gt; "Photographic Paper"),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'pens' =&gt; array(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'ball' =&gt; "Ball Point",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'</a:t>
            </a:r>
            <a:r>
              <a:rPr lang="en-US" dirty="0" err="1">
                <a:solidFill>
                  <a:srgbClr val="FF0000"/>
                </a:solidFill>
              </a:rPr>
              <a:t>hilite</a:t>
            </a:r>
            <a:r>
              <a:rPr lang="en-US" dirty="0">
                <a:solidFill>
                  <a:srgbClr val="FF0000"/>
                </a:solidFill>
              </a:rPr>
              <a:t>' =&gt; "Highlighters",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'marker' =&gt; "Markers"),</a:t>
            </a:r>
          </a:p>
          <a:p>
            <a:pPr lvl="2"/>
            <a:r>
              <a:rPr lang="en-US" dirty="0">
                <a:solidFill>
                  <a:srgbClr val="0070C0"/>
                </a:solidFill>
              </a:rPr>
              <a:t>'</a:t>
            </a:r>
            <a:r>
              <a:rPr lang="en-US" dirty="0" err="1">
                <a:solidFill>
                  <a:srgbClr val="0070C0"/>
                </a:solidFill>
              </a:rPr>
              <a:t>misc</a:t>
            </a:r>
            <a:r>
              <a:rPr lang="en-US" dirty="0">
                <a:solidFill>
                  <a:srgbClr val="0070C0"/>
                </a:solidFill>
              </a:rPr>
              <a:t>' =&gt; array(</a:t>
            </a:r>
          </a:p>
          <a:p>
            <a:pPr lvl="2"/>
            <a:r>
              <a:rPr lang="en-US" dirty="0">
                <a:solidFill>
                  <a:srgbClr val="0070C0"/>
                </a:solidFill>
              </a:rPr>
              <a:t>'tape' =&gt; "Sticky Tape",</a:t>
            </a:r>
          </a:p>
          <a:p>
            <a:pPr lvl="2"/>
            <a:r>
              <a:rPr lang="en-US" dirty="0">
                <a:solidFill>
                  <a:srgbClr val="0070C0"/>
                </a:solidFill>
              </a:rPr>
              <a:t>'glue' =&gt; "Adhesives",</a:t>
            </a:r>
          </a:p>
          <a:p>
            <a:pPr lvl="2"/>
            <a:r>
              <a:rPr lang="en-US" dirty="0">
                <a:solidFill>
                  <a:srgbClr val="0070C0"/>
                </a:solidFill>
              </a:rPr>
              <a:t>'clips' =&gt; "Paperclips"</a:t>
            </a:r>
          </a:p>
          <a:p>
            <a:pPr lvl="1"/>
            <a:r>
              <a:rPr lang="en-US" dirty="0"/>
              <a:t>	)</a:t>
            </a:r>
          </a:p>
          <a:p>
            <a:pPr lvl="1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);</a:t>
            </a:r>
          </a:p>
        </p:txBody>
      </p:sp>
      <p:sp>
        <p:nvSpPr>
          <p:cNvPr id="5" name="Left Brace 4"/>
          <p:cNvSpPr/>
          <p:nvPr/>
        </p:nvSpPr>
        <p:spPr>
          <a:xfrm>
            <a:off x="957880" y="1126190"/>
            <a:ext cx="45719" cy="4222377"/>
          </a:xfrm>
          <a:prstGeom prst="leftBrac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e 5"/>
          <p:cNvSpPr/>
          <p:nvPr/>
        </p:nvSpPr>
        <p:spPr>
          <a:xfrm flipH="1">
            <a:off x="4908175" y="1375241"/>
            <a:ext cx="1089212" cy="1146439"/>
          </a:xfrm>
          <a:prstGeom prst="leftBrac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/>
          <p:cNvSpPr/>
          <p:nvPr/>
        </p:nvSpPr>
        <p:spPr>
          <a:xfrm flipH="1">
            <a:off x="3859305" y="2810435"/>
            <a:ext cx="2138081" cy="853888"/>
          </a:xfrm>
          <a:prstGeom prst="leftBrace">
            <a:avLst>
              <a:gd name="adj1" fmla="val 8333"/>
              <a:gd name="adj2" fmla="val 9055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/>
          <p:cNvSpPr/>
          <p:nvPr/>
        </p:nvSpPr>
        <p:spPr>
          <a:xfrm flipH="1">
            <a:off x="3751727" y="3937649"/>
            <a:ext cx="2245658" cy="1104998"/>
          </a:xfrm>
          <a:prstGeom prst="leftBrace">
            <a:avLst>
              <a:gd name="adj1" fmla="val 8333"/>
              <a:gd name="adj2" fmla="val 132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46847" y="536545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dirty="0"/>
              <a:t>echo “&lt;pre&gt;”;</a:t>
            </a:r>
          </a:p>
          <a:p>
            <a:pPr lvl="1"/>
            <a:r>
              <a:rPr lang="en-US" dirty="0" err="1"/>
              <a:t>foreach</a:t>
            </a:r>
            <a:r>
              <a:rPr lang="en-US" dirty="0"/>
              <a:t>($products as $section =&gt; $items)</a:t>
            </a:r>
          </a:p>
          <a:p>
            <a:pPr lvl="1"/>
            <a:r>
              <a:rPr lang="en-US" dirty="0" err="1"/>
              <a:t>foreach</a:t>
            </a:r>
            <a:r>
              <a:rPr lang="en-US" dirty="0"/>
              <a:t>($items as $key =&gt; $value)</a:t>
            </a:r>
          </a:p>
          <a:p>
            <a:pPr lvl="1"/>
            <a:r>
              <a:rPr lang="en-US" dirty="0"/>
              <a:t>echo "$section:\t $key\t ( $value )&lt;</a:t>
            </a:r>
            <a:r>
              <a:rPr lang="en-US" dirty="0" err="1"/>
              <a:t>br</a:t>
            </a:r>
            <a:r>
              <a:rPr lang="en-US" dirty="0"/>
              <a:t>&gt;";</a:t>
            </a:r>
          </a:p>
          <a:p>
            <a:r>
              <a:rPr lang="en-US" dirty="0"/>
              <a:t>?&gt;</a:t>
            </a:r>
          </a:p>
        </p:txBody>
      </p:sp>
      <p:sp>
        <p:nvSpPr>
          <p:cNvPr id="10" name="Rectangle 9"/>
          <p:cNvSpPr/>
          <p:nvPr/>
        </p:nvSpPr>
        <p:spPr>
          <a:xfrm>
            <a:off x="6176682" y="798329"/>
            <a:ext cx="4984377" cy="3139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/>
              <a:t>The output from this code looks like the following:</a:t>
            </a:r>
          </a:p>
          <a:p>
            <a:r>
              <a:rPr lang="en-US" dirty="0">
                <a:solidFill>
                  <a:srgbClr val="7030A0"/>
                </a:solidFill>
              </a:rPr>
              <a:t>paper: copier (Copier &amp; Multipurpose)</a:t>
            </a:r>
          </a:p>
          <a:p>
            <a:r>
              <a:rPr lang="en-US" dirty="0">
                <a:solidFill>
                  <a:srgbClr val="7030A0"/>
                </a:solidFill>
              </a:rPr>
              <a:t>paper: inkjet (Inkjet Printer)</a:t>
            </a:r>
          </a:p>
          <a:p>
            <a:r>
              <a:rPr lang="en-US" dirty="0">
                <a:solidFill>
                  <a:srgbClr val="7030A0"/>
                </a:solidFill>
              </a:rPr>
              <a:t>paper: laser (Laser Printer)</a:t>
            </a:r>
          </a:p>
          <a:p>
            <a:r>
              <a:rPr lang="en-US" dirty="0">
                <a:solidFill>
                  <a:srgbClr val="7030A0"/>
                </a:solidFill>
              </a:rPr>
              <a:t>paper: photo (Photographic Paper)</a:t>
            </a:r>
          </a:p>
          <a:p>
            <a:r>
              <a:rPr lang="en-US" dirty="0">
                <a:solidFill>
                  <a:srgbClr val="FF0000"/>
                </a:solidFill>
              </a:rPr>
              <a:t>pens: ball (Ball Point)</a:t>
            </a:r>
          </a:p>
          <a:p>
            <a:r>
              <a:rPr lang="en-US" dirty="0">
                <a:solidFill>
                  <a:srgbClr val="FF0000"/>
                </a:solidFill>
              </a:rPr>
              <a:t>pens: </a:t>
            </a:r>
            <a:r>
              <a:rPr lang="en-US" dirty="0" err="1">
                <a:solidFill>
                  <a:srgbClr val="FF0000"/>
                </a:solidFill>
              </a:rPr>
              <a:t>hilite</a:t>
            </a:r>
            <a:r>
              <a:rPr lang="en-US" dirty="0">
                <a:solidFill>
                  <a:srgbClr val="FF0000"/>
                </a:solidFill>
              </a:rPr>
              <a:t> (Highlighters)</a:t>
            </a:r>
          </a:p>
          <a:p>
            <a:r>
              <a:rPr lang="en-US" dirty="0">
                <a:solidFill>
                  <a:srgbClr val="FF0000"/>
                </a:solidFill>
              </a:rPr>
              <a:t>pens: marker (Markers)</a:t>
            </a:r>
          </a:p>
          <a:p>
            <a:r>
              <a:rPr lang="en-US" dirty="0" err="1">
                <a:solidFill>
                  <a:srgbClr val="0070C0"/>
                </a:solidFill>
              </a:rPr>
              <a:t>misc</a:t>
            </a:r>
            <a:r>
              <a:rPr lang="en-US" dirty="0">
                <a:solidFill>
                  <a:srgbClr val="0070C0"/>
                </a:solidFill>
              </a:rPr>
              <a:t>: tape (Sticky Tape)</a:t>
            </a:r>
          </a:p>
          <a:p>
            <a:r>
              <a:rPr lang="en-US" dirty="0" err="1">
                <a:solidFill>
                  <a:srgbClr val="0070C0"/>
                </a:solidFill>
              </a:rPr>
              <a:t>misc</a:t>
            </a:r>
            <a:r>
              <a:rPr lang="en-US" dirty="0">
                <a:solidFill>
                  <a:srgbClr val="0070C0"/>
                </a:solidFill>
              </a:rPr>
              <a:t>: glue (Adhesives)</a:t>
            </a:r>
          </a:p>
          <a:p>
            <a:r>
              <a:rPr lang="en-US" dirty="0" err="1">
                <a:solidFill>
                  <a:srgbClr val="0070C0"/>
                </a:solidFill>
              </a:rPr>
              <a:t>misc</a:t>
            </a:r>
            <a:r>
              <a:rPr lang="en-US" dirty="0">
                <a:solidFill>
                  <a:srgbClr val="0070C0"/>
                </a:solidFill>
              </a:rPr>
              <a:t>: clips (Paperclips)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997385" y="456011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You can directly access a particular element of the array using square brackets, like this:</a:t>
            </a:r>
          </a:p>
          <a:p>
            <a:r>
              <a:rPr lang="en-US" dirty="0"/>
              <a:t>                      </a:t>
            </a:r>
            <a:r>
              <a:rPr lang="en-US" b="1" dirty="0"/>
              <a:t>echo $products['</a:t>
            </a:r>
            <a:r>
              <a:rPr lang="en-US" b="1" dirty="0" err="1"/>
              <a:t>misc</a:t>
            </a:r>
            <a:r>
              <a:rPr lang="en-US" b="1" dirty="0"/>
              <a:t>']['glue'];</a:t>
            </a:r>
          </a:p>
          <a:p>
            <a:r>
              <a:rPr lang="en-US" dirty="0"/>
              <a:t>which outputs the value </a:t>
            </a:r>
            <a:r>
              <a:rPr lang="en-US" dirty="0">
                <a:solidFill>
                  <a:srgbClr val="FF0000"/>
                </a:solidFill>
              </a:rPr>
              <a:t>Adhesives.</a:t>
            </a:r>
          </a:p>
        </p:txBody>
      </p:sp>
      <p:cxnSp>
        <p:nvCxnSpPr>
          <p:cNvPr id="13" name="Elbow Connector 12"/>
          <p:cNvCxnSpPr/>
          <p:nvPr/>
        </p:nvCxnSpPr>
        <p:spPr>
          <a:xfrm>
            <a:off x="3594847" y="4490148"/>
            <a:ext cx="3464859" cy="834888"/>
          </a:xfrm>
          <a:prstGeom prst="bentConnector3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4925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Outlines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  <a:p>
            <a:r>
              <a:rPr lang="en-US" dirty="0"/>
              <a:t>Types of Arrays</a:t>
            </a:r>
          </a:p>
          <a:p>
            <a:r>
              <a:rPr lang="en-US" dirty="0"/>
              <a:t>Arrays Indexes</a:t>
            </a:r>
          </a:p>
          <a:p>
            <a:r>
              <a:rPr lang="en-US" dirty="0"/>
              <a:t>Arrays Built-in function</a:t>
            </a:r>
          </a:p>
        </p:txBody>
      </p:sp>
    </p:spTree>
    <p:extLst>
      <p:ext uri="{BB962C8B-B14F-4D97-AF65-F5344CB8AC3E}">
        <p14:creationId xmlns:p14="http://schemas.microsoft.com/office/powerpoint/2010/main" val="2253566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0313"/>
            <a:ext cx="10515600" cy="629957"/>
          </a:xfrm>
        </p:spPr>
        <p:txBody>
          <a:bodyPr>
            <a:normAutofit fontScale="90000"/>
          </a:bodyPr>
          <a:lstStyle/>
          <a:p>
            <a:r>
              <a:rPr lang="en-US" b="1"/>
              <a:t>Creating a multidimensional numeric array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838200" y="931493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pPr lvl="1"/>
            <a:r>
              <a:rPr lang="en-US" dirty="0"/>
              <a:t>$chessboard = array(</a:t>
            </a:r>
          </a:p>
          <a:p>
            <a:pPr lvl="1"/>
            <a:r>
              <a:rPr lang="en-US" dirty="0"/>
              <a:t>array('r', 'n', 'b', 'q', 'k', 'b', 'n', 'r'),</a:t>
            </a:r>
          </a:p>
          <a:p>
            <a:pPr lvl="1"/>
            <a:r>
              <a:rPr lang="en-US" dirty="0"/>
              <a:t>array('p', 'p', 'p', 'p', 'p', 'p', 'p', 'p'),</a:t>
            </a:r>
          </a:p>
          <a:p>
            <a:pPr lvl="1"/>
            <a:r>
              <a:rPr lang="en-US" dirty="0"/>
              <a:t>array(' ', ' ', ' ', ' ', ' ', ' ', ' ', ' '),</a:t>
            </a:r>
          </a:p>
          <a:p>
            <a:pPr lvl="1"/>
            <a:r>
              <a:rPr lang="en-US" dirty="0"/>
              <a:t>array(' ', ' ', ' ', ' ', ' ', ' ', ' ', ' '),</a:t>
            </a:r>
          </a:p>
          <a:p>
            <a:pPr lvl="1"/>
            <a:r>
              <a:rPr lang="en-US" dirty="0"/>
              <a:t>array(' ', ' ', ' ', ' ', ' ', ' ', ' ', ' '),</a:t>
            </a:r>
          </a:p>
          <a:p>
            <a:pPr lvl="1"/>
            <a:r>
              <a:rPr lang="en-US" dirty="0"/>
              <a:t>array(' ', ' ', ' ', ' ', ' ', ' ', ' ', ' '),</a:t>
            </a:r>
          </a:p>
          <a:p>
            <a:pPr lvl="1"/>
            <a:r>
              <a:rPr lang="en-US" dirty="0"/>
              <a:t>array('P', 'P', 'P', 'P', 'P', 'P', 'P', 'P'),</a:t>
            </a:r>
          </a:p>
          <a:p>
            <a:pPr lvl="1"/>
            <a:r>
              <a:rPr lang="en-US" dirty="0"/>
              <a:t>array('R', 'N', 'B', 'Q', 'K', 'B', 'N', 'R')</a:t>
            </a:r>
          </a:p>
          <a:p>
            <a:r>
              <a:rPr lang="en-US" dirty="0"/>
              <a:t>);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4070814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echo "&lt;pre&gt;";</a:t>
            </a:r>
          </a:p>
          <a:p>
            <a:r>
              <a:rPr lang="en-US" dirty="0" err="1"/>
              <a:t>foreach</a:t>
            </a:r>
            <a:r>
              <a:rPr lang="en-US" dirty="0"/>
              <a:t>($chessboard as $row)</a:t>
            </a:r>
          </a:p>
          <a:p>
            <a:r>
              <a:rPr lang="en-US" dirty="0"/>
              <a:t>{</a:t>
            </a:r>
          </a:p>
          <a:p>
            <a:pPr lvl="1"/>
            <a:r>
              <a:rPr lang="en-US" dirty="0" err="1"/>
              <a:t>foreach</a:t>
            </a:r>
            <a:r>
              <a:rPr lang="en-US" dirty="0"/>
              <a:t> ($row as $piece)</a:t>
            </a:r>
          </a:p>
          <a:p>
            <a:pPr lvl="1"/>
            <a:r>
              <a:rPr lang="en-US" dirty="0"/>
              <a:t>echo "$piece ";</a:t>
            </a:r>
          </a:p>
          <a:p>
            <a:pPr lvl="1"/>
            <a:r>
              <a:rPr lang="en-US" dirty="0"/>
              <a:t>echo "&lt;</a:t>
            </a:r>
            <a:r>
              <a:rPr lang="en-US" dirty="0" err="1"/>
              <a:t>br</a:t>
            </a:r>
            <a:r>
              <a:rPr lang="en-US" dirty="0"/>
              <a:t>&gt;";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echo "&lt;/pre&gt;";</a:t>
            </a:r>
          </a:p>
          <a:p>
            <a:r>
              <a:rPr lang="en-US" dirty="0"/>
              <a:t>?</a:t>
            </a:r>
          </a:p>
        </p:txBody>
      </p:sp>
      <p:sp>
        <p:nvSpPr>
          <p:cNvPr id="6" name="Rectangle 5"/>
          <p:cNvSpPr/>
          <p:nvPr/>
        </p:nvSpPr>
        <p:spPr>
          <a:xfrm>
            <a:off x="8238565" y="1268515"/>
            <a:ext cx="2061883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OUTPUT</a:t>
            </a:r>
          </a:p>
          <a:p>
            <a:r>
              <a:rPr lang="en-US" dirty="0"/>
              <a:t>r n b q k b n r</a:t>
            </a:r>
          </a:p>
          <a:p>
            <a:r>
              <a:rPr lang="en-US" dirty="0"/>
              <a:t>p </a:t>
            </a:r>
            <a:r>
              <a:rPr lang="en-US" dirty="0" err="1"/>
              <a:t>p</a:t>
            </a:r>
            <a:r>
              <a:rPr lang="en-US" dirty="0"/>
              <a:t> </a:t>
            </a:r>
            <a:r>
              <a:rPr lang="en-US" dirty="0" err="1"/>
              <a:t>p</a:t>
            </a:r>
            <a:r>
              <a:rPr lang="en-US" dirty="0"/>
              <a:t> </a:t>
            </a:r>
            <a:r>
              <a:rPr lang="en-US" dirty="0" err="1"/>
              <a:t>p</a:t>
            </a:r>
            <a:r>
              <a:rPr lang="en-US" dirty="0"/>
              <a:t> </a:t>
            </a:r>
            <a:r>
              <a:rPr lang="en-US" dirty="0" err="1"/>
              <a:t>p</a:t>
            </a:r>
            <a:r>
              <a:rPr lang="en-US" dirty="0"/>
              <a:t> </a:t>
            </a:r>
            <a:r>
              <a:rPr lang="en-US" dirty="0" err="1"/>
              <a:t>p</a:t>
            </a:r>
            <a:r>
              <a:rPr lang="en-US" dirty="0"/>
              <a:t> </a:t>
            </a:r>
            <a:r>
              <a:rPr lang="en-US" dirty="0" err="1"/>
              <a:t>p</a:t>
            </a:r>
            <a:r>
              <a:rPr lang="en-US" dirty="0"/>
              <a:t> </a:t>
            </a:r>
            <a:r>
              <a:rPr lang="en-US" dirty="0" err="1"/>
              <a:t>p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 </a:t>
            </a:r>
            <a:r>
              <a:rPr lang="en-US" dirty="0" err="1"/>
              <a:t>P</a:t>
            </a:r>
            <a:r>
              <a:rPr lang="en-US" dirty="0"/>
              <a:t> </a:t>
            </a:r>
            <a:r>
              <a:rPr lang="en-US" dirty="0" err="1"/>
              <a:t>P</a:t>
            </a:r>
            <a:r>
              <a:rPr lang="en-US" dirty="0"/>
              <a:t> </a:t>
            </a:r>
            <a:r>
              <a:rPr lang="en-US" dirty="0" err="1"/>
              <a:t>P</a:t>
            </a:r>
            <a:r>
              <a:rPr lang="en-US" dirty="0"/>
              <a:t> </a:t>
            </a:r>
            <a:r>
              <a:rPr lang="en-US" dirty="0" err="1"/>
              <a:t>P</a:t>
            </a:r>
            <a:r>
              <a:rPr lang="en-US" dirty="0"/>
              <a:t> </a:t>
            </a:r>
            <a:r>
              <a:rPr lang="en-US" dirty="0" err="1"/>
              <a:t>P</a:t>
            </a:r>
            <a:r>
              <a:rPr lang="en-US" dirty="0"/>
              <a:t> </a:t>
            </a:r>
            <a:r>
              <a:rPr lang="en-US" dirty="0" err="1"/>
              <a:t>P</a:t>
            </a:r>
            <a:r>
              <a:rPr lang="en-US" dirty="0"/>
              <a:t> </a:t>
            </a:r>
            <a:r>
              <a:rPr lang="en-US" dirty="0" err="1"/>
              <a:t>P</a:t>
            </a:r>
            <a:endParaRPr lang="en-US" dirty="0"/>
          </a:p>
          <a:p>
            <a:r>
              <a:rPr lang="en-US" dirty="0"/>
              <a:t>R N B Q K B N R</a:t>
            </a:r>
          </a:p>
        </p:txBody>
      </p:sp>
      <p:sp>
        <p:nvSpPr>
          <p:cNvPr id="7" name="Rectangle 6"/>
          <p:cNvSpPr/>
          <p:nvPr/>
        </p:nvSpPr>
        <p:spPr>
          <a:xfrm>
            <a:off x="5898776" y="433490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You can also directly access any element within this array using square brackets, like this:</a:t>
            </a:r>
          </a:p>
          <a:p>
            <a:r>
              <a:rPr lang="en-US" dirty="0"/>
              <a:t>                 echo $chessboard[7][3];</a:t>
            </a:r>
          </a:p>
        </p:txBody>
      </p:sp>
      <p:cxnSp>
        <p:nvCxnSpPr>
          <p:cNvPr id="9" name="Elbow Connector 8"/>
          <p:cNvCxnSpPr>
            <a:endCxn id="7" idx="2"/>
          </p:cNvCxnSpPr>
          <p:nvPr/>
        </p:nvCxnSpPr>
        <p:spPr>
          <a:xfrm>
            <a:off x="3092824" y="3644153"/>
            <a:ext cx="5853952" cy="1614084"/>
          </a:xfrm>
          <a:prstGeom prst="bentConnector4">
            <a:avLst>
              <a:gd name="adj1" fmla="val 76"/>
              <a:gd name="adj2" fmla="val 1141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826345" y="1503351"/>
            <a:ext cx="30168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  <a:p>
            <a:r>
              <a:rPr lang="en-US" dirty="0">
                <a:solidFill>
                  <a:srgbClr val="FF0000"/>
                </a:solidFill>
              </a:rPr>
              <a:t>4</a:t>
            </a:r>
          </a:p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  <a:p>
            <a:r>
              <a:rPr lang="en-US" dirty="0">
                <a:solidFill>
                  <a:srgbClr val="FF0000"/>
                </a:solidFill>
              </a:rPr>
              <a:t>6</a:t>
            </a:r>
          </a:p>
          <a:p>
            <a:r>
              <a:rPr lang="en-US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52553" y="3701482"/>
            <a:ext cx="2866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0    1     2     3    4    5     6     7 </a:t>
            </a:r>
          </a:p>
        </p:txBody>
      </p:sp>
    </p:spTree>
    <p:extLst>
      <p:ext uri="{BB962C8B-B14F-4D97-AF65-F5344CB8AC3E}">
        <p14:creationId xmlns:p14="http://schemas.microsoft.com/office/powerpoint/2010/main" val="12255567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7890"/>
            <a:ext cx="10515600" cy="764428"/>
          </a:xfrm>
        </p:spPr>
        <p:txBody>
          <a:bodyPr/>
          <a:lstStyle/>
          <a:p>
            <a:r>
              <a:rPr lang="en-US" b="1" dirty="0"/>
              <a:t>Arrays Built-in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9518"/>
            <a:ext cx="10515600" cy="4657445"/>
          </a:xfrm>
        </p:spPr>
        <p:txBody>
          <a:bodyPr/>
          <a:lstStyle/>
          <a:p>
            <a:r>
              <a:rPr lang="en-US" dirty="0" err="1"/>
              <a:t>Is_array</a:t>
            </a:r>
            <a:endParaRPr lang="en-US" dirty="0"/>
          </a:p>
          <a:p>
            <a:r>
              <a:rPr lang="en-US" dirty="0"/>
              <a:t>Count</a:t>
            </a:r>
          </a:p>
          <a:p>
            <a:r>
              <a:rPr lang="en-US" dirty="0"/>
              <a:t>Sort and </a:t>
            </a:r>
            <a:r>
              <a:rPr lang="en-US" dirty="0" err="1"/>
              <a:t>rsort</a:t>
            </a:r>
            <a:endParaRPr lang="en-US" dirty="0"/>
          </a:p>
          <a:p>
            <a:r>
              <a:rPr lang="en-US" dirty="0"/>
              <a:t>Shuffle</a:t>
            </a:r>
          </a:p>
          <a:p>
            <a:r>
              <a:rPr lang="en-US" dirty="0"/>
              <a:t>Explode</a:t>
            </a:r>
          </a:p>
          <a:p>
            <a:r>
              <a:rPr lang="en-US" dirty="0"/>
              <a:t>Extract</a:t>
            </a:r>
          </a:p>
          <a:p>
            <a:r>
              <a:rPr lang="en-US" dirty="0"/>
              <a:t>Compact</a:t>
            </a:r>
          </a:p>
          <a:p>
            <a:r>
              <a:rPr lang="en-US" dirty="0"/>
              <a:t>Reset</a:t>
            </a:r>
          </a:p>
          <a:p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482887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is_array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you’re in doubt and your code needs to check whether a variable is an array, you can use the </a:t>
            </a:r>
            <a:r>
              <a:rPr lang="en-US" dirty="0" err="1"/>
              <a:t>is_array</a:t>
            </a:r>
            <a:r>
              <a:rPr lang="en-US" dirty="0"/>
              <a:t> function like this: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&lt;?</a:t>
            </a:r>
            <a:r>
              <a:rPr lang="en-US" dirty="0" err="1">
                <a:solidFill>
                  <a:srgbClr val="FF0000"/>
                </a:solidFill>
              </a:rPr>
              <a:t>php</a:t>
            </a:r>
            <a:endParaRPr lang="en-US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$</a:t>
            </a:r>
            <a:r>
              <a:rPr lang="en-US" dirty="0" err="1">
                <a:solidFill>
                  <a:srgbClr val="FF0000"/>
                </a:solidFill>
              </a:rPr>
              <a:t>abc</a:t>
            </a:r>
            <a:r>
              <a:rPr lang="en-US" dirty="0">
                <a:solidFill>
                  <a:srgbClr val="FF0000"/>
                </a:solidFill>
              </a:rPr>
              <a:t>=10;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echo (</a:t>
            </a:r>
            <a:r>
              <a:rPr lang="en-US" dirty="0" err="1">
                <a:solidFill>
                  <a:srgbClr val="FF0000"/>
                </a:solidFill>
              </a:rPr>
              <a:t>is_array</a:t>
            </a:r>
            <a:r>
              <a:rPr lang="en-US" dirty="0">
                <a:solidFill>
                  <a:srgbClr val="FF0000"/>
                </a:solidFill>
              </a:rPr>
              <a:t>($</a:t>
            </a:r>
            <a:r>
              <a:rPr lang="en-US" dirty="0" err="1">
                <a:solidFill>
                  <a:srgbClr val="FF0000"/>
                </a:solidFill>
              </a:rPr>
              <a:t>abc</a:t>
            </a:r>
            <a:r>
              <a:rPr lang="en-US" dirty="0">
                <a:solidFill>
                  <a:srgbClr val="FF0000"/>
                </a:solidFill>
              </a:rPr>
              <a:t>)) ? "Is an array" : "Is not an array";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?&gt;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Output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Is not an array.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2032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count( 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6412"/>
            <a:ext cx="10515600" cy="492162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When you need to know exactly how many elements there are in your array.</a:t>
            </a:r>
          </a:p>
          <a:p>
            <a:r>
              <a:rPr lang="en-US" dirty="0"/>
              <a:t>You need to know exactly how many elements there are in your array.</a:t>
            </a:r>
          </a:p>
          <a:p>
            <a:r>
              <a:rPr lang="en-US" dirty="0"/>
              <a:t>Use count( ) function like as;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&lt;?</a:t>
            </a:r>
            <a:r>
              <a:rPr lang="en-US" dirty="0" err="1">
                <a:solidFill>
                  <a:srgbClr val="0070C0"/>
                </a:solidFill>
              </a:rPr>
              <a:t>php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$</a:t>
            </a:r>
            <a:r>
              <a:rPr lang="en-US" dirty="0" err="1">
                <a:solidFill>
                  <a:srgbClr val="0070C0"/>
                </a:solidFill>
              </a:rPr>
              <a:t>abc</a:t>
            </a:r>
            <a:r>
              <a:rPr lang="en-US" dirty="0">
                <a:solidFill>
                  <a:srgbClr val="0070C0"/>
                </a:solidFill>
              </a:rPr>
              <a:t>=array(1,2,3);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echo count($</a:t>
            </a:r>
            <a:r>
              <a:rPr lang="en-US" dirty="0" err="1">
                <a:solidFill>
                  <a:srgbClr val="0070C0"/>
                </a:solidFill>
              </a:rPr>
              <a:t>abc</a:t>
            </a:r>
            <a:r>
              <a:rPr lang="en-US" dirty="0">
                <a:solidFill>
                  <a:srgbClr val="0070C0"/>
                </a:solidFill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?&gt;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Output</a:t>
            </a:r>
          </a:p>
          <a:p>
            <a:pPr marL="0" indent="0">
              <a:buNone/>
            </a:pPr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3767410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9972"/>
            <a:ext cx="10515600" cy="925793"/>
          </a:xfrm>
        </p:spPr>
        <p:txBody>
          <a:bodyPr/>
          <a:lstStyle/>
          <a:p>
            <a:r>
              <a:rPr lang="en-US" dirty="0"/>
              <a:t>Sort( 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3340"/>
            <a:ext cx="10515600" cy="529814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You can use sort( ) function to sort the given array’s elements.</a:t>
            </a:r>
          </a:p>
          <a:p>
            <a:r>
              <a:rPr lang="en-US" dirty="0"/>
              <a:t>Sort function will act directly on the supplied array rather than returning a new array of sorted elements.</a:t>
            </a:r>
          </a:p>
          <a:p>
            <a:r>
              <a:rPr lang="en-US" dirty="0"/>
              <a:t>It has two important flags such as;</a:t>
            </a:r>
          </a:p>
          <a:p>
            <a:pPr lvl="1"/>
            <a:r>
              <a:rPr lang="en-US" dirty="0" err="1"/>
              <a:t>sort_numeric</a:t>
            </a:r>
            <a:r>
              <a:rPr lang="en-US" dirty="0"/>
              <a:t>( )</a:t>
            </a:r>
          </a:p>
          <a:p>
            <a:pPr lvl="1"/>
            <a:r>
              <a:rPr lang="en-US" dirty="0" err="1"/>
              <a:t>sort_string</a:t>
            </a:r>
            <a:r>
              <a:rPr lang="en-US" dirty="0"/>
              <a:t>( )</a:t>
            </a:r>
          </a:p>
          <a:p>
            <a:r>
              <a:rPr lang="en-US" dirty="0"/>
              <a:t>To sort the array in reverse order then </a:t>
            </a:r>
            <a:r>
              <a:rPr lang="en-US" dirty="0" err="1"/>
              <a:t>rsort</a:t>
            </a:r>
            <a:r>
              <a:rPr lang="en-US" dirty="0"/>
              <a:t>( ) function is used.</a:t>
            </a:r>
          </a:p>
          <a:p>
            <a:r>
              <a:rPr lang="en-US" dirty="0"/>
              <a:t>For Example:</a:t>
            </a:r>
          </a:p>
          <a:p>
            <a:r>
              <a:rPr lang="en-US" dirty="0">
                <a:solidFill>
                  <a:srgbClr val="0070C0"/>
                </a:solidFill>
              </a:rPr>
              <a:t>sort($</a:t>
            </a:r>
            <a:r>
              <a:rPr lang="en-US" dirty="0" err="1">
                <a:solidFill>
                  <a:srgbClr val="0070C0"/>
                </a:solidFill>
              </a:rPr>
              <a:t>array_name</a:t>
            </a:r>
            <a:r>
              <a:rPr lang="en-US" dirty="0">
                <a:solidFill>
                  <a:srgbClr val="0070C0"/>
                </a:solidFill>
              </a:rPr>
              <a:t>, SORT_NUMERIC);</a:t>
            </a:r>
          </a:p>
          <a:p>
            <a:r>
              <a:rPr lang="en-US" dirty="0">
                <a:solidFill>
                  <a:srgbClr val="0070C0"/>
                </a:solidFill>
              </a:rPr>
              <a:t>sort($</a:t>
            </a:r>
            <a:r>
              <a:rPr lang="en-US" dirty="0" err="1">
                <a:solidFill>
                  <a:srgbClr val="0070C0"/>
                </a:solidFill>
              </a:rPr>
              <a:t>array_name</a:t>
            </a:r>
            <a:r>
              <a:rPr lang="en-US" dirty="0">
                <a:solidFill>
                  <a:srgbClr val="0070C0"/>
                </a:solidFill>
              </a:rPr>
              <a:t>, SORT_STRING);</a:t>
            </a:r>
          </a:p>
          <a:p>
            <a:r>
              <a:rPr lang="en-US" dirty="0" err="1">
                <a:solidFill>
                  <a:srgbClr val="0070C0"/>
                </a:solidFill>
              </a:rPr>
              <a:t>rsort</a:t>
            </a:r>
            <a:r>
              <a:rPr lang="en-US" dirty="0">
                <a:solidFill>
                  <a:srgbClr val="0070C0"/>
                </a:solidFill>
              </a:rPr>
              <a:t>($</a:t>
            </a:r>
            <a:r>
              <a:rPr lang="en-US" dirty="0" err="1">
                <a:solidFill>
                  <a:srgbClr val="0070C0"/>
                </a:solidFill>
              </a:rPr>
              <a:t>array_name,SORT_NUMERIC</a:t>
            </a:r>
            <a:r>
              <a:rPr lang="en-US" dirty="0">
                <a:solidFill>
                  <a:srgbClr val="0070C0"/>
                </a:solidFill>
              </a:rPr>
              <a:t>);</a:t>
            </a:r>
          </a:p>
          <a:p>
            <a:r>
              <a:rPr lang="en-US" dirty="0" err="1">
                <a:solidFill>
                  <a:srgbClr val="0070C0"/>
                </a:solidFill>
              </a:rPr>
              <a:t>rsort</a:t>
            </a:r>
            <a:r>
              <a:rPr lang="en-US" dirty="0">
                <a:solidFill>
                  <a:srgbClr val="0070C0"/>
                </a:solidFill>
              </a:rPr>
              <a:t>($</a:t>
            </a:r>
            <a:r>
              <a:rPr lang="en-US" dirty="0" err="1">
                <a:solidFill>
                  <a:srgbClr val="0070C0"/>
                </a:solidFill>
              </a:rPr>
              <a:t>array_name,SORT_STRING</a:t>
            </a:r>
            <a:r>
              <a:rPr lang="en-US" dirty="0">
                <a:solidFill>
                  <a:srgbClr val="0070C0"/>
                </a:solidFill>
              </a:rPr>
              <a:t>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1347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shuffle( 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need the elements of an array to be put in random order then you can use shuffle( ) function.</a:t>
            </a:r>
          </a:p>
          <a:p>
            <a:r>
              <a:rPr lang="en-US" dirty="0"/>
              <a:t>For example: when you’re creating a game of playing cards.</a:t>
            </a:r>
          </a:p>
          <a:p>
            <a:r>
              <a:rPr lang="en-US" dirty="0">
                <a:solidFill>
                  <a:srgbClr val="FF0000"/>
                </a:solidFill>
              </a:rPr>
              <a:t>&lt;?</a:t>
            </a:r>
            <a:r>
              <a:rPr lang="en-US" dirty="0" err="1">
                <a:solidFill>
                  <a:srgbClr val="FF0000"/>
                </a:solidFill>
              </a:rPr>
              <a:t>php</a:t>
            </a:r>
            <a:r>
              <a:rPr lang="en-US" dirty="0">
                <a:solidFill>
                  <a:srgbClr val="FF0000"/>
                </a:solidFill>
              </a:rPr>
              <a:t> echo shuffle($cards);?&gt;</a:t>
            </a:r>
          </a:p>
          <a:p>
            <a:r>
              <a:rPr lang="en-US" dirty="0"/>
              <a:t>Like sort, shuffle  acts directly on the supplied array and returns TRUE  on success or FALSE on error.</a:t>
            </a:r>
          </a:p>
        </p:txBody>
      </p:sp>
    </p:spTree>
    <p:extLst>
      <p:ext uri="{BB962C8B-B14F-4D97-AF65-F5344CB8AC3E}">
        <p14:creationId xmlns:p14="http://schemas.microsoft.com/office/powerpoint/2010/main" val="4183186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20271"/>
          </a:xfrm>
        </p:spPr>
        <p:txBody>
          <a:bodyPr/>
          <a:lstStyle/>
          <a:p>
            <a:r>
              <a:rPr lang="en-US" dirty="0"/>
              <a:t>explode( 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082" y="1075765"/>
            <a:ext cx="10515600" cy="5154987"/>
          </a:xfrm>
        </p:spPr>
        <p:txBody>
          <a:bodyPr/>
          <a:lstStyle/>
          <a:p>
            <a:r>
              <a:rPr lang="en-US" dirty="0"/>
              <a:t>It is a very useful </a:t>
            </a:r>
            <a:r>
              <a:rPr lang="en-US" dirty="0" err="1"/>
              <a:t>php</a:t>
            </a:r>
            <a:r>
              <a:rPr lang="en-US" dirty="0"/>
              <a:t> built-in function.</a:t>
            </a:r>
          </a:p>
          <a:p>
            <a:r>
              <a:rPr lang="en-US" dirty="0"/>
              <a:t>With the help of this function, given string can be converted into array separated by a single character.</a:t>
            </a:r>
          </a:p>
          <a:p>
            <a:r>
              <a:rPr lang="en-US" dirty="0"/>
              <a:t>For example: string into array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&lt;?</a:t>
            </a:r>
            <a:r>
              <a:rPr lang="en-US" dirty="0" err="1">
                <a:solidFill>
                  <a:srgbClr val="0070C0"/>
                </a:solidFill>
              </a:rPr>
              <a:t>php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$temp = explode(' ', "This is a sentence with seven words");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err="1">
                <a:solidFill>
                  <a:srgbClr val="0070C0"/>
                </a:solidFill>
              </a:rPr>
              <a:t>print_r</a:t>
            </a:r>
            <a:r>
              <a:rPr lang="en-US" dirty="0">
                <a:solidFill>
                  <a:srgbClr val="0070C0"/>
                </a:solidFill>
              </a:rPr>
              <a:t>($temp);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?&gt;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10233212" y="3623924"/>
            <a:ext cx="177501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OUTPUT</a:t>
            </a:r>
          </a:p>
          <a:p>
            <a:r>
              <a:rPr lang="en-US" dirty="0"/>
              <a:t>Array</a:t>
            </a:r>
          </a:p>
          <a:p>
            <a:r>
              <a:rPr lang="en-US" dirty="0"/>
              <a:t>(</a:t>
            </a:r>
          </a:p>
          <a:p>
            <a:r>
              <a:rPr lang="en-US" dirty="0"/>
              <a:t>[0] =&gt; This</a:t>
            </a:r>
          </a:p>
          <a:p>
            <a:r>
              <a:rPr lang="en-US" dirty="0"/>
              <a:t>[1] =&gt; is</a:t>
            </a:r>
          </a:p>
          <a:p>
            <a:r>
              <a:rPr lang="en-US" dirty="0"/>
              <a:t>[2] =&gt; a</a:t>
            </a:r>
          </a:p>
          <a:p>
            <a:r>
              <a:rPr lang="en-US" dirty="0"/>
              <a:t>[3] =&gt; sentence</a:t>
            </a:r>
          </a:p>
          <a:p>
            <a:r>
              <a:rPr lang="en-US" dirty="0"/>
              <a:t>[4] =&gt; with</a:t>
            </a:r>
          </a:p>
          <a:p>
            <a:r>
              <a:rPr lang="en-US" dirty="0"/>
              <a:t>[5] =&gt; seven</a:t>
            </a:r>
          </a:p>
          <a:p>
            <a:r>
              <a:rPr lang="en-US" dirty="0"/>
              <a:t>[6] =&gt; words</a:t>
            </a:r>
          </a:p>
          <a:p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159520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 Exploding a string delimited with *** into an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$temp = explode('***', "A***sentence***with***asterisks");</a:t>
            </a:r>
          </a:p>
          <a:p>
            <a:pPr marL="457200" lvl="1" indent="0">
              <a:buNone/>
            </a:pPr>
            <a:r>
              <a:rPr lang="en-US" dirty="0" err="1"/>
              <a:t>print_r</a:t>
            </a:r>
            <a:r>
              <a:rPr lang="en-US" dirty="0"/>
              <a:t>($temp);</a:t>
            </a:r>
          </a:p>
          <a:p>
            <a:pPr marL="0" indent="0">
              <a:buNone/>
            </a:pPr>
            <a:r>
              <a:rPr lang="en-US" dirty="0"/>
              <a:t>?&gt;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Output</a:t>
            </a:r>
          </a:p>
          <a:p>
            <a:pPr marL="0" indent="0">
              <a:buNone/>
            </a:pPr>
            <a:r>
              <a:rPr lang="en-US" dirty="0"/>
              <a:t>Array</a:t>
            </a:r>
          </a:p>
          <a:p>
            <a:pPr marL="0" indent="0">
              <a:buNone/>
            </a:pPr>
            <a:r>
              <a:rPr lang="en-US" dirty="0"/>
              <a:t>(</a:t>
            </a:r>
          </a:p>
          <a:p>
            <a:pPr marL="457200" lvl="1" indent="0">
              <a:buNone/>
            </a:pPr>
            <a:r>
              <a:rPr lang="en-US" dirty="0"/>
              <a:t>[0] =&gt; A</a:t>
            </a:r>
          </a:p>
          <a:p>
            <a:pPr marL="457200" lvl="1" indent="0">
              <a:buNone/>
            </a:pPr>
            <a:r>
              <a:rPr lang="en-US" dirty="0"/>
              <a:t>[1] =&gt; sentence</a:t>
            </a:r>
          </a:p>
          <a:p>
            <a:pPr marL="457200" lvl="1" indent="0">
              <a:buNone/>
            </a:pPr>
            <a:r>
              <a:rPr lang="en-US" dirty="0"/>
              <a:t>[2] =&gt; with</a:t>
            </a:r>
          </a:p>
          <a:p>
            <a:pPr marL="457200" lvl="1" indent="0">
              <a:buNone/>
            </a:pPr>
            <a:r>
              <a:rPr lang="en-US" dirty="0"/>
              <a:t>[3] =&gt; asterisks</a:t>
            </a:r>
          </a:p>
          <a:p>
            <a:pPr marL="0" indent="0">
              <a:buNone/>
            </a:pP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350608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extract( 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635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Def. </a:t>
            </a:r>
            <a:r>
              <a:rPr lang="en-US" b="1" dirty="0"/>
              <a:t>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array is a data structure that holds one or more similar type of elements in a single variable with different indexes. </a:t>
            </a:r>
          </a:p>
          <a:p>
            <a:r>
              <a:rPr lang="en-US" dirty="0"/>
              <a:t>For example, if you want to store 100 numbers then instead of defining 100 variables its easy to define an array of 100 length.</a:t>
            </a:r>
          </a:p>
          <a:p>
            <a:r>
              <a:rPr lang="en-US" dirty="0"/>
              <a:t>Arrays indexes can be;</a:t>
            </a:r>
          </a:p>
          <a:p>
            <a:pPr lvl="1"/>
            <a:r>
              <a:rPr lang="en-US" dirty="0"/>
              <a:t>Numerical</a:t>
            </a:r>
          </a:p>
          <a:p>
            <a:pPr lvl="2"/>
            <a:r>
              <a:rPr lang="en-US" dirty="0"/>
              <a:t>An array with a numeric index. Values are stored and accessed in linear fashion. By default array index starts from zero.</a:t>
            </a:r>
          </a:p>
          <a:p>
            <a:pPr lvl="1"/>
            <a:r>
              <a:rPr lang="en-US" dirty="0"/>
              <a:t>Associative (string)</a:t>
            </a:r>
          </a:p>
          <a:p>
            <a:pPr lvl="2"/>
            <a:r>
              <a:rPr lang="en-US" dirty="0"/>
              <a:t>An array with strings as index. This stores element values in association with key values rather than in a strict linear index order.</a:t>
            </a:r>
          </a:p>
        </p:txBody>
      </p:sp>
    </p:spTree>
    <p:extLst>
      <p:ext uri="{BB962C8B-B14F-4D97-AF65-F5344CB8AC3E}">
        <p14:creationId xmlns:p14="http://schemas.microsoft.com/office/powerpoint/2010/main" val="411993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Arrays in PHP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dimension arrays</a:t>
            </a:r>
          </a:p>
          <a:p>
            <a:endParaRPr lang="en-US" dirty="0"/>
          </a:p>
          <a:p>
            <a:r>
              <a:rPr lang="en-US" dirty="0"/>
              <a:t>Multiple dimension arrays</a:t>
            </a:r>
          </a:p>
        </p:txBody>
      </p:sp>
    </p:spTree>
    <p:extLst>
      <p:ext uri="{BB962C8B-B14F-4D97-AF65-F5344CB8AC3E}">
        <p14:creationId xmlns:p14="http://schemas.microsoft.com/office/powerpoint/2010/main" val="2689822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Single Dimensional Arrays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1026986"/>
              </p:ext>
            </p:extLst>
          </p:nvPr>
        </p:nvGraphicFramePr>
        <p:xfrm>
          <a:off x="2841813" y="2538319"/>
          <a:ext cx="70104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Inex</a:t>
                      </a:r>
                      <a:r>
                        <a:rPr lang="en-US" dirty="0"/>
                        <a:t> 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$</a:t>
                      </a:r>
                      <a:r>
                        <a:rPr lang="en-US" dirty="0" err="1"/>
                        <a:t>array_var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6290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Multi-dimensional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Image result for pictorial single dimensional arrays in ph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3851" y="2629694"/>
            <a:ext cx="7324298" cy="2147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2136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8216"/>
          </a:xfrm>
        </p:spPr>
        <p:txBody>
          <a:bodyPr/>
          <a:lstStyle/>
          <a:p>
            <a:r>
              <a:rPr lang="en-US" b="1" dirty="0"/>
              <a:t>Method 1:</a:t>
            </a:r>
            <a:r>
              <a:rPr lang="en-US" dirty="0"/>
              <a:t> Adding items to an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9518"/>
            <a:ext cx="10515600" cy="465744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$paper[ ] = "Copier";</a:t>
            </a:r>
          </a:p>
          <a:p>
            <a:pPr marL="457200" lvl="1" indent="0">
              <a:buNone/>
            </a:pPr>
            <a:r>
              <a:rPr lang="en-US" dirty="0"/>
              <a:t>$paper[ ] = "Inkjet";</a:t>
            </a:r>
          </a:p>
          <a:p>
            <a:pPr marL="457200" lvl="1" indent="0">
              <a:buNone/>
            </a:pPr>
            <a:r>
              <a:rPr lang="en-US" dirty="0"/>
              <a:t>$paper[ ] = "Laser";</a:t>
            </a:r>
          </a:p>
          <a:p>
            <a:pPr marL="457200" lvl="1" indent="0">
              <a:buNone/>
            </a:pPr>
            <a:r>
              <a:rPr lang="en-US" dirty="0"/>
              <a:t>$paper[ ] = "Photo";</a:t>
            </a:r>
          </a:p>
          <a:p>
            <a:pPr marL="457200" lvl="1" indent="0">
              <a:buNone/>
            </a:pPr>
            <a:r>
              <a:rPr lang="en-US" dirty="0" err="1"/>
              <a:t>print_r</a:t>
            </a:r>
            <a:r>
              <a:rPr lang="en-US" dirty="0"/>
              <a:t>($paper);</a:t>
            </a:r>
          </a:p>
          <a:p>
            <a:pPr marL="0" indent="0">
              <a:buNone/>
            </a:pPr>
            <a:r>
              <a:rPr lang="en-US" dirty="0"/>
              <a:t>?&gt;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NOTE: </a:t>
            </a:r>
            <a:r>
              <a:rPr lang="en-US" dirty="0" err="1"/>
              <a:t>print_r</a:t>
            </a:r>
            <a:r>
              <a:rPr lang="en-US" dirty="0"/>
              <a:t>( ) is used to display human-readable information about a variable or an array variable.</a:t>
            </a:r>
          </a:p>
        </p:txBody>
      </p:sp>
    </p:spTree>
    <p:extLst>
      <p:ext uri="{BB962C8B-B14F-4D97-AF65-F5344CB8AC3E}">
        <p14:creationId xmlns:p14="http://schemas.microsoft.com/office/powerpoint/2010/main" val="3130527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2: Adding items to an array using explicit locations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$paper[0] = "Copier";</a:t>
            </a:r>
          </a:p>
          <a:p>
            <a:pPr marL="457200" lvl="1" indent="0">
              <a:buNone/>
            </a:pPr>
            <a:r>
              <a:rPr lang="en-US" dirty="0"/>
              <a:t>$paper[1] = "Inkjet";</a:t>
            </a:r>
          </a:p>
          <a:p>
            <a:pPr marL="457200" lvl="1" indent="0">
              <a:buNone/>
            </a:pPr>
            <a:r>
              <a:rPr lang="en-US" dirty="0"/>
              <a:t>$paper[2] = "Laser";</a:t>
            </a:r>
          </a:p>
          <a:p>
            <a:pPr marL="457200" lvl="1" indent="0">
              <a:buNone/>
            </a:pPr>
            <a:r>
              <a:rPr lang="en-US" dirty="0"/>
              <a:t>$paper[3] = "Photo";</a:t>
            </a:r>
          </a:p>
          <a:p>
            <a:pPr marL="457200" lvl="1" indent="0">
              <a:buNone/>
            </a:pPr>
            <a:r>
              <a:rPr lang="en-US" dirty="0" err="1"/>
              <a:t>print_r</a:t>
            </a:r>
            <a:r>
              <a:rPr lang="en-US" dirty="0"/>
              <a:t>($paper);</a:t>
            </a:r>
          </a:p>
          <a:p>
            <a:pPr marL="0" indent="0">
              <a:buNone/>
            </a:pPr>
            <a:r>
              <a:rPr lang="en-US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813404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Adding items to an array and retrieving them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$paper[ ] = "Copier";</a:t>
            </a:r>
          </a:p>
          <a:p>
            <a:pPr marL="457200" lvl="1" indent="0">
              <a:buNone/>
            </a:pPr>
            <a:r>
              <a:rPr lang="en-US" dirty="0"/>
              <a:t>$paper[ ] = "Inkjet";</a:t>
            </a:r>
          </a:p>
          <a:p>
            <a:pPr marL="457200" lvl="1" indent="0">
              <a:buNone/>
            </a:pPr>
            <a:r>
              <a:rPr lang="en-US" dirty="0"/>
              <a:t>$paper[ ] = "Laser";</a:t>
            </a:r>
          </a:p>
          <a:p>
            <a:pPr marL="457200" lvl="1" indent="0">
              <a:buNone/>
            </a:pPr>
            <a:r>
              <a:rPr lang="en-US" dirty="0"/>
              <a:t>$paper[ ] = "Photo";</a:t>
            </a:r>
          </a:p>
          <a:p>
            <a:pPr marL="457200" lvl="1" indent="0">
              <a:buNone/>
            </a:pPr>
            <a:r>
              <a:rPr lang="en-US" dirty="0"/>
              <a:t>for ($j = 0 ; $j &lt; 4 ; ++$j)</a:t>
            </a:r>
          </a:p>
          <a:p>
            <a:pPr marL="457200" lvl="1" indent="0">
              <a:buNone/>
            </a:pPr>
            <a:r>
              <a:rPr lang="en-US" dirty="0"/>
              <a:t>echo "$j: $paper[$j]&lt;</a:t>
            </a:r>
            <a:r>
              <a:rPr lang="en-US" dirty="0" err="1"/>
              <a:t>br</a:t>
            </a:r>
            <a:r>
              <a:rPr lang="en-US" dirty="0"/>
              <a:t>&gt;";</a:t>
            </a:r>
          </a:p>
          <a:p>
            <a:pPr marL="0" indent="0">
              <a:buNone/>
            </a:pPr>
            <a:r>
              <a:rPr lang="en-US" dirty="0"/>
              <a:t>?&gt;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7391400" y="4699635"/>
            <a:ext cx="4294094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/>
              <a:t>This example prints out the following:</a:t>
            </a:r>
          </a:p>
          <a:p>
            <a:r>
              <a:rPr lang="en-US" b="1" dirty="0"/>
              <a:t>0: Copier</a:t>
            </a:r>
          </a:p>
          <a:p>
            <a:r>
              <a:rPr lang="en-US" b="1" dirty="0"/>
              <a:t>1: Inkjet</a:t>
            </a:r>
          </a:p>
          <a:p>
            <a:r>
              <a:rPr lang="en-US" b="1" dirty="0"/>
              <a:t>2: Laser</a:t>
            </a:r>
          </a:p>
          <a:p>
            <a:r>
              <a:rPr lang="en-US" b="1" dirty="0"/>
              <a:t>3: Photo</a:t>
            </a:r>
          </a:p>
        </p:txBody>
      </p:sp>
    </p:spTree>
    <p:extLst>
      <p:ext uri="{BB962C8B-B14F-4D97-AF65-F5344CB8AC3E}">
        <p14:creationId xmlns:p14="http://schemas.microsoft.com/office/powerpoint/2010/main" val="1910648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1961</Words>
  <Application>Microsoft Office PowerPoint</Application>
  <PresentationFormat>Widescreen</PresentationFormat>
  <Paragraphs>288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Web Engineering</vt:lpstr>
      <vt:lpstr>Outlines</vt:lpstr>
      <vt:lpstr>Def. Arrays</vt:lpstr>
      <vt:lpstr>Types of Arrays in PHP</vt:lpstr>
      <vt:lpstr>Single Dimensional Arrays</vt:lpstr>
      <vt:lpstr>Multi-dimensional Arrays</vt:lpstr>
      <vt:lpstr>Method 1: Adding items to an array</vt:lpstr>
      <vt:lpstr>Method 2: Adding items to an array using explicit locations</vt:lpstr>
      <vt:lpstr>Adding items to an array and retrieving them</vt:lpstr>
      <vt:lpstr>Associative Arrays Indexes</vt:lpstr>
      <vt:lpstr>Adding items to an associative array and retrieving them</vt:lpstr>
      <vt:lpstr>Adding items to an array using the array keyword</vt:lpstr>
      <vt:lpstr>Foreach…. as Loop</vt:lpstr>
      <vt:lpstr>Walking through a numeric array using foreach ... as</vt:lpstr>
      <vt:lpstr>Walking through an associative array using foreach ... as</vt:lpstr>
      <vt:lpstr>Walking through an associative array using each and list</vt:lpstr>
      <vt:lpstr>List function with Arrays</vt:lpstr>
      <vt:lpstr>Multidimensional Arrays</vt:lpstr>
      <vt:lpstr>Creating a multidimensional associative array</vt:lpstr>
      <vt:lpstr>Creating a multidimensional numeric array</vt:lpstr>
      <vt:lpstr>Arrays Built-in Functions</vt:lpstr>
      <vt:lpstr>is_array()</vt:lpstr>
      <vt:lpstr>count( )</vt:lpstr>
      <vt:lpstr>Sort( )</vt:lpstr>
      <vt:lpstr>shuffle( )</vt:lpstr>
      <vt:lpstr>explode( )</vt:lpstr>
      <vt:lpstr>Example:  Exploding a string delimited with *** into an array</vt:lpstr>
      <vt:lpstr>extract( 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Engineering</dc:title>
  <dc:creator>Adnan Amin</dc:creator>
  <cp:lastModifiedBy>Adnan Amin</cp:lastModifiedBy>
  <cp:revision>82</cp:revision>
  <dcterms:created xsi:type="dcterms:W3CDTF">2015-04-03T12:23:42Z</dcterms:created>
  <dcterms:modified xsi:type="dcterms:W3CDTF">2021-10-30T06:06:55Z</dcterms:modified>
</cp:coreProperties>
</file>