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65" r:id="rId18"/>
  </p:sldIdLst>
  <p:sldSz cx="9144000" cy="6858000" type="screen4x3"/>
  <p:notesSz cx="7315200" cy="12344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9" d="100"/>
          <a:sy n="39" d="100"/>
        </p:scale>
        <p:origin x="480"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617220"/>
          </a:xfrm>
          <a:prstGeom prst="rect">
            <a:avLst/>
          </a:prstGeom>
        </p:spPr>
        <p:txBody>
          <a:bodyPr vert="horz" lIns="112334" tIns="56167" rIns="112334" bIns="56167" rtlCol="0"/>
          <a:lstStyle>
            <a:lvl1pPr algn="l">
              <a:defRPr sz="1500"/>
            </a:lvl1pPr>
          </a:lstStyle>
          <a:p>
            <a:endParaRPr lang="en-US"/>
          </a:p>
        </p:txBody>
      </p:sp>
      <p:sp>
        <p:nvSpPr>
          <p:cNvPr id="3" name="Date Placeholder 2"/>
          <p:cNvSpPr>
            <a:spLocks noGrp="1"/>
          </p:cNvSpPr>
          <p:nvPr>
            <p:ph type="dt" idx="1"/>
          </p:nvPr>
        </p:nvSpPr>
        <p:spPr>
          <a:xfrm>
            <a:off x="4143587" y="0"/>
            <a:ext cx="3169920" cy="617220"/>
          </a:xfrm>
          <a:prstGeom prst="rect">
            <a:avLst/>
          </a:prstGeom>
        </p:spPr>
        <p:txBody>
          <a:bodyPr vert="horz" lIns="112334" tIns="56167" rIns="112334" bIns="56167" rtlCol="0"/>
          <a:lstStyle>
            <a:lvl1pPr algn="r">
              <a:defRPr sz="1500"/>
            </a:lvl1pPr>
          </a:lstStyle>
          <a:p>
            <a:fld id="{2FDFC5B3-BCA0-4233-8D41-8954463B327C}" type="datetimeFigureOut">
              <a:rPr lang="en-US" smtClean="0"/>
              <a:pPr/>
              <a:t>26-May-15</a:t>
            </a:fld>
            <a:endParaRPr lang="en-US"/>
          </a:p>
        </p:txBody>
      </p:sp>
      <p:sp>
        <p:nvSpPr>
          <p:cNvPr id="4" name="Slide Image Placeholder 3"/>
          <p:cNvSpPr>
            <a:spLocks noGrp="1" noRot="1" noChangeAspect="1"/>
          </p:cNvSpPr>
          <p:nvPr>
            <p:ph type="sldImg" idx="2"/>
          </p:nvPr>
        </p:nvSpPr>
        <p:spPr>
          <a:xfrm>
            <a:off x="571500" y="925513"/>
            <a:ext cx="6172200" cy="4629150"/>
          </a:xfrm>
          <a:prstGeom prst="rect">
            <a:avLst/>
          </a:prstGeom>
          <a:noFill/>
          <a:ln w="12700">
            <a:solidFill>
              <a:prstClr val="black"/>
            </a:solidFill>
          </a:ln>
        </p:spPr>
        <p:txBody>
          <a:bodyPr vert="horz" lIns="112334" tIns="56167" rIns="112334" bIns="56167" rtlCol="0" anchor="ctr"/>
          <a:lstStyle/>
          <a:p>
            <a:endParaRPr lang="en-US"/>
          </a:p>
        </p:txBody>
      </p:sp>
      <p:sp>
        <p:nvSpPr>
          <p:cNvPr id="5" name="Notes Placeholder 4"/>
          <p:cNvSpPr>
            <a:spLocks noGrp="1"/>
          </p:cNvSpPr>
          <p:nvPr>
            <p:ph type="body" sz="quarter" idx="3"/>
          </p:nvPr>
        </p:nvSpPr>
        <p:spPr>
          <a:xfrm>
            <a:off x="731520" y="5863590"/>
            <a:ext cx="5852160" cy="5554980"/>
          </a:xfrm>
          <a:prstGeom prst="rect">
            <a:avLst/>
          </a:prstGeom>
        </p:spPr>
        <p:txBody>
          <a:bodyPr vert="horz" lIns="112334" tIns="56167" rIns="112334" bIns="5616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1725038"/>
            <a:ext cx="3169920" cy="617220"/>
          </a:xfrm>
          <a:prstGeom prst="rect">
            <a:avLst/>
          </a:prstGeom>
        </p:spPr>
        <p:txBody>
          <a:bodyPr vert="horz" lIns="112334" tIns="56167" rIns="112334" bIns="56167" rtlCol="0" anchor="b"/>
          <a:lstStyle>
            <a:lvl1pPr algn="l">
              <a:defRPr sz="1500"/>
            </a:lvl1pPr>
          </a:lstStyle>
          <a:p>
            <a:endParaRPr lang="en-US"/>
          </a:p>
        </p:txBody>
      </p:sp>
      <p:sp>
        <p:nvSpPr>
          <p:cNvPr id="7" name="Slide Number Placeholder 6"/>
          <p:cNvSpPr>
            <a:spLocks noGrp="1"/>
          </p:cNvSpPr>
          <p:nvPr>
            <p:ph type="sldNum" sz="quarter" idx="5"/>
          </p:nvPr>
        </p:nvSpPr>
        <p:spPr>
          <a:xfrm>
            <a:off x="4143587" y="11725038"/>
            <a:ext cx="3169920" cy="617220"/>
          </a:xfrm>
          <a:prstGeom prst="rect">
            <a:avLst/>
          </a:prstGeom>
        </p:spPr>
        <p:txBody>
          <a:bodyPr vert="horz" lIns="112334" tIns="56167" rIns="112334" bIns="56167" rtlCol="0" anchor="b"/>
          <a:lstStyle>
            <a:lvl1pPr algn="r">
              <a:defRPr sz="1500"/>
            </a:lvl1pPr>
          </a:lstStyle>
          <a:p>
            <a:fld id="{A927EDA1-203A-4C22-8236-A247F7330F60}" type="slidenum">
              <a:rPr lang="en-US" smtClean="0"/>
              <a:pPr/>
              <a:t>‹#›</a:t>
            </a:fld>
            <a:endParaRPr lang="en-US"/>
          </a:p>
        </p:txBody>
      </p:sp>
    </p:spTree>
    <p:extLst>
      <p:ext uri="{BB962C8B-B14F-4D97-AF65-F5344CB8AC3E}">
        <p14:creationId xmlns:p14="http://schemas.microsoft.com/office/powerpoint/2010/main" val="3035528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27EDA1-203A-4C22-8236-A247F7330F60}" type="slidenum">
              <a:rPr lang="en-US" smtClean="0"/>
              <a:pPr/>
              <a:t>1</a:t>
            </a:fld>
            <a:endParaRPr lang="en-US"/>
          </a:p>
        </p:txBody>
      </p:sp>
    </p:spTree>
    <p:extLst>
      <p:ext uri="{BB962C8B-B14F-4D97-AF65-F5344CB8AC3E}">
        <p14:creationId xmlns:p14="http://schemas.microsoft.com/office/powerpoint/2010/main" val="3176565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E9268B5-C171-4D1D-88C4-A4740DDA402C}" type="datetime1">
              <a:rPr lang="en-US" smtClean="0"/>
              <a:t>26-May-15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smtClean="0"/>
              <a:t>By: Adnan Amin (www.geoamins.com)</a:t>
            </a: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5B2BBE1-C637-412A-8B64-4DD8BD4F1CB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2792E2-7B7E-41B0-8020-CFC2A7511E3A}" type="datetime1">
              <a:rPr lang="en-US" smtClean="0"/>
              <a:t>26-May-15</a:t>
            </a:fld>
            <a:endParaRPr lang="en-US"/>
          </a:p>
        </p:txBody>
      </p:sp>
      <p:sp>
        <p:nvSpPr>
          <p:cNvPr id="5" name="Footer Placeholder 4"/>
          <p:cNvSpPr>
            <a:spLocks noGrp="1"/>
          </p:cNvSpPr>
          <p:nvPr>
            <p:ph type="ftr" sz="quarter" idx="11"/>
          </p:nvPr>
        </p:nvSpPr>
        <p:spPr/>
        <p:txBody>
          <a:bodyPr/>
          <a:lstStyle/>
          <a:p>
            <a:r>
              <a:rPr lang="en-US" smtClean="0"/>
              <a:t>By: Adnan Amin (www.geoamins.com)</a:t>
            </a:r>
            <a:endParaRPr lang="en-US"/>
          </a:p>
        </p:txBody>
      </p:sp>
      <p:sp>
        <p:nvSpPr>
          <p:cNvPr id="6" name="Slide Number Placeholder 5"/>
          <p:cNvSpPr>
            <a:spLocks noGrp="1"/>
          </p:cNvSpPr>
          <p:nvPr>
            <p:ph type="sldNum" sz="quarter" idx="12"/>
          </p:nvPr>
        </p:nvSpPr>
        <p:spPr/>
        <p:txBody>
          <a:bodyPr/>
          <a:lstStyle/>
          <a:p>
            <a:fld id="{15B2BBE1-C637-412A-8B64-4DD8BD4F1C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21FDD8-5DA4-4597-8D75-77A2153FD87A}" type="datetime1">
              <a:rPr lang="en-US" smtClean="0"/>
              <a:t>26-May-15</a:t>
            </a:fld>
            <a:endParaRPr lang="en-US"/>
          </a:p>
        </p:txBody>
      </p:sp>
      <p:sp>
        <p:nvSpPr>
          <p:cNvPr id="5" name="Footer Placeholder 4"/>
          <p:cNvSpPr>
            <a:spLocks noGrp="1"/>
          </p:cNvSpPr>
          <p:nvPr>
            <p:ph type="ftr" sz="quarter" idx="11"/>
          </p:nvPr>
        </p:nvSpPr>
        <p:spPr/>
        <p:txBody>
          <a:bodyPr/>
          <a:lstStyle/>
          <a:p>
            <a:r>
              <a:rPr lang="en-US" smtClean="0"/>
              <a:t>By: Adnan Amin (www.geoamins.com)</a:t>
            </a:r>
            <a:endParaRPr lang="en-US"/>
          </a:p>
        </p:txBody>
      </p:sp>
      <p:sp>
        <p:nvSpPr>
          <p:cNvPr id="6" name="Slide Number Placeholder 5"/>
          <p:cNvSpPr>
            <a:spLocks noGrp="1"/>
          </p:cNvSpPr>
          <p:nvPr>
            <p:ph type="sldNum" sz="quarter" idx="12"/>
          </p:nvPr>
        </p:nvSpPr>
        <p:spPr/>
        <p:txBody>
          <a:bodyPr/>
          <a:lstStyle/>
          <a:p>
            <a:fld id="{15B2BBE1-C637-412A-8B64-4DD8BD4F1CB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3EE3C26-3C9E-4B1F-899B-3E05620A7341}" type="datetime1">
              <a:rPr lang="en-US" smtClean="0"/>
              <a:t>26-May-15</a:t>
            </a:fld>
            <a:endParaRPr lang="en-US"/>
          </a:p>
        </p:txBody>
      </p:sp>
      <p:sp>
        <p:nvSpPr>
          <p:cNvPr id="9" name="Slide Number Placeholder 8"/>
          <p:cNvSpPr>
            <a:spLocks noGrp="1"/>
          </p:cNvSpPr>
          <p:nvPr>
            <p:ph type="sldNum" sz="quarter" idx="15"/>
          </p:nvPr>
        </p:nvSpPr>
        <p:spPr/>
        <p:txBody>
          <a:bodyPr rtlCol="0"/>
          <a:lstStyle/>
          <a:p>
            <a:fld id="{15B2BBE1-C637-412A-8B64-4DD8BD4F1CBB}" type="slidenum">
              <a:rPr lang="en-US" smtClean="0"/>
              <a:pPr/>
              <a:t>‹#›</a:t>
            </a:fld>
            <a:endParaRPr lang="en-US"/>
          </a:p>
        </p:txBody>
      </p:sp>
      <p:sp>
        <p:nvSpPr>
          <p:cNvPr id="10" name="Footer Placeholder 9"/>
          <p:cNvSpPr>
            <a:spLocks noGrp="1"/>
          </p:cNvSpPr>
          <p:nvPr>
            <p:ph type="ftr" sz="quarter" idx="16"/>
          </p:nvPr>
        </p:nvSpPr>
        <p:spPr/>
        <p:txBody>
          <a:bodyPr rtlCol="0"/>
          <a:lstStyle/>
          <a:p>
            <a:r>
              <a:rPr lang="en-US" smtClean="0"/>
              <a:t>By: Adnan Amin (www.geoamins.com)</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12AD691-E50A-4E59-8089-218563435C93}" type="datetime1">
              <a:rPr lang="en-US" smtClean="0"/>
              <a:t>26-May-15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smtClean="0"/>
              <a:t>By: Adnan Amin (www.geoamins.com)</a:t>
            </a: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5B2BBE1-C637-412A-8B64-4DD8BD4F1CB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34568FE-168D-49D3-B373-7FAA7577651E}" type="datetime1">
              <a:rPr lang="en-US" smtClean="0"/>
              <a:t>26-May-15</a:t>
            </a:fld>
            <a:endParaRPr lang="en-US"/>
          </a:p>
        </p:txBody>
      </p:sp>
      <p:sp>
        <p:nvSpPr>
          <p:cNvPr id="6" name="Footer Placeholder 5"/>
          <p:cNvSpPr>
            <a:spLocks noGrp="1"/>
          </p:cNvSpPr>
          <p:nvPr>
            <p:ph type="ftr" sz="quarter" idx="11"/>
          </p:nvPr>
        </p:nvSpPr>
        <p:spPr/>
        <p:txBody>
          <a:bodyPr/>
          <a:lstStyle/>
          <a:p>
            <a:r>
              <a:rPr lang="en-US" smtClean="0"/>
              <a:t>By: Adnan Amin (www.geoamins.com)</a:t>
            </a:r>
            <a:endParaRPr lang="en-US"/>
          </a:p>
        </p:txBody>
      </p:sp>
      <p:sp>
        <p:nvSpPr>
          <p:cNvPr id="7" name="Slide Number Placeholder 6"/>
          <p:cNvSpPr>
            <a:spLocks noGrp="1"/>
          </p:cNvSpPr>
          <p:nvPr>
            <p:ph type="sldNum" sz="quarter" idx="12"/>
          </p:nvPr>
        </p:nvSpPr>
        <p:spPr/>
        <p:txBody>
          <a:bodyPr/>
          <a:lstStyle/>
          <a:p>
            <a:fld id="{15B2BBE1-C637-412A-8B64-4DD8BD4F1CB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BEC2B9F-28D2-4990-BAE7-31CA3B8D4DC1}" type="datetime1">
              <a:rPr lang="en-US" smtClean="0"/>
              <a:t>26-May-15</a:t>
            </a:fld>
            <a:endParaRPr lang="en-US"/>
          </a:p>
        </p:txBody>
      </p:sp>
      <p:sp>
        <p:nvSpPr>
          <p:cNvPr id="8" name="Footer Placeholder 7"/>
          <p:cNvSpPr>
            <a:spLocks noGrp="1"/>
          </p:cNvSpPr>
          <p:nvPr>
            <p:ph type="ftr" sz="quarter" idx="11"/>
          </p:nvPr>
        </p:nvSpPr>
        <p:spPr/>
        <p:txBody>
          <a:bodyPr/>
          <a:lstStyle/>
          <a:p>
            <a:r>
              <a:rPr lang="en-US" smtClean="0"/>
              <a:t>By: Adnan Amin (www.geoamins.com)</a:t>
            </a:r>
            <a:endParaRPr lang="en-US"/>
          </a:p>
        </p:txBody>
      </p:sp>
      <p:sp>
        <p:nvSpPr>
          <p:cNvPr id="9" name="Slide Number Placeholder 8"/>
          <p:cNvSpPr>
            <a:spLocks noGrp="1"/>
          </p:cNvSpPr>
          <p:nvPr>
            <p:ph type="sldNum" sz="quarter" idx="12"/>
          </p:nvPr>
        </p:nvSpPr>
        <p:spPr/>
        <p:txBody>
          <a:bodyPr/>
          <a:lstStyle/>
          <a:p>
            <a:fld id="{15B2BBE1-C637-412A-8B64-4DD8BD4F1CB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B3B9563-DBE7-4D5E-9221-B0E4ABF59935}" type="datetime1">
              <a:rPr lang="en-US" smtClean="0"/>
              <a:t>26-May-15</a:t>
            </a:fld>
            <a:endParaRPr lang="en-US"/>
          </a:p>
        </p:txBody>
      </p:sp>
      <p:sp>
        <p:nvSpPr>
          <p:cNvPr id="7" name="Slide Number Placeholder 6"/>
          <p:cNvSpPr>
            <a:spLocks noGrp="1"/>
          </p:cNvSpPr>
          <p:nvPr>
            <p:ph type="sldNum" sz="quarter" idx="11"/>
          </p:nvPr>
        </p:nvSpPr>
        <p:spPr/>
        <p:txBody>
          <a:bodyPr rtlCol="0"/>
          <a:lstStyle/>
          <a:p>
            <a:fld id="{15B2BBE1-C637-412A-8B64-4DD8BD4F1CBB}" type="slidenum">
              <a:rPr lang="en-US" smtClean="0"/>
              <a:pPr/>
              <a:t>‹#›</a:t>
            </a:fld>
            <a:endParaRPr lang="en-US"/>
          </a:p>
        </p:txBody>
      </p:sp>
      <p:sp>
        <p:nvSpPr>
          <p:cNvPr id="8" name="Footer Placeholder 7"/>
          <p:cNvSpPr>
            <a:spLocks noGrp="1"/>
          </p:cNvSpPr>
          <p:nvPr>
            <p:ph type="ftr" sz="quarter" idx="12"/>
          </p:nvPr>
        </p:nvSpPr>
        <p:spPr/>
        <p:txBody>
          <a:bodyPr rtlCol="0"/>
          <a:lstStyle/>
          <a:p>
            <a:r>
              <a:rPr lang="en-US" smtClean="0"/>
              <a:t>By: Adnan Amin (www.geoamins.com)</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4F0BF-3198-44F8-A92B-C6ED2C57E9FF}" type="datetime1">
              <a:rPr lang="en-US" smtClean="0"/>
              <a:t>26-May-15</a:t>
            </a:fld>
            <a:endParaRPr lang="en-US"/>
          </a:p>
        </p:txBody>
      </p:sp>
      <p:sp>
        <p:nvSpPr>
          <p:cNvPr id="3" name="Footer Placeholder 2"/>
          <p:cNvSpPr>
            <a:spLocks noGrp="1"/>
          </p:cNvSpPr>
          <p:nvPr>
            <p:ph type="ftr" sz="quarter" idx="11"/>
          </p:nvPr>
        </p:nvSpPr>
        <p:spPr/>
        <p:txBody>
          <a:bodyPr/>
          <a:lstStyle/>
          <a:p>
            <a:r>
              <a:rPr lang="en-US" smtClean="0"/>
              <a:t>By: Adnan Amin (www.geoamins.com)</a:t>
            </a:r>
            <a:endParaRPr lang="en-US"/>
          </a:p>
        </p:txBody>
      </p:sp>
      <p:sp>
        <p:nvSpPr>
          <p:cNvPr id="4" name="Slide Number Placeholder 3"/>
          <p:cNvSpPr>
            <a:spLocks noGrp="1"/>
          </p:cNvSpPr>
          <p:nvPr>
            <p:ph type="sldNum" sz="quarter" idx="12"/>
          </p:nvPr>
        </p:nvSpPr>
        <p:spPr/>
        <p:txBody>
          <a:bodyPr/>
          <a:lstStyle/>
          <a:p>
            <a:fld id="{15B2BBE1-C637-412A-8B64-4DD8BD4F1C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69BEF9D-9A86-4C83-9304-345053CF6C66}" type="datetime1">
              <a:rPr lang="en-US" smtClean="0"/>
              <a:t>26-May-15</a:t>
            </a:fld>
            <a:endParaRPr lang="en-US"/>
          </a:p>
        </p:txBody>
      </p:sp>
      <p:sp>
        <p:nvSpPr>
          <p:cNvPr id="22" name="Slide Number Placeholder 21"/>
          <p:cNvSpPr>
            <a:spLocks noGrp="1"/>
          </p:cNvSpPr>
          <p:nvPr>
            <p:ph type="sldNum" sz="quarter" idx="15"/>
          </p:nvPr>
        </p:nvSpPr>
        <p:spPr/>
        <p:txBody>
          <a:bodyPr rtlCol="0"/>
          <a:lstStyle/>
          <a:p>
            <a:fld id="{15B2BBE1-C637-412A-8B64-4DD8BD4F1CBB}"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smtClean="0"/>
              <a:t>By: Adnan Amin (www.geoamins.com)</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3999387-FA30-4D09-B2BC-9D338C057A1D}" type="datetime1">
              <a:rPr lang="en-US" smtClean="0"/>
              <a:t>26-May-15</a:t>
            </a:fld>
            <a:endParaRPr lang="en-US"/>
          </a:p>
        </p:txBody>
      </p:sp>
      <p:sp>
        <p:nvSpPr>
          <p:cNvPr id="18" name="Slide Number Placeholder 17"/>
          <p:cNvSpPr>
            <a:spLocks noGrp="1"/>
          </p:cNvSpPr>
          <p:nvPr>
            <p:ph type="sldNum" sz="quarter" idx="11"/>
          </p:nvPr>
        </p:nvSpPr>
        <p:spPr/>
        <p:txBody>
          <a:bodyPr rtlCol="0"/>
          <a:lstStyle/>
          <a:p>
            <a:fld id="{15B2BBE1-C637-412A-8B64-4DD8BD4F1CBB}"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smtClean="0"/>
              <a:t>By: Adnan Amin (www.geoamins.com)</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AEDC25F-2758-4976-82BC-E1444CF9572B}" type="datetime1">
              <a:rPr lang="en-US" smtClean="0"/>
              <a:t>26-May-15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smtClean="0"/>
              <a:t>By: Adnan Amin (www.geoamins.com)</a:t>
            </a: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5B2BBE1-C637-412A-8B64-4DD8BD4F1CB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phpmyadmin.ne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Engineering</a:t>
            </a:r>
            <a:endParaRPr lang="en-US" dirty="0"/>
          </a:p>
        </p:txBody>
      </p:sp>
      <p:sp>
        <p:nvSpPr>
          <p:cNvPr id="3" name="Subtitle 2"/>
          <p:cNvSpPr>
            <a:spLocks noGrp="1"/>
          </p:cNvSpPr>
          <p:nvPr>
            <p:ph type="subTitle" idx="1"/>
          </p:nvPr>
        </p:nvSpPr>
        <p:spPr/>
        <p:txBody>
          <a:bodyPr/>
          <a:lstStyle/>
          <a:p>
            <a:r>
              <a:rPr lang="en-US" dirty="0" smtClean="0"/>
              <a:t>By</a:t>
            </a:r>
          </a:p>
          <a:p>
            <a:r>
              <a:rPr lang="en-US" dirty="0" err="1" smtClean="0"/>
              <a:t>Adnan</a:t>
            </a:r>
            <a:r>
              <a:rPr lang="en-US" dirty="0" smtClean="0"/>
              <a:t> </a:t>
            </a:r>
            <a:r>
              <a:rPr lang="en-US" dirty="0" err="1" smtClean="0"/>
              <a:t>Amin</a:t>
            </a:r>
            <a:endParaRPr lang="en-US" dirty="0" smtClean="0"/>
          </a:p>
          <a:p>
            <a:r>
              <a:rPr lang="en-US" sz="1200" dirty="0" smtClean="0"/>
              <a:t>Institute of Management Sciences, Peshawar</a:t>
            </a:r>
            <a:endParaRPr lang="en-US" sz="1200" dirty="0"/>
          </a:p>
        </p:txBody>
      </p:sp>
      <p:sp>
        <p:nvSpPr>
          <p:cNvPr id="4" name="Slide Number Placeholder 3"/>
          <p:cNvSpPr>
            <a:spLocks noGrp="1"/>
          </p:cNvSpPr>
          <p:nvPr>
            <p:ph type="sldNum" sz="quarter" idx="12"/>
          </p:nvPr>
        </p:nvSpPr>
        <p:spPr/>
        <p:txBody>
          <a:bodyPr/>
          <a:lstStyle/>
          <a:p>
            <a:fld id="{15B2BBE1-C637-412A-8B64-4DD8BD4F1CB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81416" cy="563562"/>
          </a:xfrm>
        </p:spPr>
        <p:txBody>
          <a:bodyPr/>
          <a:lstStyle/>
          <a:p>
            <a:r>
              <a:rPr lang="en-US" b="1" dirty="0" smtClean="0"/>
              <a:t>Transaction</a:t>
            </a:r>
            <a:endParaRPr lang="en-US" b="1" dirty="0"/>
          </a:p>
        </p:txBody>
      </p:sp>
      <p:sp>
        <p:nvSpPr>
          <p:cNvPr id="3" name="Content Placeholder 2"/>
          <p:cNvSpPr>
            <a:spLocks noGrp="1"/>
          </p:cNvSpPr>
          <p:nvPr>
            <p:ph sz="quarter" idx="1"/>
          </p:nvPr>
        </p:nvSpPr>
        <p:spPr>
          <a:xfrm>
            <a:off x="457200" y="1219200"/>
            <a:ext cx="8281416" cy="5254752"/>
          </a:xfrm>
        </p:spPr>
        <p:txBody>
          <a:bodyPr/>
          <a:lstStyle/>
          <a:p>
            <a:r>
              <a:rPr lang="en-US" dirty="0"/>
              <a:t>A transaction is a logical unit of work requested by a user to be applied to the database objects. </a:t>
            </a:r>
            <a:endParaRPr lang="en-US" dirty="0" smtClean="0"/>
          </a:p>
          <a:p>
            <a:r>
              <a:rPr lang="en-US" dirty="0" smtClean="0"/>
              <a:t>MySQL </a:t>
            </a:r>
            <a:r>
              <a:rPr lang="en-US" dirty="0"/>
              <a:t>server introduces the transaction concept to allow users to group one or more SQL statements into a single transaction, so that the effects of all the SQL statements in a transaction can be either all committed (applied to the database) or all rolled back (undone from the database).</a:t>
            </a:r>
          </a:p>
        </p:txBody>
      </p:sp>
      <p:sp>
        <p:nvSpPr>
          <p:cNvPr id="4" name="Slide Number Placeholder 3"/>
          <p:cNvSpPr>
            <a:spLocks noGrp="1"/>
          </p:cNvSpPr>
          <p:nvPr>
            <p:ph type="sldNum" sz="quarter" idx="15"/>
          </p:nvPr>
        </p:nvSpPr>
        <p:spPr/>
        <p:txBody>
          <a:bodyPr/>
          <a:lstStyle/>
          <a:p>
            <a:fld id="{15B2BBE1-C637-412A-8B64-4DD8BD4F1CBB}" type="slidenum">
              <a:rPr lang="en-US" smtClean="0"/>
              <a:pPr/>
              <a:t>10</a:t>
            </a:fld>
            <a:endParaRPr lang="en-US"/>
          </a:p>
        </p:txBody>
      </p:sp>
    </p:spTree>
    <p:extLst>
      <p:ext uri="{BB962C8B-B14F-4D97-AF65-F5344CB8AC3E}">
        <p14:creationId xmlns:p14="http://schemas.microsoft.com/office/powerpoint/2010/main" val="3660804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
            <a:ext cx="8281416" cy="563562"/>
          </a:xfrm>
        </p:spPr>
        <p:txBody>
          <a:bodyPr>
            <a:normAutofit/>
          </a:bodyPr>
          <a:lstStyle/>
          <a:p>
            <a:r>
              <a:rPr lang="en-US" dirty="0" smtClean="0"/>
              <a:t>How to Start Transaction?</a:t>
            </a:r>
            <a:endParaRPr lang="en-US" dirty="0"/>
          </a:p>
        </p:txBody>
      </p:sp>
      <p:sp>
        <p:nvSpPr>
          <p:cNvPr id="3" name="Content Placeholder 2"/>
          <p:cNvSpPr>
            <a:spLocks noGrp="1"/>
          </p:cNvSpPr>
          <p:nvPr>
            <p:ph sz="quarter" idx="1"/>
          </p:nvPr>
        </p:nvSpPr>
        <p:spPr>
          <a:xfrm>
            <a:off x="152400" y="838200"/>
            <a:ext cx="8458200" cy="5635752"/>
          </a:xfrm>
        </p:spPr>
        <p:txBody>
          <a:bodyPr/>
          <a:lstStyle/>
          <a:p>
            <a:pPr algn="just"/>
            <a:r>
              <a:rPr lang="en-US" dirty="0" err="1"/>
              <a:t>Autocommit</a:t>
            </a:r>
            <a:r>
              <a:rPr lang="en-US" dirty="0"/>
              <a:t> On - Default mode. Can be started with "SET AUTOCOMMIT = 1" command. In this mode, every single SQL statement is a new transaction. </a:t>
            </a:r>
            <a:endParaRPr lang="en-US" dirty="0" smtClean="0"/>
          </a:p>
          <a:p>
            <a:pPr lvl="1" algn="just"/>
            <a:r>
              <a:rPr lang="en-US" dirty="0" smtClean="0"/>
              <a:t>All </a:t>
            </a:r>
            <a:r>
              <a:rPr lang="en-US" dirty="0"/>
              <a:t>changes will be committed at the end of the statement execution.</a:t>
            </a:r>
          </a:p>
          <a:p>
            <a:pPr algn="just"/>
            <a:r>
              <a:rPr lang="en-US" dirty="0" err="1"/>
              <a:t>Autocommit</a:t>
            </a:r>
            <a:r>
              <a:rPr lang="en-US" dirty="0"/>
              <a:t> Off - Can be started with "SET AUTOCOMMIT = 0" command. In this mode, multiple SQL statements can be grouped into a single transaction</a:t>
            </a:r>
            <a:r>
              <a:rPr lang="en-US" dirty="0" smtClean="0"/>
              <a:t>.</a:t>
            </a:r>
          </a:p>
          <a:p>
            <a:pPr algn="just"/>
            <a:r>
              <a:rPr lang="en-US" dirty="0"/>
              <a:t>In "</a:t>
            </a:r>
            <a:r>
              <a:rPr lang="en-US" dirty="0" err="1"/>
              <a:t>Autocommit</a:t>
            </a:r>
            <a:r>
              <a:rPr lang="en-US" dirty="0"/>
              <a:t> On" mode or "</a:t>
            </a:r>
            <a:r>
              <a:rPr lang="en-US" dirty="0" err="1"/>
              <a:t>Autocommit</a:t>
            </a:r>
            <a:r>
              <a:rPr lang="en-US" dirty="0"/>
              <a:t> Off" mode, "</a:t>
            </a:r>
            <a:r>
              <a:rPr lang="en-US" dirty="0">
                <a:solidFill>
                  <a:srgbClr val="FF0000"/>
                </a:solidFill>
              </a:rPr>
              <a:t>START TRANSACTION</a:t>
            </a:r>
            <a:r>
              <a:rPr lang="en-US" dirty="0"/>
              <a:t>" will explicitly start a new multi-statement transaction.</a:t>
            </a:r>
          </a:p>
          <a:p>
            <a:pPr algn="just"/>
            <a:endParaRPr lang="en-US" dirty="0"/>
          </a:p>
        </p:txBody>
      </p:sp>
      <p:sp>
        <p:nvSpPr>
          <p:cNvPr id="4" name="Slide Number Placeholder 3"/>
          <p:cNvSpPr>
            <a:spLocks noGrp="1"/>
          </p:cNvSpPr>
          <p:nvPr>
            <p:ph type="sldNum" sz="quarter" idx="15"/>
          </p:nvPr>
        </p:nvSpPr>
        <p:spPr/>
        <p:txBody>
          <a:bodyPr/>
          <a:lstStyle/>
          <a:p>
            <a:fld id="{15B2BBE1-C637-412A-8B64-4DD8BD4F1CBB}" type="slidenum">
              <a:rPr lang="en-US" smtClean="0"/>
              <a:pPr/>
              <a:t>11</a:t>
            </a:fld>
            <a:endParaRPr lang="en-US"/>
          </a:p>
        </p:txBody>
      </p:sp>
    </p:spTree>
    <p:extLst>
      <p:ext uri="{BB962C8B-B14F-4D97-AF65-F5344CB8AC3E}">
        <p14:creationId xmlns:p14="http://schemas.microsoft.com/office/powerpoint/2010/main" val="4288449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81416" cy="639762"/>
          </a:xfrm>
        </p:spPr>
        <p:txBody>
          <a:bodyPr/>
          <a:lstStyle/>
          <a:p>
            <a:r>
              <a:rPr lang="en-US" dirty="0" smtClean="0"/>
              <a:t>How To End Current Transaction?</a:t>
            </a:r>
            <a:endParaRPr lang="en-US" dirty="0"/>
          </a:p>
        </p:txBody>
      </p:sp>
      <p:sp>
        <p:nvSpPr>
          <p:cNvPr id="3" name="Content Placeholder 2"/>
          <p:cNvSpPr>
            <a:spLocks noGrp="1"/>
          </p:cNvSpPr>
          <p:nvPr>
            <p:ph sz="quarter" idx="1"/>
          </p:nvPr>
        </p:nvSpPr>
        <p:spPr>
          <a:xfrm>
            <a:off x="457200" y="762000"/>
            <a:ext cx="8153400" cy="5711952"/>
          </a:xfrm>
        </p:spPr>
        <p:txBody>
          <a:bodyPr/>
          <a:lstStyle/>
          <a:p>
            <a:r>
              <a:rPr lang="en-US" dirty="0"/>
              <a:t>There are several ways the current transaction can be ended implicitly or </a:t>
            </a:r>
            <a:r>
              <a:rPr lang="en-US" dirty="0" smtClean="0"/>
              <a:t>explicitly.</a:t>
            </a:r>
          </a:p>
          <a:p>
            <a:pPr marL="457200" indent="-457200">
              <a:buFont typeface="+mj-lt"/>
              <a:buAutoNum type="arabicPeriod"/>
            </a:pPr>
            <a:r>
              <a:rPr lang="en-US" dirty="0"/>
              <a:t>In "</a:t>
            </a:r>
            <a:r>
              <a:rPr lang="en-US" dirty="0" err="1"/>
              <a:t>Autocommit</a:t>
            </a:r>
            <a:r>
              <a:rPr lang="en-US" dirty="0"/>
              <a:t> On" mode, a single-statement transaction will be ended implicitly when the execution of the statement ends. Changes will be committed</a:t>
            </a:r>
            <a:r>
              <a:rPr lang="en-US" dirty="0" smtClean="0"/>
              <a:t>.</a:t>
            </a:r>
          </a:p>
          <a:p>
            <a:pPr marL="457200" indent="-457200">
              <a:buFont typeface="+mj-lt"/>
              <a:buAutoNum type="arabicPeriod"/>
            </a:pPr>
            <a:r>
              <a:rPr lang="en-US" dirty="0"/>
              <a:t>Running the COMMIT command will explicitly end the current transaction. Changes will be committed</a:t>
            </a:r>
            <a:r>
              <a:rPr lang="en-US" dirty="0" smtClean="0"/>
              <a:t>.</a:t>
            </a:r>
          </a:p>
          <a:p>
            <a:pPr marL="457200" indent="-457200">
              <a:buFont typeface="+mj-lt"/>
              <a:buAutoNum type="arabicPeriod"/>
            </a:pPr>
            <a:r>
              <a:rPr lang="en-US" dirty="0"/>
              <a:t>Running the ROLLBACK command will explicitly end the current transaction. Changes will be rolled back</a:t>
            </a:r>
            <a:r>
              <a:rPr lang="en-US" dirty="0" smtClean="0"/>
              <a:t>.</a:t>
            </a:r>
          </a:p>
          <a:p>
            <a:pPr marL="457200" indent="-457200">
              <a:buFont typeface="+mj-lt"/>
              <a:buAutoNum type="arabicPeriod"/>
            </a:pPr>
            <a:r>
              <a:rPr lang="en-US" dirty="0"/>
              <a:t>Running the START TRANSACTION command will explicitly end the current transaction. Changes will be committed.</a:t>
            </a:r>
          </a:p>
        </p:txBody>
      </p:sp>
      <p:sp>
        <p:nvSpPr>
          <p:cNvPr id="4" name="Slide Number Placeholder 3"/>
          <p:cNvSpPr>
            <a:spLocks noGrp="1"/>
          </p:cNvSpPr>
          <p:nvPr>
            <p:ph type="sldNum" sz="quarter" idx="15"/>
          </p:nvPr>
        </p:nvSpPr>
        <p:spPr/>
        <p:txBody>
          <a:bodyPr/>
          <a:lstStyle/>
          <a:p>
            <a:fld id="{15B2BBE1-C637-412A-8B64-4DD8BD4F1CBB}" type="slidenum">
              <a:rPr lang="en-US" smtClean="0"/>
              <a:pPr/>
              <a:t>12</a:t>
            </a:fld>
            <a:endParaRPr lang="en-US"/>
          </a:p>
        </p:txBody>
      </p:sp>
    </p:spTree>
    <p:extLst>
      <p:ext uri="{BB962C8B-B14F-4D97-AF65-F5344CB8AC3E}">
        <p14:creationId xmlns:p14="http://schemas.microsoft.com/office/powerpoint/2010/main" val="781171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563562"/>
          </a:xfrm>
        </p:spPr>
        <p:txBody>
          <a:bodyPr/>
          <a:lstStyle/>
          <a:p>
            <a:r>
              <a:rPr lang="en-US" dirty="0"/>
              <a:t>How To End Current Transaction?</a:t>
            </a:r>
          </a:p>
        </p:txBody>
      </p:sp>
      <p:sp>
        <p:nvSpPr>
          <p:cNvPr id="3" name="Content Placeholder 2"/>
          <p:cNvSpPr>
            <a:spLocks noGrp="1"/>
          </p:cNvSpPr>
          <p:nvPr>
            <p:ph sz="quarter" idx="1"/>
          </p:nvPr>
        </p:nvSpPr>
        <p:spPr>
          <a:xfrm>
            <a:off x="304800" y="838200"/>
            <a:ext cx="8229600" cy="5635752"/>
          </a:xfrm>
        </p:spPr>
        <p:txBody>
          <a:bodyPr/>
          <a:lstStyle/>
          <a:p>
            <a:pPr marL="457200" indent="-457200">
              <a:buFont typeface="+mj-lt"/>
              <a:buAutoNum type="arabicPeriod"/>
            </a:pPr>
            <a:r>
              <a:rPr lang="en-US" dirty="0"/>
              <a:t>Running any DDL statement will implicitly end the current transaction. Changes will be committed</a:t>
            </a:r>
            <a:r>
              <a:rPr lang="en-US" dirty="0" smtClean="0"/>
              <a:t>.</a:t>
            </a:r>
          </a:p>
          <a:p>
            <a:pPr marL="457200" indent="-457200">
              <a:buFont typeface="+mj-lt"/>
              <a:buAutoNum type="arabicPeriod"/>
            </a:pPr>
            <a:r>
              <a:rPr lang="en-US" dirty="0"/>
              <a:t>Disconnecting a client session will implicitly end the current transaction. Changes will be rolled back</a:t>
            </a:r>
            <a:r>
              <a:rPr lang="en-US" dirty="0" smtClean="0"/>
              <a:t>.</a:t>
            </a:r>
          </a:p>
          <a:p>
            <a:pPr marL="457200" indent="-457200">
              <a:buFont typeface="+mj-lt"/>
              <a:buAutoNum type="arabicPeriod"/>
            </a:pPr>
            <a:r>
              <a:rPr lang="en-US" dirty="0"/>
              <a:t>Killing a client session will implicitly end the current transaction. Changes will be rolled </a:t>
            </a:r>
            <a:r>
              <a:rPr lang="en-US" dirty="0" smtClean="0"/>
              <a:t>back.</a:t>
            </a:r>
            <a:endParaRPr lang="en-US" dirty="0"/>
          </a:p>
        </p:txBody>
      </p:sp>
      <p:sp>
        <p:nvSpPr>
          <p:cNvPr id="4" name="Slide Number Placeholder 3"/>
          <p:cNvSpPr>
            <a:spLocks noGrp="1"/>
          </p:cNvSpPr>
          <p:nvPr>
            <p:ph type="sldNum" sz="quarter" idx="15"/>
          </p:nvPr>
        </p:nvSpPr>
        <p:spPr/>
        <p:txBody>
          <a:bodyPr/>
          <a:lstStyle/>
          <a:p>
            <a:fld id="{15B2BBE1-C637-412A-8B64-4DD8BD4F1CBB}" type="slidenum">
              <a:rPr lang="en-US" smtClean="0"/>
              <a:pPr/>
              <a:t>13</a:t>
            </a:fld>
            <a:endParaRPr lang="en-US"/>
          </a:p>
        </p:txBody>
      </p:sp>
    </p:spTree>
    <p:extLst>
      <p:ext uri="{BB962C8B-B14F-4D97-AF65-F5344CB8AC3E}">
        <p14:creationId xmlns:p14="http://schemas.microsoft.com/office/powerpoint/2010/main" val="4071956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Find Out the Current Transaction Mode?</a:t>
            </a:r>
          </a:p>
        </p:txBody>
      </p:sp>
      <p:sp>
        <p:nvSpPr>
          <p:cNvPr id="3" name="Content Placeholder 2"/>
          <p:cNvSpPr>
            <a:spLocks noGrp="1"/>
          </p:cNvSpPr>
          <p:nvPr>
            <p:ph sz="quarter" idx="1"/>
          </p:nvPr>
        </p:nvSpPr>
        <p:spPr/>
        <p:txBody>
          <a:bodyPr/>
          <a:lstStyle/>
          <a:p>
            <a:r>
              <a:rPr lang="en-US" dirty="0" smtClean="0"/>
              <a:t>if </a:t>
            </a:r>
            <a:r>
              <a:rPr lang="en-US" dirty="0"/>
              <a:t>you are not sure about your current transaction mode, </a:t>
            </a:r>
            <a:endParaRPr lang="en-US" dirty="0" smtClean="0"/>
          </a:p>
          <a:p>
            <a:pPr lvl="1"/>
            <a:r>
              <a:rPr lang="en-US" dirty="0" smtClean="0"/>
              <a:t>you </a:t>
            </a:r>
            <a:r>
              <a:rPr lang="en-US" dirty="0"/>
              <a:t>can use the "</a:t>
            </a:r>
            <a:r>
              <a:rPr lang="en-US" dirty="0">
                <a:solidFill>
                  <a:srgbClr val="FF0000"/>
                </a:solidFill>
              </a:rPr>
              <a:t>SELECT @@AUTOCOMMIT FROM DUAL</a:t>
            </a:r>
            <a:r>
              <a:rPr lang="en-US" dirty="0"/>
              <a:t>"</a:t>
            </a:r>
          </a:p>
        </p:txBody>
      </p:sp>
      <p:sp>
        <p:nvSpPr>
          <p:cNvPr id="4" name="Slide Number Placeholder 3"/>
          <p:cNvSpPr>
            <a:spLocks noGrp="1"/>
          </p:cNvSpPr>
          <p:nvPr>
            <p:ph type="sldNum" sz="quarter" idx="15"/>
          </p:nvPr>
        </p:nvSpPr>
        <p:spPr/>
        <p:txBody>
          <a:bodyPr/>
          <a:lstStyle/>
          <a:p>
            <a:fld id="{15B2BBE1-C637-412A-8B64-4DD8BD4F1CBB}" type="slidenum">
              <a:rPr lang="en-US" smtClean="0"/>
              <a:pPr/>
              <a:t>14</a:t>
            </a:fld>
            <a:endParaRPr lang="en-US"/>
          </a:p>
        </p:txBody>
      </p:sp>
    </p:spTree>
    <p:extLst>
      <p:ext uri="{BB962C8B-B14F-4D97-AF65-F5344CB8AC3E}">
        <p14:creationId xmlns:p14="http://schemas.microsoft.com/office/powerpoint/2010/main" val="2906735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between </a:t>
            </a:r>
            <a:r>
              <a:rPr lang="en-US" dirty="0" err="1"/>
              <a:t>Autocommit</a:t>
            </a:r>
            <a:r>
              <a:rPr lang="en-US" dirty="0"/>
              <a:t>-On and </a:t>
            </a:r>
            <a:r>
              <a:rPr lang="en-US" dirty="0" err="1"/>
              <a:t>Autocommit</a:t>
            </a:r>
            <a:r>
              <a:rPr lang="en-US" dirty="0"/>
              <a:t>-Off Modes</a:t>
            </a:r>
          </a:p>
        </p:txBody>
      </p:sp>
      <p:sp>
        <p:nvSpPr>
          <p:cNvPr id="4" name="Slide Number Placeholder 3"/>
          <p:cNvSpPr>
            <a:spLocks noGrp="1"/>
          </p:cNvSpPr>
          <p:nvPr>
            <p:ph type="sldNum" sz="quarter" idx="15"/>
          </p:nvPr>
        </p:nvSpPr>
        <p:spPr/>
        <p:txBody>
          <a:bodyPr/>
          <a:lstStyle/>
          <a:p>
            <a:fld id="{15B2BBE1-C637-412A-8B64-4DD8BD4F1CBB}" type="slidenum">
              <a:rPr lang="en-US" smtClean="0"/>
              <a:pPr/>
              <a:t>15</a:t>
            </a:fld>
            <a:endParaRPr lang="en-US"/>
          </a:p>
        </p:txBody>
      </p:sp>
      <p:sp>
        <p:nvSpPr>
          <p:cNvPr id="5" name="Rectangle 1"/>
          <p:cNvSpPr>
            <a:spLocks noGrp="1" noChangeArrowheads="1"/>
          </p:cNvSpPr>
          <p:nvPr>
            <p:ph sz="quarter" idx="1"/>
          </p:nvPr>
        </p:nvSpPr>
        <p:spPr bwMode="auto">
          <a:xfrm>
            <a:off x="457200" y="2133600"/>
            <a:ext cx="845295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chemeClr val="tx1"/>
                </a:solidFill>
                <a:effectLst/>
                <a:latin typeface="Arial Unicode MS" panose="020B0604020202020204" pitchFamily="34" charset="-128"/>
              </a:rPr>
              <a:t>mysql</a:t>
            </a:r>
            <a:r>
              <a:rPr kumimoji="0" lang="en-US" altLang="en-US" sz="2800" b="0" i="0" u="none" strike="noStrike" cap="none" normalizeH="0" baseline="0" dirty="0" smtClean="0">
                <a:ln>
                  <a:noFill/>
                </a:ln>
                <a:solidFill>
                  <a:schemeClr val="tx1"/>
                </a:solidFill>
                <a:effectLst/>
                <a:latin typeface="Arial Unicode MS" panose="020B0604020202020204" pitchFamily="34" charset="-128"/>
              </a:rPr>
              <a:t>&gt; SET AUTOCOMMIT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Unicode MS" panose="020B0604020202020204" pitchFamily="34" charset="-128"/>
              </a:rPr>
              <a:t>Query OK, 0 rows affected (0.03 sec)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chemeClr val="tx1"/>
                </a:solidFill>
                <a:effectLst/>
                <a:latin typeface="Arial Unicode MS" panose="020B0604020202020204" pitchFamily="34" charset="-128"/>
              </a:rPr>
              <a:t>mysql</a:t>
            </a:r>
            <a:r>
              <a:rPr kumimoji="0" lang="en-US" altLang="en-US" sz="2800" b="0" i="0" u="none" strike="noStrike" cap="none" normalizeH="0" baseline="0" dirty="0" smtClean="0">
                <a:ln>
                  <a:noFill/>
                </a:ln>
                <a:solidFill>
                  <a:schemeClr val="tx1"/>
                </a:solidFill>
                <a:effectLst/>
                <a:latin typeface="Arial Unicode MS" panose="020B0604020202020204" pitchFamily="34" charset="-128"/>
              </a:rPr>
              <a:t>&gt; -- You are in the </a:t>
            </a:r>
            <a:r>
              <a:rPr kumimoji="0" lang="en-US" altLang="en-US" sz="2800" b="0" i="0" u="none" strike="noStrike" cap="none" normalizeH="0" baseline="0" dirty="0" err="1" smtClean="0">
                <a:ln>
                  <a:noFill/>
                </a:ln>
                <a:solidFill>
                  <a:schemeClr val="tx1"/>
                </a:solidFill>
                <a:effectLst/>
                <a:latin typeface="Arial Unicode MS" panose="020B0604020202020204" pitchFamily="34" charset="-128"/>
              </a:rPr>
              <a:t>Autocommit</a:t>
            </a:r>
            <a:r>
              <a:rPr kumimoji="0" lang="en-US" altLang="en-US" sz="2800" b="0" i="0" u="none" strike="noStrike" cap="none" normalizeH="0" baseline="0" dirty="0" smtClean="0">
                <a:ln>
                  <a:noFill/>
                </a:ln>
                <a:solidFill>
                  <a:schemeClr val="tx1"/>
                </a:solidFill>
                <a:effectLst/>
                <a:latin typeface="Arial Unicode MS" panose="020B0604020202020204" pitchFamily="34" charset="-128"/>
              </a:rPr>
              <a:t>-Off mode now</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848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Rollback</a:t>
            </a:r>
            <a:endParaRPr lang="en-US" dirty="0"/>
          </a:p>
        </p:txBody>
      </p:sp>
      <p:sp>
        <p:nvSpPr>
          <p:cNvPr id="3" name="Content Placeholder 2"/>
          <p:cNvSpPr>
            <a:spLocks noGrp="1"/>
          </p:cNvSpPr>
          <p:nvPr>
            <p:ph sz="quarter" idx="1"/>
          </p:nvPr>
        </p:nvSpPr>
        <p:spPr/>
        <p:txBody>
          <a:bodyPr/>
          <a:lstStyle/>
          <a:p>
            <a:r>
              <a:rPr lang="en-US" dirty="0"/>
              <a:t>If you have used some DML statements updated some data objects, you find a problem with those updates, and you don't want those updates to be permanently recorded in the database, you can use the ROLLBACK command. It will remove all the database changes made in the current transaction and end the current </a:t>
            </a:r>
            <a:r>
              <a:rPr lang="en-US" dirty="0" smtClean="0"/>
              <a:t>transaction.</a:t>
            </a:r>
          </a:p>
          <a:p>
            <a:endParaRPr lang="en-US" dirty="0"/>
          </a:p>
        </p:txBody>
      </p:sp>
      <p:sp>
        <p:nvSpPr>
          <p:cNvPr id="4" name="Slide Number Placeholder 3"/>
          <p:cNvSpPr>
            <a:spLocks noGrp="1"/>
          </p:cNvSpPr>
          <p:nvPr>
            <p:ph type="sldNum" sz="quarter" idx="15"/>
          </p:nvPr>
        </p:nvSpPr>
        <p:spPr/>
        <p:txBody>
          <a:bodyPr/>
          <a:lstStyle/>
          <a:p>
            <a:fld id="{15B2BBE1-C637-412A-8B64-4DD8BD4F1CBB}" type="slidenum">
              <a:rPr lang="en-US" smtClean="0"/>
              <a:pPr/>
              <a:t>16</a:t>
            </a:fld>
            <a:endParaRPr lang="en-US"/>
          </a:p>
        </p:txBody>
      </p:sp>
      <p:sp>
        <p:nvSpPr>
          <p:cNvPr id="5" name="Rectangle 1"/>
          <p:cNvSpPr>
            <a:spLocks noChangeArrowheads="1"/>
          </p:cNvSpPr>
          <p:nvPr/>
        </p:nvSpPr>
        <p:spPr bwMode="auto">
          <a:xfrm>
            <a:off x="1924050" y="4593814"/>
            <a:ext cx="45339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chemeClr val="tx1"/>
                </a:solidFill>
                <a:effectLst/>
                <a:latin typeface="Arial Unicode MS" panose="020B0604020202020204" pitchFamily="34" charset="-128"/>
              </a:rPr>
              <a:t>mysql</a:t>
            </a:r>
            <a:r>
              <a:rPr kumimoji="0" lang="en-US" altLang="en-US" b="0" i="0" u="none" strike="noStrike" cap="none" normalizeH="0" baseline="0" dirty="0" smtClean="0">
                <a:ln>
                  <a:noFill/>
                </a:ln>
                <a:solidFill>
                  <a:schemeClr val="tx1"/>
                </a:solidFill>
                <a:effectLst/>
                <a:latin typeface="Arial Unicode MS" panose="020B0604020202020204" pitchFamily="34" charset="-128"/>
              </a:rPr>
              <a:t>&gt; START TRANSACTION;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panose="020B0604020202020204" pitchFamily="34" charset="-128"/>
              </a:rPr>
              <a:t>Query OK, 0 rows affected (0.01 sec)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1912620" y="5671488"/>
            <a:ext cx="4267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chemeClr val="tx1"/>
                </a:solidFill>
                <a:effectLst/>
                <a:latin typeface="Arial Unicode MS" panose="020B0604020202020204" pitchFamily="34" charset="-128"/>
              </a:rPr>
              <a:t>mysql</a:t>
            </a:r>
            <a:r>
              <a:rPr kumimoji="0" lang="en-US" altLang="en-US" b="0" i="0" u="none" strike="noStrike" cap="none" normalizeH="0" baseline="0" dirty="0" smtClean="0">
                <a:ln>
                  <a:noFill/>
                </a:ln>
                <a:solidFill>
                  <a:schemeClr val="tx1"/>
                </a:solidFill>
                <a:effectLst/>
                <a:latin typeface="Arial Unicode MS" panose="020B0604020202020204" pitchFamily="34" charset="-128"/>
              </a:rPr>
              <a:t>&gt; ROLLBACK;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panose="020B0604020202020204" pitchFamily="34" charset="-128"/>
              </a:rPr>
              <a:t>Query OK, 0 rows affected (0.08 sec)</a:t>
            </a:r>
            <a:r>
              <a:rPr kumimoji="0" lang="en-US" altLang="en-US" sz="1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2140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sz="quarter" idx="1"/>
          </p:nvPr>
        </p:nvSpPr>
        <p:spPr/>
        <p:txBody>
          <a:bodyPr/>
          <a:lstStyle/>
          <a:p>
            <a:endParaRPr lang="en-US" dirty="0"/>
          </a:p>
        </p:txBody>
      </p:sp>
      <p:sp>
        <p:nvSpPr>
          <p:cNvPr id="4" name="Slide Number Placeholder 3"/>
          <p:cNvSpPr>
            <a:spLocks noGrp="1"/>
          </p:cNvSpPr>
          <p:nvPr>
            <p:ph type="sldNum" sz="quarter" idx="15"/>
          </p:nvPr>
        </p:nvSpPr>
        <p:spPr/>
        <p:txBody>
          <a:bodyPr/>
          <a:lstStyle/>
          <a:p>
            <a:fld id="{15B2BBE1-C637-412A-8B64-4DD8BD4F1CBB}" type="slidenum">
              <a:rPr lang="en-US" smtClean="0"/>
              <a:pPr/>
              <a:t>17</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7467600" cy="655638"/>
          </a:xfrm>
        </p:spPr>
        <p:style>
          <a:lnRef idx="2">
            <a:schemeClr val="accent2"/>
          </a:lnRef>
          <a:fillRef idx="1">
            <a:schemeClr val="lt1"/>
          </a:fillRef>
          <a:effectRef idx="0">
            <a:schemeClr val="accent2"/>
          </a:effectRef>
          <a:fontRef idx="minor">
            <a:schemeClr val="dk1"/>
          </a:fontRef>
        </p:style>
        <p:txBody>
          <a:bodyPr/>
          <a:lstStyle/>
          <a:p>
            <a:r>
              <a:rPr lang="en-US" b="1" dirty="0" smtClean="0"/>
              <a:t>Overview</a:t>
            </a:r>
            <a:endParaRPr lang="en-US" b="1" dirty="0"/>
          </a:p>
        </p:txBody>
      </p:sp>
      <p:sp>
        <p:nvSpPr>
          <p:cNvPr id="3" name="Content Placeholder 2"/>
          <p:cNvSpPr>
            <a:spLocks noGrp="1"/>
          </p:cNvSpPr>
          <p:nvPr>
            <p:ph sz="quarter" idx="1"/>
          </p:nvPr>
        </p:nvSpPr>
        <p:spPr>
          <a:xfrm>
            <a:off x="457200" y="1600200"/>
            <a:ext cx="7467600" cy="4267200"/>
          </a:xfrm>
        </p:spPr>
        <p:style>
          <a:lnRef idx="2">
            <a:schemeClr val="accent3"/>
          </a:lnRef>
          <a:fillRef idx="1">
            <a:schemeClr val="lt1"/>
          </a:fillRef>
          <a:effectRef idx="0">
            <a:schemeClr val="accent3"/>
          </a:effectRef>
          <a:fontRef idx="minor">
            <a:schemeClr val="dk1"/>
          </a:fontRef>
        </p:style>
        <p:txBody>
          <a:bodyPr>
            <a:normAutofit/>
          </a:bodyPr>
          <a:lstStyle/>
          <a:p>
            <a:r>
              <a:rPr lang="en-US" dirty="0" smtClean="0"/>
              <a:t>What’s Backup?</a:t>
            </a:r>
          </a:p>
          <a:p>
            <a:r>
              <a:rPr lang="en-US" dirty="0" smtClean="0"/>
              <a:t>What’s Recovery?</a:t>
            </a:r>
          </a:p>
          <a:p>
            <a:r>
              <a:rPr lang="en-US" dirty="0" smtClean="0"/>
              <a:t>How to take Backup using </a:t>
            </a:r>
            <a:r>
              <a:rPr lang="en-US" dirty="0" err="1" smtClean="0"/>
              <a:t>MySql</a:t>
            </a:r>
            <a:r>
              <a:rPr lang="en-US" dirty="0" smtClean="0"/>
              <a:t> and </a:t>
            </a:r>
            <a:r>
              <a:rPr lang="en-US" dirty="0" err="1" smtClean="0"/>
              <a:t>phpmyadmin</a:t>
            </a:r>
            <a:r>
              <a:rPr lang="en-US" dirty="0" smtClean="0"/>
              <a:t>.</a:t>
            </a:r>
          </a:p>
          <a:p>
            <a:r>
              <a:rPr lang="en-US" dirty="0" smtClean="0"/>
              <a:t>How to apply recovery technique using </a:t>
            </a:r>
            <a:r>
              <a:rPr lang="en-US" dirty="0" err="1" smtClean="0"/>
              <a:t>MySql</a:t>
            </a:r>
            <a:r>
              <a:rPr lang="en-US" dirty="0" smtClean="0"/>
              <a:t> and </a:t>
            </a:r>
            <a:r>
              <a:rPr lang="en-US" dirty="0" err="1" smtClean="0"/>
              <a:t>phpmyadmin</a:t>
            </a:r>
            <a:r>
              <a:rPr lang="en-US" dirty="0" smtClean="0"/>
              <a:t>.</a:t>
            </a:r>
          </a:p>
          <a:p>
            <a:r>
              <a:rPr lang="en-US" dirty="0" smtClean="0"/>
              <a:t>Operation Transaction </a:t>
            </a:r>
          </a:p>
          <a:p>
            <a:pPr lvl="1"/>
            <a:r>
              <a:rPr lang="en-US" dirty="0" smtClean="0"/>
              <a:t>Transaction</a:t>
            </a:r>
          </a:p>
          <a:p>
            <a:pPr lvl="1"/>
            <a:r>
              <a:rPr lang="en-US" dirty="0" smtClean="0"/>
              <a:t>Rollback</a:t>
            </a:r>
          </a:p>
          <a:p>
            <a:pPr lvl="1"/>
            <a:r>
              <a:rPr lang="en-US" dirty="0" smtClean="0"/>
              <a:t>commit</a:t>
            </a:r>
          </a:p>
        </p:txBody>
      </p:sp>
      <p:sp>
        <p:nvSpPr>
          <p:cNvPr id="4" name="Slide Number Placeholder 3"/>
          <p:cNvSpPr>
            <a:spLocks noGrp="1"/>
          </p:cNvSpPr>
          <p:nvPr>
            <p:ph type="sldNum" sz="quarter" idx="15"/>
          </p:nvPr>
        </p:nvSpPr>
        <p:spPr/>
        <p:txBody>
          <a:bodyPr/>
          <a:lstStyle/>
          <a:p>
            <a:fld id="{15B2BBE1-C637-412A-8B64-4DD8BD4F1CBB}"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style>
          <a:lnRef idx="2">
            <a:schemeClr val="accent2"/>
          </a:lnRef>
          <a:fillRef idx="1">
            <a:schemeClr val="lt1"/>
          </a:fillRef>
          <a:effectRef idx="0">
            <a:schemeClr val="accent2"/>
          </a:effectRef>
          <a:fontRef idx="minor">
            <a:schemeClr val="dk1"/>
          </a:fontRef>
        </p:style>
        <p:txBody>
          <a:bodyPr/>
          <a:lstStyle/>
          <a:p>
            <a:r>
              <a:rPr lang="en-US" dirty="0" smtClean="0"/>
              <a:t>What’s Backup?</a:t>
            </a:r>
            <a:endParaRPr lang="en-US" dirty="0"/>
          </a:p>
        </p:txBody>
      </p:sp>
      <p:sp>
        <p:nvSpPr>
          <p:cNvPr id="3" name="Content Placeholder 2"/>
          <p:cNvSpPr>
            <a:spLocks noGrp="1"/>
          </p:cNvSpPr>
          <p:nvPr>
            <p:ph sz="quarter" idx="1"/>
          </p:nvPr>
        </p:nvSpPr>
        <p:spPr>
          <a:xfrm>
            <a:off x="457200" y="1143000"/>
            <a:ext cx="7467600" cy="5330952"/>
          </a:xfrm>
        </p:spPr>
        <p:txBody>
          <a:bodyPr/>
          <a:lstStyle/>
          <a:p>
            <a:r>
              <a:rPr lang="en-US" dirty="0" smtClean="0"/>
              <a:t>The process of periodically taking a copy of the database and log file (possibly programs) on to offline storage media.</a:t>
            </a:r>
            <a:endParaRPr lang="en-US" dirty="0"/>
          </a:p>
        </p:txBody>
      </p:sp>
      <p:sp>
        <p:nvSpPr>
          <p:cNvPr id="4" name="Slide Number Placeholder 3"/>
          <p:cNvSpPr>
            <a:spLocks noGrp="1"/>
          </p:cNvSpPr>
          <p:nvPr>
            <p:ph type="sldNum" sz="quarter" idx="15"/>
          </p:nvPr>
        </p:nvSpPr>
        <p:spPr/>
        <p:txBody>
          <a:bodyPr/>
          <a:lstStyle/>
          <a:p>
            <a:fld id="{15B2BBE1-C637-412A-8B64-4DD8BD4F1CB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style>
          <a:lnRef idx="2">
            <a:schemeClr val="accent2"/>
          </a:lnRef>
          <a:fillRef idx="1">
            <a:schemeClr val="lt1"/>
          </a:fillRef>
          <a:effectRef idx="0">
            <a:schemeClr val="accent2"/>
          </a:effectRef>
          <a:fontRef idx="minor">
            <a:schemeClr val="dk1"/>
          </a:fontRef>
        </p:style>
        <p:txBody>
          <a:bodyPr/>
          <a:lstStyle/>
          <a:p>
            <a:r>
              <a:rPr lang="en-US" dirty="0" smtClean="0"/>
              <a:t>What’s database recovery?</a:t>
            </a:r>
            <a:endParaRPr lang="en-US" dirty="0"/>
          </a:p>
        </p:txBody>
      </p:sp>
      <p:sp>
        <p:nvSpPr>
          <p:cNvPr id="3" name="Content Placeholder 2"/>
          <p:cNvSpPr>
            <a:spLocks noGrp="1"/>
          </p:cNvSpPr>
          <p:nvPr>
            <p:ph sz="quarter" idx="1"/>
          </p:nvPr>
        </p:nvSpPr>
        <p:spPr>
          <a:xfrm>
            <a:off x="457200" y="1219200"/>
            <a:ext cx="7467600" cy="5254752"/>
          </a:xfrm>
        </p:spPr>
        <p:txBody>
          <a:bodyPr/>
          <a:lstStyle/>
          <a:p>
            <a:r>
              <a:rPr lang="en-US" dirty="0" smtClean="0"/>
              <a:t>Database recovery is a process to restore the database  from the backup copy of database into correct  form. Recovery to be undertaken effectively in the event of damage or failure.</a:t>
            </a:r>
          </a:p>
        </p:txBody>
      </p:sp>
      <p:sp>
        <p:nvSpPr>
          <p:cNvPr id="4" name="Slide Number Placeholder 3"/>
          <p:cNvSpPr>
            <a:spLocks noGrp="1"/>
          </p:cNvSpPr>
          <p:nvPr>
            <p:ph type="sldNum" sz="quarter" idx="15"/>
          </p:nvPr>
        </p:nvSpPr>
        <p:spPr/>
        <p:txBody>
          <a:bodyPr/>
          <a:lstStyle/>
          <a:p>
            <a:fld id="{15B2BBE1-C637-412A-8B64-4DD8BD4F1CB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52" y="49354"/>
            <a:ext cx="8166648" cy="560246"/>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b="1" dirty="0" smtClean="0"/>
              <a:t>How to take Backup using </a:t>
            </a:r>
            <a:r>
              <a:rPr lang="en-US" b="1" dirty="0" err="1" smtClean="0"/>
              <a:t>MySql</a:t>
            </a:r>
            <a:endParaRPr lang="en-US" b="1" dirty="0"/>
          </a:p>
        </p:txBody>
      </p:sp>
      <p:sp>
        <p:nvSpPr>
          <p:cNvPr id="3" name="Content Placeholder 2"/>
          <p:cNvSpPr>
            <a:spLocks noGrp="1"/>
          </p:cNvSpPr>
          <p:nvPr>
            <p:ph sz="quarter" idx="1"/>
          </p:nvPr>
        </p:nvSpPr>
        <p:spPr>
          <a:xfrm>
            <a:off x="139152" y="765316"/>
            <a:ext cx="8166648" cy="5864084"/>
          </a:xfrm>
        </p:spPr>
        <p:style>
          <a:lnRef idx="2">
            <a:schemeClr val="accent2"/>
          </a:lnRef>
          <a:fillRef idx="1">
            <a:schemeClr val="lt1"/>
          </a:fillRef>
          <a:effectRef idx="0">
            <a:schemeClr val="accent2"/>
          </a:effectRef>
          <a:fontRef idx="minor">
            <a:schemeClr val="dk1"/>
          </a:fontRef>
        </p:style>
        <p:txBody>
          <a:bodyPr>
            <a:normAutofit/>
          </a:bodyPr>
          <a:lstStyle/>
          <a:p>
            <a:r>
              <a:rPr lang="en-US" dirty="0" smtClean="0"/>
              <a:t>You can take backup your </a:t>
            </a:r>
            <a:r>
              <a:rPr lang="en-US" dirty="0" err="1" smtClean="0"/>
              <a:t>MySql</a:t>
            </a:r>
            <a:r>
              <a:rPr lang="en-US" dirty="0" smtClean="0"/>
              <a:t> data by using the </a:t>
            </a:r>
            <a:r>
              <a:rPr lang="en-US" dirty="0" err="1" smtClean="0"/>
              <a:t>mysqldump</a:t>
            </a:r>
            <a:r>
              <a:rPr lang="en-US" dirty="0" smtClean="0"/>
              <a:t> command. </a:t>
            </a:r>
            <a:endParaRPr lang="en-US" dirty="0" smtClean="0">
              <a:solidFill>
                <a:srgbClr val="0000CC"/>
              </a:solidFill>
            </a:endParaRPr>
          </a:p>
          <a:p>
            <a:r>
              <a:rPr lang="en-US" dirty="0" smtClean="0">
                <a:solidFill>
                  <a:srgbClr val="0000CC"/>
                </a:solidFill>
              </a:rPr>
              <a:t>This command connects to the </a:t>
            </a:r>
            <a:r>
              <a:rPr lang="en-US" dirty="0" err="1" smtClean="0">
                <a:solidFill>
                  <a:srgbClr val="0000CC"/>
                </a:solidFill>
              </a:rPr>
              <a:t>MySql</a:t>
            </a:r>
            <a:r>
              <a:rPr lang="en-US" dirty="0" smtClean="0">
                <a:solidFill>
                  <a:srgbClr val="0000CC"/>
                </a:solidFill>
              </a:rPr>
              <a:t> server and creates an SQL dump file.</a:t>
            </a:r>
            <a:r>
              <a:rPr lang="en-US" dirty="0" smtClean="0"/>
              <a:t> </a:t>
            </a:r>
            <a:endParaRPr lang="en-US" dirty="0" smtClean="0">
              <a:solidFill>
                <a:srgbClr val="FF0000"/>
              </a:solidFill>
            </a:endParaRPr>
          </a:p>
          <a:p>
            <a:r>
              <a:rPr lang="en-US" dirty="0" smtClean="0">
                <a:solidFill>
                  <a:srgbClr val="FF0000"/>
                </a:solidFill>
              </a:rPr>
              <a:t>The dump file contains the SQL statements necessary to re-create the database. </a:t>
            </a:r>
          </a:p>
          <a:p>
            <a:r>
              <a:rPr lang="en-US" dirty="0" smtClean="0"/>
              <a:t>Here is the proper syntax:</a:t>
            </a:r>
          </a:p>
          <a:p>
            <a:endParaRPr lang="en-US" dirty="0" smtClean="0"/>
          </a:p>
          <a:p>
            <a:endParaRPr lang="en-US" dirty="0" smtClean="0"/>
          </a:p>
          <a:p>
            <a:pPr lvl="0"/>
            <a:r>
              <a:rPr lang="en-US" sz="2000" b="1" dirty="0" smtClean="0"/>
              <a:t>[</a:t>
            </a:r>
            <a:r>
              <a:rPr lang="en-US" sz="2000" b="1" dirty="0" err="1" smtClean="0"/>
              <a:t>uname</a:t>
            </a:r>
            <a:r>
              <a:rPr lang="en-US" sz="2000" b="1" dirty="0" smtClean="0"/>
              <a:t>]</a:t>
            </a:r>
            <a:r>
              <a:rPr lang="en-US" sz="2000" dirty="0" smtClean="0"/>
              <a:t> Your database username</a:t>
            </a:r>
          </a:p>
          <a:p>
            <a:pPr lvl="0"/>
            <a:r>
              <a:rPr lang="en-US" sz="2000" b="1" dirty="0" smtClean="0"/>
              <a:t>[pass]</a:t>
            </a:r>
            <a:r>
              <a:rPr lang="en-US" sz="2000" dirty="0" smtClean="0"/>
              <a:t> The password for your database (note there is no space between -p and the password)</a:t>
            </a:r>
          </a:p>
          <a:p>
            <a:pPr lvl="0"/>
            <a:r>
              <a:rPr lang="en-US" sz="2000" b="1" dirty="0" smtClean="0"/>
              <a:t>[</a:t>
            </a:r>
            <a:r>
              <a:rPr lang="en-US" sz="2000" b="1" dirty="0" err="1" smtClean="0"/>
              <a:t>dbname</a:t>
            </a:r>
            <a:r>
              <a:rPr lang="en-US" sz="2000" b="1" dirty="0" smtClean="0"/>
              <a:t>]</a:t>
            </a:r>
            <a:r>
              <a:rPr lang="en-US" sz="2000" dirty="0" smtClean="0"/>
              <a:t> The name of your database</a:t>
            </a:r>
          </a:p>
          <a:p>
            <a:pPr lvl="0"/>
            <a:r>
              <a:rPr lang="en-US" sz="2000" b="1" dirty="0" smtClean="0"/>
              <a:t>[backupfile.sql]</a:t>
            </a:r>
            <a:r>
              <a:rPr lang="en-US" sz="2000" dirty="0" smtClean="0"/>
              <a:t> The filename for your database backup</a:t>
            </a:r>
          </a:p>
        </p:txBody>
      </p:sp>
      <p:sp>
        <p:nvSpPr>
          <p:cNvPr id="4" name="TextBox 3"/>
          <p:cNvSpPr txBox="1"/>
          <p:nvPr/>
        </p:nvSpPr>
        <p:spPr>
          <a:xfrm>
            <a:off x="457200" y="3867090"/>
            <a:ext cx="7346883" cy="400110"/>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2000" dirty="0" err="1" smtClean="0"/>
              <a:t>Mysqldump</a:t>
            </a:r>
            <a:r>
              <a:rPr lang="en-US" sz="2000" dirty="0" smtClean="0"/>
              <a:t>  </a:t>
            </a:r>
            <a:r>
              <a:rPr lang="en-US" sz="2000" dirty="0"/>
              <a:t>-u [</a:t>
            </a:r>
            <a:r>
              <a:rPr lang="en-US" sz="2000" dirty="0" err="1"/>
              <a:t>uname</a:t>
            </a:r>
            <a:r>
              <a:rPr lang="en-US" sz="2000" dirty="0"/>
              <a:t>] </a:t>
            </a:r>
            <a:r>
              <a:rPr lang="en-US" sz="2000" dirty="0" smtClean="0"/>
              <a:t> -</a:t>
            </a:r>
            <a:r>
              <a:rPr lang="en-US" sz="2000" dirty="0"/>
              <a:t>p[pass</a:t>
            </a:r>
            <a:r>
              <a:rPr lang="en-US" sz="2000" dirty="0" smtClean="0"/>
              <a:t>]  </a:t>
            </a:r>
            <a:r>
              <a:rPr lang="en-US" sz="2000" dirty="0"/>
              <a:t>[</a:t>
            </a:r>
            <a:r>
              <a:rPr lang="en-US" sz="2000" dirty="0" err="1"/>
              <a:t>dbname</a:t>
            </a:r>
            <a:r>
              <a:rPr lang="en-US" sz="2000" dirty="0"/>
              <a:t>] &gt; [backupfile.sql</a:t>
            </a:r>
            <a:r>
              <a:rPr lang="en-US" sz="2000" dirty="0" smtClean="0"/>
              <a:t>]</a:t>
            </a:r>
            <a:endParaRPr lang="en-US" sz="2000" dirty="0"/>
          </a:p>
        </p:txBody>
      </p:sp>
      <p:sp>
        <p:nvSpPr>
          <p:cNvPr id="5" name="Slide Number Placeholder 4"/>
          <p:cNvSpPr>
            <a:spLocks noGrp="1"/>
          </p:cNvSpPr>
          <p:nvPr>
            <p:ph type="sldNum" sz="quarter" idx="15"/>
          </p:nvPr>
        </p:nvSpPr>
        <p:spPr/>
        <p:txBody>
          <a:bodyPr/>
          <a:lstStyle/>
          <a:p>
            <a:fld id="{15B2BBE1-C637-412A-8B64-4DD8BD4F1CBB}" type="slidenum">
              <a:rPr lang="en-US" smtClean="0"/>
              <a:pPr/>
              <a:t>5</a:t>
            </a:fld>
            <a:endParaRPr lang="en-US"/>
          </a:p>
        </p:txBody>
      </p:sp>
      <p:sp>
        <p:nvSpPr>
          <p:cNvPr id="7" name="TextBox 6"/>
          <p:cNvSpPr txBox="1"/>
          <p:nvPr/>
        </p:nvSpPr>
        <p:spPr>
          <a:xfrm>
            <a:off x="7391400" y="6172200"/>
            <a:ext cx="72327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solidFill>
                  <a:srgbClr val="FF0000"/>
                </a:solidFill>
              </a:rPr>
              <a:t>Conti</a:t>
            </a:r>
            <a:endParaRPr lang="en-US"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077200" cy="639762"/>
          </a:xfrm>
        </p:spPr>
        <p:style>
          <a:lnRef idx="2">
            <a:schemeClr val="accent2"/>
          </a:lnRef>
          <a:fillRef idx="1">
            <a:schemeClr val="lt1"/>
          </a:fillRef>
          <a:effectRef idx="0">
            <a:schemeClr val="accent2"/>
          </a:effectRef>
          <a:fontRef idx="minor">
            <a:schemeClr val="dk1"/>
          </a:fontRef>
        </p:style>
        <p:txBody>
          <a:bodyPr/>
          <a:lstStyle/>
          <a:p>
            <a:pPr algn="ctr"/>
            <a:r>
              <a:rPr lang="en-US" b="1" dirty="0" smtClean="0"/>
              <a:t>How to take Backup using </a:t>
            </a:r>
            <a:r>
              <a:rPr lang="en-US" b="1" dirty="0" err="1" smtClean="0"/>
              <a:t>MySql</a:t>
            </a:r>
            <a:endParaRPr lang="en-US" dirty="0"/>
          </a:p>
        </p:txBody>
      </p:sp>
      <p:sp>
        <p:nvSpPr>
          <p:cNvPr id="3" name="Content Placeholder 2"/>
          <p:cNvSpPr>
            <a:spLocks noGrp="1"/>
          </p:cNvSpPr>
          <p:nvPr>
            <p:ph sz="quarter" idx="1"/>
          </p:nvPr>
        </p:nvSpPr>
        <p:spPr>
          <a:xfrm>
            <a:off x="228600" y="1143000"/>
            <a:ext cx="8077200" cy="5486400"/>
          </a:xfrm>
        </p:spPr>
        <p:txBody>
          <a:bodyPr/>
          <a:lstStyle/>
          <a:p>
            <a:r>
              <a:rPr lang="en-US" dirty="0" smtClean="0"/>
              <a:t>For example, to backup a database named ‘</a:t>
            </a:r>
            <a:r>
              <a:rPr lang="en-US" dirty="0" err="1" smtClean="0"/>
              <a:t>Mydatabase</a:t>
            </a:r>
            <a:r>
              <a:rPr lang="en-US" dirty="0" smtClean="0"/>
              <a:t>' with the username 'root' and with no password to a file backup2.sql, you should accomplish this command:</a:t>
            </a:r>
          </a:p>
          <a:p>
            <a:endParaRPr lang="en-US" dirty="0" smtClean="0"/>
          </a:p>
          <a:p>
            <a:endParaRPr lang="en-US" dirty="0" smtClean="0"/>
          </a:p>
          <a:p>
            <a:r>
              <a:rPr lang="en-US" dirty="0" smtClean="0">
                <a:solidFill>
                  <a:srgbClr val="FF0000"/>
                </a:solidFill>
              </a:rPr>
              <a:t>This command will backup the ‘</a:t>
            </a:r>
            <a:r>
              <a:rPr lang="en-US" dirty="0" err="1" smtClean="0">
                <a:solidFill>
                  <a:srgbClr val="FF0000"/>
                </a:solidFill>
              </a:rPr>
              <a:t>Mydatabase</a:t>
            </a:r>
            <a:r>
              <a:rPr lang="en-US" dirty="0" smtClean="0">
                <a:solidFill>
                  <a:srgbClr val="FF0000"/>
                </a:solidFill>
              </a:rPr>
              <a:t>' database into a file called tut_backup.sql which will contain all the SQL statements needed to re-create the database.</a:t>
            </a:r>
          </a:p>
          <a:p>
            <a:endParaRPr lang="en-US" dirty="0"/>
          </a:p>
        </p:txBody>
      </p:sp>
      <p:sp>
        <p:nvSpPr>
          <p:cNvPr id="4" name="Slide Number Placeholder 3"/>
          <p:cNvSpPr>
            <a:spLocks noGrp="1"/>
          </p:cNvSpPr>
          <p:nvPr>
            <p:ph type="sldNum" sz="quarter" idx="15"/>
          </p:nvPr>
        </p:nvSpPr>
        <p:spPr/>
        <p:txBody>
          <a:bodyPr/>
          <a:lstStyle/>
          <a:p>
            <a:fld id="{15B2BBE1-C637-412A-8B64-4DD8BD4F1CBB}" type="slidenum">
              <a:rPr lang="en-US" smtClean="0"/>
              <a:pPr/>
              <a:t>6</a:t>
            </a:fld>
            <a:endParaRPr lang="en-US"/>
          </a:p>
        </p:txBody>
      </p:sp>
      <p:sp>
        <p:nvSpPr>
          <p:cNvPr id="6" name="Rounded Rectangle 5"/>
          <p:cNvSpPr/>
          <p:nvPr/>
        </p:nvSpPr>
        <p:spPr>
          <a:xfrm>
            <a:off x="381000" y="2895600"/>
            <a:ext cx="76200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err="1" smtClean="0"/>
              <a:t>MySql</a:t>
            </a:r>
            <a:r>
              <a:rPr lang="en-US" sz="2000" b="1" dirty="0" smtClean="0"/>
              <a:t>&gt;  </a:t>
            </a:r>
            <a:r>
              <a:rPr lang="en-US" sz="2000" b="1" dirty="0" err="1" smtClean="0"/>
              <a:t>mysqldump</a:t>
            </a:r>
            <a:r>
              <a:rPr lang="en-US" sz="2000" b="1" dirty="0" smtClean="0"/>
              <a:t> -u root -p </a:t>
            </a:r>
            <a:r>
              <a:rPr lang="en-US" sz="2000" b="1" dirty="0" err="1" smtClean="0"/>
              <a:t>Mydatabase</a:t>
            </a:r>
            <a:r>
              <a:rPr lang="en-US" sz="2000" b="1" dirty="0" smtClean="0"/>
              <a:t> &gt; backup2.sql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229600" cy="56356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ctr"/>
            <a:r>
              <a:rPr lang="en-US" sz="2800" b="1" dirty="0" smtClean="0">
                <a:solidFill>
                  <a:schemeClr val="accent2">
                    <a:lumMod val="50000"/>
                  </a:schemeClr>
                </a:solidFill>
              </a:rPr>
              <a:t>Backing Up and Restoring using </a:t>
            </a:r>
            <a:r>
              <a:rPr lang="en-US" sz="2800" b="1" dirty="0" err="1" smtClean="0">
                <a:solidFill>
                  <a:schemeClr val="accent2">
                    <a:lumMod val="50000"/>
                  </a:schemeClr>
                </a:solidFill>
              </a:rPr>
              <a:t>PhpMyAdmin</a:t>
            </a:r>
            <a:endParaRPr lang="en-US" sz="2800" dirty="0">
              <a:solidFill>
                <a:schemeClr val="accent2">
                  <a:lumMod val="50000"/>
                </a:schemeClr>
              </a:solidFill>
            </a:endParaRPr>
          </a:p>
        </p:txBody>
      </p:sp>
      <p:sp>
        <p:nvSpPr>
          <p:cNvPr id="3" name="Content Placeholder 2"/>
          <p:cNvSpPr>
            <a:spLocks noGrp="1"/>
          </p:cNvSpPr>
          <p:nvPr>
            <p:ph sz="quarter" idx="1"/>
          </p:nvPr>
        </p:nvSpPr>
        <p:spPr>
          <a:xfrm>
            <a:off x="152400" y="838200"/>
            <a:ext cx="8153400" cy="6019800"/>
          </a:xfrm>
        </p:spPr>
        <p:txBody>
          <a:bodyPr>
            <a:normAutofit/>
          </a:bodyPr>
          <a:lstStyle/>
          <a:p>
            <a:r>
              <a:rPr lang="en-US" dirty="0" smtClean="0"/>
              <a:t>It is assumed that you have </a:t>
            </a:r>
            <a:r>
              <a:rPr lang="en-US" dirty="0" err="1" smtClean="0">
                <a:hlinkClick r:id="rId2"/>
              </a:rPr>
              <a:t>phpMyAdmin</a:t>
            </a:r>
            <a:r>
              <a:rPr lang="en-US" dirty="0" smtClean="0"/>
              <a:t> installed. To backup your </a:t>
            </a:r>
            <a:r>
              <a:rPr lang="en-US" dirty="0" err="1" smtClean="0"/>
              <a:t>MySQL</a:t>
            </a:r>
            <a:r>
              <a:rPr lang="en-US" dirty="0" smtClean="0"/>
              <a:t> database using </a:t>
            </a:r>
            <a:r>
              <a:rPr lang="en-US" dirty="0" err="1" smtClean="0"/>
              <a:t>PHPMyAdmin</a:t>
            </a:r>
            <a:r>
              <a:rPr lang="en-US" dirty="0" smtClean="0"/>
              <a:t> just follow a couple of steps:</a:t>
            </a:r>
          </a:p>
          <a:p>
            <a:pPr>
              <a:buNone/>
            </a:pPr>
            <a:endParaRPr lang="en-US" sz="1050" dirty="0" smtClean="0"/>
          </a:p>
          <a:p>
            <a:pPr lvl="0"/>
            <a:r>
              <a:rPr lang="en-US" sz="2000" dirty="0" smtClean="0">
                <a:solidFill>
                  <a:schemeClr val="accent3">
                    <a:lumMod val="75000"/>
                  </a:schemeClr>
                </a:solidFill>
              </a:rPr>
              <a:t>Open </a:t>
            </a:r>
            <a:r>
              <a:rPr lang="en-US" sz="2000" dirty="0" err="1" smtClean="0">
                <a:solidFill>
                  <a:schemeClr val="accent3">
                    <a:lumMod val="75000"/>
                  </a:schemeClr>
                </a:solidFill>
              </a:rPr>
              <a:t>phpMyAdmin</a:t>
            </a:r>
            <a:r>
              <a:rPr lang="en-US" sz="2000" dirty="0" smtClean="0">
                <a:solidFill>
                  <a:schemeClr val="accent3">
                    <a:lumMod val="75000"/>
                  </a:schemeClr>
                </a:solidFill>
              </a:rPr>
              <a:t>.</a:t>
            </a:r>
          </a:p>
          <a:p>
            <a:pPr lvl="0"/>
            <a:r>
              <a:rPr lang="en-US" sz="2000" dirty="0" smtClean="0">
                <a:solidFill>
                  <a:srgbClr val="FF0000"/>
                </a:solidFill>
              </a:rPr>
              <a:t>Select your database by clicking the database name in the list on the left of the screen.</a:t>
            </a:r>
          </a:p>
          <a:p>
            <a:pPr lvl="0"/>
            <a:r>
              <a:rPr lang="en-US" sz="2000" dirty="0" smtClean="0">
                <a:solidFill>
                  <a:srgbClr val="0000CC"/>
                </a:solidFill>
              </a:rPr>
              <a:t>Click the Export link. This should bring up a new screen that says View dump of database (or something similar).</a:t>
            </a:r>
          </a:p>
          <a:p>
            <a:pPr lvl="0"/>
            <a:r>
              <a:rPr lang="en-US" sz="2000" dirty="0" smtClean="0">
                <a:solidFill>
                  <a:schemeClr val="accent3">
                    <a:lumMod val="75000"/>
                  </a:schemeClr>
                </a:solidFill>
              </a:rPr>
              <a:t>In the Export area, click the Select All link to choose all of the tables in your database.</a:t>
            </a:r>
          </a:p>
          <a:p>
            <a:pPr lvl="0"/>
            <a:r>
              <a:rPr lang="en-US" sz="2000" dirty="0" smtClean="0">
                <a:solidFill>
                  <a:srgbClr val="00B050"/>
                </a:solidFill>
              </a:rPr>
              <a:t>In the SQL options area, click the right options.</a:t>
            </a:r>
          </a:p>
          <a:p>
            <a:pPr lvl="0"/>
            <a:r>
              <a:rPr lang="en-US" sz="2000" dirty="0" smtClean="0"/>
              <a:t>Click on the Save as file option and the corresponding compression option and then click the 'Go' button. A dialog box should appear prompting you to save the file locally.</a:t>
            </a:r>
          </a:p>
          <a:p>
            <a:endParaRPr lang="en-US" dirty="0"/>
          </a:p>
        </p:txBody>
      </p:sp>
      <p:sp>
        <p:nvSpPr>
          <p:cNvPr id="4" name="Slide Number Placeholder 3"/>
          <p:cNvSpPr>
            <a:spLocks noGrp="1"/>
          </p:cNvSpPr>
          <p:nvPr>
            <p:ph type="sldNum" sz="quarter" idx="15"/>
          </p:nvPr>
        </p:nvSpPr>
        <p:spPr/>
        <p:txBody>
          <a:bodyPr/>
          <a:lstStyle/>
          <a:p>
            <a:fld id="{15B2BBE1-C637-412A-8B64-4DD8BD4F1CB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153400" cy="487362"/>
          </a:xfrm>
        </p:spPr>
        <p:style>
          <a:lnRef idx="1">
            <a:schemeClr val="accent2"/>
          </a:lnRef>
          <a:fillRef idx="2">
            <a:schemeClr val="accent2"/>
          </a:fillRef>
          <a:effectRef idx="1">
            <a:schemeClr val="accent2"/>
          </a:effectRef>
          <a:fontRef idx="minor">
            <a:schemeClr val="dk1"/>
          </a:fontRef>
        </p:style>
        <p:txBody>
          <a:bodyPr>
            <a:normAutofit fontScale="90000"/>
          </a:bodyPr>
          <a:lstStyle/>
          <a:p>
            <a:pPr algn="ctr"/>
            <a:r>
              <a:rPr lang="en-US" b="1" dirty="0" smtClean="0"/>
              <a:t>How to apply recovery technique using </a:t>
            </a:r>
            <a:r>
              <a:rPr lang="en-US" b="1" dirty="0" err="1" smtClean="0"/>
              <a:t>MySql</a:t>
            </a:r>
            <a:endParaRPr lang="en-US" b="1" dirty="0"/>
          </a:p>
        </p:txBody>
      </p:sp>
      <p:sp>
        <p:nvSpPr>
          <p:cNvPr id="3" name="Content Placeholder 2"/>
          <p:cNvSpPr>
            <a:spLocks noGrp="1"/>
          </p:cNvSpPr>
          <p:nvPr>
            <p:ph sz="quarter" idx="1"/>
          </p:nvPr>
        </p:nvSpPr>
        <p:spPr>
          <a:xfrm>
            <a:off x="152400" y="762000"/>
            <a:ext cx="8153400" cy="4800600"/>
          </a:xfrm>
        </p:spPr>
        <p:style>
          <a:lnRef idx="2">
            <a:schemeClr val="accent2"/>
          </a:lnRef>
          <a:fillRef idx="1">
            <a:schemeClr val="lt1"/>
          </a:fillRef>
          <a:effectRef idx="0">
            <a:schemeClr val="accent2"/>
          </a:effectRef>
          <a:fontRef idx="minor">
            <a:schemeClr val="dk1"/>
          </a:fontRef>
        </p:style>
        <p:txBody>
          <a:bodyPr>
            <a:normAutofit/>
          </a:bodyPr>
          <a:lstStyle/>
          <a:p>
            <a:r>
              <a:rPr lang="en-US" sz="2000" dirty="0" smtClean="0"/>
              <a:t>Have a look how you can restore your backup2.sql file to the “</a:t>
            </a:r>
            <a:r>
              <a:rPr lang="en-US" sz="2000" dirty="0" err="1" smtClean="0"/>
              <a:t>Mydatabase</a:t>
            </a:r>
            <a:r>
              <a:rPr lang="en-US" sz="2000" dirty="0" smtClean="0"/>
              <a:t>” database.</a:t>
            </a:r>
          </a:p>
          <a:p>
            <a:endParaRPr lang="en-US" sz="2000" dirty="0" smtClean="0"/>
          </a:p>
          <a:p>
            <a:endParaRPr lang="en-US" sz="2000" dirty="0" smtClean="0"/>
          </a:p>
          <a:p>
            <a:endParaRPr lang="en-US" sz="2000" dirty="0" smtClean="0"/>
          </a:p>
          <a:p>
            <a:r>
              <a:rPr lang="en-US" sz="2000" dirty="0" smtClean="0"/>
              <a:t>If you need to restore a database that already exists, you'll need to use </a:t>
            </a:r>
            <a:r>
              <a:rPr lang="en-US" sz="2000" dirty="0" err="1" smtClean="0"/>
              <a:t>mysqlimport</a:t>
            </a:r>
            <a:r>
              <a:rPr lang="en-US" sz="2000" dirty="0" smtClean="0"/>
              <a:t> command. </a:t>
            </a:r>
          </a:p>
          <a:p>
            <a:r>
              <a:rPr lang="en-US" sz="2000" dirty="0" smtClean="0"/>
              <a:t>The syntax for </a:t>
            </a:r>
            <a:r>
              <a:rPr lang="en-US" sz="2000" dirty="0" err="1" smtClean="0"/>
              <a:t>mysqlimport</a:t>
            </a:r>
            <a:r>
              <a:rPr lang="en-US" sz="2000" dirty="0" smtClean="0"/>
              <a:t> is as follows:</a:t>
            </a:r>
          </a:p>
          <a:p>
            <a:endParaRPr lang="en-US" sz="2000" dirty="0"/>
          </a:p>
        </p:txBody>
      </p:sp>
      <p:sp>
        <p:nvSpPr>
          <p:cNvPr id="4" name="Slide Number Placeholder 3"/>
          <p:cNvSpPr>
            <a:spLocks noGrp="1"/>
          </p:cNvSpPr>
          <p:nvPr>
            <p:ph type="sldNum" sz="quarter" idx="15"/>
          </p:nvPr>
        </p:nvSpPr>
        <p:spPr/>
        <p:txBody>
          <a:bodyPr/>
          <a:lstStyle/>
          <a:p>
            <a:fld id="{15B2BBE1-C637-412A-8B64-4DD8BD4F1CBB}" type="slidenum">
              <a:rPr lang="en-US" smtClean="0"/>
              <a:pPr/>
              <a:t>8</a:t>
            </a:fld>
            <a:endParaRPr lang="en-US"/>
          </a:p>
        </p:txBody>
      </p:sp>
      <p:sp>
        <p:nvSpPr>
          <p:cNvPr id="6" name="TextBox 5"/>
          <p:cNvSpPr txBox="1"/>
          <p:nvPr/>
        </p:nvSpPr>
        <p:spPr>
          <a:xfrm>
            <a:off x="1524000" y="1828800"/>
            <a:ext cx="5102679"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b="1" dirty="0"/>
              <a:t> </a:t>
            </a:r>
            <a:r>
              <a:rPr lang="en-US" b="1" dirty="0" smtClean="0"/>
              <a:t> </a:t>
            </a:r>
            <a:r>
              <a:rPr lang="en-US" b="1" dirty="0" err="1" smtClean="0"/>
              <a:t>mysql</a:t>
            </a:r>
            <a:r>
              <a:rPr lang="en-US" b="1" dirty="0" smtClean="0"/>
              <a:t> -u root -p </a:t>
            </a:r>
            <a:r>
              <a:rPr lang="en-US" b="1" dirty="0" err="1" smtClean="0"/>
              <a:t>Mydatabase</a:t>
            </a:r>
            <a:r>
              <a:rPr lang="en-US" b="1" dirty="0" smtClean="0"/>
              <a:t> &lt;  backup2.sql</a:t>
            </a:r>
          </a:p>
        </p:txBody>
      </p:sp>
      <p:sp>
        <p:nvSpPr>
          <p:cNvPr id="8" name="TextBox 7"/>
          <p:cNvSpPr txBox="1"/>
          <p:nvPr/>
        </p:nvSpPr>
        <p:spPr>
          <a:xfrm>
            <a:off x="838200" y="4038600"/>
            <a:ext cx="6635150"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b="1" dirty="0" err="1" smtClean="0"/>
              <a:t>mysqlimport</a:t>
            </a:r>
            <a:r>
              <a:rPr lang="en-US" b="1" dirty="0" smtClean="0"/>
              <a:t> -u [</a:t>
            </a:r>
            <a:r>
              <a:rPr lang="en-US" b="1" dirty="0" err="1" smtClean="0"/>
              <a:t>uname</a:t>
            </a:r>
            <a:r>
              <a:rPr lang="en-US" b="1" dirty="0" smtClean="0"/>
              <a:t>] -p[pass] [</a:t>
            </a:r>
            <a:r>
              <a:rPr lang="en-US" b="1" dirty="0" err="1" smtClean="0"/>
              <a:t>dbname</a:t>
            </a:r>
            <a:r>
              <a:rPr lang="en-US" b="1" dirty="0" smtClean="0"/>
              <a:t>] [backupfile.sql]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style>
          <a:lnRef idx="1">
            <a:schemeClr val="accent2"/>
          </a:lnRef>
          <a:fillRef idx="2">
            <a:schemeClr val="accent2"/>
          </a:fillRef>
          <a:effectRef idx="1">
            <a:schemeClr val="accent2"/>
          </a:effectRef>
          <a:fontRef idx="minor">
            <a:schemeClr val="dk1"/>
          </a:fontRef>
        </p:style>
        <p:txBody>
          <a:bodyPr/>
          <a:lstStyle/>
          <a:p>
            <a:r>
              <a:rPr lang="en-US" dirty="0" smtClean="0"/>
              <a:t>Restoring your database</a:t>
            </a:r>
            <a:endParaRPr lang="en-US" dirty="0"/>
          </a:p>
        </p:txBody>
      </p:sp>
      <p:sp>
        <p:nvSpPr>
          <p:cNvPr id="3" name="Content Placeholder 2"/>
          <p:cNvSpPr>
            <a:spLocks noGrp="1"/>
          </p:cNvSpPr>
          <p:nvPr>
            <p:ph sz="quarter" idx="1"/>
          </p:nvPr>
        </p:nvSpPr>
        <p:spPr>
          <a:xfrm>
            <a:off x="457200" y="1066800"/>
            <a:ext cx="7467600" cy="5407152"/>
          </a:xfrm>
        </p:spPr>
        <p:style>
          <a:lnRef idx="2">
            <a:schemeClr val="accent2"/>
          </a:lnRef>
          <a:fillRef idx="1">
            <a:schemeClr val="lt1"/>
          </a:fillRef>
          <a:effectRef idx="0">
            <a:schemeClr val="accent2"/>
          </a:effectRef>
          <a:fontRef idx="minor">
            <a:schemeClr val="dk1"/>
          </a:fontRef>
        </p:style>
        <p:txBody>
          <a:bodyPr>
            <a:normAutofit/>
          </a:bodyPr>
          <a:lstStyle/>
          <a:p>
            <a:pPr lvl="0"/>
            <a:r>
              <a:rPr lang="en-US" sz="1800" dirty="0" smtClean="0"/>
              <a:t>Open </a:t>
            </a:r>
            <a:r>
              <a:rPr lang="en-US" sz="1800" dirty="0" err="1" smtClean="0"/>
              <a:t>phpMyAdmin</a:t>
            </a:r>
            <a:r>
              <a:rPr lang="en-US" sz="1800" dirty="0" smtClean="0"/>
              <a:t>.</a:t>
            </a:r>
          </a:p>
          <a:p>
            <a:pPr lvl="0"/>
            <a:endParaRPr lang="en-US" sz="1600" dirty="0" smtClean="0"/>
          </a:p>
          <a:p>
            <a:pPr lvl="0"/>
            <a:r>
              <a:rPr lang="en-US" sz="1800" dirty="0" smtClean="0"/>
              <a:t>Create an appropriately named database and select it by clicking the database name in the list on the left of the screen. If you would like to rewrite the backup over an existing database then click on the database name, select all the check boxes next to the table names and select Drop to delete all existing tables in the database.</a:t>
            </a:r>
          </a:p>
          <a:p>
            <a:pPr lvl="0"/>
            <a:endParaRPr lang="en-US" sz="1800" dirty="0" smtClean="0"/>
          </a:p>
          <a:p>
            <a:pPr lvl="0"/>
            <a:r>
              <a:rPr lang="en-US" sz="1800" dirty="0" smtClean="0"/>
              <a:t>Click the SQL link. This should bring up a new screen where you can either type in SQL commands, or upload your SQL file.</a:t>
            </a:r>
          </a:p>
          <a:p>
            <a:pPr lvl="0"/>
            <a:endParaRPr lang="en-US" sz="1800" dirty="0" smtClean="0"/>
          </a:p>
          <a:p>
            <a:pPr lvl="0"/>
            <a:r>
              <a:rPr lang="en-US" sz="1800" dirty="0" smtClean="0"/>
              <a:t>Use the browse button to find the database file.</a:t>
            </a:r>
          </a:p>
          <a:p>
            <a:pPr lvl="0"/>
            <a:endParaRPr lang="en-US" sz="1800" dirty="0" smtClean="0"/>
          </a:p>
          <a:p>
            <a:pPr lvl="0"/>
            <a:r>
              <a:rPr lang="en-US" sz="1800" dirty="0" smtClean="0"/>
              <a:t>Click Go button. This will upload the backup, execute the SQL commands and re-create your database</a:t>
            </a:r>
          </a:p>
        </p:txBody>
      </p:sp>
      <p:sp>
        <p:nvSpPr>
          <p:cNvPr id="4" name="Slide Number Placeholder 3"/>
          <p:cNvSpPr>
            <a:spLocks noGrp="1"/>
          </p:cNvSpPr>
          <p:nvPr>
            <p:ph type="sldNum" sz="quarter" idx="15"/>
          </p:nvPr>
        </p:nvSpPr>
        <p:spPr/>
        <p:txBody>
          <a:bodyPr/>
          <a:lstStyle/>
          <a:p>
            <a:fld id="{15B2BBE1-C637-412A-8B64-4DD8BD4F1CBB}"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117</TotalTime>
  <Words>768</Words>
  <Application>Microsoft Office PowerPoint</Application>
  <PresentationFormat>On-screen Show (4:3)</PresentationFormat>
  <Paragraphs>115</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 Unicode MS</vt:lpstr>
      <vt:lpstr>Arial</vt:lpstr>
      <vt:lpstr>Calibri</vt:lpstr>
      <vt:lpstr>Century Schoolbook</vt:lpstr>
      <vt:lpstr>Wingdings</vt:lpstr>
      <vt:lpstr>Wingdings 2</vt:lpstr>
      <vt:lpstr>Oriel</vt:lpstr>
      <vt:lpstr>Web Engineering</vt:lpstr>
      <vt:lpstr>Overview</vt:lpstr>
      <vt:lpstr>What’s Backup?</vt:lpstr>
      <vt:lpstr>What’s database recovery?</vt:lpstr>
      <vt:lpstr>How to take Backup using MySql</vt:lpstr>
      <vt:lpstr>How to take Backup using MySql</vt:lpstr>
      <vt:lpstr>Backing Up and Restoring using PhpMyAdmin</vt:lpstr>
      <vt:lpstr>How to apply recovery technique using MySql</vt:lpstr>
      <vt:lpstr>Restoring your database</vt:lpstr>
      <vt:lpstr>Transaction</vt:lpstr>
      <vt:lpstr>How to Start Transaction?</vt:lpstr>
      <vt:lpstr>How To End Current Transaction?</vt:lpstr>
      <vt:lpstr>How To End Current Transaction?</vt:lpstr>
      <vt:lpstr>How To Find Out the Current Transaction Mode?</vt:lpstr>
      <vt:lpstr>Switch between Autocommit-On and Autocommit-Off Modes</vt:lpstr>
      <vt:lpstr>Rollback</vt:lpstr>
      <vt:lpstr>Thank You!</vt:lpstr>
    </vt:vector>
  </TitlesOfParts>
  <Company>www.geoamins.com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Engineering-1 Using PHP and mysql</dc:title>
  <dc:creator>Administrator</dc:creator>
  <cp:lastModifiedBy>Adnan Amin</cp:lastModifiedBy>
  <cp:revision>102</cp:revision>
  <cp:lastPrinted>2015-05-26T10:08:23Z</cp:lastPrinted>
  <dcterms:created xsi:type="dcterms:W3CDTF">2010-07-12T13:39:53Z</dcterms:created>
  <dcterms:modified xsi:type="dcterms:W3CDTF">2015-05-26T10:09:06Z</dcterms:modified>
</cp:coreProperties>
</file>