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619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619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B280E-5A52-4F9B-B300-494F283C66CE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5940425"/>
            <a:ext cx="5851525" cy="48609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275"/>
            <a:ext cx="3170238" cy="619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11725275"/>
            <a:ext cx="3170238" cy="619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2E704-EC29-4009-8A66-3492D401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2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2E704-EC29-4009-8A66-3492D40131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2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2E704-EC29-4009-8A66-3492D40131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2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9FCC-6FB0-46D0-AD6F-480E0708060B}" type="datetime1">
              <a:rPr lang="en-US" smtClean="0"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Lec.#01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3CD-C4AB-49E6-98FF-2E7532B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8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C51C-26B2-4FD1-87D3-70DCC573C8B8}" type="datetime1">
              <a:rPr lang="en-US" smtClean="0"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Lec.#01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3CD-C4AB-49E6-98FF-2E7532B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E5DD-BAEA-4046-8AFE-B9F485FE718F}" type="datetime1">
              <a:rPr lang="en-US" smtClean="0"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Lec.#01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3CD-C4AB-49E6-98FF-2E7532B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9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76A3-1E36-4B8A-AE45-7B90D3D86A69}" type="datetime1">
              <a:rPr lang="en-US" smtClean="0"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Lec.#01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3CD-C4AB-49E6-98FF-2E7532B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7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7CA-2889-4D6D-B9E9-5E335F977EE5}" type="datetime1">
              <a:rPr lang="en-US" smtClean="0"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Lec.#01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3CD-C4AB-49E6-98FF-2E7532B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3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0460-188D-4174-BB60-46172D96D842}" type="datetime1">
              <a:rPr lang="en-US" smtClean="0"/>
              <a:t>16-Feb-15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Lec.#01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3CD-C4AB-49E6-98FF-2E7532B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7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7F05-82F0-44B0-90DA-AB50D48B3754}" type="datetime1">
              <a:rPr lang="en-US" smtClean="0"/>
              <a:t>16-Feb-15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Lec.#01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3CD-C4AB-49E6-98FF-2E7532B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1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9C08-9535-4321-BE1E-E0875966E0A8}" type="datetime1">
              <a:rPr lang="en-US" smtClean="0"/>
              <a:t>16-Feb-15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Lec.#01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3CD-C4AB-49E6-98FF-2E7532B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6BB1-7A80-4F71-AC94-8747E17D6321}" type="datetime1">
              <a:rPr lang="en-US" smtClean="0"/>
              <a:t>16-Feb-15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Lec.#01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3CD-C4AB-49E6-98FF-2E7532B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6E23-997D-41F2-A226-3F970C9D3C45}" type="datetime1">
              <a:rPr lang="en-US" smtClean="0"/>
              <a:t>16-Feb-15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Lec.#01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3CD-C4AB-49E6-98FF-2E7532B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9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6202-53B8-49AD-9EBB-F71CF02DF897}" type="datetime1">
              <a:rPr lang="en-US" smtClean="0"/>
              <a:t>16-Feb-15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Lec.#01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3CD-C4AB-49E6-98FF-2E7532B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7DBDE-DCF6-4356-9597-BC4A72B1ECF7}" type="datetime1">
              <a:rPr lang="en-US" smtClean="0"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Lec.#01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73CD-C4AB-49E6-98FF-2E7532B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8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Adnan Amin</a:t>
            </a:r>
          </a:p>
          <a:p>
            <a:r>
              <a:rPr lang="en-US" dirty="0" err="1" smtClean="0"/>
              <a:t>IMSciences|Peshawar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Lec.#01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3CD-C4AB-49E6-98FF-2E7532B987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smtClean="0">
                <a:latin typeface="Arial" panose="020B0604020202020204" pitchFamily="34" charset="0"/>
              </a:rPr>
              <a:t>Many of us rely on Web-based systems and applications, they need to be reliable and perform well. To build these systems and applications, Web developers need a sound methodology, a disciplined and repeatable process, better development tools, and a set of good guidelines. The emerging field of Web engineering fulfills these needs. It uses scientific, engineering, and management principles and systematic Approaches to successfully develop, deploy, and maintain high-quality Web systems and applications 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18485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Lec.#01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3CD-C4AB-49E6-98FF-2E7532B987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3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Lec.#01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3CD-C4AB-49E6-98FF-2E7532B987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Aim</a:t>
            </a:r>
          </a:p>
          <a:p>
            <a:r>
              <a:rPr lang="en-US" dirty="0" smtClean="0"/>
              <a:t>Why Web Engineering</a:t>
            </a:r>
          </a:p>
          <a:p>
            <a:r>
              <a:rPr lang="en-US" dirty="0" smtClean="0"/>
              <a:t>Engineering</a:t>
            </a:r>
          </a:p>
          <a:p>
            <a:r>
              <a:rPr lang="en-US" dirty="0" smtClean="0"/>
              <a:t>Web Engineering</a:t>
            </a:r>
          </a:p>
          <a:p>
            <a:r>
              <a:rPr lang="en-US" dirty="0" smtClean="0"/>
              <a:t>Web Engineering Activities</a:t>
            </a:r>
          </a:p>
          <a:p>
            <a:r>
              <a:rPr lang="en-US" dirty="0" smtClean="0"/>
              <a:t>Development Tools</a:t>
            </a:r>
          </a:p>
          <a:p>
            <a:r>
              <a:rPr lang="en-US" dirty="0" smtClean="0"/>
              <a:t>Client Side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3940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Lec.#01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3CD-C4AB-49E6-98FF-2E7532B987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2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Aim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 bring web based system development under control, minimize risks and improve quality, maintainability and scalability of web applications.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3940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Lec.#01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3CD-C4AB-49E6-98FF-2E7532B987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7" y="0"/>
            <a:ext cx="11199253" cy="755337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Web Engineering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7" y="901521"/>
            <a:ext cx="11925836" cy="5756856"/>
          </a:xfrm>
        </p:spPr>
        <p:txBody>
          <a:bodyPr>
            <a:normAutofit lnSpcReduction="10000"/>
          </a:bodyPr>
          <a:lstStyle/>
          <a:p>
            <a:r>
              <a:rPr lang="en-US" altLang="en-US" sz="3600" dirty="0" smtClean="0">
                <a:solidFill>
                  <a:srgbClr val="0070C0"/>
                </a:solidFill>
              </a:rPr>
              <a:t>Many web developers seem to think that web application development is just simple.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 smtClean="0">
                <a:latin typeface="Arial" panose="020B0604020202020204" pitchFamily="34" charset="0"/>
              </a:rPr>
              <a:t>Web page creation using html or web development software such as Front page or Dreamweaver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 smtClean="0">
                <a:latin typeface="Arial" panose="020B0604020202020204" pitchFamily="34" charset="0"/>
              </a:rPr>
              <a:t>Embodying few images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 smtClean="0">
                <a:latin typeface="Arial" panose="020B0604020202020204" pitchFamily="34" charset="0"/>
              </a:rPr>
              <a:t>Hyperlinking documents and web pages.</a:t>
            </a:r>
          </a:p>
          <a:p>
            <a:r>
              <a:rPr lang="en-US" altLang="en-US" sz="3600" dirty="0">
                <a:solidFill>
                  <a:srgbClr val="0070C0"/>
                </a:solidFill>
              </a:rPr>
              <a:t>Many web applications are complex and are required to meet an array of challenging requirements.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 smtClean="0"/>
              <a:t>More importantly, many enterprises and organizations cannot afford to have faulty web system.  In terms of…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solidFill>
                  <a:srgbClr val="FF0000"/>
                </a:solidFill>
              </a:rPr>
              <a:t>Financial loss (need reliability)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solidFill>
                  <a:srgbClr val="FF0000"/>
                </a:solidFill>
              </a:rPr>
              <a:t>Lost Customer and loss of reputation (technical web issues)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solidFill>
                  <a:srgbClr val="FF0000"/>
                </a:solidFill>
              </a:rPr>
              <a:t>We cannot hide the problems on the web. (Huge online traffic)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solidFill>
                  <a:srgbClr val="FF0000"/>
                </a:solidFill>
              </a:rPr>
              <a:t>Platform compatibility (According to current mobile &amp; fast life)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4697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Lec.#01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3CD-C4AB-49E6-98FF-2E7532B98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9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20211" cy="4351338"/>
          </a:xfrm>
        </p:spPr>
        <p:txBody>
          <a:bodyPr/>
          <a:lstStyle/>
          <a:p>
            <a:pPr algn="just"/>
            <a:r>
              <a:rPr lang="en-US" altLang="en-US" sz="3200" b="1" dirty="0"/>
              <a:t>Engineering</a:t>
            </a:r>
            <a:r>
              <a:rPr lang="en-US" altLang="en-US" sz="3200" dirty="0"/>
              <a:t> is the discipline, art and profession of acquiring and applying technical, scientific, and mathematical knowledge to design and implement materials, structures, machines, devices, systems, and processes that safely realize a desired objective or </a:t>
            </a:r>
            <a:r>
              <a:rPr lang="en-US" altLang="en-US" sz="3200" dirty="0" smtClean="0"/>
              <a:t>invention (Wikipedia).</a:t>
            </a:r>
            <a:endParaRPr lang="en-US" altLang="en-US" sz="3200" dirty="0"/>
          </a:p>
          <a:p>
            <a:pPr algn="just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803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Lec.#01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3CD-C4AB-49E6-98FF-2E7532B987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1" y="0"/>
            <a:ext cx="11121979" cy="858368"/>
          </a:xfrm>
        </p:spPr>
        <p:txBody>
          <a:bodyPr/>
          <a:lstStyle/>
          <a:p>
            <a:r>
              <a:rPr lang="en-US" b="1" dirty="0" smtClean="0"/>
              <a:t>Web Engineering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1" y="1120462"/>
            <a:ext cx="11603864" cy="5056501"/>
          </a:xfrm>
        </p:spPr>
        <p:txBody>
          <a:bodyPr/>
          <a:lstStyle/>
          <a:p>
            <a:pPr algn="just">
              <a:lnSpc>
                <a:spcPct val="110000"/>
              </a:lnSpc>
              <a:buFontTx/>
              <a:buChar char="•"/>
            </a:pPr>
            <a:r>
              <a:rPr kumimoji="1" lang="en-US" altLang="en-US" dirty="0" smtClean="0">
                <a:latin typeface="Arial" panose="020B0604020202020204" pitchFamily="34" charset="0"/>
              </a:rPr>
              <a:t>Web Engineering uses scientific, engineering, and management principles and systematic approaches to successfully develop, deploy, and maintain high quality web systems and applications. </a:t>
            </a:r>
            <a:r>
              <a:rPr kumimoji="1" lang="en-US" altLang="en-US" sz="1800" dirty="0" smtClean="0">
                <a:latin typeface="Arial" panose="020B0604020202020204" pitchFamily="34" charset="0"/>
              </a:rPr>
              <a:t>(</a:t>
            </a:r>
            <a:r>
              <a:rPr kumimoji="1" lang="en-US" altLang="en-US" sz="1800" dirty="0" err="1" smtClean="0">
                <a:latin typeface="Arial" panose="020B0604020202020204" pitchFamily="34" charset="0"/>
              </a:rPr>
              <a:t>Murugesan</a:t>
            </a:r>
            <a:r>
              <a:rPr kumimoji="1" lang="en-US" altLang="en-US" sz="1800" dirty="0" smtClean="0">
                <a:latin typeface="Arial" panose="020B0604020202020204" pitchFamily="34" charset="0"/>
              </a:rPr>
              <a:t> et al.,1999).</a:t>
            </a:r>
            <a:r>
              <a:rPr kumimoji="1" lang="en-US" altLang="en-US" sz="1800" dirty="0" smtClean="0"/>
              <a:t> 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kumimoji="1" lang="en-US" altLang="en-US" b="1" dirty="0" smtClean="0">
                <a:solidFill>
                  <a:srgbClr val="FF0000"/>
                </a:solidFill>
              </a:rPr>
              <a:t>OR</a:t>
            </a:r>
            <a:endParaRPr kumimoji="1" lang="en-US" altLang="en-US" sz="1800" dirty="0" smtClean="0"/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kumimoji="1" lang="en-US" altLang="en-US" sz="1800" dirty="0" smtClean="0"/>
              <a:t> </a:t>
            </a:r>
            <a:r>
              <a:rPr kumimoji="1" lang="en-US" altLang="en-US" dirty="0" smtClean="0">
                <a:latin typeface="Arial" panose="020B0604020202020204" pitchFamily="34" charset="0"/>
              </a:rPr>
              <a:t>Web Engineering is the application of systematic, disciplined and quantifiable approaches to development, operation, and maintenance of web-based applications.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4697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Lec.#01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3CD-C4AB-49E6-98FF-2E7532B987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1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r>
              <a:rPr lang="en-US" altLang="en-US" b="1" i="0" dirty="0" smtClean="0"/>
              <a:t>Web Engineering Activities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en-US" altLang="en-US" dirty="0" smtClean="0">
                <a:latin typeface="Arial" panose="020B0604020202020204" pitchFamily="34" charset="0"/>
              </a:rPr>
              <a:t>Web engineering deals with all aspects of web-based systems development. Starting from conception and development to implementation. </a:t>
            </a:r>
          </a:p>
          <a:p>
            <a:pPr algn="just"/>
            <a:endParaRPr kumimoji="1" lang="en-US" altLang="en-US" b="1" dirty="0" smtClean="0">
              <a:latin typeface="Arial" panose="020B0604020202020204" pitchFamily="34" charset="0"/>
            </a:endParaRPr>
          </a:p>
          <a:p>
            <a:pPr algn="just"/>
            <a:r>
              <a:rPr kumimoji="1" lang="en-US" altLang="en-US" b="1" dirty="0" smtClean="0">
                <a:latin typeface="Arial" panose="020B0604020202020204" pitchFamily="34" charset="0"/>
              </a:rPr>
              <a:t>Including</a:t>
            </a:r>
          </a:p>
          <a:p>
            <a:pPr lvl="1" algn="just">
              <a:buFontTx/>
              <a:buChar char="•"/>
            </a:pPr>
            <a:r>
              <a:rPr kumimoji="1" lang="en-US" altLang="en-US" dirty="0" smtClean="0">
                <a:latin typeface="Arial" panose="020B0604020202020204" pitchFamily="34" charset="0"/>
              </a:rPr>
              <a:t> Performance evaluation.</a:t>
            </a:r>
            <a:endParaRPr kumimoji="1" lang="en-US" altLang="en-US" b="1" dirty="0" smtClean="0">
              <a:latin typeface="Arial" panose="020B0604020202020204" pitchFamily="34" charset="0"/>
            </a:endParaRPr>
          </a:p>
          <a:p>
            <a:pPr lvl="1" algn="just">
              <a:buFontTx/>
              <a:buChar char="•"/>
            </a:pPr>
            <a:r>
              <a:rPr kumimoji="1" lang="en-US" altLang="en-US" dirty="0" smtClean="0">
                <a:latin typeface="Arial" panose="020B0604020202020204" pitchFamily="34" charset="0"/>
              </a:rPr>
              <a:t> Continual maintenance.</a:t>
            </a:r>
            <a:endParaRPr kumimoji="1" lang="en-US" altLang="en-US" b="1" dirty="0" smtClean="0">
              <a:latin typeface="Arial" panose="020B0604020202020204" pitchFamily="34" charset="0"/>
            </a:endParaRPr>
          </a:p>
          <a:p>
            <a:pPr lvl="1" algn="just">
              <a:buFontTx/>
              <a:buChar char="•"/>
            </a:pPr>
            <a:r>
              <a:rPr kumimoji="1" lang="en-US" altLang="en-US" dirty="0" smtClean="0">
                <a:latin typeface="Arial" panose="020B0604020202020204" pitchFamily="34" charset="0"/>
              </a:rPr>
              <a:t> Building and deploying a web-based system.</a:t>
            </a:r>
            <a:endParaRPr kumimoji="1" lang="en-US" altLang="en-US" b="1" dirty="0" smtClean="0">
              <a:latin typeface="Arial" panose="020B0604020202020204" pitchFamily="34" charset="0"/>
            </a:endParaRPr>
          </a:p>
          <a:p>
            <a:pPr lvl="1" algn="just">
              <a:buFontTx/>
              <a:buChar char="•"/>
            </a:pPr>
            <a:r>
              <a:rPr kumimoji="1" lang="en-US" altLang="en-US" dirty="0" smtClean="0">
                <a:latin typeface="Arial" panose="020B0604020202020204" pitchFamily="34" charset="0"/>
              </a:rPr>
              <a:t> Involves multiple Users and</a:t>
            </a:r>
            <a:r>
              <a:rPr kumimoji="1" lang="en-US" altLang="en-US" dirty="0" smtClean="0"/>
              <a:t> </a:t>
            </a:r>
            <a:r>
              <a:rPr kumimoji="1" lang="en-US" altLang="en-US" dirty="0" smtClean="0">
                <a:latin typeface="Arial" panose="020B0604020202020204" pitchFamily="34" charset="0"/>
              </a:rPr>
              <a:t>Iterative steps.</a:t>
            </a:r>
            <a:endParaRPr kumimoji="1" lang="en-US" altLang="en-US" b="1" dirty="0">
              <a:latin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18485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Lec.#01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3CD-C4AB-49E6-98FF-2E7532B987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7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747"/>
            <a:ext cx="10515600" cy="132556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Tools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4823138" y="1690688"/>
            <a:ext cx="18288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/>
              <a:t>Tools for WebE</a:t>
            </a:r>
          </a:p>
        </p:txBody>
      </p:sp>
      <p:sp>
        <p:nvSpPr>
          <p:cNvPr id="5" name="Rectangle 1029"/>
          <p:cNvSpPr>
            <a:spLocks noChangeArrowheads="1"/>
          </p:cNvSpPr>
          <p:nvPr/>
        </p:nvSpPr>
        <p:spPr bwMode="auto">
          <a:xfrm>
            <a:off x="867959" y="2605088"/>
            <a:ext cx="1676400" cy="36993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Client Side</a:t>
            </a:r>
          </a:p>
        </p:txBody>
      </p:sp>
      <p:sp>
        <p:nvSpPr>
          <p:cNvPr id="6" name="Rectangle 1030"/>
          <p:cNvSpPr>
            <a:spLocks noChangeArrowheads="1"/>
          </p:cNvSpPr>
          <p:nvPr/>
        </p:nvSpPr>
        <p:spPr bwMode="auto">
          <a:xfrm>
            <a:off x="9982200" y="2621522"/>
            <a:ext cx="1371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Server Side</a:t>
            </a:r>
          </a:p>
        </p:txBody>
      </p:sp>
      <p:sp>
        <p:nvSpPr>
          <p:cNvPr id="7" name="Rectangle 1031"/>
          <p:cNvSpPr>
            <a:spLocks noChangeArrowheads="1"/>
          </p:cNvSpPr>
          <p:nvPr/>
        </p:nvSpPr>
        <p:spPr bwMode="auto">
          <a:xfrm>
            <a:off x="2904700" y="2566636"/>
            <a:ext cx="1371600" cy="36993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Databases</a:t>
            </a:r>
          </a:p>
        </p:txBody>
      </p:sp>
      <p:cxnSp>
        <p:nvCxnSpPr>
          <p:cNvPr id="8" name="AutoShape 1035"/>
          <p:cNvCxnSpPr>
            <a:cxnSpLocks noChangeShapeType="1"/>
            <a:stCxn id="4" idx="2"/>
            <a:endCxn id="5" idx="0"/>
          </p:cNvCxnSpPr>
          <p:nvPr/>
        </p:nvCxnSpPr>
        <p:spPr bwMode="auto">
          <a:xfrm rot="5400000">
            <a:off x="3493249" y="360799"/>
            <a:ext cx="457200" cy="4031379"/>
          </a:xfrm>
          <a:prstGeom prst="bent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1036"/>
          <p:cNvCxnSpPr>
            <a:cxnSpLocks noChangeShapeType="1"/>
          </p:cNvCxnSpPr>
          <p:nvPr/>
        </p:nvCxnSpPr>
        <p:spPr bwMode="auto">
          <a:xfrm rot="16200000" flipH="1">
            <a:off x="7965952" y="-105520"/>
            <a:ext cx="473634" cy="4930462"/>
          </a:xfrm>
          <a:prstGeom prst="bent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037"/>
          <p:cNvCxnSpPr>
            <a:cxnSpLocks noChangeShapeType="1"/>
            <a:stCxn id="4" idx="2"/>
            <a:endCxn id="7" idx="0"/>
          </p:cNvCxnSpPr>
          <p:nvPr/>
        </p:nvCxnSpPr>
        <p:spPr bwMode="auto">
          <a:xfrm rot="5400000">
            <a:off x="4454645" y="1283743"/>
            <a:ext cx="418748" cy="2147038"/>
          </a:xfrm>
          <a:prstGeom prst="bent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38"/>
          <p:cNvSpPr>
            <a:spLocks noChangeArrowheads="1"/>
          </p:cNvSpPr>
          <p:nvPr/>
        </p:nvSpPr>
        <p:spPr bwMode="auto">
          <a:xfrm>
            <a:off x="7351689" y="2549800"/>
            <a:ext cx="1584371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Web Servers</a:t>
            </a:r>
          </a:p>
        </p:txBody>
      </p:sp>
      <p:cxnSp>
        <p:nvCxnSpPr>
          <p:cNvPr id="12" name="AutoShape 1039"/>
          <p:cNvCxnSpPr>
            <a:cxnSpLocks noChangeShapeType="1"/>
            <a:stCxn id="4" idx="2"/>
            <a:endCxn id="11" idx="0"/>
          </p:cNvCxnSpPr>
          <p:nvPr/>
        </p:nvCxnSpPr>
        <p:spPr bwMode="auto">
          <a:xfrm rot="16200000" flipH="1">
            <a:off x="6739750" y="1145675"/>
            <a:ext cx="401912" cy="2406337"/>
          </a:xfrm>
          <a:prstGeom prst="bent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 Box 1040"/>
          <p:cNvSpPr txBox="1">
            <a:spLocks noChangeArrowheads="1"/>
          </p:cNvSpPr>
          <p:nvPr/>
        </p:nvSpPr>
        <p:spPr bwMode="auto">
          <a:xfrm>
            <a:off x="1835463" y="3305176"/>
            <a:ext cx="153987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 Box 1041"/>
          <p:cNvSpPr txBox="1">
            <a:spLocks noChangeArrowheads="1"/>
          </p:cNvSpPr>
          <p:nvPr/>
        </p:nvSpPr>
        <p:spPr bwMode="auto">
          <a:xfrm>
            <a:off x="874399" y="3052707"/>
            <a:ext cx="1669960" cy="1200329"/>
          </a:xfrm>
          <a:prstGeom prst="rect">
            <a:avLst/>
          </a:prstGeom>
          <a:noFill/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HTML</a:t>
            </a:r>
          </a:p>
          <a:p>
            <a:pPr eaLnBrk="1" hangingPunct="1">
              <a:buFontTx/>
              <a:buChar char="•"/>
            </a:pPr>
            <a:r>
              <a:rPr lang="en-US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XHTML </a:t>
            </a:r>
          </a:p>
          <a:p>
            <a:pPr eaLnBrk="1" hangingPunct="1">
              <a:buFontTx/>
              <a:buChar char="•"/>
            </a:pPr>
            <a:r>
              <a:rPr lang="en-US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XML</a:t>
            </a:r>
          </a:p>
          <a:p>
            <a:pPr eaLnBrk="1" hangingPunct="1">
              <a:buFontTx/>
              <a:buChar char="•"/>
            </a:pPr>
            <a:r>
              <a:rPr lang="en-US" alt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DHTML</a:t>
            </a:r>
            <a:endParaRPr lang="en-US" alt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" name="Text Box 1042"/>
          <p:cNvSpPr txBox="1">
            <a:spLocks noChangeArrowheads="1"/>
          </p:cNvSpPr>
          <p:nvPr/>
        </p:nvSpPr>
        <p:spPr bwMode="auto">
          <a:xfrm>
            <a:off x="2906902" y="3023837"/>
            <a:ext cx="1782036" cy="14779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MS Access</a:t>
            </a:r>
          </a:p>
          <a:p>
            <a:pPr eaLnBrk="1" hangingPunct="1"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MS </a:t>
            </a:r>
            <a:r>
              <a:rPr lang="en-US" altLang="en-US" sz="1800" dirty="0" err="1">
                <a:latin typeface="Arial" panose="020B0604020202020204" pitchFamily="34" charset="0"/>
              </a:rPr>
              <a:t>Sqlserver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Oracle</a:t>
            </a:r>
          </a:p>
          <a:p>
            <a:pPr eaLnBrk="1" hangingPunct="1"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MySql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etc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6" name="Text Box 1043"/>
          <p:cNvSpPr txBox="1">
            <a:spLocks noChangeArrowheads="1"/>
          </p:cNvSpPr>
          <p:nvPr/>
        </p:nvSpPr>
        <p:spPr bwMode="auto">
          <a:xfrm>
            <a:off x="7351735" y="2993503"/>
            <a:ext cx="1584325" cy="1752600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IIS</a:t>
            </a:r>
          </a:p>
          <a:p>
            <a:pPr eaLnBrk="1" hangingPunct="1">
              <a:buFontTx/>
              <a:buChar char="•"/>
            </a:pPr>
            <a:r>
              <a:rPr lang="en-US" altLang="en-US" sz="1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Apache</a:t>
            </a:r>
          </a:p>
          <a:p>
            <a:pPr eaLnBrk="1" hangingPunct="1">
              <a:buFontTx/>
              <a:buChar char="•"/>
            </a:pPr>
            <a:r>
              <a:rPr lang="en-US" altLang="en-US" sz="1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PWS</a:t>
            </a:r>
          </a:p>
          <a:p>
            <a:pPr eaLnBrk="1" hangingPunct="1">
              <a:buFontTx/>
              <a:buChar char="•"/>
            </a:pPr>
            <a:r>
              <a:rPr lang="en-US" altLang="en-US" sz="1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WebStar</a:t>
            </a:r>
          </a:p>
          <a:p>
            <a:pPr eaLnBrk="1" hangingPunct="1">
              <a:buFontTx/>
              <a:buChar char="•"/>
            </a:pPr>
            <a:r>
              <a:rPr lang="en-US" altLang="en-US" sz="1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WebStarPro</a:t>
            </a:r>
          </a:p>
          <a:p>
            <a:pPr eaLnBrk="1" hangingPunct="1">
              <a:buFontTx/>
              <a:buChar char="•"/>
            </a:pPr>
            <a:r>
              <a:rPr lang="en-US" altLang="en-US" sz="1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etc</a:t>
            </a:r>
          </a:p>
        </p:txBody>
      </p:sp>
      <p:sp>
        <p:nvSpPr>
          <p:cNvPr id="17" name="Text Box 1044"/>
          <p:cNvSpPr txBox="1">
            <a:spLocks noChangeArrowheads="1"/>
          </p:cNvSpPr>
          <p:nvPr/>
        </p:nvSpPr>
        <p:spPr bwMode="auto">
          <a:xfrm>
            <a:off x="9982200" y="3059437"/>
            <a:ext cx="1387475" cy="1477963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ASP</a:t>
            </a:r>
          </a:p>
          <a:p>
            <a:pPr eaLnBrk="1" hangingPunct="1"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ASP</a:t>
            </a:r>
            <a:r>
              <a:rPr lang="en-US" altLang="en-US" sz="1800" b="1" dirty="0" err="1">
                <a:latin typeface="Arial" panose="020B0604020202020204" pitchFamily="34" charset="0"/>
              </a:rPr>
              <a:t>.</a:t>
            </a:r>
            <a:r>
              <a:rPr lang="en-US" altLang="en-US" sz="1800" dirty="0" err="1">
                <a:latin typeface="Arial" panose="020B0604020202020204" pitchFamily="34" charset="0"/>
              </a:rPr>
              <a:t>Net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PHP</a:t>
            </a:r>
          </a:p>
          <a:p>
            <a:pPr eaLnBrk="1" hangingPunct="1"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JSP</a:t>
            </a:r>
          </a:p>
          <a:p>
            <a:pPr eaLnBrk="1" hangingPunct="1"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etc.</a:t>
            </a:r>
          </a:p>
        </p:txBody>
      </p:sp>
      <p:sp>
        <p:nvSpPr>
          <p:cNvPr id="18" name="Rectangle 1045"/>
          <p:cNvSpPr>
            <a:spLocks noChangeArrowheads="1"/>
          </p:cNvSpPr>
          <p:nvPr/>
        </p:nvSpPr>
        <p:spPr bwMode="auto">
          <a:xfrm>
            <a:off x="4989488" y="2520671"/>
            <a:ext cx="1676400" cy="41589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Scripting Lang</a:t>
            </a:r>
          </a:p>
        </p:txBody>
      </p:sp>
      <p:cxnSp>
        <p:nvCxnSpPr>
          <p:cNvPr id="19" name="AutoShape 1046"/>
          <p:cNvCxnSpPr>
            <a:cxnSpLocks noChangeShapeType="1"/>
          </p:cNvCxnSpPr>
          <p:nvPr/>
        </p:nvCxnSpPr>
        <p:spPr bwMode="auto">
          <a:xfrm>
            <a:off x="5121251" y="2365479"/>
            <a:ext cx="706437" cy="220383"/>
          </a:xfrm>
          <a:prstGeom prst="bentConnector2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1047"/>
          <p:cNvSpPr txBox="1">
            <a:spLocks noChangeArrowheads="1"/>
          </p:cNvSpPr>
          <p:nvPr/>
        </p:nvSpPr>
        <p:spPr bwMode="auto">
          <a:xfrm>
            <a:off x="4987601" y="3052707"/>
            <a:ext cx="1678287" cy="2032000"/>
          </a:xfrm>
          <a:prstGeom prst="rect">
            <a:avLst/>
          </a:prstGeom>
          <a:noFill/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CSS</a:t>
            </a:r>
          </a:p>
          <a:p>
            <a:pPr eaLnBrk="1" hangingPunct="1">
              <a:buFontTx/>
              <a:buChar char="•"/>
            </a:pPr>
            <a:r>
              <a:rPr lang="en-US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DHTML</a:t>
            </a:r>
          </a:p>
          <a:p>
            <a:pPr eaLnBrk="1" hangingPunct="1">
              <a:buFontTx/>
              <a:buChar char="•"/>
            </a:pPr>
            <a:r>
              <a:rPr lang="en-US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Java scripts</a:t>
            </a:r>
          </a:p>
          <a:p>
            <a:pPr eaLnBrk="1" hangingPunct="1">
              <a:buFontTx/>
              <a:buChar char="•"/>
            </a:pPr>
            <a:r>
              <a:rPr lang="en-US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VB Scripts</a:t>
            </a:r>
          </a:p>
          <a:p>
            <a:pPr eaLnBrk="1" hangingPunct="1">
              <a:buFontTx/>
              <a:buChar char="•"/>
            </a:pPr>
            <a:r>
              <a:rPr lang="en-US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Applets</a:t>
            </a:r>
          </a:p>
          <a:p>
            <a:pPr eaLnBrk="1" hangingPunct="1">
              <a:buFontTx/>
              <a:buChar char="•"/>
            </a:pPr>
            <a:r>
              <a:rPr lang="en-US" alt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Jquery</a:t>
            </a:r>
            <a:endParaRPr lang="en-US" alt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Ajax</a:t>
            </a:r>
            <a:endParaRPr lang="en-US" alt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118485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Lec.#01</a:t>
            </a:r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3CD-C4AB-49E6-98FF-2E7532B987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4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Side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1365162"/>
            <a:ext cx="11681138" cy="52417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CC0000"/>
                </a:solidFill>
              </a:rPr>
              <a:t>Cascade Style Sheets</a:t>
            </a:r>
            <a:endParaRPr lang="en-US" altLang="en-US" dirty="0" smtClean="0">
              <a:solidFill>
                <a:schemeClr val="tx2"/>
              </a:solidFill>
            </a:endParaRPr>
          </a:p>
          <a:p>
            <a:pPr lvl="1"/>
            <a:r>
              <a:rPr lang="en-US" altLang="en-US" dirty="0" smtClean="0">
                <a:solidFill>
                  <a:schemeClr val="tx2"/>
                </a:solidFill>
              </a:rPr>
              <a:t>CSS is used to control the style and layout of multiple Web pages all at once.</a:t>
            </a:r>
          </a:p>
          <a:p>
            <a:pPr lvl="1"/>
            <a:r>
              <a:rPr lang="en-US" altLang="en-US" dirty="0" smtClean="0">
                <a:solidFill>
                  <a:schemeClr val="tx2"/>
                </a:solidFill>
              </a:rPr>
              <a:t>CSS gives you total control of the layout, without messing up the document content.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With CSS, all formatting can be removed from the HTML document and stored in a separate file</a:t>
            </a:r>
            <a:r>
              <a:rPr lang="en-US" alt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en-US" b="1" dirty="0" smtClean="0">
                <a:solidFill>
                  <a:srgbClr val="CC0000"/>
                </a:solidFill>
              </a:rPr>
              <a:t>JavaScript</a:t>
            </a:r>
          </a:p>
          <a:p>
            <a:pPr lvl="1"/>
            <a:r>
              <a:rPr lang="en-US" altLang="en-US" dirty="0" smtClean="0">
                <a:solidFill>
                  <a:schemeClr val="tx2"/>
                </a:solidFill>
              </a:rPr>
              <a:t>JavaScript can make your web site more dynamic.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A static web site is nice when you just want to show flat content, but a dynamic web site can react to events and allow user interaction</a:t>
            </a:r>
            <a:r>
              <a:rPr lang="en-US" alt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en-US" b="1" dirty="0">
                <a:solidFill>
                  <a:srgbClr val="CC0000"/>
                </a:solidFill>
              </a:rPr>
              <a:t>DHTML</a:t>
            </a:r>
          </a:p>
          <a:p>
            <a:pPr lvl="1"/>
            <a:r>
              <a:rPr lang="en-US" altLang="en-US" dirty="0" smtClean="0">
                <a:solidFill>
                  <a:schemeClr val="tx2"/>
                </a:solidFill>
              </a:rPr>
              <a:t>According to the World Wide Web Consortium (W3C):</a:t>
            </a:r>
            <a:br>
              <a:rPr lang="en-US" altLang="en-US" dirty="0" smtClean="0">
                <a:solidFill>
                  <a:schemeClr val="tx2"/>
                </a:solidFill>
              </a:rPr>
            </a:br>
            <a:r>
              <a:rPr lang="en-US" altLang="en-US" i="1" dirty="0" smtClean="0">
                <a:solidFill>
                  <a:schemeClr val="tx2"/>
                </a:solidFill>
              </a:rPr>
              <a:t>"Dynamic HTML is a term used to describe the combination of HTML, style sheets and scripts that allows documents to be animated."</a:t>
            </a:r>
            <a:r>
              <a:rPr lang="en-US" altLang="en-US" dirty="0" smtClean="0">
                <a:solidFill>
                  <a:schemeClr val="tx2"/>
                </a:solidFill>
              </a:rPr>
              <a:t> </a:t>
            </a:r>
          </a:p>
          <a:p>
            <a:pPr lvl="1"/>
            <a:endParaRPr lang="en-US" altLang="en-US" dirty="0">
              <a:solidFill>
                <a:schemeClr val="tx2"/>
              </a:solidFill>
            </a:endParaRPr>
          </a:p>
          <a:p>
            <a:pPr lvl="1"/>
            <a:endParaRPr lang="en-US" altLang="en-US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18485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Lec.#01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3CD-C4AB-49E6-98FF-2E7532B987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4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635</Words>
  <Application>Microsoft Office PowerPoint</Application>
  <PresentationFormat>Widescreen</PresentationFormat>
  <Paragraphs>112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Web Engineering</vt:lpstr>
      <vt:lpstr>Outlines</vt:lpstr>
      <vt:lpstr>Basic Aim</vt:lpstr>
      <vt:lpstr>Why Web Engineering</vt:lpstr>
      <vt:lpstr>Engineering</vt:lpstr>
      <vt:lpstr>Web Engineering</vt:lpstr>
      <vt:lpstr>Web Engineering Activities</vt:lpstr>
      <vt:lpstr>Development Tools</vt:lpstr>
      <vt:lpstr>Client Side</vt:lpstr>
      <vt:lpstr>Summary</vt:lpstr>
      <vt:lpstr>Thanks,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Adnan Amin</dc:creator>
  <cp:lastModifiedBy>Adnan Amin</cp:lastModifiedBy>
  <cp:revision>23</cp:revision>
  <cp:lastPrinted>2015-02-16T07:46:57Z</cp:lastPrinted>
  <dcterms:created xsi:type="dcterms:W3CDTF">2015-02-16T07:11:45Z</dcterms:created>
  <dcterms:modified xsi:type="dcterms:W3CDTF">2015-02-16T07:47:57Z</dcterms:modified>
</cp:coreProperties>
</file>