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3" autoAdjust="0"/>
    <p:restoredTop sz="94660"/>
  </p:normalViewPr>
  <p:slideViewPr>
    <p:cSldViewPr snapToGrid="0">
      <p:cViewPr varScale="1">
        <p:scale>
          <a:sx n="63" d="100"/>
          <a:sy n="63" d="100"/>
        </p:scale>
        <p:origin x="732" y="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576E301-B571-4161-9D22-6194FF485BA7}" type="datetimeFigureOut">
              <a:rPr lang="en-US" smtClean="0"/>
              <a:t>11/13/2021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85A7CB-C8EA-4B3F-AC04-3203744A5D80}" type="slidenum">
              <a:rPr lang="en-US" smtClean="0"/>
              <a:t>‹#›</a:t>
            </a:fld>
            <a:endParaRPr lang="en-US"/>
          </a:p>
        </p:txBody>
      </p:sp>
    </p:spTree>
    <p:extLst>
      <p:ext uri="{BB962C8B-B14F-4D97-AF65-F5344CB8AC3E}">
        <p14:creationId xmlns:p14="http://schemas.microsoft.com/office/powerpoint/2010/main" val="37755260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576E301-B571-4161-9D22-6194FF485BA7}" type="datetimeFigureOut">
              <a:rPr lang="en-US" smtClean="0"/>
              <a:t>11/13/2021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85A7CB-C8EA-4B3F-AC04-3203744A5D80}" type="slidenum">
              <a:rPr lang="en-US" smtClean="0"/>
              <a:t>‹#›</a:t>
            </a:fld>
            <a:endParaRPr lang="en-US"/>
          </a:p>
        </p:txBody>
      </p:sp>
    </p:spTree>
    <p:extLst>
      <p:ext uri="{BB962C8B-B14F-4D97-AF65-F5344CB8AC3E}">
        <p14:creationId xmlns:p14="http://schemas.microsoft.com/office/powerpoint/2010/main" val="15105893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576E301-B571-4161-9D22-6194FF485BA7}" type="datetimeFigureOut">
              <a:rPr lang="en-US" smtClean="0"/>
              <a:t>11/13/2021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85A7CB-C8EA-4B3F-AC04-3203744A5D80}" type="slidenum">
              <a:rPr lang="en-US" smtClean="0"/>
              <a:t>‹#›</a:t>
            </a:fld>
            <a:endParaRPr lang="en-US"/>
          </a:p>
        </p:txBody>
      </p:sp>
    </p:spTree>
    <p:extLst>
      <p:ext uri="{BB962C8B-B14F-4D97-AF65-F5344CB8AC3E}">
        <p14:creationId xmlns:p14="http://schemas.microsoft.com/office/powerpoint/2010/main" val="18059731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576E301-B571-4161-9D22-6194FF485BA7}" type="datetimeFigureOut">
              <a:rPr lang="en-US" smtClean="0"/>
              <a:t>11/13/2021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85A7CB-C8EA-4B3F-AC04-3203744A5D80}" type="slidenum">
              <a:rPr lang="en-US" smtClean="0"/>
              <a:t>‹#›</a:t>
            </a:fld>
            <a:endParaRPr lang="en-US"/>
          </a:p>
        </p:txBody>
      </p:sp>
    </p:spTree>
    <p:extLst>
      <p:ext uri="{BB962C8B-B14F-4D97-AF65-F5344CB8AC3E}">
        <p14:creationId xmlns:p14="http://schemas.microsoft.com/office/powerpoint/2010/main" val="2696142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576E301-B571-4161-9D22-6194FF485BA7}" type="datetimeFigureOut">
              <a:rPr lang="en-US" smtClean="0"/>
              <a:t>11/13/2021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85A7CB-C8EA-4B3F-AC04-3203744A5D80}" type="slidenum">
              <a:rPr lang="en-US" smtClean="0"/>
              <a:t>‹#›</a:t>
            </a:fld>
            <a:endParaRPr lang="en-US"/>
          </a:p>
        </p:txBody>
      </p:sp>
    </p:spTree>
    <p:extLst>
      <p:ext uri="{BB962C8B-B14F-4D97-AF65-F5344CB8AC3E}">
        <p14:creationId xmlns:p14="http://schemas.microsoft.com/office/powerpoint/2010/main" val="19687285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576E301-B571-4161-9D22-6194FF485BA7}" type="datetimeFigureOut">
              <a:rPr lang="en-US" smtClean="0"/>
              <a:t>11/13/2021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85A7CB-C8EA-4B3F-AC04-3203744A5D80}" type="slidenum">
              <a:rPr lang="en-US" smtClean="0"/>
              <a:t>‹#›</a:t>
            </a:fld>
            <a:endParaRPr lang="en-US"/>
          </a:p>
        </p:txBody>
      </p:sp>
    </p:spTree>
    <p:extLst>
      <p:ext uri="{BB962C8B-B14F-4D97-AF65-F5344CB8AC3E}">
        <p14:creationId xmlns:p14="http://schemas.microsoft.com/office/powerpoint/2010/main" val="42388053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576E301-B571-4161-9D22-6194FF485BA7}" type="datetimeFigureOut">
              <a:rPr lang="en-US" smtClean="0"/>
              <a:t>11/13/2021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F85A7CB-C8EA-4B3F-AC04-3203744A5D80}" type="slidenum">
              <a:rPr lang="en-US" smtClean="0"/>
              <a:t>‹#›</a:t>
            </a:fld>
            <a:endParaRPr lang="en-US"/>
          </a:p>
        </p:txBody>
      </p:sp>
    </p:spTree>
    <p:extLst>
      <p:ext uri="{BB962C8B-B14F-4D97-AF65-F5344CB8AC3E}">
        <p14:creationId xmlns:p14="http://schemas.microsoft.com/office/powerpoint/2010/main" val="10340220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576E301-B571-4161-9D22-6194FF485BA7}" type="datetimeFigureOut">
              <a:rPr lang="en-US" smtClean="0"/>
              <a:t>11/13/2021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F85A7CB-C8EA-4B3F-AC04-3203744A5D80}" type="slidenum">
              <a:rPr lang="en-US" smtClean="0"/>
              <a:t>‹#›</a:t>
            </a:fld>
            <a:endParaRPr lang="en-US"/>
          </a:p>
        </p:txBody>
      </p:sp>
    </p:spTree>
    <p:extLst>
      <p:ext uri="{BB962C8B-B14F-4D97-AF65-F5344CB8AC3E}">
        <p14:creationId xmlns:p14="http://schemas.microsoft.com/office/powerpoint/2010/main" val="37185793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576E301-B571-4161-9D22-6194FF485BA7}" type="datetimeFigureOut">
              <a:rPr lang="en-US" smtClean="0"/>
              <a:t>11/13/2021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F85A7CB-C8EA-4B3F-AC04-3203744A5D80}" type="slidenum">
              <a:rPr lang="en-US" smtClean="0"/>
              <a:t>‹#›</a:t>
            </a:fld>
            <a:endParaRPr lang="en-US"/>
          </a:p>
        </p:txBody>
      </p:sp>
    </p:spTree>
    <p:extLst>
      <p:ext uri="{BB962C8B-B14F-4D97-AF65-F5344CB8AC3E}">
        <p14:creationId xmlns:p14="http://schemas.microsoft.com/office/powerpoint/2010/main" val="25278522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576E301-B571-4161-9D22-6194FF485BA7}" type="datetimeFigureOut">
              <a:rPr lang="en-US" smtClean="0"/>
              <a:t>11/13/2021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85A7CB-C8EA-4B3F-AC04-3203744A5D80}" type="slidenum">
              <a:rPr lang="en-US" smtClean="0"/>
              <a:t>‹#›</a:t>
            </a:fld>
            <a:endParaRPr lang="en-US"/>
          </a:p>
        </p:txBody>
      </p:sp>
    </p:spTree>
    <p:extLst>
      <p:ext uri="{BB962C8B-B14F-4D97-AF65-F5344CB8AC3E}">
        <p14:creationId xmlns:p14="http://schemas.microsoft.com/office/powerpoint/2010/main" val="25437692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576E301-B571-4161-9D22-6194FF485BA7}" type="datetimeFigureOut">
              <a:rPr lang="en-US" smtClean="0"/>
              <a:t>11/13/2021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85A7CB-C8EA-4B3F-AC04-3203744A5D80}" type="slidenum">
              <a:rPr lang="en-US" smtClean="0"/>
              <a:t>‹#›</a:t>
            </a:fld>
            <a:endParaRPr lang="en-US"/>
          </a:p>
        </p:txBody>
      </p:sp>
    </p:spTree>
    <p:extLst>
      <p:ext uri="{BB962C8B-B14F-4D97-AF65-F5344CB8AC3E}">
        <p14:creationId xmlns:p14="http://schemas.microsoft.com/office/powerpoint/2010/main" val="10266553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576E301-B571-4161-9D22-6194FF485BA7}" type="datetimeFigureOut">
              <a:rPr lang="en-US" smtClean="0"/>
              <a:t>11/13/2021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F85A7CB-C8EA-4B3F-AC04-3203744A5D80}" type="slidenum">
              <a:rPr lang="en-US" smtClean="0"/>
              <a:t>‹#›</a:t>
            </a:fld>
            <a:endParaRPr lang="en-US"/>
          </a:p>
        </p:txBody>
      </p:sp>
    </p:spTree>
    <p:extLst>
      <p:ext uri="{BB962C8B-B14F-4D97-AF65-F5344CB8AC3E}">
        <p14:creationId xmlns:p14="http://schemas.microsoft.com/office/powerpoint/2010/main" val="2915274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tmp"/><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tmp"/><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tmp"/><Relationship Id="rId2" Type="http://schemas.openxmlformats.org/officeDocument/2006/relationships/image" Target="../media/image3.tmp"/><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tmp"/><Relationship Id="rId2" Type="http://schemas.openxmlformats.org/officeDocument/2006/relationships/image" Target="../media/image5.tmp"/><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tmp"/><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tmp"/><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tmp"/><Relationship Id="rId2" Type="http://schemas.openxmlformats.org/officeDocument/2006/relationships/image" Target="../media/image9.tmp"/><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tmp"/><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tmp"/><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3.tmp"/><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5.tmp"/><Relationship Id="rId2" Type="http://schemas.openxmlformats.org/officeDocument/2006/relationships/image" Target="../media/image14.tmp"/><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6.tmp"/><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7.tmp"/><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8.tmp"/><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0.tmp"/><Relationship Id="rId2" Type="http://schemas.openxmlformats.org/officeDocument/2006/relationships/image" Target="../media/image19.tmp"/><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2.tmp"/><Relationship Id="rId2" Type="http://schemas.openxmlformats.org/officeDocument/2006/relationships/image" Target="../media/image21.tmp"/><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3.tmp"/><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5.tmp"/><Relationship Id="rId2" Type="http://schemas.openxmlformats.org/officeDocument/2006/relationships/image" Target="../media/image24.tmp"/><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7.tmp"/><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www.imsciences.edu.pk/"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Web Engineering</a:t>
            </a:r>
          </a:p>
        </p:txBody>
      </p:sp>
      <p:sp>
        <p:nvSpPr>
          <p:cNvPr id="3" name="Subtitle 2"/>
          <p:cNvSpPr>
            <a:spLocks noGrp="1"/>
          </p:cNvSpPr>
          <p:nvPr>
            <p:ph type="subTitle" idx="1"/>
          </p:nvPr>
        </p:nvSpPr>
        <p:spPr/>
        <p:txBody>
          <a:bodyPr/>
          <a:lstStyle/>
          <a:p>
            <a:r>
              <a:rPr lang="en-US" dirty="0"/>
              <a:t>BY</a:t>
            </a:r>
          </a:p>
          <a:p>
            <a:r>
              <a:rPr lang="en-US" dirty="0"/>
              <a:t>Adnan Amin</a:t>
            </a:r>
          </a:p>
          <a:p>
            <a:r>
              <a:rPr lang="en-US" dirty="0" err="1"/>
              <a:t>IMSciences|Peshawar</a:t>
            </a:r>
            <a:endParaRPr lang="en-US" dirty="0"/>
          </a:p>
        </p:txBody>
      </p:sp>
    </p:spTree>
    <p:extLst>
      <p:ext uri="{BB962C8B-B14F-4D97-AF65-F5344CB8AC3E}">
        <p14:creationId xmlns:p14="http://schemas.microsoft.com/office/powerpoint/2010/main" val="11789808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55015"/>
          </a:xfrm>
        </p:spPr>
        <p:txBody>
          <a:bodyPr/>
          <a:lstStyle/>
          <a:p>
            <a:r>
              <a:rPr lang="en-US" b="1" dirty="0"/>
              <a:t>Paragraph</a:t>
            </a:r>
          </a:p>
        </p:txBody>
      </p:sp>
      <p:sp>
        <p:nvSpPr>
          <p:cNvPr id="3" name="Content Placeholder 2"/>
          <p:cNvSpPr>
            <a:spLocks noGrp="1"/>
          </p:cNvSpPr>
          <p:nvPr>
            <p:ph idx="1"/>
          </p:nvPr>
        </p:nvSpPr>
        <p:spPr>
          <a:xfrm>
            <a:off x="838200" y="1345565"/>
            <a:ext cx="10515600" cy="4351338"/>
          </a:xfrm>
        </p:spPr>
        <p:txBody>
          <a:bodyPr/>
          <a:lstStyle/>
          <a:p>
            <a:r>
              <a:rPr lang="en-US" dirty="0"/>
              <a:t>To create a paragraph, follow these steps:</a:t>
            </a:r>
          </a:p>
          <a:p>
            <a:r>
              <a:rPr lang="en-US" dirty="0"/>
              <a:t>Add &lt;p&gt;in the body of the document.</a:t>
            </a:r>
          </a:p>
          <a:p>
            <a:r>
              <a:rPr lang="en-US" dirty="0"/>
              <a:t>       Type the content of the paragraph.</a:t>
            </a:r>
          </a:p>
          <a:p>
            <a:r>
              <a:rPr lang="en-US" dirty="0"/>
              <a:t>Add &lt;/p&gt;to close that paragraph.</a:t>
            </a:r>
          </a:p>
        </p:txBody>
      </p:sp>
    </p:spTree>
    <p:extLst>
      <p:ext uri="{BB962C8B-B14F-4D97-AF65-F5344CB8AC3E}">
        <p14:creationId xmlns:p14="http://schemas.microsoft.com/office/powerpoint/2010/main" val="16237692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892175"/>
          </a:xfrm>
        </p:spPr>
        <p:txBody>
          <a:bodyPr/>
          <a:lstStyle/>
          <a:p>
            <a:r>
              <a:rPr lang="en-US" b="1" dirty="0"/>
              <a:t>Headings</a:t>
            </a:r>
          </a:p>
        </p:txBody>
      </p:sp>
      <p:sp>
        <p:nvSpPr>
          <p:cNvPr id="3" name="Content Placeholder 2"/>
          <p:cNvSpPr>
            <a:spLocks noGrp="1"/>
          </p:cNvSpPr>
          <p:nvPr>
            <p:ph idx="1"/>
          </p:nvPr>
        </p:nvSpPr>
        <p:spPr>
          <a:xfrm>
            <a:off x="838200" y="892175"/>
            <a:ext cx="10515600" cy="6308725"/>
          </a:xfrm>
        </p:spPr>
        <p:txBody>
          <a:bodyPr>
            <a:normAutofit/>
          </a:bodyPr>
          <a:lstStyle/>
          <a:p>
            <a:r>
              <a:rPr lang="en-US" dirty="0"/>
              <a:t>Headings break a document into different sections including main and sub sections.</a:t>
            </a:r>
          </a:p>
          <a:p>
            <a:r>
              <a:rPr lang="en-US" dirty="0"/>
              <a:t>To organize the document text structure</a:t>
            </a:r>
          </a:p>
          <a:p>
            <a:r>
              <a:rPr lang="en-US" dirty="0"/>
              <a:t>Break up the text flow on the page with different size of headings.</a:t>
            </a:r>
          </a:p>
          <a:p>
            <a:r>
              <a:rPr lang="en-US" dirty="0"/>
              <a:t>Provides visual view in pieces of contents in grouping.</a:t>
            </a:r>
          </a:p>
          <a:p>
            <a:r>
              <a:rPr lang="en-US" dirty="0"/>
              <a:t>Heading tags </a:t>
            </a:r>
          </a:p>
          <a:p>
            <a:r>
              <a:rPr lang="en-US" dirty="0"/>
              <a:t>&lt;h1&gt;Heading 1&lt;/h1&gt;</a:t>
            </a:r>
          </a:p>
          <a:p>
            <a:r>
              <a:rPr lang="en-US" dirty="0"/>
              <a:t>&lt;h2&gt;Heading 2&lt;/h2&gt;</a:t>
            </a:r>
          </a:p>
          <a:p>
            <a:r>
              <a:rPr lang="en-US" dirty="0"/>
              <a:t>&lt;h3&gt;Heading 3&lt;/h3&gt;</a:t>
            </a:r>
          </a:p>
          <a:p>
            <a:r>
              <a:rPr lang="en-US" dirty="0"/>
              <a:t>&lt;h4&gt;Heading 4&lt;/h4&gt;</a:t>
            </a:r>
          </a:p>
          <a:p>
            <a:r>
              <a:rPr lang="en-US" dirty="0"/>
              <a:t>&lt;h5&gt;Heading 5&lt;/h5&gt;</a:t>
            </a:r>
          </a:p>
          <a:p>
            <a:r>
              <a:rPr lang="en-US" dirty="0"/>
              <a:t>&lt;h6&gt;Heading 6&lt;/h6&gt;</a:t>
            </a:r>
          </a:p>
          <a:p>
            <a:endParaRPr lang="en-US" dirty="0"/>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87718" y="3840480"/>
            <a:ext cx="2592802" cy="2956384"/>
          </a:xfrm>
          <a:prstGeom prst="rect">
            <a:avLst/>
          </a:prstGeom>
        </p:spPr>
      </p:pic>
    </p:spTree>
    <p:extLst>
      <p:ext uri="{BB962C8B-B14F-4D97-AF65-F5344CB8AC3E}">
        <p14:creationId xmlns:p14="http://schemas.microsoft.com/office/powerpoint/2010/main" val="22567387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5740" y="0"/>
            <a:ext cx="11521440" cy="846455"/>
          </a:xfrm>
        </p:spPr>
        <p:txBody>
          <a:bodyPr>
            <a:normAutofit/>
          </a:bodyPr>
          <a:lstStyle/>
          <a:p>
            <a:r>
              <a:rPr lang="en-US" b="1" dirty="0"/>
              <a:t>&lt;</a:t>
            </a:r>
            <a:r>
              <a:rPr lang="en-US" b="1" dirty="0" err="1"/>
              <a:t>blockquote</a:t>
            </a:r>
            <a:r>
              <a:rPr lang="en-US" b="1" dirty="0"/>
              <a:t>&gt; element is use for enclose quotation</a:t>
            </a:r>
          </a:p>
        </p:txBody>
      </p:sp>
      <p:sp>
        <p:nvSpPr>
          <p:cNvPr id="3" name="Content Placeholder 2"/>
          <p:cNvSpPr>
            <a:spLocks noGrp="1"/>
          </p:cNvSpPr>
          <p:nvPr>
            <p:ph idx="1"/>
          </p:nvPr>
        </p:nvSpPr>
        <p:spPr>
          <a:xfrm>
            <a:off x="205740" y="1257300"/>
            <a:ext cx="11148060" cy="4714558"/>
          </a:xfrm>
        </p:spPr>
        <p:txBody>
          <a:bodyPr/>
          <a:lstStyle/>
          <a:p>
            <a:r>
              <a:rPr lang="en-US" dirty="0"/>
              <a:t>&lt;body&gt;</a:t>
            </a:r>
          </a:p>
          <a:p>
            <a:r>
              <a:rPr lang="en-US" dirty="0"/>
              <a:t>&lt;h1&gt;An Inspiring Quote&lt;/h1&gt;</a:t>
            </a:r>
          </a:p>
          <a:p>
            <a:r>
              <a:rPr lang="en-US" dirty="0"/>
              <a:t>&lt;p&gt;Type here some text as a paragraph&lt;/p&gt;</a:t>
            </a:r>
          </a:p>
          <a:p>
            <a:r>
              <a:rPr lang="en-US" dirty="0"/>
              <a:t>&lt;</a:t>
            </a:r>
            <a:r>
              <a:rPr lang="en-US" dirty="0" err="1"/>
              <a:t>blockquote</a:t>
            </a:r>
            <a:r>
              <a:rPr lang="en-US" dirty="0"/>
              <a:t>&gt;</a:t>
            </a:r>
          </a:p>
          <a:p>
            <a:r>
              <a:rPr lang="en-US" dirty="0"/>
              <a:t>         type some text here to enclose quotations.</a:t>
            </a:r>
          </a:p>
          <a:p>
            <a:r>
              <a:rPr lang="en-US" dirty="0"/>
              <a:t>&lt;/</a:t>
            </a:r>
            <a:r>
              <a:rPr lang="en-US" dirty="0" err="1"/>
              <a:t>blockquote</a:t>
            </a:r>
            <a:r>
              <a:rPr lang="en-US" dirty="0"/>
              <a:t>&gt;</a:t>
            </a:r>
          </a:p>
          <a:p>
            <a:r>
              <a:rPr lang="en-US" dirty="0"/>
              <a:t>&lt;/body&gt;</a:t>
            </a:r>
          </a:p>
        </p:txBody>
      </p:sp>
    </p:spTree>
    <p:extLst>
      <p:ext uri="{BB962C8B-B14F-4D97-AF65-F5344CB8AC3E}">
        <p14:creationId xmlns:p14="http://schemas.microsoft.com/office/powerpoint/2010/main" val="40916445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892175"/>
          </a:xfrm>
        </p:spPr>
        <p:txBody>
          <a:bodyPr/>
          <a:lstStyle/>
          <a:p>
            <a:r>
              <a:rPr lang="en-US" b="1" dirty="0"/>
              <a:t>Preformatted text element &lt;pre&gt;</a:t>
            </a:r>
          </a:p>
        </p:txBody>
      </p:sp>
      <p:sp>
        <p:nvSpPr>
          <p:cNvPr id="3" name="Content Placeholder 2"/>
          <p:cNvSpPr>
            <a:spLocks noGrp="1"/>
          </p:cNvSpPr>
          <p:nvPr>
            <p:ph idx="1"/>
          </p:nvPr>
        </p:nvSpPr>
        <p:spPr>
          <a:xfrm>
            <a:off x="838200" y="1188720"/>
            <a:ext cx="10515600" cy="4988243"/>
          </a:xfrm>
        </p:spPr>
        <p:txBody>
          <a:bodyPr/>
          <a:lstStyle/>
          <a:p>
            <a:r>
              <a:rPr lang="en-US" dirty="0"/>
              <a:t>The preformatted text &lt;pre&gt; tag instructs browsers to keep all white space intact while it displays your contents.</a:t>
            </a:r>
          </a:p>
          <a:p>
            <a:r>
              <a:rPr lang="en-US" dirty="0"/>
              <a:t>Example:</a:t>
            </a:r>
          </a:p>
          <a:p>
            <a:r>
              <a:rPr lang="en-US" dirty="0"/>
              <a:t>&lt;pre&gt;This is a paragraph</a:t>
            </a:r>
          </a:p>
          <a:p>
            <a:r>
              <a:rPr lang="en-US" dirty="0"/>
              <a:t>         with a lot of white space</a:t>
            </a:r>
          </a:p>
          <a:p>
            <a:r>
              <a:rPr lang="en-US" dirty="0"/>
              <a:t>thrown in for fun (and as a test of course).</a:t>
            </a:r>
          </a:p>
          <a:p>
            <a:r>
              <a:rPr lang="en-US" dirty="0"/>
              <a:t>&lt;/pre&gt;</a:t>
            </a:r>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4926290"/>
            <a:ext cx="10431231" cy="1931710"/>
          </a:xfrm>
          <a:prstGeom prst="rect">
            <a:avLst/>
          </a:prstGeom>
        </p:spPr>
      </p:pic>
    </p:spTree>
    <p:extLst>
      <p:ext uri="{BB962C8B-B14F-4D97-AF65-F5344CB8AC3E}">
        <p14:creationId xmlns:p14="http://schemas.microsoft.com/office/powerpoint/2010/main" val="11089357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7180" y="0"/>
            <a:ext cx="11056620" cy="755015"/>
          </a:xfrm>
        </p:spPr>
        <p:txBody>
          <a:bodyPr/>
          <a:lstStyle/>
          <a:p>
            <a:r>
              <a:rPr lang="en-US" b="1" dirty="0"/>
              <a:t>Horizontal rules</a:t>
            </a:r>
          </a:p>
        </p:txBody>
      </p:sp>
      <p:sp>
        <p:nvSpPr>
          <p:cNvPr id="3" name="Content Placeholder 2"/>
          <p:cNvSpPr>
            <a:spLocks noGrp="1"/>
          </p:cNvSpPr>
          <p:nvPr>
            <p:ph idx="1"/>
          </p:nvPr>
        </p:nvSpPr>
        <p:spPr>
          <a:xfrm>
            <a:off x="297180" y="755015"/>
            <a:ext cx="11704320" cy="5421948"/>
          </a:xfrm>
        </p:spPr>
        <p:txBody>
          <a:bodyPr/>
          <a:lstStyle/>
          <a:p>
            <a:r>
              <a:rPr lang="en-US" dirty="0"/>
              <a:t>The &lt;</a:t>
            </a:r>
            <a:r>
              <a:rPr lang="en-US" dirty="0" err="1"/>
              <a:t>hr</a:t>
            </a:r>
            <a:r>
              <a:rPr lang="en-US" dirty="0"/>
              <a:t>&gt; element is used to draw solid straight lines called rules on your web page.</a:t>
            </a:r>
          </a:p>
          <a:p>
            <a:r>
              <a:rPr lang="en-US" dirty="0"/>
              <a:t>It also include Break on page.</a:t>
            </a:r>
          </a:p>
          <a:p>
            <a:r>
              <a:rPr lang="en-US" dirty="0"/>
              <a:t>It can be used for separate headers and footers from the rest of the page.</a:t>
            </a:r>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8023" y="3234521"/>
            <a:ext cx="4840152" cy="3400517"/>
          </a:xfrm>
          <a:prstGeom prst="rect">
            <a:avLst/>
          </a:prstGeom>
        </p:spPr>
      </p:pic>
      <p:pic>
        <p:nvPicPr>
          <p:cNvPr id="5" name="Picture 4"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3465989"/>
            <a:ext cx="5766363" cy="2937582"/>
          </a:xfrm>
          <a:prstGeom prst="rect">
            <a:avLst/>
          </a:prstGeom>
        </p:spPr>
      </p:pic>
    </p:spTree>
    <p:extLst>
      <p:ext uri="{BB962C8B-B14F-4D97-AF65-F5344CB8AC3E}">
        <p14:creationId xmlns:p14="http://schemas.microsoft.com/office/powerpoint/2010/main" val="24782244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05105"/>
            <a:ext cx="12024360" cy="732155"/>
          </a:xfrm>
        </p:spPr>
        <p:txBody>
          <a:bodyPr>
            <a:normAutofit/>
          </a:bodyPr>
          <a:lstStyle/>
          <a:p>
            <a:r>
              <a:rPr lang="en-US" sz="3600" b="1" dirty="0"/>
              <a:t>&lt;</a:t>
            </a:r>
            <a:r>
              <a:rPr lang="en-US" sz="3600" b="1" dirty="0" err="1"/>
              <a:t>hr</a:t>
            </a:r>
            <a:r>
              <a:rPr lang="en-US" sz="3600" b="1" dirty="0"/>
              <a:t> width=”45%” size=”4” align=”center” </a:t>
            </a:r>
            <a:r>
              <a:rPr lang="en-US" sz="3600" b="1" dirty="0" err="1"/>
              <a:t>noshade</a:t>
            </a:r>
            <a:r>
              <a:rPr lang="en-US" sz="3600" b="1" dirty="0"/>
              <a:t>=”</a:t>
            </a:r>
            <a:r>
              <a:rPr lang="en-US" sz="3600" b="1" dirty="0" err="1"/>
              <a:t>noshade</a:t>
            </a:r>
            <a:r>
              <a:rPr lang="en-US" sz="3600" b="1" dirty="0"/>
              <a:t>”&gt;</a:t>
            </a:r>
          </a:p>
        </p:txBody>
      </p:sp>
      <p:sp>
        <p:nvSpPr>
          <p:cNvPr id="3" name="Content Placeholder 2"/>
          <p:cNvSpPr>
            <a:spLocks noGrp="1"/>
          </p:cNvSpPr>
          <p:nvPr>
            <p:ph idx="1"/>
          </p:nvPr>
        </p:nvSpPr>
        <p:spPr>
          <a:xfrm>
            <a:off x="0" y="1231265"/>
            <a:ext cx="12192000" cy="1694815"/>
          </a:xfrm>
        </p:spPr>
        <p:txBody>
          <a:bodyPr/>
          <a:lstStyle/>
          <a:p>
            <a:r>
              <a:rPr lang="en-US" dirty="0"/>
              <a:t>The following bit of HTML creates a horizontal rule that takes up 45 percent of the page width, is 4 pixels (</a:t>
            </a:r>
            <a:r>
              <a:rPr lang="en-US" dirty="0" err="1"/>
              <a:t>px</a:t>
            </a:r>
            <a:r>
              <a:rPr lang="en-US" dirty="0"/>
              <a:t>) high, is aligned to the center, and has shading turned off:</a:t>
            </a:r>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5716" y="5202562"/>
            <a:ext cx="10232928" cy="135825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5" name="Picture 4"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2287" y="2976395"/>
            <a:ext cx="11692073" cy="1087926"/>
          </a:xfrm>
          <a:prstGeom prst="rect">
            <a:avLst/>
          </a:prstGeom>
        </p:spPr>
      </p:pic>
    </p:spTree>
    <p:extLst>
      <p:ext uri="{BB962C8B-B14F-4D97-AF65-F5344CB8AC3E}">
        <p14:creationId xmlns:p14="http://schemas.microsoft.com/office/powerpoint/2010/main" val="2202981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460" y="0"/>
            <a:ext cx="11681460" cy="800735"/>
          </a:xfrm>
        </p:spPr>
        <p:txBody>
          <a:bodyPr/>
          <a:lstStyle/>
          <a:p>
            <a:r>
              <a:rPr lang="en-US" b="1" dirty="0"/>
              <a:t>Lists in HTML</a:t>
            </a:r>
          </a:p>
        </p:txBody>
      </p:sp>
      <p:sp>
        <p:nvSpPr>
          <p:cNvPr id="3" name="Content Placeholder 2"/>
          <p:cNvSpPr>
            <a:spLocks noGrp="1"/>
          </p:cNvSpPr>
          <p:nvPr>
            <p:ph idx="1"/>
          </p:nvPr>
        </p:nvSpPr>
        <p:spPr>
          <a:xfrm>
            <a:off x="251460" y="800735"/>
            <a:ext cx="11681460" cy="5376228"/>
          </a:xfrm>
        </p:spPr>
        <p:txBody>
          <a:bodyPr/>
          <a:lstStyle/>
          <a:p>
            <a:r>
              <a:rPr lang="en-US" dirty="0"/>
              <a:t>Lists are used to organize the information in proper order.</a:t>
            </a:r>
          </a:p>
          <a:p>
            <a:r>
              <a:rPr lang="en-US" dirty="0"/>
              <a:t>There are three types of lists.</a:t>
            </a:r>
          </a:p>
          <a:p>
            <a:pPr marL="914400" lvl="1" indent="-457200">
              <a:buFont typeface="+mj-lt"/>
              <a:buAutoNum type="arabicPeriod"/>
            </a:pPr>
            <a:r>
              <a:rPr lang="en-US" dirty="0"/>
              <a:t>Numbered lists</a:t>
            </a:r>
          </a:p>
          <a:p>
            <a:pPr marL="914400" lvl="1" indent="-457200">
              <a:buFont typeface="+mj-lt"/>
              <a:buAutoNum type="arabicPeriod"/>
            </a:pPr>
            <a:r>
              <a:rPr lang="en-US" dirty="0"/>
              <a:t>Bulleted lists</a:t>
            </a:r>
          </a:p>
          <a:p>
            <a:pPr marL="914400" lvl="1" indent="-457200">
              <a:buFont typeface="+mj-lt"/>
              <a:buAutoNum type="arabicPeriod"/>
            </a:pPr>
            <a:r>
              <a:rPr lang="en-US" dirty="0"/>
              <a:t>Definition lists</a:t>
            </a:r>
          </a:p>
          <a:p>
            <a:pPr marL="0" indent="0">
              <a:buNone/>
            </a:pPr>
            <a:endParaRPr lang="en-US" dirty="0"/>
          </a:p>
        </p:txBody>
      </p:sp>
    </p:spTree>
    <p:extLst>
      <p:ext uri="{BB962C8B-B14F-4D97-AF65-F5344CB8AC3E}">
        <p14:creationId xmlns:p14="http://schemas.microsoft.com/office/powerpoint/2010/main" val="2834404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823595"/>
          </a:xfrm>
        </p:spPr>
        <p:txBody>
          <a:bodyPr/>
          <a:lstStyle/>
          <a:p>
            <a:r>
              <a:rPr lang="en-US" dirty="0"/>
              <a:t>1. Numbered lists</a:t>
            </a:r>
          </a:p>
        </p:txBody>
      </p:sp>
      <p:sp>
        <p:nvSpPr>
          <p:cNvPr id="3" name="Content Placeholder 2"/>
          <p:cNvSpPr>
            <a:spLocks noGrp="1"/>
          </p:cNvSpPr>
          <p:nvPr>
            <p:ph idx="1"/>
          </p:nvPr>
        </p:nvSpPr>
        <p:spPr>
          <a:xfrm>
            <a:off x="838200" y="823595"/>
            <a:ext cx="10515600" cy="5353368"/>
          </a:xfrm>
        </p:spPr>
        <p:txBody>
          <a:bodyPr/>
          <a:lstStyle/>
          <a:p>
            <a:r>
              <a:rPr lang="en-US" dirty="0"/>
              <a:t>A numbered list consists of prefaced number (digits) of each list item.</a:t>
            </a:r>
          </a:p>
          <a:p>
            <a:r>
              <a:rPr lang="en-US" dirty="0"/>
              <a:t>Lists use a combination of elements at least two;</a:t>
            </a:r>
          </a:p>
          <a:p>
            <a:pPr lvl="1"/>
            <a:r>
              <a:rPr lang="en-US" dirty="0"/>
              <a:t>&lt;</a:t>
            </a:r>
            <a:r>
              <a:rPr lang="en-US" dirty="0" err="1"/>
              <a:t>ol</a:t>
            </a:r>
            <a:r>
              <a:rPr lang="en-US" dirty="0"/>
              <a:t>&gt; ordered list element which specifies numbered list.</a:t>
            </a:r>
          </a:p>
          <a:p>
            <a:pPr lvl="1"/>
            <a:r>
              <a:rPr lang="en-US" dirty="0"/>
              <a:t>&lt;li&gt; item elements mark each item in the list.</a:t>
            </a:r>
          </a:p>
          <a:p>
            <a:r>
              <a:rPr lang="en-US" dirty="0"/>
              <a:t>Example:</a:t>
            </a:r>
          </a:p>
          <a:p>
            <a:r>
              <a:rPr lang="en-US" dirty="0"/>
              <a:t>&lt;</a:t>
            </a:r>
            <a:r>
              <a:rPr lang="en-US" dirty="0" err="1"/>
              <a:t>ol</a:t>
            </a:r>
            <a:r>
              <a:rPr lang="en-US" dirty="0"/>
              <a:t>&gt;</a:t>
            </a:r>
          </a:p>
          <a:p>
            <a:r>
              <a:rPr lang="en-US" dirty="0"/>
              <a:t>   &lt;li&gt; body of 1</a:t>
            </a:r>
            <a:r>
              <a:rPr lang="en-US" baseline="30000" dirty="0"/>
              <a:t>st</a:t>
            </a:r>
            <a:r>
              <a:rPr lang="en-US" dirty="0"/>
              <a:t> list item&lt;/li&gt;</a:t>
            </a:r>
          </a:p>
          <a:p>
            <a:r>
              <a:rPr lang="en-US" dirty="0"/>
              <a:t>   &lt;li&gt; body of 2</a:t>
            </a:r>
            <a:r>
              <a:rPr lang="en-US" baseline="30000" dirty="0"/>
              <a:t>nd</a:t>
            </a:r>
            <a:r>
              <a:rPr lang="en-US" dirty="0"/>
              <a:t> list item&lt;/li&gt;</a:t>
            </a:r>
          </a:p>
          <a:p>
            <a:r>
              <a:rPr lang="en-US" dirty="0"/>
              <a:t>&lt;/</a:t>
            </a:r>
            <a:r>
              <a:rPr lang="en-US" dirty="0" err="1"/>
              <a:t>ol</a:t>
            </a:r>
            <a:r>
              <a:rPr lang="en-US" dirty="0"/>
              <a:t>&gt;</a:t>
            </a:r>
          </a:p>
          <a:p>
            <a:endParaRPr lang="en-US" dirty="0"/>
          </a:p>
          <a:p>
            <a:endParaRPr lang="en-US" dirty="0"/>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27198" y="5015834"/>
            <a:ext cx="6607770" cy="1842166"/>
          </a:xfrm>
          <a:prstGeom prst="rect">
            <a:avLst/>
          </a:prstGeom>
        </p:spPr>
      </p:pic>
    </p:spTree>
    <p:extLst>
      <p:ext uri="{BB962C8B-B14F-4D97-AF65-F5344CB8AC3E}">
        <p14:creationId xmlns:p14="http://schemas.microsoft.com/office/powerpoint/2010/main" val="27610126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663575"/>
          </a:xfrm>
        </p:spPr>
        <p:txBody>
          <a:bodyPr>
            <a:normAutofit fontScale="90000"/>
          </a:bodyPr>
          <a:lstStyle/>
          <a:p>
            <a:r>
              <a:rPr lang="en-US" b="1" dirty="0"/>
              <a:t>2. Bulleted Lists</a:t>
            </a:r>
          </a:p>
        </p:txBody>
      </p:sp>
      <p:sp>
        <p:nvSpPr>
          <p:cNvPr id="3" name="Content Placeholder 2"/>
          <p:cNvSpPr>
            <a:spLocks noGrp="1"/>
          </p:cNvSpPr>
          <p:nvPr>
            <p:ph idx="1"/>
          </p:nvPr>
        </p:nvSpPr>
        <p:spPr>
          <a:xfrm>
            <a:off x="838200" y="663575"/>
            <a:ext cx="10515600" cy="5513388"/>
          </a:xfrm>
        </p:spPr>
        <p:txBody>
          <a:bodyPr/>
          <a:lstStyle/>
          <a:p>
            <a:r>
              <a:rPr lang="en-US" dirty="0"/>
              <a:t>A bulleted list contains one or more items each prefaced by a bullet (dot). </a:t>
            </a:r>
          </a:p>
          <a:p>
            <a:r>
              <a:rPr lang="en-US" dirty="0"/>
              <a:t>It requires at least two components;</a:t>
            </a:r>
          </a:p>
          <a:p>
            <a:r>
              <a:rPr lang="en-US" dirty="0"/>
              <a:t>&lt;</a:t>
            </a:r>
            <a:r>
              <a:rPr lang="en-US" dirty="0" err="1"/>
              <a:t>ul</a:t>
            </a:r>
            <a:r>
              <a:rPr lang="en-US" dirty="0"/>
              <a:t>&gt; unordered list element which specifies a bulleted list.</a:t>
            </a:r>
          </a:p>
          <a:p>
            <a:r>
              <a:rPr lang="en-US" dirty="0"/>
              <a:t>&lt;li&gt; list item marks </a:t>
            </a:r>
            <a:r>
              <a:rPr lang="en-US" dirty="0" err="1"/>
              <a:t>wach</a:t>
            </a:r>
            <a:r>
              <a:rPr lang="en-US" dirty="0"/>
              <a:t> item in the list.</a:t>
            </a:r>
          </a:p>
          <a:p>
            <a:r>
              <a:rPr lang="en-US" dirty="0"/>
              <a:t>Example:</a:t>
            </a:r>
          </a:p>
          <a:p>
            <a:r>
              <a:rPr lang="en-US" dirty="0"/>
              <a:t>&lt;</a:t>
            </a:r>
            <a:r>
              <a:rPr lang="en-US" dirty="0" err="1"/>
              <a:t>ul</a:t>
            </a:r>
            <a:r>
              <a:rPr lang="en-US" dirty="0"/>
              <a:t>&gt;</a:t>
            </a:r>
          </a:p>
          <a:p>
            <a:r>
              <a:rPr lang="en-US" dirty="0"/>
              <a:t>&lt;li&gt; Body of 1</a:t>
            </a:r>
            <a:r>
              <a:rPr lang="en-US" baseline="30000" dirty="0"/>
              <a:t>st</a:t>
            </a:r>
            <a:r>
              <a:rPr lang="en-US" dirty="0"/>
              <a:t> item&lt;/li&gt;</a:t>
            </a:r>
          </a:p>
          <a:p>
            <a:r>
              <a:rPr lang="en-US" dirty="0"/>
              <a:t>&lt;li&gt; Body of 2</a:t>
            </a:r>
            <a:r>
              <a:rPr lang="en-US" baseline="30000" dirty="0"/>
              <a:t>nd</a:t>
            </a:r>
            <a:r>
              <a:rPr lang="en-US" dirty="0"/>
              <a:t> item&lt;/li&gt;</a:t>
            </a:r>
          </a:p>
          <a:p>
            <a:r>
              <a:rPr lang="en-US" dirty="0"/>
              <a:t>&lt;/</a:t>
            </a:r>
            <a:r>
              <a:rPr lang="en-US" dirty="0" err="1"/>
              <a:t>ul</a:t>
            </a:r>
            <a:r>
              <a:rPr lang="en-US" dirty="0"/>
              <a:t>&gt;</a:t>
            </a:r>
          </a:p>
          <a:p>
            <a:endParaRPr lang="en-US" dirty="0"/>
          </a:p>
          <a:p>
            <a:endParaRPr lang="en-US" dirty="0"/>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10104" y="4810094"/>
            <a:ext cx="6410836" cy="2047906"/>
          </a:xfrm>
          <a:prstGeom prst="rect">
            <a:avLst/>
          </a:prstGeom>
        </p:spPr>
      </p:pic>
    </p:spTree>
    <p:extLst>
      <p:ext uri="{BB962C8B-B14F-4D97-AF65-F5344CB8AC3E}">
        <p14:creationId xmlns:p14="http://schemas.microsoft.com/office/powerpoint/2010/main" val="34022853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846455"/>
          </a:xfrm>
        </p:spPr>
        <p:txBody>
          <a:bodyPr/>
          <a:lstStyle/>
          <a:p>
            <a:r>
              <a:rPr lang="en-US" b="1" dirty="0"/>
              <a:t>3. Definition Lists</a:t>
            </a:r>
          </a:p>
        </p:txBody>
      </p:sp>
      <p:sp>
        <p:nvSpPr>
          <p:cNvPr id="3" name="Content Placeholder 2"/>
          <p:cNvSpPr>
            <a:spLocks noGrp="1"/>
          </p:cNvSpPr>
          <p:nvPr>
            <p:ph idx="1"/>
          </p:nvPr>
        </p:nvSpPr>
        <p:spPr>
          <a:xfrm>
            <a:off x="838200" y="846455"/>
            <a:ext cx="10515600" cy="5330508"/>
          </a:xfrm>
        </p:spPr>
        <p:txBody>
          <a:bodyPr/>
          <a:lstStyle/>
          <a:p>
            <a:r>
              <a:rPr lang="en-US" dirty="0"/>
              <a:t>Definition lists group the terms and definitions into a single list.</a:t>
            </a:r>
          </a:p>
          <a:p>
            <a:r>
              <a:rPr lang="en-US" dirty="0"/>
              <a:t>There are three elements to complete definition lists;</a:t>
            </a:r>
          </a:p>
          <a:p>
            <a:r>
              <a:rPr lang="en-US" dirty="0"/>
              <a:t>&lt;dl&gt; : definitions list</a:t>
            </a:r>
          </a:p>
          <a:p>
            <a:r>
              <a:rPr lang="en-US" dirty="0"/>
              <a:t>&lt;</a:t>
            </a:r>
            <a:r>
              <a:rPr lang="en-US" dirty="0" err="1"/>
              <a:t>dt</a:t>
            </a:r>
            <a:r>
              <a:rPr lang="en-US" dirty="0"/>
              <a:t>&gt;: definition term</a:t>
            </a:r>
          </a:p>
          <a:p>
            <a:r>
              <a:rPr lang="en-US" dirty="0"/>
              <a:t>&lt;</a:t>
            </a:r>
            <a:r>
              <a:rPr lang="en-US" dirty="0" err="1"/>
              <a:t>dd</a:t>
            </a:r>
            <a:r>
              <a:rPr lang="en-US" dirty="0"/>
              <a:t>&gt;: definition list definition</a:t>
            </a:r>
          </a:p>
          <a:p>
            <a:r>
              <a:rPr lang="en-US" dirty="0"/>
              <a:t>You can use many &lt;</a:t>
            </a:r>
            <a:r>
              <a:rPr lang="en-US" dirty="0" err="1"/>
              <a:t>dt</a:t>
            </a:r>
            <a:r>
              <a:rPr lang="en-US" dirty="0"/>
              <a:t>&gt; and &lt;dl&gt; as many you need it.</a:t>
            </a:r>
          </a:p>
          <a:p>
            <a:endParaRPr lang="en-US" dirty="0"/>
          </a:p>
        </p:txBody>
      </p:sp>
      <p:pic>
        <p:nvPicPr>
          <p:cNvPr id="6" name="Picture 5"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6801" y="4224416"/>
            <a:ext cx="5496692" cy="2067213"/>
          </a:xfrm>
          <a:prstGeom prst="rect">
            <a:avLst/>
          </a:prstGeom>
        </p:spPr>
      </p:pic>
      <p:pic>
        <p:nvPicPr>
          <p:cNvPr id="7" name="Picture 6"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88433" y="4581462"/>
            <a:ext cx="3946766" cy="159550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4120576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Outlines</a:t>
            </a:r>
          </a:p>
        </p:txBody>
      </p:sp>
      <p:sp>
        <p:nvSpPr>
          <p:cNvPr id="3" name="Content Placeholder 2"/>
          <p:cNvSpPr>
            <a:spLocks noGrp="1"/>
          </p:cNvSpPr>
          <p:nvPr>
            <p:ph idx="1"/>
          </p:nvPr>
        </p:nvSpPr>
        <p:spPr/>
        <p:txBody>
          <a:bodyPr/>
          <a:lstStyle/>
          <a:p>
            <a:r>
              <a:rPr lang="en-US" dirty="0"/>
              <a:t>HTML Elements and Its Sequences</a:t>
            </a:r>
          </a:p>
          <a:p>
            <a:r>
              <a:rPr lang="en-US" dirty="0"/>
              <a:t>Meta data and elements</a:t>
            </a:r>
          </a:p>
          <a:p>
            <a:r>
              <a:rPr lang="en-US" dirty="0"/>
              <a:t>Redirecting a page</a:t>
            </a:r>
          </a:p>
          <a:p>
            <a:r>
              <a:rPr lang="en-US" dirty="0"/>
              <a:t>Paragraph</a:t>
            </a:r>
          </a:p>
          <a:p>
            <a:r>
              <a:rPr lang="en-US" dirty="0"/>
              <a:t>Headings</a:t>
            </a:r>
          </a:p>
          <a:p>
            <a:r>
              <a:rPr lang="en-US" dirty="0"/>
              <a:t>Horizontal Rule</a:t>
            </a:r>
          </a:p>
          <a:p>
            <a:r>
              <a:rPr lang="en-US" dirty="0"/>
              <a:t>Listing in HTML</a:t>
            </a:r>
          </a:p>
          <a:p>
            <a:r>
              <a:rPr lang="en-US" dirty="0"/>
              <a:t>Tables in HTML</a:t>
            </a:r>
          </a:p>
          <a:p>
            <a:endParaRPr lang="en-US" dirty="0"/>
          </a:p>
          <a:p>
            <a:endParaRPr lang="en-US" dirty="0"/>
          </a:p>
        </p:txBody>
      </p:sp>
    </p:spTree>
    <p:extLst>
      <p:ext uri="{BB962C8B-B14F-4D97-AF65-F5344CB8AC3E}">
        <p14:creationId xmlns:p14="http://schemas.microsoft.com/office/powerpoint/2010/main" val="17284683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846455"/>
          </a:xfrm>
        </p:spPr>
        <p:txBody>
          <a:bodyPr/>
          <a:lstStyle/>
          <a:p>
            <a:r>
              <a:rPr lang="en-US" b="1" dirty="0"/>
              <a:t>Lab Assignment</a:t>
            </a:r>
          </a:p>
        </p:txBody>
      </p:sp>
      <p:sp>
        <p:nvSpPr>
          <p:cNvPr id="3" name="Content Placeholder 2"/>
          <p:cNvSpPr>
            <a:spLocks noGrp="1"/>
          </p:cNvSpPr>
          <p:nvPr>
            <p:ph idx="1"/>
          </p:nvPr>
        </p:nvSpPr>
        <p:spPr>
          <a:xfrm>
            <a:off x="838200" y="846455"/>
            <a:ext cx="10515600" cy="5330508"/>
          </a:xfrm>
        </p:spPr>
        <p:txBody>
          <a:bodyPr/>
          <a:lstStyle/>
          <a:p>
            <a:pPr marL="0" indent="0">
              <a:buNone/>
            </a:pPr>
            <a:r>
              <a:rPr lang="en-US" dirty="0"/>
              <a:t>The output should look like this;</a:t>
            </a:r>
          </a:p>
          <a:p>
            <a:pPr marL="0" indent="0">
              <a:buNone/>
            </a:pPr>
            <a:r>
              <a:rPr lang="en-US" dirty="0"/>
              <a:t>Things to do today.</a:t>
            </a:r>
          </a:p>
          <a:p>
            <a:pPr marL="514350" indent="-514350">
              <a:buAutoNum type="arabicPeriod"/>
            </a:pPr>
            <a:r>
              <a:rPr lang="en-US" dirty="0"/>
              <a:t>BCS</a:t>
            </a:r>
          </a:p>
          <a:p>
            <a:pPr marL="0" indent="0">
              <a:buNone/>
            </a:pPr>
            <a:r>
              <a:rPr lang="en-US" dirty="0"/>
              <a:t>             Bachelor of Computer Science</a:t>
            </a:r>
          </a:p>
          <a:p>
            <a:pPr lvl="2"/>
            <a:r>
              <a:rPr lang="en-US" dirty="0"/>
              <a:t>Java</a:t>
            </a:r>
          </a:p>
          <a:p>
            <a:pPr lvl="2"/>
            <a:r>
              <a:rPr lang="en-US" dirty="0"/>
              <a:t>PHP</a:t>
            </a:r>
          </a:p>
          <a:p>
            <a:pPr lvl="2"/>
            <a:r>
              <a:rPr lang="en-US" dirty="0"/>
              <a:t>HTML</a:t>
            </a:r>
          </a:p>
          <a:p>
            <a:pPr marL="0" indent="0">
              <a:buNone/>
            </a:pPr>
            <a:r>
              <a:rPr lang="en-US" dirty="0"/>
              <a:t>2. MCS</a:t>
            </a:r>
          </a:p>
          <a:p>
            <a:pPr marL="0" indent="0">
              <a:buNone/>
            </a:pPr>
            <a:r>
              <a:rPr lang="en-US" dirty="0"/>
              <a:t>           Master of Computer Science</a:t>
            </a:r>
          </a:p>
          <a:p>
            <a:pPr lvl="2"/>
            <a:r>
              <a:rPr lang="en-US" dirty="0"/>
              <a:t>OOP</a:t>
            </a:r>
          </a:p>
          <a:p>
            <a:pPr lvl="2"/>
            <a:r>
              <a:rPr lang="en-US" dirty="0"/>
              <a:t>Databases</a:t>
            </a:r>
          </a:p>
        </p:txBody>
      </p:sp>
    </p:spTree>
    <p:extLst>
      <p:ext uri="{BB962C8B-B14F-4D97-AF65-F5344CB8AC3E}">
        <p14:creationId xmlns:p14="http://schemas.microsoft.com/office/powerpoint/2010/main" val="11231779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755015"/>
          </a:xfrm>
        </p:spPr>
        <p:txBody>
          <a:bodyPr/>
          <a:lstStyle/>
          <a:p>
            <a:r>
              <a:rPr lang="en-US" b="1" dirty="0"/>
              <a:t>Tables in HTML</a:t>
            </a:r>
          </a:p>
        </p:txBody>
      </p:sp>
      <p:sp>
        <p:nvSpPr>
          <p:cNvPr id="3" name="Content Placeholder 2"/>
          <p:cNvSpPr>
            <a:spLocks noGrp="1"/>
          </p:cNvSpPr>
          <p:nvPr>
            <p:ph idx="1"/>
          </p:nvPr>
        </p:nvSpPr>
        <p:spPr>
          <a:xfrm>
            <a:off x="838200" y="960120"/>
            <a:ext cx="10515600" cy="5216843"/>
          </a:xfrm>
        </p:spPr>
        <p:txBody>
          <a:bodyPr/>
          <a:lstStyle/>
          <a:p>
            <a:r>
              <a:rPr lang="en-US" dirty="0"/>
              <a:t>Tables make it easy to layout the web page and data on webpage.</a:t>
            </a:r>
          </a:p>
          <a:p>
            <a:r>
              <a:rPr lang="en-US" dirty="0"/>
              <a:t>Easily can manage multiple images in a grid form using table.</a:t>
            </a:r>
          </a:p>
          <a:p>
            <a:r>
              <a:rPr lang="en-US" dirty="0"/>
              <a:t>Tables are also used to present tabular form of data similar to spreadsheets.</a:t>
            </a:r>
          </a:p>
          <a:p>
            <a:r>
              <a:rPr lang="en-US" dirty="0"/>
              <a:t>It consists of column and row.</a:t>
            </a:r>
          </a:p>
          <a:p>
            <a:r>
              <a:rPr lang="en-US" dirty="0"/>
              <a:t>Tables are used to manage what page looked like and where individual elements would appear. This technique proved especially useful for creating multicolumn page layouts and still used by many web page designers but CSS can handle such things more directly and easily now </a:t>
            </a:r>
            <a:r>
              <a:rPr lang="en-US" dirty="0" err="1"/>
              <a:t>adays</a:t>
            </a:r>
            <a:r>
              <a:rPr lang="en-US" dirty="0"/>
              <a:t>.</a:t>
            </a:r>
          </a:p>
        </p:txBody>
      </p:sp>
    </p:spTree>
    <p:extLst>
      <p:ext uri="{BB962C8B-B14F-4D97-AF65-F5344CB8AC3E}">
        <p14:creationId xmlns:p14="http://schemas.microsoft.com/office/powerpoint/2010/main" val="27557081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800735"/>
          </a:xfrm>
        </p:spPr>
        <p:txBody>
          <a:bodyPr/>
          <a:lstStyle/>
          <a:p>
            <a:r>
              <a:rPr lang="en-US" b="1" dirty="0"/>
              <a:t>Table tag Markup</a:t>
            </a:r>
          </a:p>
        </p:txBody>
      </p:sp>
      <p:sp>
        <p:nvSpPr>
          <p:cNvPr id="3" name="Content Placeholder 2"/>
          <p:cNvSpPr>
            <a:spLocks noGrp="1"/>
          </p:cNvSpPr>
          <p:nvPr>
            <p:ph idx="1"/>
          </p:nvPr>
        </p:nvSpPr>
        <p:spPr>
          <a:xfrm>
            <a:off x="0" y="982980"/>
            <a:ext cx="12192000" cy="5875020"/>
          </a:xfrm>
        </p:spPr>
        <p:txBody>
          <a:bodyPr>
            <a:normAutofit/>
          </a:bodyPr>
          <a:lstStyle/>
          <a:p>
            <a:r>
              <a:rPr lang="en-US" sz="3600" dirty="0"/>
              <a:t>&lt;caption&gt; to define a caption for a table.</a:t>
            </a:r>
          </a:p>
          <a:p>
            <a:r>
              <a:rPr lang="en-US" sz="3600" dirty="0"/>
              <a:t>&lt;</a:t>
            </a:r>
            <a:r>
              <a:rPr lang="en-US" sz="3600" dirty="0" err="1"/>
              <a:t>colgroup</a:t>
            </a:r>
            <a:r>
              <a:rPr lang="en-US" sz="3600" dirty="0"/>
              <a:t>&gt; to define column groupings for a table.</a:t>
            </a:r>
          </a:p>
          <a:p>
            <a:r>
              <a:rPr lang="en-US" sz="3600" dirty="0"/>
              <a:t>&lt;</a:t>
            </a:r>
            <a:r>
              <a:rPr lang="en-US" sz="3600" dirty="0" err="1"/>
              <a:t>thead</a:t>
            </a:r>
            <a:r>
              <a:rPr lang="en-US" sz="3600" dirty="0"/>
              <a:t>&gt; to define the heading section for a table.</a:t>
            </a:r>
          </a:p>
          <a:p>
            <a:r>
              <a:rPr lang="en-US" sz="3600" dirty="0"/>
              <a:t>&lt;</a:t>
            </a:r>
            <a:r>
              <a:rPr lang="en-US" sz="3600" dirty="0" err="1"/>
              <a:t>tbody</a:t>
            </a:r>
            <a:r>
              <a:rPr lang="en-US" sz="3600" dirty="0"/>
              <a:t>&gt; to define actual contents for the table.</a:t>
            </a:r>
          </a:p>
          <a:p>
            <a:r>
              <a:rPr lang="en-US" sz="3600" dirty="0"/>
              <a:t>&lt;</a:t>
            </a:r>
            <a:r>
              <a:rPr lang="en-US" sz="3600" dirty="0" err="1"/>
              <a:t>tfoot</a:t>
            </a:r>
            <a:r>
              <a:rPr lang="en-US" sz="3600" dirty="0"/>
              <a:t>&gt; to provide information for the bottom of a table.</a:t>
            </a:r>
          </a:p>
          <a:p>
            <a:r>
              <a:rPr lang="en-US" sz="3600" dirty="0"/>
              <a:t>&lt;</a:t>
            </a:r>
            <a:r>
              <a:rPr lang="en-US" sz="3600" dirty="0" err="1"/>
              <a:t>tr</a:t>
            </a:r>
            <a:r>
              <a:rPr lang="en-US" sz="3600" dirty="0"/>
              <a:t>&gt; define table row for the data that table actually presents.</a:t>
            </a:r>
          </a:p>
          <a:p>
            <a:r>
              <a:rPr lang="en-US" sz="3600" dirty="0"/>
              <a:t>&lt;td&gt; or &lt;</a:t>
            </a:r>
            <a:r>
              <a:rPr lang="en-US" sz="3600" dirty="0" err="1"/>
              <a:t>th</a:t>
            </a:r>
            <a:r>
              <a:rPr lang="en-US" sz="3600" dirty="0"/>
              <a:t>&gt; use </a:t>
            </a:r>
            <a:r>
              <a:rPr lang="en-US" sz="3600" dirty="0" err="1"/>
              <a:t>th</a:t>
            </a:r>
            <a:r>
              <a:rPr lang="en-US" sz="3600" dirty="0"/>
              <a:t> for bold, centered column heads, use td for plain, left-justified heads.</a:t>
            </a:r>
          </a:p>
        </p:txBody>
      </p:sp>
    </p:spTree>
    <p:extLst>
      <p:ext uri="{BB962C8B-B14F-4D97-AF65-F5344CB8AC3E}">
        <p14:creationId xmlns:p14="http://schemas.microsoft.com/office/powerpoint/2010/main" val="18882977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1353800" cy="755015"/>
          </a:xfrm>
        </p:spPr>
        <p:txBody>
          <a:bodyPr/>
          <a:lstStyle/>
          <a:p>
            <a:r>
              <a:rPr lang="en-US" b="1" dirty="0"/>
              <a:t>Table Example</a:t>
            </a:r>
          </a:p>
        </p:txBody>
      </p:sp>
      <p:sp>
        <p:nvSpPr>
          <p:cNvPr id="3" name="Content Placeholder 2"/>
          <p:cNvSpPr>
            <a:spLocks noGrp="1"/>
          </p:cNvSpPr>
          <p:nvPr>
            <p:ph idx="1"/>
          </p:nvPr>
        </p:nvSpPr>
        <p:spPr>
          <a:xfrm>
            <a:off x="0" y="755015"/>
            <a:ext cx="8503920" cy="6102985"/>
          </a:xfrm>
        </p:spPr>
        <p:txBody>
          <a:bodyPr>
            <a:normAutofit fontScale="92500" lnSpcReduction="10000"/>
          </a:bodyPr>
          <a:lstStyle/>
          <a:p>
            <a:r>
              <a:rPr lang="en-US" dirty="0"/>
              <a:t>&lt;table border=”1”&gt;</a:t>
            </a:r>
          </a:p>
          <a:p>
            <a:r>
              <a:rPr lang="en-US" dirty="0"/>
              <a:t>&lt;caption&gt;Table 6-1: HTML Markup Structure and Sequence&lt;/caption&gt;</a:t>
            </a:r>
          </a:p>
          <a:p>
            <a:r>
              <a:rPr lang="en-US" dirty="0"/>
              <a:t>&lt;</a:t>
            </a:r>
            <a:r>
              <a:rPr lang="en-US" dirty="0" err="1"/>
              <a:t>thead</a:t>
            </a:r>
            <a:r>
              <a:rPr lang="en-US" dirty="0"/>
              <a:t>&gt;&lt;</a:t>
            </a:r>
            <a:r>
              <a:rPr lang="en-US" dirty="0" err="1"/>
              <a:t>tr</a:t>
            </a:r>
            <a:r>
              <a:rPr lang="en-US" dirty="0"/>
              <a:t>&gt;&lt;</a:t>
            </a:r>
            <a:r>
              <a:rPr lang="en-US" dirty="0" err="1"/>
              <a:t>th</a:t>
            </a:r>
            <a:r>
              <a:rPr lang="en-US" dirty="0"/>
              <a:t>&gt;Element&lt;/</a:t>
            </a:r>
            <a:r>
              <a:rPr lang="en-US" dirty="0" err="1"/>
              <a:t>th</a:t>
            </a:r>
            <a:r>
              <a:rPr lang="en-US" dirty="0"/>
              <a:t>&gt;&lt;</a:t>
            </a:r>
            <a:r>
              <a:rPr lang="en-US" dirty="0" err="1"/>
              <a:t>th</a:t>
            </a:r>
            <a:r>
              <a:rPr lang="en-US" dirty="0"/>
              <a:t>&gt;Description&lt;/</a:t>
            </a:r>
            <a:r>
              <a:rPr lang="en-US" dirty="0" err="1"/>
              <a:t>th</a:t>
            </a:r>
            <a:r>
              <a:rPr lang="en-US" dirty="0"/>
              <a:t>&gt;&lt;/</a:t>
            </a:r>
            <a:r>
              <a:rPr lang="en-US" dirty="0" err="1"/>
              <a:t>tr</a:t>
            </a:r>
            <a:r>
              <a:rPr lang="en-US" dirty="0"/>
              <a:t>&gt; &lt;/</a:t>
            </a:r>
            <a:r>
              <a:rPr lang="en-US" dirty="0" err="1"/>
              <a:t>thead</a:t>
            </a:r>
            <a:r>
              <a:rPr lang="en-US" dirty="0"/>
              <a:t>&gt;</a:t>
            </a:r>
          </a:p>
          <a:p>
            <a:r>
              <a:rPr lang="en-US" dirty="0"/>
              <a:t>&lt;</a:t>
            </a:r>
            <a:r>
              <a:rPr lang="en-US" dirty="0" err="1"/>
              <a:t>tbody</a:t>
            </a:r>
            <a:r>
              <a:rPr lang="en-US" dirty="0"/>
              <a:t>&gt;</a:t>
            </a:r>
          </a:p>
          <a:p>
            <a:r>
              <a:rPr lang="en-US" dirty="0"/>
              <a:t>&lt;</a:t>
            </a:r>
            <a:r>
              <a:rPr lang="en-US" dirty="0" err="1"/>
              <a:t>tr</a:t>
            </a:r>
            <a:r>
              <a:rPr lang="en-US" dirty="0"/>
              <a:t>&gt;&lt;td&gt;table&lt;/td&gt;&lt;td&gt;overall table container&lt;/td&gt;&lt;/</a:t>
            </a:r>
            <a:r>
              <a:rPr lang="en-US" dirty="0" err="1"/>
              <a:t>tr</a:t>
            </a:r>
            <a:r>
              <a:rPr lang="en-US" dirty="0"/>
              <a:t>&gt;</a:t>
            </a:r>
          </a:p>
          <a:p>
            <a:r>
              <a:rPr lang="en-US" dirty="0"/>
              <a:t>&lt;</a:t>
            </a:r>
            <a:r>
              <a:rPr lang="en-US" dirty="0" err="1"/>
              <a:t>tr</a:t>
            </a:r>
            <a:r>
              <a:rPr lang="en-US" dirty="0"/>
              <a:t>&gt;&lt;td&gt;caption&lt;/td&gt;&lt;td&gt;table caption text&lt;/td&gt;&lt;/</a:t>
            </a:r>
            <a:r>
              <a:rPr lang="en-US" dirty="0" err="1"/>
              <a:t>tr</a:t>
            </a:r>
            <a:r>
              <a:rPr lang="en-US" dirty="0"/>
              <a:t>&gt;</a:t>
            </a:r>
          </a:p>
          <a:p>
            <a:r>
              <a:rPr lang="en-US" dirty="0"/>
              <a:t>&lt;</a:t>
            </a:r>
            <a:r>
              <a:rPr lang="en-US" dirty="0" err="1"/>
              <a:t>tr</a:t>
            </a:r>
            <a:r>
              <a:rPr lang="en-US" dirty="0"/>
              <a:t>&gt;&lt;td&gt;</a:t>
            </a:r>
            <a:r>
              <a:rPr lang="en-US" dirty="0" err="1"/>
              <a:t>tbody</a:t>
            </a:r>
            <a:r>
              <a:rPr lang="en-US" dirty="0"/>
              <a:t>&lt;/td&gt;&lt;td&gt;table body container&lt;/td&gt;&lt;/</a:t>
            </a:r>
            <a:r>
              <a:rPr lang="en-US" dirty="0" err="1"/>
              <a:t>tr</a:t>
            </a:r>
            <a:r>
              <a:rPr lang="en-US" dirty="0"/>
              <a:t>&gt;</a:t>
            </a:r>
          </a:p>
          <a:p>
            <a:r>
              <a:rPr lang="en-US" dirty="0"/>
              <a:t>&lt;</a:t>
            </a:r>
            <a:r>
              <a:rPr lang="en-US" dirty="0" err="1"/>
              <a:t>tr</a:t>
            </a:r>
            <a:r>
              <a:rPr lang="en-US" dirty="0"/>
              <a:t>&gt;&lt;td&gt;</a:t>
            </a:r>
            <a:r>
              <a:rPr lang="en-US" dirty="0" err="1"/>
              <a:t>tfoot</a:t>
            </a:r>
            <a:r>
              <a:rPr lang="en-US" dirty="0"/>
              <a:t>&lt;/td&gt;&lt;td&gt;table footer container&lt;/td&gt;&lt;/</a:t>
            </a:r>
            <a:r>
              <a:rPr lang="en-US" dirty="0" err="1"/>
              <a:t>tr</a:t>
            </a:r>
            <a:r>
              <a:rPr lang="en-US" dirty="0"/>
              <a:t>&gt;</a:t>
            </a:r>
          </a:p>
          <a:p>
            <a:r>
              <a:rPr lang="en-US" dirty="0"/>
              <a:t>&lt;/</a:t>
            </a:r>
            <a:r>
              <a:rPr lang="en-US" dirty="0" err="1"/>
              <a:t>tbody</a:t>
            </a:r>
            <a:r>
              <a:rPr lang="en-US" dirty="0"/>
              <a:t>&gt;</a:t>
            </a:r>
          </a:p>
          <a:p>
            <a:r>
              <a:rPr lang="en-US" dirty="0"/>
              <a:t>&lt;</a:t>
            </a:r>
            <a:r>
              <a:rPr lang="en-US" dirty="0" err="1"/>
              <a:t>tfoot</a:t>
            </a:r>
            <a:r>
              <a:rPr lang="en-US" dirty="0"/>
              <a:t>&gt;&lt;</a:t>
            </a:r>
            <a:r>
              <a:rPr lang="en-US" dirty="0" err="1"/>
              <a:t>tr</a:t>
            </a:r>
            <a:r>
              <a:rPr lang="en-US" dirty="0"/>
              <a:t>&gt;&lt;td&gt;Element&lt;/td&gt;&lt;td&gt;Description&lt;/td&gt;&lt;/</a:t>
            </a:r>
            <a:r>
              <a:rPr lang="en-US" dirty="0" err="1"/>
              <a:t>tr</a:t>
            </a:r>
            <a:r>
              <a:rPr lang="en-US" dirty="0"/>
              <a:t>&gt; &lt;/</a:t>
            </a:r>
            <a:r>
              <a:rPr lang="en-US" dirty="0" err="1"/>
              <a:t>tfoot</a:t>
            </a:r>
            <a:r>
              <a:rPr lang="en-US" dirty="0"/>
              <a:t>&gt;</a:t>
            </a:r>
          </a:p>
          <a:p>
            <a:r>
              <a:rPr lang="en-US" dirty="0"/>
              <a:t>&lt;/table&gt;</a:t>
            </a:r>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03920" y="1805940"/>
            <a:ext cx="3688080" cy="5052060"/>
          </a:xfrm>
          <a:prstGeom prst="rect">
            <a:avLst/>
          </a:prstGeom>
        </p:spPr>
      </p:pic>
    </p:spTree>
    <p:extLst>
      <p:ext uri="{BB962C8B-B14F-4D97-AF65-F5344CB8AC3E}">
        <p14:creationId xmlns:p14="http://schemas.microsoft.com/office/powerpoint/2010/main" val="37099545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11727180" cy="686435"/>
          </a:xfrm>
        </p:spPr>
        <p:txBody>
          <a:bodyPr>
            <a:normAutofit fontScale="90000"/>
          </a:bodyPr>
          <a:lstStyle/>
          <a:p>
            <a:r>
              <a:rPr lang="en-US" b="1" dirty="0"/>
              <a:t>Example</a:t>
            </a:r>
          </a:p>
        </p:txBody>
      </p:sp>
      <p:sp>
        <p:nvSpPr>
          <p:cNvPr id="3" name="Content Placeholder 2"/>
          <p:cNvSpPr>
            <a:spLocks noGrp="1"/>
          </p:cNvSpPr>
          <p:nvPr>
            <p:ph idx="1"/>
          </p:nvPr>
        </p:nvSpPr>
        <p:spPr>
          <a:xfrm>
            <a:off x="228600" y="686436"/>
            <a:ext cx="11727180" cy="6171564"/>
          </a:xfrm>
        </p:spPr>
        <p:txBody>
          <a:bodyPr>
            <a:noAutofit/>
          </a:bodyPr>
          <a:lstStyle/>
          <a:p>
            <a:r>
              <a:rPr lang="en-US" sz="1600" dirty="0"/>
              <a:t>&lt;table border=”1”&gt;</a:t>
            </a:r>
          </a:p>
          <a:p>
            <a:r>
              <a:rPr lang="en-US" sz="1600" dirty="0"/>
              <a:t>&lt;caption&gt;Table 6-1: HTML Markup Structure and Sequence&lt;/caption&gt;</a:t>
            </a:r>
          </a:p>
          <a:p>
            <a:r>
              <a:rPr lang="en-US" sz="1600" dirty="0"/>
              <a:t>&lt;</a:t>
            </a:r>
            <a:r>
              <a:rPr lang="en-US" sz="1600" dirty="0" err="1"/>
              <a:t>colgroup</a:t>
            </a:r>
            <a:r>
              <a:rPr lang="en-US" sz="1600" dirty="0"/>
              <a:t>&gt;</a:t>
            </a:r>
          </a:p>
          <a:p>
            <a:r>
              <a:rPr lang="en-US" sz="1600" dirty="0"/>
              <a:t>           &lt;col style=”background-color: orange; font-size: 120%;”&gt;</a:t>
            </a:r>
          </a:p>
          <a:p>
            <a:r>
              <a:rPr lang="en-US" sz="1600" dirty="0"/>
              <a:t>           &lt;col style=”background-color: gray; color: white;”</a:t>
            </a:r>
          </a:p>
          <a:p>
            <a:r>
              <a:rPr lang="en-US" sz="1600" dirty="0"/>
              <a:t>&lt;/</a:t>
            </a:r>
            <a:r>
              <a:rPr lang="en-US" sz="1600" dirty="0" err="1"/>
              <a:t>colgroup</a:t>
            </a:r>
            <a:r>
              <a:rPr lang="en-US" sz="1600" dirty="0"/>
              <a:t>&gt;</a:t>
            </a:r>
          </a:p>
          <a:p>
            <a:r>
              <a:rPr lang="en-US" sz="1600" dirty="0"/>
              <a:t>&lt;</a:t>
            </a:r>
            <a:r>
              <a:rPr lang="en-US" sz="1600" dirty="0" err="1"/>
              <a:t>thead</a:t>
            </a:r>
            <a:r>
              <a:rPr lang="en-US" sz="1600" dirty="0"/>
              <a:t>&gt;</a:t>
            </a:r>
          </a:p>
          <a:p>
            <a:r>
              <a:rPr lang="en-US" sz="1600" dirty="0"/>
              <a:t>         &lt;</a:t>
            </a:r>
            <a:r>
              <a:rPr lang="en-US" sz="1600" dirty="0" err="1"/>
              <a:t>tr</a:t>
            </a:r>
            <a:r>
              <a:rPr lang="en-US" sz="1600" dirty="0"/>
              <a:t>&gt; &lt;</a:t>
            </a:r>
            <a:r>
              <a:rPr lang="en-US" sz="1600" dirty="0" err="1"/>
              <a:t>th</a:t>
            </a:r>
            <a:r>
              <a:rPr lang="en-US" sz="1600" dirty="0"/>
              <a:t> </a:t>
            </a:r>
            <a:r>
              <a:rPr lang="en-US" sz="1600" dirty="0" err="1"/>
              <a:t>colspan</a:t>
            </a:r>
            <a:r>
              <a:rPr lang="en-US" sz="1600" dirty="0"/>
              <a:t>=”2”&gt;Table Markup Explained&lt;/</a:t>
            </a:r>
            <a:r>
              <a:rPr lang="en-US" sz="1600" dirty="0" err="1"/>
              <a:t>th</a:t>
            </a:r>
            <a:r>
              <a:rPr lang="en-US" sz="1600" dirty="0"/>
              <a:t>&gt;&lt;/</a:t>
            </a:r>
            <a:r>
              <a:rPr lang="en-US" sz="1600" dirty="0" err="1"/>
              <a:t>tr</a:t>
            </a:r>
            <a:r>
              <a:rPr lang="en-US" sz="1600" dirty="0"/>
              <a:t>&gt;</a:t>
            </a:r>
          </a:p>
          <a:p>
            <a:r>
              <a:rPr lang="en-US" sz="1600" dirty="0"/>
              <a:t>         &lt;</a:t>
            </a:r>
            <a:r>
              <a:rPr lang="en-US" sz="1600" dirty="0" err="1"/>
              <a:t>tr</a:t>
            </a:r>
            <a:r>
              <a:rPr lang="en-US" sz="1600" dirty="0"/>
              <a:t>&gt;&lt;</a:t>
            </a:r>
            <a:r>
              <a:rPr lang="en-US" sz="1600" dirty="0" err="1"/>
              <a:t>th</a:t>
            </a:r>
            <a:r>
              <a:rPr lang="en-US" sz="1600" dirty="0"/>
              <a:t>&gt;Element&lt;/</a:t>
            </a:r>
            <a:r>
              <a:rPr lang="en-US" sz="1600" dirty="0" err="1"/>
              <a:t>th</a:t>
            </a:r>
            <a:r>
              <a:rPr lang="en-US" sz="1600" dirty="0"/>
              <a:t>&gt;&lt;</a:t>
            </a:r>
            <a:r>
              <a:rPr lang="en-US" sz="1600" dirty="0" err="1"/>
              <a:t>th</a:t>
            </a:r>
            <a:r>
              <a:rPr lang="en-US" sz="1600" dirty="0"/>
              <a:t>&gt;Description&lt;/</a:t>
            </a:r>
            <a:r>
              <a:rPr lang="en-US" sz="1600" dirty="0" err="1"/>
              <a:t>th</a:t>
            </a:r>
            <a:r>
              <a:rPr lang="en-US" sz="1600" dirty="0"/>
              <a:t>&gt;&lt;/</a:t>
            </a:r>
            <a:r>
              <a:rPr lang="en-US" sz="1600" dirty="0" err="1"/>
              <a:t>tr</a:t>
            </a:r>
            <a:r>
              <a:rPr lang="en-US" sz="1600" dirty="0"/>
              <a:t>&gt;</a:t>
            </a:r>
          </a:p>
          <a:p>
            <a:r>
              <a:rPr lang="en-US" sz="1600" dirty="0"/>
              <a:t>&lt;/</a:t>
            </a:r>
            <a:r>
              <a:rPr lang="en-US" sz="1600" dirty="0" err="1"/>
              <a:t>thead</a:t>
            </a:r>
            <a:r>
              <a:rPr lang="en-US" sz="1600" dirty="0"/>
              <a:t>&gt;&lt;</a:t>
            </a:r>
            <a:r>
              <a:rPr lang="en-US" sz="1600" dirty="0" err="1"/>
              <a:t>tbody</a:t>
            </a:r>
            <a:r>
              <a:rPr lang="en-US" sz="1600" dirty="0"/>
              <a:t>&gt;</a:t>
            </a:r>
          </a:p>
          <a:p>
            <a:r>
              <a:rPr lang="en-US" sz="1600" dirty="0"/>
              <a:t>         &lt;</a:t>
            </a:r>
            <a:r>
              <a:rPr lang="en-US" sz="1600" dirty="0" err="1"/>
              <a:t>tr</a:t>
            </a:r>
            <a:r>
              <a:rPr lang="en-US" sz="1600" dirty="0"/>
              <a:t>&gt;&lt;td&gt;table&lt;/td&gt;&lt;td&gt;overall table container&lt;/td&gt;&lt;/</a:t>
            </a:r>
            <a:r>
              <a:rPr lang="en-US" sz="1600" dirty="0" err="1"/>
              <a:t>tr</a:t>
            </a:r>
            <a:r>
              <a:rPr lang="en-US" sz="1600" dirty="0"/>
              <a:t>&gt;</a:t>
            </a:r>
          </a:p>
          <a:p>
            <a:r>
              <a:rPr lang="en-US" sz="1600" dirty="0"/>
              <a:t>         &lt;</a:t>
            </a:r>
            <a:r>
              <a:rPr lang="en-US" sz="1600" dirty="0" err="1"/>
              <a:t>tr</a:t>
            </a:r>
            <a:r>
              <a:rPr lang="en-US" sz="1600" dirty="0"/>
              <a:t>&gt;&lt;td&gt;caption&lt;/td&gt;&lt;td&gt;table caption text&lt;/td&gt;&lt;/</a:t>
            </a:r>
            <a:r>
              <a:rPr lang="en-US" sz="1600" dirty="0" err="1"/>
              <a:t>tr</a:t>
            </a:r>
            <a:r>
              <a:rPr lang="en-US" sz="1600" dirty="0"/>
              <a:t>&gt;</a:t>
            </a:r>
          </a:p>
          <a:p>
            <a:r>
              <a:rPr lang="en-US" sz="1600" dirty="0"/>
              <a:t>         &lt;</a:t>
            </a:r>
            <a:r>
              <a:rPr lang="en-US" sz="1600" dirty="0" err="1"/>
              <a:t>tr</a:t>
            </a:r>
            <a:r>
              <a:rPr lang="en-US" sz="1600" dirty="0"/>
              <a:t>&gt;&lt;td&gt;</a:t>
            </a:r>
            <a:r>
              <a:rPr lang="en-US" sz="1600" dirty="0" err="1"/>
              <a:t>tbody</a:t>
            </a:r>
            <a:r>
              <a:rPr lang="en-US" sz="1600" dirty="0"/>
              <a:t>&lt;/td&gt;&lt;td&gt;table body container&lt;/td&gt;&lt;/</a:t>
            </a:r>
            <a:r>
              <a:rPr lang="en-US" sz="1600" dirty="0" err="1"/>
              <a:t>tr</a:t>
            </a:r>
            <a:r>
              <a:rPr lang="en-US" sz="1600" dirty="0"/>
              <a:t>&gt;</a:t>
            </a:r>
          </a:p>
          <a:p>
            <a:r>
              <a:rPr lang="en-US" sz="1600" dirty="0"/>
              <a:t>         &lt;</a:t>
            </a:r>
            <a:r>
              <a:rPr lang="en-US" sz="1600" dirty="0" err="1"/>
              <a:t>tr</a:t>
            </a:r>
            <a:r>
              <a:rPr lang="en-US" sz="1600" dirty="0"/>
              <a:t>&gt;&lt;td&gt;</a:t>
            </a:r>
            <a:r>
              <a:rPr lang="en-US" sz="1600" dirty="0" err="1"/>
              <a:t>tfoot</a:t>
            </a:r>
            <a:r>
              <a:rPr lang="en-US" sz="1600" dirty="0"/>
              <a:t>&lt;/td&gt;&lt;td&gt;table footer container&lt;/td&gt;&lt;/</a:t>
            </a:r>
            <a:r>
              <a:rPr lang="en-US" sz="1600" dirty="0" err="1"/>
              <a:t>tr</a:t>
            </a:r>
            <a:r>
              <a:rPr lang="en-US" sz="1600" dirty="0"/>
              <a:t>&gt;</a:t>
            </a:r>
          </a:p>
          <a:p>
            <a:r>
              <a:rPr lang="en-US" sz="1600" dirty="0"/>
              <a:t>&lt;/</a:t>
            </a:r>
            <a:r>
              <a:rPr lang="en-US" sz="1600" dirty="0" err="1"/>
              <a:t>tbody</a:t>
            </a:r>
            <a:r>
              <a:rPr lang="en-US" sz="1600" dirty="0"/>
              <a:t>&gt;</a:t>
            </a:r>
          </a:p>
          <a:p>
            <a:r>
              <a:rPr lang="en-US" sz="1600" dirty="0"/>
              <a:t>&lt;</a:t>
            </a:r>
            <a:r>
              <a:rPr lang="en-US" sz="1600" dirty="0" err="1"/>
              <a:t>tfoot</a:t>
            </a:r>
            <a:r>
              <a:rPr lang="en-US" sz="1600" dirty="0"/>
              <a:t>&gt;&lt;</a:t>
            </a:r>
            <a:r>
              <a:rPr lang="en-US" sz="1600" dirty="0" err="1"/>
              <a:t>tr</a:t>
            </a:r>
            <a:r>
              <a:rPr lang="en-US" sz="1600" dirty="0"/>
              <a:t>&gt;&lt;</a:t>
            </a:r>
            <a:r>
              <a:rPr lang="en-US" sz="1600" dirty="0" err="1"/>
              <a:t>th</a:t>
            </a:r>
            <a:r>
              <a:rPr lang="en-US" sz="1600" dirty="0"/>
              <a:t>&gt;Element&lt;/</a:t>
            </a:r>
            <a:r>
              <a:rPr lang="en-US" sz="1600" dirty="0" err="1"/>
              <a:t>th</a:t>
            </a:r>
            <a:r>
              <a:rPr lang="en-US" sz="1600" dirty="0"/>
              <a:t>&gt;&lt;</a:t>
            </a:r>
            <a:r>
              <a:rPr lang="en-US" sz="1600" dirty="0" err="1"/>
              <a:t>th</a:t>
            </a:r>
            <a:r>
              <a:rPr lang="en-US" sz="1600" dirty="0"/>
              <a:t>&gt;Description&lt;/</a:t>
            </a:r>
            <a:r>
              <a:rPr lang="en-US" sz="1600" dirty="0" err="1"/>
              <a:t>th</a:t>
            </a:r>
            <a:r>
              <a:rPr lang="en-US" sz="1600" dirty="0"/>
              <a:t>&gt;&lt;/</a:t>
            </a:r>
            <a:r>
              <a:rPr lang="en-US" sz="1600" dirty="0" err="1"/>
              <a:t>tr</a:t>
            </a:r>
            <a:r>
              <a:rPr lang="en-US" sz="1600" dirty="0"/>
              <a:t>&gt;&lt;/</a:t>
            </a:r>
            <a:r>
              <a:rPr lang="en-US" sz="1600" dirty="0" err="1"/>
              <a:t>tfoot</a:t>
            </a:r>
            <a:r>
              <a:rPr lang="en-US" sz="1600" dirty="0"/>
              <a:t>&gt;</a:t>
            </a:r>
          </a:p>
          <a:p>
            <a:r>
              <a:rPr lang="en-US" sz="1600" dirty="0"/>
              <a:t>&lt;/table&gt;</a:t>
            </a:r>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97980" y="343217"/>
            <a:ext cx="5494020" cy="6251876"/>
          </a:xfrm>
          <a:prstGeom prst="rect">
            <a:avLst/>
          </a:prstGeom>
        </p:spPr>
      </p:pic>
    </p:spTree>
    <p:extLst>
      <p:ext uri="{BB962C8B-B14F-4D97-AF65-F5344CB8AC3E}">
        <p14:creationId xmlns:p14="http://schemas.microsoft.com/office/powerpoint/2010/main" val="35415818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 y="0"/>
            <a:ext cx="10515600" cy="846455"/>
          </a:xfrm>
        </p:spPr>
        <p:txBody>
          <a:bodyPr/>
          <a:lstStyle/>
          <a:p>
            <a:r>
              <a:rPr lang="en-US" b="1" dirty="0"/>
              <a:t>Table layouts</a:t>
            </a:r>
          </a:p>
        </p:txBody>
      </p:sp>
      <p:sp>
        <p:nvSpPr>
          <p:cNvPr id="3" name="Content Placeholder 2"/>
          <p:cNvSpPr>
            <a:spLocks noGrp="1"/>
          </p:cNvSpPr>
          <p:nvPr>
            <p:ph idx="1"/>
          </p:nvPr>
        </p:nvSpPr>
        <p:spPr>
          <a:xfrm>
            <a:off x="182880" y="846455"/>
            <a:ext cx="11772900" cy="5330508"/>
          </a:xfrm>
        </p:spPr>
        <p:txBody>
          <a:bodyPr/>
          <a:lstStyle/>
          <a:p>
            <a:r>
              <a:rPr lang="en-US" dirty="0"/>
              <a:t>Border:  it specify the border size of the table edges.</a:t>
            </a:r>
          </a:p>
          <a:p>
            <a:r>
              <a:rPr lang="en-US" dirty="0" err="1"/>
              <a:t>Colspan</a:t>
            </a:r>
            <a:r>
              <a:rPr lang="en-US" dirty="0"/>
              <a:t>: extends a cell to be as wide as 2 or more cells, can apply on td, </a:t>
            </a:r>
            <a:r>
              <a:rPr lang="en-US" dirty="0" err="1"/>
              <a:t>th</a:t>
            </a:r>
            <a:endParaRPr lang="en-US" dirty="0"/>
          </a:p>
          <a:p>
            <a:r>
              <a:rPr lang="en-US" dirty="0" err="1"/>
              <a:t>Rowspan</a:t>
            </a:r>
            <a:r>
              <a:rPr lang="en-US" dirty="0"/>
              <a:t>: extends a cell to be as tall as 2 or more cells, can apply on td, </a:t>
            </a:r>
            <a:r>
              <a:rPr lang="en-US" dirty="0" err="1"/>
              <a:t>th</a:t>
            </a:r>
            <a:endParaRPr lang="en-US" dirty="0"/>
          </a:p>
          <a:p>
            <a:r>
              <a:rPr lang="en-US" dirty="0"/>
              <a:t>Cell padding: use to extends the spacing between text and table cells.</a:t>
            </a:r>
          </a:p>
          <a:p>
            <a:r>
              <a:rPr lang="en-US" dirty="0"/>
              <a:t>Cell spacing: use to extends the spacing between table cells.</a:t>
            </a:r>
          </a:p>
          <a:p>
            <a:r>
              <a:rPr lang="en-US" dirty="0" err="1"/>
              <a:t>Bgcolor</a:t>
            </a:r>
            <a:r>
              <a:rPr lang="en-US" dirty="0"/>
              <a:t>: use to set the background color of table.</a:t>
            </a:r>
          </a:p>
          <a:p>
            <a:r>
              <a:rPr lang="en-US" dirty="0"/>
              <a:t>Align: use to set the table alignment on the web page i.e. center, left, right</a:t>
            </a:r>
          </a:p>
          <a:p>
            <a:r>
              <a:rPr lang="en-US" dirty="0" err="1"/>
              <a:t>Valign</a:t>
            </a:r>
            <a:r>
              <a:rPr lang="en-US" dirty="0"/>
              <a:t>: use for vertical-align the text in the table i.e. top, middle, bottom</a:t>
            </a:r>
          </a:p>
          <a:p>
            <a:r>
              <a:rPr lang="en-US" dirty="0"/>
              <a:t>Width: use to set the table width.</a:t>
            </a:r>
          </a:p>
        </p:txBody>
      </p:sp>
    </p:spTree>
    <p:extLst>
      <p:ext uri="{BB962C8B-B14F-4D97-AF65-F5344CB8AC3E}">
        <p14:creationId xmlns:p14="http://schemas.microsoft.com/office/powerpoint/2010/main" val="10463055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800735"/>
          </a:xfrm>
        </p:spPr>
        <p:txBody>
          <a:bodyPr/>
          <a:lstStyle/>
          <a:p>
            <a:r>
              <a:rPr lang="en-US" b="1" dirty="0"/>
              <a:t>Lab Assignment: Design a page look like as;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800925570"/>
              </p:ext>
            </p:extLst>
          </p:nvPr>
        </p:nvGraphicFramePr>
        <p:xfrm>
          <a:off x="838200" y="982979"/>
          <a:ext cx="10515600" cy="5794028"/>
        </p:xfrm>
        <a:graphic>
          <a:graphicData uri="http://schemas.openxmlformats.org/drawingml/2006/table">
            <a:tbl>
              <a:tblPr firstRow="1" bandRow="1">
                <a:tableStyleId>{2D5ABB26-0587-4C30-8999-92F81FD0307C}</a:tableStyleId>
              </a:tblPr>
              <a:tblGrid>
                <a:gridCol w="2628900">
                  <a:extLst>
                    <a:ext uri="{9D8B030D-6E8A-4147-A177-3AD203B41FA5}">
                      <a16:colId xmlns:a16="http://schemas.microsoft.com/office/drawing/2014/main" val="20000"/>
                    </a:ext>
                  </a:extLst>
                </a:gridCol>
                <a:gridCol w="5257800">
                  <a:extLst>
                    <a:ext uri="{9D8B030D-6E8A-4147-A177-3AD203B41FA5}">
                      <a16:colId xmlns:a16="http://schemas.microsoft.com/office/drawing/2014/main" val="20001"/>
                    </a:ext>
                  </a:extLst>
                </a:gridCol>
                <a:gridCol w="2628900">
                  <a:extLst>
                    <a:ext uri="{9D8B030D-6E8A-4147-A177-3AD203B41FA5}">
                      <a16:colId xmlns:a16="http://schemas.microsoft.com/office/drawing/2014/main" val="20002"/>
                    </a:ext>
                  </a:extLst>
                </a:gridCol>
              </a:tblGrid>
              <a:tr h="924847">
                <a:tc gridSpan="3">
                  <a:txBody>
                    <a:bodyPr/>
                    <a:lstStyle/>
                    <a:p>
                      <a:pPr algn="ctr"/>
                      <a:r>
                        <a:rPr lang="en-US" dirty="0"/>
                        <a:t>Header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944334">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Contents Place here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News Update</a:t>
                      </a:r>
                    </a:p>
                    <a:p>
                      <a:pPr algn="ctr"/>
                      <a:r>
                        <a:rPr lang="en-US" dirty="0"/>
                        <a:t>_____________________</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924847">
                <a:tc gridSpan="3">
                  <a:txBody>
                    <a:bodyPr/>
                    <a:lstStyle/>
                    <a:p>
                      <a:pPr algn="ctr"/>
                      <a:r>
                        <a:rPr lang="en-US" dirty="0"/>
                        <a:t>Footer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1016787193"/>
              </p:ext>
            </p:extLst>
          </p:nvPr>
        </p:nvGraphicFramePr>
        <p:xfrm>
          <a:off x="838200" y="2365586"/>
          <a:ext cx="2590800" cy="1854200"/>
        </p:xfrm>
        <a:graphic>
          <a:graphicData uri="http://schemas.openxmlformats.org/drawingml/2006/table">
            <a:tbl>
              <a:tblPr firstRow="1" bandRow="1">
                <a:tableStyleId>{2D5ABB26-0587-4C30-8999-92F81FD0307C}</a:tableStyleId>
              </a:tblPr>
              <a:tblGrid>
                <a:gridCol w="2590800">
                  <a:extLst>
                    <a:ext uri="{9D8B030D-6E8A-4147-A177-3AD203B41FA5}">
                      <a16:colId xmlns:a16="http://schemas.microsoft.com/office/drawing/2014/main" val="20000"/>
                    </a:ext>
                  </a:extLst>
                </a:gridCol>
              </a:tblGrid>
              <a:tr h="370840">
                <a:tc>
                  <a:txBody>
                    <a:bodyPr/>
                    <a:lstStyle/>
                    <a:p>
                      <a:pPr algn="ctr"/>
                      <a:r>
                        <a:rPr lang="en-US" dirty="0"/>
                        <a:t>Main Menu</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r>
                        <a:rPr lang="en-US" dirty="0"/>
                        <a:t>HOME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r>
                        <a:rPr lang="en-US" dirty="0"/>
                        <a:t>About Us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70840">
                <a:tc>
                  <a:txBody>
                    <a:bodyPr/>
                    <a:lstStyle/>
                    <a:p>
                      <a:r>
                        <a:rPr lang="en-US" dirty="0"/>
                        <a:t>Contacts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70840">
                <a:tc>
                  <a:txBody>
                    <a:bodyPr/>
                    <a:lstStyle/>
                    <a:p>
                      <a:r>
                        <a:rPr lang="en-US" dirty="0"/>
                        <a:t>Help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1234812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732155"/>
          </a:xfrm>
        </p:spPr>
        <p:txBody>
          <a:bodyPr/>
          <a:lstStyle/>
          <a:p>
            <a:r>
              <a:rPr lang="en-US" b="1" dirty="0"/>
              <a:t>Forms in HTML</a:t>
            </a:r>
          </a:p>
        </p:txBody>
      </p:sp>
      <p:sp>
        <p:nvSpPr>
          <p:cNvPr id="3" name="Content Placeholder 2"/>
          <p:cNvSpPr>
            <a:spLocks noGrp="1"/>
          </p:cNvSpPr>
          <p:nvPr>
            <p:ph idx="1"/>
          </p:nvPr>
        </p:nvSpPr>
        <p:spPr>
          <a:xfrm>
            <a:off x="838200" y="1097280"/>
            <a:ext cx="10515600" cy="5079683"/>
          </a:xfrm>
        </p:spPr>
        <p:txBody>
          <a:bodyPr/>
          <a:lstStyle/>
          <a:p>
            <a:r>
              <a:rPr lang="en-US" dirty="0"/>
              <a:t>Use for dynamic web pages.</a:t>
            </a:r>
          </a:p>
          <a:p>
            <a:r>
              <a:rPr lang="en-US" dirty="0"/>
              <a:t>HTML can provides a collection of tags for creating forms that use to collect data/information from user.</a:t>
            </a:r>
          </a:p>
          <a:p>
            <a:r>
              <a:rPr lang="en-US" dirty="0"/>
              <a:t>&lt;form&gt;….&lt;/form&gt; tags are used to create a form.</a:t>
            </a:r>
          </a:p>
          <a:p>
            <a:r>
              <a:rPr lang="en-US" dirty="0"/>
              <a:t>Example:</a:t>
            </a:r>
          </a:p>
          <a:p>
            <a:pPr marL="0" indent="0">
              <a:buNone/>
            </a:pPr>
            <a:endParaRPr lang="en-US" dirty="0"/>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95731" y="2094835"/>
            <a:ext cx="3896269" cy="4763165"/>
          </a:xfrm>
          <a:prstGeom prst="rect">
            <a:avLst/>
          </a:prstGeom>
        </p:spPr>
      </p:pic>
    </p:spTree>
    <p:extLst>
      <p:ext uri="{BB962C8B-B14F-4D97-AF65-F5344CB8AC3E}">
        <p14:creationId xmlns:p14="http://schemas.microsoft.com/office/powerpoint/2010/main" val="37907995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823595"/>
          </a:xfrm>
        </p:spPr>
        <p:txBody>
          <a:bodyPr/>
          <a:lstStyle/>
          <a:p>
            <a:r>
              <a:rPr lang="en-US" b="1" dirty="0"/>
              <a:t>Attributes of form in html</a:t>
            </a:r>
          </a:p>
        </p:txBody>
      </p:sp>
      <p:sp>
        <p:nvSpPr>
          <p:cNvPr id="3" name="Content Placeholder 2"/>
          <p:cNvSpPr>
            <a:spLocks noGrp="1"/>
          </p:cNvSpPr>
          <p:nvPr>
            <p:ph idx="1"/>
          </p:nvPr>
        </p:nvSpPr>
        <p:spPr>
          <a:xfrm>
            <a:off x="838200" y="823595"/>
            <a:ext cx="10515600" cy="5353368"/>
          </a:xfrm>
        </p:spPr>
        <p:txBody>
          <a:bodyPr/>
          <a:lstStyle/>
          <a:p>
            <a:r>
              <a:rPr lang="en-US" dirty="0"/>
              <a:t>&lt;form action=“..” method=“..” target=“..”&gt; </a:t>
            </a:r>
          </a:p>
          <a:p>
            <a:r>
              <a:rPr lang="en-US" dirty="0"/>
              <a:t>Action: the URL or path the page. </a:t>
            </a:r>
          </a:p>
          <a:p>
            <a:r>
              <a:rPr lang="en-US" dirty="0"/>
              <a:t>Method: how you want form data to be sent to the page which is mentioned in the action.</a:t>
            </a:r>
          </a:p>
          <a:p>
            <a:pPr lvl="1"/>
            <a:r>
              <a:rPr lang="en-US" dirty="0"/>
              <a:t>Get: sends the form data on the URL to the page which is mentioned in action.</a:t>
            </a:r>
          </a:p>
          <a:p>
            <a:pPr lvl="1"/>
            <a:r>
              <a:rPr lang="en-US" dirty="0"/>
              <a:t>Post: sends the form data in the HTTP to the page which is mentioned in the action.</a:t>
            </a:r>
          </a:p>
          <a:p>
            <a:endParaRPr lang="en-US" dirty="0"/>
          </a:p>
          <a:p>
            <a:endParaRPr lang="en-US" dirty="0"/>
          </a:p>
        </p:txBody>
      </p:sp>
    </p:spTree>
    <p:extLst>
      <p:ext uri="{BB962C8B-B14F-4D97-AF65-F5344CB8AC3E}">
        <p14:creationId xmlns:p14="http://schemas.microsoft.com/office/powerpoint/2010/main" val="286326195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617855"/>
          </a:xfrm>
        </p:spPr>
        <p:txBody>
          <a:bodyPr>
            <a:normAutofit fontScale="90000"/>
          </a:bodyPr>
          <a:lstStyle/>
          <a:p>
            <a:r>
              <a:rPr lang="en-US" b="1" dirty="0"/>
              <a:t>Input fields in HTML form</a:t>
            </a:r>
          </a:p>
        </p:txBody>
      </p:sp>
      <p:sp>
        <p:nvSpPr>
          <p:cNvPr id="3" name="Content Placeholder 2"/>
          <p:cNvSpPr>
            <a:spLocks noGrp="1"/>
          </p:cNvSpPr>
          <p:nvPr>
            <p:ph idx="1"/>
          </p:nvPr>
        </p:nvSpPr>
        <p:spPr>
          <a:xfrm>
            <a:off x="838200" y="842644"/>
            <a:ext cx="11140440" cy="5512435"/>
          </a:xfrm>
        </p:spPr>
        <p:txBody>
          <a:bodyPr/>
          <a:lstStyle/>
          <a:p>
            <a:r>
              <a:rPr lang="en-US" dirty="0"/>
              <a:t>Text field</a:t>
            </a:r>
          </a:p>
          <a:p>
            <a:pPr lvl="1"/>
            <a:r>
              <a:rPr lang="en-US" dirty="0"/>
              <a:t>Single line fields into which users type information. </a:t>
            </a:r>
          </a:p>
          <a:p>
            <a:pPr lvl="1"/>
            <a:r>
              <a:rPr lang="en-US" dirty="0"/>
              <a:t>Caption here &lt;input type=“text” name=“t1” value=“type here” /&gt;</a:t>
            </a:r>
          </a:p>
          <a:p>
            <a:pPr lvl="1"/>
            <a:r>
              <a:rPr lang="en-US" dirty="0"/>
              <a:t>i.e. Caption here</a:t>
            </a:r>
          </a:p>
          <a:p>
            <a:pPr lvl="1"/>
            <a:r>
              <a:rPr lang="en-US" dirty="0"/>
              <a:t>Size: the length (in characters) of the text field.</a:t>
            </a:r>
          </a:p>
          <a:p>
            <a:pPr lvl="1"/>
            <a:r>
              <a:rPr lang="en-US" dirty="0" err="1"/>
              <a:t>Maxlength</a:t>
            </a:r>
            <a:r>
              <a:rPr lang="en-US" dirty="0"/>
              <a:t>: the maximum number of characters the user can type into the field.</a:t>
            </a:r>
          </a:p>
          <a:p>
            <a:pPr marL="457200" lvl="1" indent="0">
              <a:buNone/>
            </a:pPr>
            <a:endParaRPr lang="en-US" dirty="0"/>
          </a:p>
          <a:p>
            <a:r>
              <a:rPr lang="en-US" dirty="0"/>
              <a:t>Password field</a:t>
            </a:r>
          </a:p>
          <a:p>
            <a:pPr lvl="1"/>
            <a:r>
              <a:rPr lang="en-US" dirty="0"/>
              <a:t>A password field is a special text field that doesn’t display (i.e. asterisk or bullet) what the user types.</a:t>
            </a:r>
          </a:p>
          <a:p>
            <a:pPr lvl="1"/>
            <a:r>
              <a:rPr lang="en-US" dirty="0"/>
              <a:t>Enter Password &lt;input type=“password” name=“t2” size=“10” </a:t>
            </a:r>
            <a:r>
              <a:rPr lang="en-US" dirty="0" err="1"/>
              <a:t>maxlength</a:t>
            </a:r>
            <a:r>
              <a:rPr lang="en-US" dirty="0"/>
              <a:t>=“25”&gt;</a:t>
            </a:r>
          </a:p>
          <a:p>
            <a:pPr lvl="1"/>
            <a:r>
              <a:rPr lang="en-US" dirty="0"/>
              <a:t>e.g. Enter Password </a:t>
            </a:r>
          </a:p>
          <a:p>
            <a:endParaRPr lang="en-US" dirty="0"/>
          </a:p>
        </p:txBody>
      </p:sp>
      <p:sp>
        <p:nvSpPr>
          <p:cNvPr id="4" name="Rectangle 3"/>
          <p:cNvSpPr/>
          <p:nvPr/>
        </p:nvSpPr>
        <p:spPr>
          <a:xfrm>
            <a:off x="3771900" y="2125980"/>
            <a:ext cx="5692140" cy="41148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 name="Rectangle 4"/>
          <p:cNvSpPr/>
          <p:nvPr/>
        </p:nvSpPr>
        <p:spPr>
          <a:xfrm>
            <a:off x="4130040" y="4861560"/>
            <a:ext cx="5334000" cy="48768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a:t>
            </a:r>
          </a:p>
        </p:txBody>
      </p:sp>
    </p:spTree>
    <p:extLst>
      <p:ext uri="{BB962C8B-B14F-4D97-AF65-F5344CB8AC3E}">
        <p14:creationId xmlns:p14="http://schemas.microsoft.com/office/powerpoint/2010/main" val="13331467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67425"/>
            <a:ext cx="10515600" cy="678064"/>
          </a:xfrm>
        </p:spPr>
        <p:txBody>
          <a:bodyPr>
            <a:normAutofit fontScale="90000"/>
          </a:bodyPr>
          <a:lstStyle/>
          <a:p>
            <a:r>
              <a:rPr lang="en-US" b="1" dirty="0">
                <a:effectLst>
                  <a:outerShdw blurRad="38100" dist="38100" dir="2700000" algn="tl">
                    <a:srgbClr val="000000">
                      <a:alpha val="43137"/>
                    </a:srgbClr>
                  </a:outerShdw>
                </a:effectLst>
              </a:rPr>
              <a:t>HTML Elements and Its Sequences</a:t>
            </a:r>
          </a:p>
        </p:txBody>
      </p:sp>
      <p:sp>
        <p:nvSpPr>
          <p:cNvPr id="3" name="Content Placeholder 2"/>
          <p:cNvSpPr>
            <a:spLocks noGrp="1"/>
          </p:cNvSpPr>
          <p:nvPr>
            <p:ph idx="1"/>
          </p:nvPr>
        </p:nvSpPr>
        <p:spPr>
          <a:xfrm>
            <a:off x="838200" y="1120462"/>
            <a:ext cx="10515600" cy="5422006"/>
          </a:xfrm>
        </p:spPr>
        <p:txBody>
          <a:bodyPr>
            <a:normAutofit/>
          </a:bodyPr>
          <a:lstStyle/>
          <a:p>
            <a:r>
              <a:rPr lang="en-US" dirty="0"/>
              <a:t>The </a:t>
            </a:r>
            <a:r>
              <a:rPr lang="en-US" b="1" dirty="0">
                <a:solidFill>
                  <a:srgbClr val="FF0000"/>
                </a:solidFill>
              </a:rPr>
              <a:t>&lt;html&gt; </a:t>
            </a:r>
            <a:r>
              <a:rPr lang="en-US" dirty="0"/>
              <a:t>tag starts the web page, and </a:t>
            </a:r>
            <a:r>
              <a:rPr lang="en-US" dirty="0">
                <a:solidFill>
                  <a:srgbClr val="FF0000"/>
                </a:solidFill>
              </a:rPr>
              <a:t>&lt;/html&gt; </a:t>
            </a:r>
            <a:r>
              <a:rPr lang="en-US" dirty="0"/>
              <a:t>ends it.</a:t>
            </a:r>
          </a:p>
          <a:p>
            <a:r>
              <a:rPr lang="en-US" dirty="0"/>
              <a:t>The markup between </a:t>
            </a:r>
            <a:r>
              <a:rPr lang="en-US" dirty="0">
                <a:solidFill>
                  <a:srgbClr val="FF0000"/>
                </a:solidFill>
              </a:rPr>
              <a:t>&lt;head&gt; </a:t>
            </a:r>
            <a:r>
              <a:rPr lang="en-US" dirty="0"/>
              <a:t>and </a:t>
            </a:r>
            <a:r>
              <a:rPr lang="en-US" dirty="0">
                <a:solidFill>
                  <a:srgbClr val="FF0000"/>
                </a:solidFill>
              </a:rPr>
              <a:t>&lt;/head&gt; </a:t>
            </a:r>
            <a:r>
              <a:rPr lang="en-US" dirty="0"/>
              <a:t>defines general information for the entire web page.</a:t>
            </a:r>
          </a:p>
          <a:p>
            <a:r>
              <a:rPr lang="en-US" dirty="0"/>
              <a:t>The text inside the </a:t>
            </a:r>
            <a:r>
              <a:rPr lang="en-US" dirty="0">
                <a:solidFill>
                  <a:srgbClr val="FF0000"/>
                </a:solidFill>
              </a:rPr>
              <a:t>&lt;title&gt;&lt;/title&gt; </a:t>
            </a:r>
            <a:r>
              <a:rPr lang="en-US" dirty="0"/>
              <a:t>element provides the page title.</a:t>
            </a:r>
          </a:p>
          <a:p>
            <a:r>
              <a:rPr lang="en-US" dirty="0"/>
              <a:t>The </a:t>
            </a:r>
            <a:r>
              <a:rPr lang="en-US" dirty="0">
                <a:solidFill>
                  <a:srgbClr val="FF0000"/>
                </a:solidFill>
              </a:rPr>
              <a:t>&lt;meta&gt; </a:t>
            </a:r>
            <a:r>
              <a:rPr lang="en-US" dirty="0"/>
              <a:t>element provides information about page content and display layout.</a:t>
            </a:r>
          </a:p>
          <a:p>
            <a:r>
              <a:rPr lang="en-US" dirty="0"/>
              <a:t>A </a:t>
            </a:r>
            <a:r>
              <a:rPr lang="en-US" dirty="0">
                <a:solidFill>
                  <a:srgbClr val="FF0000"/>
                </a:solidFill>
              </a:rPr>
              <a:t>&lt;link&gt; </a:t>
            </a:r>
            <a:r>
              <a:rPr lang="en-US" dirty="0"/>
              <a:t>element establishes a link to an external resource; in this case, to two different CSS style sheets.</a:t>
            </a:r>
          </a:p>
          <a:p>
            <a:r>
              <a:rPr lang="en-US" dirty="0"/>
              <a:t>The markup between </a:t>
            </a:r>
            <a:r>
              <a:rPr lang="en-US" dirty="0">
                <a:solidFill>
                  <a:srgbClr val="FF0000"/>
                </a:solidFill>
              </a:rPr>
              <a:t>&lt;body&gt; </a:t>
            </a:r>
            <a:r>
              <a:rPr lang="en-US" dirty="0"/>
              <a:t>and </a:t>
            </a:r>
            <a:r>
              <a:rPr lang="en-US" dirty="0">
                <a:solidFill>
                  <a:srgbClr val="FF0000"/>
                </a:solidFill>
              </a:rPr>
              <a:t>&lt;/body&gt; </a:t>
            </a:r>
            <a:r>
              <a:rPr lang="en-US" dirty="0"/>
              <a:t>supplies actual page content.</a:t>
            </a:r>
          </a:p>
        </p:txBody>
      </p:sp>
    </p:spTree>
    <p:extLst>
      <p:ext uri="{BB962C8B-B14F-4D97-AF65-F5344CB8AC3E}">
        <p14:creationId xmlns:p14="http://schemas.microsoft.com/office/powerpoint/2010/main" val="236281251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1044355" cy="1325563"/>
          </a:xfrm>
        </p:spPr>
        <p:txBody>
          <a:bodyPr/>
          <a:lstStyle/>
          <a:p>
            <a:r>
              <a:rPr lang="en-US" b="1" dirty="0"/>
              <a:t>Example:</a:t>
            </a:r>
          </a:p>
        </p:txBody>
      </p:sp>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2066270"/>
            <a:ext cx="12191999" cy="2080896"/>
          </a:xfrm>
        </p:spPr>
      </p:pic>
      <p:pic>
        <p:nvPicPr>
          <p:cNvPr id="5" name="Picture 4"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7642" y="4387176"/>
            <a:ext cx="9896713" cy="224222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13600176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10515600" cy="755015"/>
          </a:xfrm>
        </p:spPr>
        <p:txBody>
          <a:bodyPr/>
          <a:lstStyle/>
          <a:p>
            <a:r>
              <a:rPr lang="en-US" b="1" dirty="0"/>
              <a:t>Check boxes and Radio buttons</a:t>
            </a:r>
          </a:p>
        </p:txBody>
      </p:sp>
      <p:sp>
        <p:nvSpPr>
          <p:cNvPr id="3" name="Content Placeholder 2"/>
          <p:cNvSpPr>
            <a:spLocks noGrp="1"/>
          </p:cNvSpPr>
          <p:nvPr>
            <p:ph idx="1"/>
          </p:nvPr>
        </p:nvSpPr>
        <p:spPr>
          <a:xfrm>
            <a:off x="228600" y="1028699"/>
            <a:ext cx="11963400" cy="5148263"/>
          </a:xfrm>
        </p:spPr>
        <p:txBody>
          <a:bodyPr/>
          <a:lstStyle/>
          <a:p>
            <a:r>
              <a:rPr lang="en-US" dirty="0"/>
              <a:t>If a finite set of possible values is available to the user then check boxes or radio buttons are used.</a:t>
            </a:r>
          </a:p>
          <a:p>
            <a:r>
              <a:rPr lang="en-US" dirty="0"/>
              <a:t>Check boxes: choose more than one option.</a:t>
            </a:r>
          </a:p>
          <a:p>
            <a:r>
              <a:rPr lang="en-US" dirty="0"/>
              <a:t>Radio buttons: choose only one option.</a:t>
            </a:r>
          </a:p>
          <a:p>
            <a:pPr marL="0" indent="0">
              <a:buNone/>
            </a:pPr>
            <a:endParaRPr lang="en-US" dirty="0"/>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85583" y="2148841"/>
            <a:ext cx="5306417" cy="4709160"/>
          </a:xfrm>
          <a:prstGeom prst="rect">
            <a:avLst/>
          </a:prstGeom>
        </p:spPr>
      </p:pic>
    </p:spTree>
    <p:extLst>
      <p:ext uri="{BB962C8B-B14F-4D97-AF65-F5344CB8AC3E}">
        <p14:creationId xmlns:p14="http://schemas.microsoft.com/office/powerpoint/2010/main" val="368301080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869315"/>
          </a:xfrm>
        </p:spPr>
        <p:txBody>
          <a:bodyPr/>
          <a:lstStyle/>
          <a:p>
            <a:r>
              <a:rPr lang="en-US" b="1" dirty="0"/>
              <a:t>Example: Radio Button</a:t>
            </a:r>
          </a:p>
        </p:txBody>
      </p:sp>
      <p:sp>
        <p:nvSpPr>
          <p:cNvPr id="3" name="Content Placeholder 2"/>
          <p:cNvSpPr>
            <a:spLocks noGrp="1"/>
          </p:cNvSpPr>
          <p:nvPr>
            <p:ph idx="1"/>
          </p:nvPr>
        </p:nvSpPr>
        <p:spPr>
          <a:xfrm>
            <a:off x="838200" y="1074420"/>
            <a:ext cx="10515600" cy="5102543"/>
          </a:xfrm>
        </p:spPr>
        <p:txBody>
          <a:bodyPr/>
          <a:lstStyle/>
          <a:p>
            <a:r>
              <a:rPr lang="en-US" dirty="0"/>
              <a:t>&lt;form&gt;</a:t>
            </a:r>
          </a:p>
          <a:p>
            <a:r>
              <a:rPr lang="en-US" dirty="0"/>
              <a:t>&lt;input type=“radio” name=“gender” value=“male”&gt; Male &lt;</a:t>
            </a:r>
            <a:r>
              <a:rPr lang="en-US" dirty="0" err="1"/>
              <a:t>br</a:t>
            </a:r>
            <a:r>
              <a:rPr lang="en-US" dirty="0"/>
              <a:t> /&gt; </a:t>
            </a:r>
          </a:p>
          <a:p>
            <a:r>
              <a:rPr lang="en-US" dirty="0"/>
              <a:t>&lt;input type=“radio” name=“gender” value=“female”&gt; Female</a:t>
            </a:r>
          </a:p>
          <a:p>
            <a:r>
              <a:rPr lang="en-US" dirty="0"/>
              <a:t>&lt;/form&gt;</a:t>
            </a:r>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30622" y="3625691"/>
            <a:ext cx="5623178" cy="275752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93320822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3690"/>
            <a:ext cx="10515600" cy="823595"/>
          </a:xfrm>
        </p:spPr>
        <p:txBody>
          <a:bodyPr/>
          <a:lstStyle/>
          <a:p>
            <a:r>
              <a:rPr lang="en-US" b="1" dirty="0"/>
              <a:t>Example: Check boxes</a:t>
            </a:r>
          </a:p>
        </p:txBody>
      </p:sp>
      <p:sp>
        <p:nvSpPr>
          <p:cNvPr id="3" name="Content Placeholder 2"/>
          <p:cNvSpPr>
            <a:spLocks noGrp="1"/>
          </p:cNvSpPr>
          <p:nvPr>
            <p:ph idx="1"/>
          </p:nvPr>
        </p:nvSpPr>
        <p:spPr>
          <a:xfrm>
            <a:off x="0" y="1028700"/>
            <a:ext cx="12367260" cy="5148263"/>
          </a:xfrm>
        </p:spPr>
        <p:txBody>
          <a:bodyPr/>
          <a:lstStyle/>
          <a:p>
            <a:r>
              <a:rPr lang="en-US" dirty="0"/>
              <a:t>&lt;form&gt;</a:t>
            </a:r>
          </a:p>
          <a:p>
            <a:r>
              <a:rPr lang="en-US" dirty="0"/>
              <a:t>&lt;input type=“checkbox” name=“c1” value=“Pizza” checked=“checked”&gt;&lt;</a:t>
            </a:r>
            <a:r>
              <a:rPr lang="en-US" dirty="0" err="1"/>
              <a:t>br</a:t>
            </a:r>
            <a:r>
              <a:rPr lang="en-US" dirty="0"/>
              <a:t>&gt;</a:t>
            </a:r>
          </a:p>
          <a:p>
            <a:r>
              <a:rPr lang="en-US" dirty="0"/>
              <a:t>&lt;input type=“checkbox” name=“c2” value=“</a:t>
            </a:r>
            <a:r>
              <a:rPr lang="en-US" dirty="0" err="1"/>
              <a:t>icecream</a:t>
            </a:r>
            <a:r>
              <a:rPr lang="en-US" dirty="0"/>
              <a:t>”&gt; Ice Cream&lt;</a:t>
            </a:r>
            <a:r>
              <a:rPr lang="en-US" dirty="0" err="1"/>
              <a:t>br</a:t>
            </a:r>
            <a:r>
              <a:rPr lang="en-US" dirty="0"/>
              <a:t>&gt;</a:t>
            </a:r>
          </a:p>
          <a:p>
            <a:r>
              <a:rPr lang="en-US" dirty="0"/>
              <a:t>&lt;input type=“checkbox” name=“c2” value=“</a:t>
            </a:r>
            <a:r>
              <a:rPr lang="en-US" dirty="0" err="1"/>
              <a:t>icecream</a:t>
            </a:r>
            <a:r>
              <a:rPr lang="en-US" dirty="0"/>
              <a:t>”&gt; Green Eggs and Ham&lt;</a:t>
            </a:r>
            <a:r>
              <a:rPr lang="en-US" dirty="0" err="1"/>
              <a:t>br</a:t>
            </a:r>
            <a:r>
              <a:rPr lang="en-US" dirty="0"/>
              <a:t>&gt;</a:t>
            </a:r>
          </a:p>
          <a:p>
            <a:r>
              <a:rPr lang="en-US" dirty="0"/>
              <a:t>&lt;/form&gt;</a:t>
            </a:r>
          </a:p>
          <a:p>
            <a:endParaRPr lang="en-US" dirty="0"/>
          </a:p>
          <a:p>
            <a:endParaRPr lang="en-US" dirty="0"/>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12687" y="3602831"/>
            <a:ext cx="6657270" cy="230127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95269897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686435"/>
          </a:xfrm>
        </p:spPr>
        <p:txBody>
          <a:bodyPr>
            <a:normAutofit fontScale="90000"/>
          </a:bodyPr>
          <a:lstStyle/>
          <a:p>
            <a:r>
              <a:rPr lang="en-US" b="1" dirty="0"/>
              <a:t>Hidden Field</a:t>
            </a:r>
          </a:p>
        </p:txBody>
      </p:sp>
      <p:sp>
        <p:nvSpPr>
          <p:cNvPr id="3" name="Content Placeholder 2"/>
          <p:cNvSpPr>
            <a:spLocks noGrp="1"/>
          </p:cNvSpPr>
          <p:nvPr>
            <p:ph idx="1"/>
          </p:nvPr>
        </p:nvSpPr>
        <p:spPr>
          <a:xfrm>
            <a:off x="0" y="686435"/>
            <a:ext cx="12024360" cy="5097146"/>
          </a:xfrm>
        </p:spPr>
        <p:txBody>
          <a:bodyPr>
            <a:noAutofit/>
          </a:bodyPr>
          <a:lstStyle/>
          <a:p>
            <a:r>
              <a:rPr lang="en-US" sz="3600" dirty="0"/>
              <a:t>A hidden field lets you collect name and value information that the user cannot see along with the rest of the form data. </a:t>
            </a:r>
          </a:p>
          <a:p>
            <a:r>
              <a:rPr lang="en-US" sz="3600" dirty="0"/>
              <a:t>Hidden fields are useful for keeping track of information associated with the form.</a:t>
            </a:r>
          </a:p>
          <a:p>
            <a:r>
              <a:rPr lang="en-US" sz="3600" dirty="0"/>
              <a:t>Usually used in dynamic web page programming e.g. PHP  to send primary key or id along with the other form data to target page for necessary action.</a:t>
            </a:r>
          </a:p>
          <a:p>
            <a:r>
              <a:rPr lang="en-US" sz="3600" dirty="0"/>
              <a:t>&lt;input type=“hidden” name=“h1” value= “</a:t>
            </a:r>
            <a:r>
              <a:rPr lang="en-US" sz="3600" dirty="0" err="1"/>
              <a:t>adnan.amin@live</a:t>
            </a:r>
            <a:r>
              <a:rPr lang="en-US" sz="3600" dirty="0"/>
              <a:t>. co.uk ”&gt;</a:t>
            </a:r>
          </a:p>
          <a:p>
            <a:endParaRPr lang="en-US" sz="3600" dirty="0"/>
          </a:p>
        </p:txBody>
      </p:sp>
    </p:spTree>
    <p:extLst>
      <p:ext uri="{BB962C8B-B14F-4D97-AF65-F5344CB8AC3E}">
        <p14:creationId xmlns:p14="http://schemas.microsoft.com/office/powerpoint/2010/main" val="59424247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732155"/>
          </a:xfrm>
        </p:spPr>
        <p:txBody>
          <a:bodyPr/>
          <a:lstStyle/>
          <a:p>
            <a:r>
              <a:rPr lang="en-US" b="1" dirty="0"/>
              <a:t>File upload field</a:t>
            </a:r>
          </a:p>
        </p:txBody>
      </p:sp>
      <p:sp>
        <p:nvSpPr>
          <p:cNvPr id="3" name="Content Placeholder 2"/>
          <p:cNvSpPr>
            <a:spLocks noGrp="1"/>
          </p:cNvSpPr>
          <p:nvPr>
            <p:ph idx="1"/>
          </p:nvPr>
        </p:nvSpPr>
        <p:spPr>
          <a:xfrm>
            <a:off x="0" y="937260"/>
            <a:ext cx="12192000" cy="5239703"/>
          </a:xfrm>
        </p:spPr>
        <p:txBody>
          <a:bodyPr/>
          <a:lstStyle/>
          <a:p>
            <a:r>
              <a:rPr lang="en-US" dirty="0"/>
              <a:t>A form can receive a document/file i.e. images, file etc. </a:t>
            </a:r>
          </a:p>
          <a:p>
            <a:r>
              <a:rPr lang="en-US" dirty="0"/>
              <a:t>A user can submit the form data (text and files or image)</a:t>
            </a:r>
          </a:p>
          <a:p>
            <a:r>
              <a:rPr lang="en-US" dirty="0"/>
              <a:t>The input element of form with type file is used for this purpose.</a:t>
            </a:r>
          </a:p>
          <a:p>
            <a:endParaRPr lang="en-US" dirty="0"/>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9308" y="2616003"/>
            <a:ext cx="8873299" cy="1882215"/>
          </a:xfrm>
          <a:prstGeom prst="rect">
            <a:avLst/>
          </a:prstGeom>
        </p:spPr>
      </p:pic>
      <p:pic>
        <p:nvPicPr>
          <p:cNvPr id="5" name="Picture 4"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48447" y="4761827"/>
            <a:ext cx="6295106" cy="180312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70785463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823595"/>
          </a:xfrm>
        </p:spPr>
        <p:txBody>
          <a:bodyPr/>
          <a:lstStyle/>
          <a:p>
            <a:r>
              <a:rPr lang="en-US" b="1" dirty="0"/>
              <a:t>Drop-down List field</a:t>
            </a:r>
          </a:p>
        </p:txBody>
      </p:sp>
      <p:sp>
        <p:nvSpPr>
          <p:cNvPr id="3" name="Content Placeholder 2"/>
          <p:cNvSpPr>
            <a:spLocks noGrp="1"/>
          </p:cNvSpPr>
          <p:nvPr>
            <p:ph idx="1"/>
          </p:nvPr>
        </p:nvSpPr>
        <p:spPr>
          <a:xfrm>
            <a:off x="0" y="823594"/>
            <a:ext cx="12192000" cy="6034405"/>
          </a:xfrm>
        </p:spPr>
        <p:txBody>
          <a:bodyPr/>
          <a:lstStyle/>
          <a:p>
            <a:r>
              <a:rPr lang="en-US" dirty="0"/>
              <a:t>Drop down lists are a great way to give users lots of options in a small amount of screen space. </a:t>
            </a:r>
          </a:p>
          <a:p>
            <a:r>
              <a:rPr lang="en-US" dirty="0"/>
              <a:t>You can also allow users to select more than one item from the drop down list by holding Ctrl key.</a:t>
            </a:r>
          </a:p>
          <a:p>
            <a:endParaRPr lang="en-US" dirty="0"/>
          </a:p>
          <a:p>
            <a:r>
              <a:rPr lang="en-US" dirty="0"/>
              <a:t>Example:                                                             with multiple            without multiple</a:t>
            </a:r>
          </a:p>
          <a:p>
            <a:r>
              <a:rPr lang="en-US" dirty="0"/>
              <a:t>Select Option</a:t>
            </a:r>
          </a:p>
          <a:p>
            <a:r>
              <a:rPr lang="en-US" dirty="0"/>
              <a:t>&lt;select name=“s1” </a:t>
            </a:r>
            <a:r>
              <a:rPr lang="en-US" strike="sngStrike" dirty="0"/>
              <a:t>multiple=“multiple”&gt;</a:t>
            </a:r>
          </a:p>
          <a:p>
            <a:r>
              <a:rPr lang="en-US" dirty="0"/>
              <a:t>      &lt;option value=“v1”&gt;Value 1&lt;/option&gt;</a:t>
            </a:r>
          </a:p>
          <a:p>
            <a:r>
              <a:rPr lang="en-US" dirty="0"/>
              <a:t>      &lt;option value=“v2”&gt;Value 2&lt;/option&gt;</a:t>
            </a:r>
          </a:p>
          <a:p>
            <a:r>
              <a:rPr lang="en-US" dirty="0"/>
              <a:t>&lt;/select&gt;</a:t>
            </a:r>
          </a:p>
          <a:p>
            <a:endParaRPr lang="en-US" dirty="0"/>
          </a:p>
          <a:p>
            <a:endParaRPr lang="en-US" dirty="0"/>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93152" y="3840796"/>
            <a:ext cx="1819327" cy="1889301"/>
          </a:xfrm>
          <a:prstGeom prst="rect">
            <a:avLst/>
          </a:prstGeom>
        </p:spPr>
      </p:pic>
      <p:pic>
        <p:nvPicPr>
          <p:cNvPr id="5" name="Picture 4"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19164" y="3840796"/>
            <a:ext cx="2090796" cy="793061"/>
          </a:xfrm>
          <a:prstGeom prst="rect">
            <a:avLst/>
          </a:prstGeom>
        </p:spPr>
      </p:pic>
      <p:cxnSp>
        <p:nvCxnSpPr>
          <p:cNvPr id="7" name="Elbow Connector 6"/>
          <p:cNvCxnSpPr>
            <a:endCxn id="5" idx="0"/>
          </p:cNvCxnSpPr>
          <p:nvPr/>
        </p:nvCxnSpPr>
        <p:spPr>
          <a:xfrm flipV="1">
            <a:off x="4183380" y="3840796"/>
            <a:ext cx="5881182" cy="319724"/>
          </a:xfrm>
          <a:prstGeom prst="bentConnector4">
            <a:avLst>
              <a:gd name="adj1" fmla="val -479"/>
              <a:gd name="adj2" fmla="val 171499"/>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7609699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 y="22860"/>
            <a:ext cx="11993880" cy="823595"/>
          </a:xfrm>
        </p:spPr>
        <p:txBody>
          <a:bodyPr/>
          <a:lstStyle/>
          <a:p>
            <a:r>
              <a:rPr lang="en-US" b="1" dirty="0"/>
              <a:t>Multiline text boxes</a:t>
            </a:r>
          </a:p>
        </p:txBody>
      </p:sp>
      <p:sp>
        <p:nvSpPr>
          <p:cNvPr id="3" name="Content Placeholder 2"/>
          <p:cNvSpPr>
            <a:spLocks noGrp="1"/>
          </p:cNvSpPr>
          <p:nvPr>
            <p:ph idx="1"/>
          </p:nvPr>
        </p:nvSpPr>
        <p:spPr>
          <a:xfrm>
            <a:off x="198120" y="846455"/>
            <a:ext cx="11993880" cy="6034405"/>
          </a:xfrm>
        </p:spPr>
        <p:txBody>
          <a:bodyPr/>
          <a:lstStyle/>
          <a:p>
            <a:r>
              <a:rPr lang="en-US" dirty="0"/>
              <a:t>When single line text field cannot fulfil the requirement of taking information as input from the user then multiline text boxes can be used.</a:t>
            </a:r>
          </a:p>
          <a:p>
            <a:r>
              <a:rPr lang="en-US" dirty="0"/>
              <a:t>Use the &lt;</a:t>
            </a:r>
            <a:r>
              <a:rPr lang="en-US" dirty="0" err="1"/>
              <a:t>textarea</a:t>
            </a:r>
            <a:r>
              <a:rPr lang="en-US" dirty="0"/>
              <a:t>&gt; element which defines the box to accept multi-line input from the users.</a:t>
            </a:r>
          </a:p>
          <a:p>
            <a:r>
              <a:rPr lang="en-US" dirty="0"/>
              <a:t>&lt;</a:t>
            </a:r>
            <a:r>
              <a:rPr lang="en-US" dirty="0" err="1"/>
              <a:t>textarea</a:t>
            </a:r>
            <a:r>
              <a:rPr lang="en-US" dirty="0"/>
              <a:t>&gt; have two important attributes</a:t>
            </a:r>
          </a:p>
          <a:p>
            <a:pPr lvl="1"/>
            <a:r>
              <a:rPr lang="en-US" b="1" dirty="0"/>
              <a:t>Rows: </a:t>
            </a:r>
            <a:r>
              <a:rPr lang="en-US" dirty="0"/>
              <a:t>this attribute specifies the height of the box in rows based on the font in the text box.</a:t>
            </a:r>
          </a:p>
          <a:p>
            <a:pPr lvl="1"/>
            <a:r>
              <a:rPr lang="en-US" b="1" dirty="0"/>
              <a:t>Cols: </a:t>
            </a:r>
            <a:r>
              <a:rPr lang="en-US" dirty="0"/>
              <a:t>this attribute specifies the width of the box in column based on the font in the text box.</a:t>
            </a:r>
          </a:p>
        </p:txBody>
      </p:sp>
      <p:sp>
        <p:nvSpPr>
          <p:cNvPr id="4" name="Rectangle 3"/>
          <p:cNvSpPr/>
          <p:nvPr/>
        </p:nvSpPr>
        <p:spPr>
          <a:xfrm>
            <a:off x="0" y="4771935"/>
            <a:ext cx="8404860" cy="1815882"/>
          </a:xfrm>
          <a:prstGeom prst="rect">
            <a:avLst/>
          </a:prstGeom>
        </p:spPr>
        <p:txBody>
          <a:bodyPr wrap="square">
            <a:spAutoFit/>
          </a:bodyPr>
          <a:lstStyle/>
          <a:p>
            <a:r>
              <a:rPr lang="en-US" sz="2800" b="1" dirty="0"/>
              <a:t>&lt;p&gt; Please include any comments here.&lt;/p&gt;</a:t>
            </a:r>
          </a:p>
          <a:p>
            <a:r>
              <a:rPr lang="en-US" sz="2800" b="1" dirty="0"/>
              <a:t>&lt;</a:t>
            </a:r>
            <a:r>
              <a:rPr lang="en-US" sz="2800" b="1" dirty="0" err="1"/>
              <a:t>textarea</a:t>
            </a:r>
            <a:r>
              <a:rPr lang="en-US" sz="2800" b="1" dirty="0"/>
              <a:t> rows=”10” cols=”40” name=”comments”&gt;</a:t>
            </a:r>
          </a:p>
          <a:p>
            <a:r>
              <a:rPr lang="en-US" sz="2800" b="1" dirty="0"/>
              <a:t>...comments here...</a:t>
            </a:r>
          </a:p>
          <a:p>
            <a:r>
              <a:rPr lang="en-US" sz="2800" b="1" dirty="0"/>
              <a:t>&lt;/</a:t>
            </a:r>
            <a:r>
              <a:rPr lang="en-US" sz="2800" b="1" dirty="0" err="1"/>
              <a:t>textarea</a:t>
            </a:r>
            <a:r>
              <a:rPr lang="en-US" sz="2800" b="1" dirty="0"/>
              <a:t>&gt;</a:t>
            </a:r>
          </a:p>
        </p:txBody>
      </p:sp>
      <p:pic>
        <p:nvPicPr>
          <p:cNvPr id="5" name="Picture 4"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01000" y="4577043"/>
            <a:ext cx="4030980" cy="220566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82346814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732155"/>
          </a:xfrm>
        </p:spPr>
        <p:txBody>
          <a:bodyPr/>
          <a:lstStyle/>
          <a:p>
            <a:r>
              <a:rPr lang="en-US" b="1" dirty="0"/>
              <a:t>Submit and Reset Buttons</a:t>
            </a:r>
          </a:p>
        </p:txBody>
      </p:sp>
      <p:sp>
        <p:nvSpPr>
          <p:cNvPr id="3" name="Content Placeholder 2"/>
          <p:cNvSpPr>
            <a:spLocks noGrp="1"/>
          </p:cNvSpPr>
          <p:nvPr>
            <p:ph idx="1"/>
          </p:nvPr>
        </p:nvSpPr>
        <p:spPr>
          <a:xfrm>
            <a:off x="0" y="732154"/>
            <a:ext cx="12192000" cy="6125845"/>
          </a:xfrm>
        </p:spPr>
        <p:txBody>
          <a:bodyPr/>
          <a:lstStyle/>
          <a:p>
            <a:r>
              <a:rPr lang="en-US" dirty="0"/>
              <a:t>These are action buttons which tell the browser what to do with the form either send the data or clear the form.</a:t>
            </a:r>
          </a:p>
          <a:p>
            <a:r>
              <a:rPr lang="en-US" dirty="0"/>
              <a:t>The submit button is used which tell the browser we have done the job with form and now want to send the form contents for further action.</a:t>
            </a:r>
          </a:p>
          <a:p>
            <a:pPr lvl="1"/>
            <a:r>
              <a:rPr lang="en-US" dirty="0"/>
              <a:t>i.e. &lt;input type=“submit” value=“submit”&gt;</a:t>
            </a:r>
          </a:p>
          <a:p>
            <a:r>
              <a:rPr lang="en-US" dirty="0"/>
              <a:t>The reset button is used which tell the browser that we want to start all over again or decide not to submit yet.</a:t>
            </a:r>
          </a:p>
          <a:p>
            <a:pPr lvl="1"/>
            <a:r>
              <a:rPr lang="en-US" dirty="0"/>
              <a:t>I.e. &lt;input type=“reset” value=“Clear”&gt;</a:t>
            </a:r>
          </a:p>
        </p:txBody>
      </p:sp>
    </p:spTree>
    <p:extLst>
      <p:ext uri="{BB962C8B-B14F-4D97-AF65-F5344CB8AC3E}">
        <p14:creationId xmlns:p14="http://schemas.microsoft.com/office/powerpoint/2010/main" val="8434689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755015"/>
          </a:xfrm>
        </p:spPr>
        <p:txBody>
          <a:bodyPr/>
          <a:lstStyle/>
          <a:p>
            <a:r>
              <a:rPr lang="en-US" b="1" dirty="0"/>
              <a:t>Example</a:t>
            </a:r>
          </a:p>
        </p:txBody>
      </p:sp>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0510" y="755015"/>
            <a:ext cx="11951490" cy="3108325"/>
          </a:xfrm>
        </p:spPr>
      </p:pic>
      <p:pic>
        <p:nvPicPr>
          <p:cNvPr id="5" name="Picture 4"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26084" y="3863340"/>
            <a:ext cx="4966456" cy="289255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6897681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858368"/>
          </a:xfrm>
        </p:spPr>
        <p:txBody>
          <a:bodyPr/>
          <a:lstStyle/>
          <a:p>
            <a:pPr algn="ctr"/>
            <a:r>
              <a:rPr lang="en-US" b="1" dirty="0">
                <a:effectLst>
                  <a:outerShdw blurRad="38100" dist="38100" dir="2700000" algn="tl">
                    <a:srgbClr val="000000">
                      <a:alpha val="43137"/>
                    </a:srgbClr>
                  </a:outerShdw>
                </a:effectLst>
              </a:rPr>
              <a:t>HTML Elements and Its Sequences</a:t>
            </a:r>
            <a:endParaRPr lang="en-US" dirty="0"/>
          </a:p>
        </p:txBody>
      </p:sp>
      <p:sp>
        <p:nvSpPr>
          <p:cNvPr id="3" name="Content Placeholder 2"/>
          <p:cNvSpPr>
            <a:spLocks noGrp="1"/>
          </p:cNvSpPr>
          <p:nvPr>
            <p:ph idx="1"/>
          </p:nvPr>
        </p:nvSpPr>
        <p:spPr>
          <a:xfrm>
            <a:off x="838200" y="1004552"/>
            <a:ext cx="10868696" cy="5512158"/>
          </a:xfrm>
        </p:spPr>
        <p:txBody>
          <a:bodyPr>
            <a:normAutofit fontScale="92500"/>
          </a:bodyPr>
          <a:lstStyle/>
          <a:p>
            <a:r>
              <a:rPr lang="en-US" dirty="0"/>
              <a:t>The </a:t>
            </a:r>
            <a:r>
              <a:rPr lang="en-US" dirty="0">
                <a:solidFill>
                  <a:srgbClr val="FF0000"/>
                </a:solidFill>
              </a:rPr>
              <a:t>&lt;div&gt;   &lt;/div&gt; </a:t>
            </a:r>
            <a:r>
              <a:rPr lang="en-US" dirty="0"/>
              <a:t>element defines two different content divisions on  the page, one for navigation, the other for page content.</a:t>
            </a:r>
          </a:p>
          <a:p>
            <a:r>
              <a:rPr lang="en-US" dirty="0"/>
              <a:t>The navigation </a:t>
            </a:r>
            <a:r>
              <a:rPr lang="en-US" dirty="0">
                <a:solidFill>
                  <a:srgbClr val="FF0000"/>
                </a:solidFill>
              </a:rPr>
              <a:t>&lt;</a:t>
            </a:r>
            <a:r>
              <a:rPr lang="en-US" dirty="0" err="1">
                <a:solidFill>
                  <a:srgbClr val="FF0000"/>
                </a:solidFill>
              </a:rPr>
              <a:t>nav</a:t>
            </a:r>
            <a:r>
              <a:rPr lang="en-US" dirty="0">
                <a:solidFill>
                  <a:srgbClr val="FF0000"/>
                </a:solidFill>
              </a:rPr>
              <a:t>&gt; &lt;/</a:t>
            </a:r>
            <a:r>
              <a:rPr lang="en-US" dirty="0" err="1">
                <a:solidFill>
                  <a:srgbClr val="FF0000"/>
                </a:solidFill>
              </a:rPr>
              <a:t>nav</a:t>
            </a:r>
            <a:r>
              <a:rPr lang="en-US" dirty="0">
                <a:solidFill>
                  <a:srgbClr val="FF0000"/>
                </a:solidFill>
              </a:rPr>
              <a:t>&gt; </a:t>
            </a:r>
            <a:r>
              <a:rPr lang="en-US" dirty="0"/>
              <a:t>element defines a navigation bar.</a:t>
            </a:r>
          </a:p>
          <a:p>
            <a:r>
              <a:rPr lang="en-US" dirty="0"/>
              <a:t>The anchor </a:t>
            </a:r>
            <a:r>
              <a:rPr lang="en-US" dirty="0">
                <a:solidFill>
                  <a:srgbClr val="FF0000"/>
                </a:solidFill>
              </a:rPr>
              <a:t>&lt;a&gt; &lt;/a&gt; </a:t>
            </a:r>
            <a:r>
              <a:rPr lang="en-US" dirty="0"/>
              <a:t>element defines hypertext links.</a:t>
            </a:r>
          </a:p>
          <a:p>
            <a:r>
              <a:rPr lang="en-US" dirty="0"/>
              <a:t>The heading1 </a:t>
            </a:r>
            <a:r>
              <a:rPr lang="en-US" dirty="0">
                <a:solidFill>
                  <a:srgbClr val="FF0000"/>
                </a:solidFill>
              </a:rPr>
              <a:t>&lt;h1&gt; &lt;/h1&gt; </a:t>
            </a:r>
            <a:r>
              <a:rPr lang="en-US" dirty="0"/>
              <a:t>element defines a level-1 heading.</a:t>
            </a:r>
          </a:p>
          <a:p>
            <a:r>
              <a:rPr lang="en-US" dirty="0"/>
              <a:t>The paragraph </a:t>
            </a:r>
            <a:r>
              <a:rPr lang="en-US" dirty="0">
                <a:solidFill>
                  <a:srgbClr val="FF0000"/>
                </a:solidFill>
              </a:rPr>
              <a:t>&lt;p&gt; &lt;/p&gt; </a:t>
            </a:r>
            <a:r>
              <a:rPr lang="en-US" dirty="0"/>
              <a:t>element defines a paragraph of text.</a:t>
            </a:r>
          </a:p>
          <a:p>
            <a:r>
              <a:rPr lang="en-US" dirty="0"/>
              <a:t>A figure </a:t>
            </a:r>
            <a:r>
              <a:rPr lang="en-US" dirty="0">
                <a:solidFill>
                  <a:srgbClr val="FF0000"/>
                </a:solidFill>
              </a:rPr>
              <a:t>&lt;figure&gt; &lt;/figure&gt; </a:t>
            </a:r>
            <a:r>
              <a:rPr lang="en-US" dirty="0"/>
              <a:t>element defines a graphic with a caption.</a:t>
            </a:r>
          </a:p>
          <a:p>
            <a:r>
              <a:rPr lang="en-US" dirty="0"/>
              <a:t>The image </a:t>
            </a:r>
            <a:r>
              <a:rPr lang="en-US" dirty="0">
                <a:solidFill>
                  <a:srgbClr val="FF0000"/>
                </a:solidFill>
              </a:rPr>
              <a:t>&lt;</a:t>
            </a:r>
            <a:r>
              <a:rPr lang="en-US" dirty="0" err="1">
                <a:solidFill>
                  <a:srgbClr val="FF0000"/>
                </a:solidFill>
              </a:rPr>
              <a:t>img</a:t>
            </a:r>
            <a:r>
              <a:rPr lang="en-US" dirty="0">
                <a:solidFill>
                  <a:srgbClr val="FF0000"/>
                </a:solidFill>
              </a:rPr>
              <a:t>&gt; </a:t>
            </a:r>
            <a:r>
              <a:rPr lang="en-US" dirty="0"/>
              <a:t>element links to a graphic for display, with horizontal  and vertical dimensions and alternative text in case the image doesn’t  appear.</a:t>
            </a:r>
          </a:p>
          <a:p>
            <a:r>
              <a:rPr lang="en-US" dirty="0"/>
              <a:t>A figure caption </a:t>
            </a:r>
            <a:r>
              <a:rPr lang="en-US" dirty="0">
                <a:solidFill>
                  <a:srgbClr val="FF0000"/>
                </a:solidFill>
              </a:rPr>
              <a:t>&lt;</a:t>
            </a:r>
            <a:r>
              <a:rPr lang="en-US" dirty="0" err="1">
                <a:solidFill>
                  <a:srgbClr val="FF0000"/>
                </a:solidFill>
              </a:rPr>
              <a:t>figcaption</a:t>
            </a:r>
            <a:r>
              <a:rPr lang="en-US" dirty="0">
                <a:solidFill>
                  <a:srgbClr val="FF0000"/>
                </a:solidFill>
              </a:rPr>
              <a:t>&gt; &lt;/</a:t>
            </a:r>
            <a:r>
              <a:rPr lang="en-US" dirty="0" err="1">
                <a:solidFill>
                  <a:srgbClr val="FF0000"/>
                </a:solidFill>
              </a:rPr>
              <a:t>figcaption</a:t>
            </a:r>
            <a:r>
              <a:rPr lang="en-US" dirty="0">
                <a:solidFill>
                  <a:srgbClr val="FF0000"/>
                </a:solidFill>
              </a:rPr>
              <a:t>&gt; </a:t>
            </a:r>
            <a:r>
              <a:rPr lang="en-US" dirty="0"/>
              <a:t>element labels the  figure caption.</a:t>
            </a:r>
          </a:p>
          <a:p>
            <a:r>
              <a:rPr lang="en-US" dirty="0"/>
              <a:t>A document footer </a:t>
            </a:r>
            <a:r>
              <a:rPr lang="en-US" dirty="0">
                <a:solidFill>
                  <a:srgbClr val="FF0000"/>
                </a:solidFill>
              </a:rPr>
              <a:t>&lt;footer&gt; &lt;/footer&gt; </a:t>
            </a:r>
            <a:r>
              <a:rPr lang="en-US" dirty="0"/>
              <a:t>element defines text for the  bottom of the page.</a:t>
            </a:r>
          </a:p>
        </p:txBody>
      </p:sp>
    </p:spTree>
    <p:extLst>
      <p:ext uri="{BB962C8B-B14F-4D97-AF65-F5344CB8AC3E}">
        <p14:creationId xmlns:p14="http://schemas.microsoft.com/office/powerpoint/2010/main" val="409202513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1353800" cy="617855"/>
          </a:xfrm>
        </p:spPr>
        <p:txBody>
          <a:bodyPr>
            <a:normAutofit fontScale="90000"/>
          </a:bodyPr>
          <a:lstStyle/>
          <a:p>
            <a:r>
              <a:rPr lang="en-US" b="1" dirty="0"/>
              <a:t>Form Validation</a:t>
            </a:r>
          </a:p>
        </p:txBody>
      </p:sp>
      <p:sp>
        <p:nvSpPr>
          <p:cNvPr id="3" name="Content Placeholder 2"/>
          <p:cNvSpPr>
            <a:spLocks noGrp="1"/>
          </p:cNvSpPr>
          <p:nvPr>
            <p:ph idx="1"/>
          </p:nvPr>
        </p:nvSpPr>
        <p:spPr>
          <a:xfrm>
            <a:off x="0" y="868680"/>
            <a:ext cx="12192000" cy="5308283"/>
          </a:xfrm>
        </p:spPr>
        <p:txBody>
          <a:bodyPr/>
          <a:lstStyle/>
          <a:p>
            <a:r>
              <a:rPr lang="en-US" dirty="0"/>
              <a:t>There is always a chance for entering data in wrong format or perhaps leave some important field unfilled.</a:t>
            </a:r>
          </a:p>
          <a:p>
            <a:r>
              <a:rPr lang="en-US" dirty="0"/>
              <a:t>Form validation is the process of checking data the user enters before it’s put into your database.</a:t>
            </a:r>
          </a:p>
          <a:p>
            <a:r>
              <a:rPr lang="en-US" dirty="0"/>
              <a:t>For validation can be apply to check the input data either with local JavaScript or PHP scripts on server.</a:t>
            </a:r>
          </a:p>
          <a:p>
            <a:r>
              <a:rPr lang="en-US" dirty="0" err="1"/>
              <a:t>Javascript</a:t>
            </a:r>
            <a:r>
              <a:rPr lang="en-US" dirty="0"/>
              <a:t> validate the input data before data goes to the server at client side. (Quick process, user will not wait for server response).</a:t>
            </a:r>
          </a:p>
          <a:p>
            <a:r>
              <a:rPr lang="en-US" dirty="0"/>
              <a:t>Sometime user or browser setting block the JavaScript features and user suffer therefore PHP can also validate the data on server without user or browser interruption. (Slow process, user will must wait for server response)</a:t>
            </a:r>
          </a:p>
        </p:txBody>
      </p:sp>
    </p:spTree>
    <p:extLst>
      <p:ext uri="{BB962C8B-B14F-4D97-AF65-F5344CB8AC3E}">
        <p14:creationId xmlns:p14="http://schemas.microsoft.com/office/powerpoint/2010/main" val="345251688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869315"/>
          </a:xfrm>
        </p:spPr>
        <p:txBody>
          <a:bodyPr/>
          <a:lstStyle/>
          <a:p>
            <a:r>
              <a:rPr lang="en-US" b="1" dirty="0"/>
              <a:t>Hyperlinks in HTML</a:t>
            </a:r>
          </a:p>
        </p:txBody>
      </p:sp>
      <p:sp>
        <p:nvSpPr>
          <p:cNvPr id="3" name="Content Placeholder 2"/>
          <p:cNvSpPr>
            <a:spLocks noGrp="1"/>
          </p:cNvSpPr>
          <p:nvPr>
            <p:ph idx="1"/>
          </p:nvPr>
        </p:nvSpPr>
        <p:spPr>
          <a:xfrm>
            <a:off x="838200" y="869315"/>
            <a:ext cx="10515600" cy="5307648"/>
          </a:xfrm>
        </p:spPr>
        <p:txBody>
          <a:bodyPr/>
          <a:lstStyle/>
          <a:p>
            <a:r>
              <a:rPr lang="en-US" dirty="0"/>
              <a:t>Links or hyperlinks, connect HTML pages and other resources on the web site. </a:t>
            </a:r>
          </a:p>
          <a:p>
            <a:r>
              <a:rPr lang="en-US" dirty="0"/>
              <a:t>It enable users to travel or navigate from one page to another page or from one website to another on your site.</a:t>
            </a:r>
          </a:p>
          <a:p>
            <a:r>
              <a:rPr lang="en-US" dirty="0"/>
              <a:t>&lt;a&gt; Anchor tag is used with hyperlink page.</a:t>
            </a:r>
          </a:p>
          <a:p>
            <a:r>
              <a:rPr lang="en-US" dirty="0"/>
              <a:t>Example:</a:t>
            </a:r>
          </a:p>
          <a:p>
            <a:pPr lvl="1"/>
            <a:r>
              <a:rPr lang="en-US" dirty="0"/>
              <a:t>&lt;a </a:t>
            </a:r>
            <a:r>
              <a:rPr lang="en-US" dirty="0" err="1"/>
              <a:t>href</a:t>
            </a:r>
            <a:r>
              <a:rPr lang="en-US" dirty="0"/>
              <a:t>=“contact.html” target=“_blank”&gt;Contact Us&lt;/a&gt;</a:t>
            </a:r>
          </a:p>
          <a:p>
            <a:r>
              <a:rPr lang="en-US" dirty="0" err="1"/>
              <a:t>Href</a:t>
            </a:r>
            <a:r>
              <a:rPr lang="en-US" dirty="0"/>
              <a:t>=“</a:t>
            </a:r>
            <a:r>
              <a:rPr lang="en-US" dirty="0" err="1"/>
              <a:t>protocol:hostname</a:t>
            </a:r>
            <a:r>
              <a:rPr lang="en-US" dirty="0"/>
              <a:t>/directory </a:t>
            </a:r>
            <a:r>
              <a:rPr lang="en-US" dirty="0" err="1"/>
              <a:t>path.extension</a:t>
            </a:r>
            <a:r>
              <a:rPr lang="en-US" dirty="0"/>
              <a:t>” </a:t>
            </a:r>
          </a:p>
          <a:p>
            <a:r>
              <a:rPr lang="en-US" dirty="0"/>
              <a:t>Target: attribute is used to anchor element opens that link in a new browser window or in current windows.</a:t>
            </a:r>
          </a:p>
        </p:txBody>
      </p:sp>
    </p:spTree>
    <p:extLst>
      <p:ext uri="{BB962C8B-B14F-4D97-AF65-F5344CB8AC3E}">
        <p14:creationId xmlns:p14="http://schemas.microsoft.com/office/powerpoint/2010/main" val="242092168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020" y="0"/>
            <a:ext cx="12031980" cy="709295"/>
          </a:xfrm>
        </p:spPr>
        <p:txBody>
          <a:bodyPr/>
          <a:lstStyle/>
          <a:p>
            <a:r>
              <a:rPr lang="en-US" b="1" dirty="0"/>
              <a:t>Naming link locations on web page</a:t>
            </a:r>
          </a:p>
        </p:txBody>
      </p:sp>
      <p:sp>
        <p:nvSpPr>
          <p:cNvPr id="3" name="Content Placeholder 2"/>
          <p:cNvSpPr>
            <a:spLocks noGrp="1"/>
          </p:cNvSpPr>
          <p:nvPr>
            <p:ph idx="1"/>
          </p:nvPr>
        </p:nvSpPr>
        <p:spPr>
          <a:xfrm>
            <a:off x="160020" y="1120775"/>
            <a:ext cx="12031980" cy="4159885"/>
          </a:xfrm>
        </p:spPr>
        <p:txBody>
          <a:bodyPr>
            <a:normAutofit/>
          </a:bodyPr>
          <a:lstStyle/>
          <a:p>
            <a:pPr algn="just"/>
            <a:r>
              <a:rPr lang="en-US" sz="3600" dirty="0"/>
              <a:t>To identify and create a location within a page for direct access from other links, use an empty anchor element with the name attribute.</a:t>
            </a:r>
          </a:p>
          <a:p>
            <a:pPr lvl="1" algn="just"/>
            <a:r>
              <a:rPr lang="en-US" sz="3200" dirty="0"/>
              <a:t>i.e. &lt;a name=“top”&gt;&lt;/a&gt;</a:t>
            </a:r>
          </a:p>
          <a:p>
            <a:pPr algn="just"/>
            <a:r>
              <a:rPr lang="en-US" sz="3600" dirty="0"/>
              <a:t>Now linking within the same page which help users to navigate a single webpage or inter-document hyperlinks. </a:t>
            </a:r>
          </a:p>
          <a:p>
            <a:pPr lvl="1" algn="just"/>
            <a:r>
              <a:rPr lang="en-US" sz="3200" dirty="0"/>
              <a:t>i.e. &lt;a </a:t>
            </a:r>
            <a:r>
              <a:rPr lang="en-US" sz="3200" dirty="0" err="1"/>
              <a:t>href</a:t>
            </a:r>
            <a:r>
              <a:rPr lang="en-US" sz="3200" dirty="0"/>
              <a:t>=“#top”&gt;Back to top&lt;/a&gt;</a:t>
            </a:r>
          </a:p>
          <a:p>
            <a:pPr algn="just"/>
            <a:endParaRPr lang="en-US" sz="3600" dirty="0"/>
          </a:p>
        </p:txBody>
      </p:sp>
    </p:spTree>
    <p:extLst>
      <p:ext uri="{BB962C8B-B14F-4D97-AF65-F5344CB8AC3E}">
        <p14:creationId xmlns:p14="http://schemas.microsoft.com/office/powerpoint/2010/main" val="140560095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1353800" cy="846455"/>
          </a:xfrm>
        </p:spPr>
        <p:txBody>
          <a:bodyPr/>
          <a:lstStyle/>
          <a:p>
            <a:r>
              <a:rPr lang="en-US" b="1" dirty="0"/>
              <a:t>Images in HTML</a:t>
            </a:r>
          </a:p>
        </p:txBody>
      </p:sp>
      <p:sp>
        <p:nvSpPr>
          <p:cNvPr id="3" name="Content Placeholder 2"/>
          <p:cNvSpPr>
            <a:spLocks noGrp="1"/>
          </p:cNvSpPr>
          <p:nvPr>
            <p:ph idx="1"/>
          </p:nvPr>
        </p:nvSpPr>
        <p:spPr>
          <a:xfrm>
            <a:off x="0" y="846455"/>
            <a:ext cx="12192000" cy="6011545"/>
          </a:xfrm>
        </p:spPr>
        <p:txBody>
          <a:bodyPr/>
          <a:lstStyle/>
          <a:p>
            <a:r>
              <a:rPr lang="en-US" dirty="0"/>
              <a:t>Usually web designers use images to deliver important information, direct site navigation and contribute to overall look and feel on a web page.</a:t>
            </a:r>
          </a:p>
          <a:p>
            <a:r>
              <a:rPr lang="en-US" dirty="0"/>
              <a:t>Role of images on web</a:t>
            </a:r>
          </a:p>
          <a:p>
            <a:pPr lvl="1"/>
            <a:r>
              <a:rPr lang="en-US" dirty="0"/>
              <a:t>Logos</a:t>
            </a:r>
          </a:p>
          <a:p>
            <a:pPr lvl="1"/>
            <a:r>
              <a:rPr lang="en-US" dirty="0"/>
              <a:t>Clickable navigation aids</a:t>
            </a:r>
          </a:p>
          <a:p>
            <a:pPr lvl="1"/>
            <a:r>
              <a:rPr lang="en-US" dirty="0"/>
              <a:t>Advertisements</a:t>
            </a:r>
          </a:p>
          <a:p>
            <a:pPr lvl="1"/>
            <a:r>
              <a:rPr lang="en-US" dirty="0"/>
              <a:t>Eye catch </a:t>
            </a:r>
            <a:r>
              <a:rPr lang="en-US" dirty="0" err="1"/>
              <a:t>bahaviors</a:t>
            </a:r>
            <a:endParaRPr lang="en-US" dirty="0"/>
          </a:p>
          <a:p>
            <a:pPr lvl="1"/>
            <a:r>
              <a:rPr lang="en-US" dirty="0"/>
              <a:t>Headers</a:t>
            </a:r>
          </a:p>
          <a:p>
            <a:pPr lvl="1"/>
            <a:r>
              <a:rPr lang="en-US" dirty="0"/>
              <a:t>Footers</a:t>
            </a:r>
          </a:p>
          <a:p>
            <a:pPr lvl="1"/>
            <a:r>
              <a:rPr lang="en-US" dirty="0"/>
              <a:t>Page designs</a:t>
            </a:r>
          </a:p>
          <a:p>
            <a:r>
              <a:rPr lang="en-US" dirty="0"/>
              <a:t>Web Friendly Images</a:t>
            </a:r>
          </a:p>
          <a:p>
            <a:pPr lvl="1"/>
            <a:r>
              <a:rPr lang="en-US" dirty="0"/>
              <a:t>GIF (Graphics Interchange Format) 256 colors only, lose image quality, faster to open, icons</a:t>
            </a:r>
          </a:p>
          <a:p>
            <a:pPr lvl="1"/>
            <a:r>
              <a:rPr lang="en-US" dirty="0"/>
              <a:t>JPEG (Joint Photographic Experts Group) 24bit color (million of color), photographs</a:t>
            </a:r>
          </a:p>
          <a:p>
            <a:pPr lvl="1"/>
            <a:r>
              <a:rPr lang="en-US" dirty="0"/>
              <a:t>PNG (Portable Network Graphics) 32bit color, best balance b/w quality and file size</a:t>
            </a:r>
          </a:p>
        </p:txBody>
      </p:sp>
    </p:spTree>
    <p:extLst>
      <p:ext uri="{BB962C8B-B14F-4D97-AF65-F5344CB8AC3E}">
        <p14:creationId xmlns:p14="http://schemas.microsoft.com/office/powerpoint/2010/main" val="305934537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rotWithShape="1">
          <a:blip r:embed="rId2"/>
          <a:srcRect l="12471" t="11875" r="14294" b="5938"/>
          <a:stretch/>
        </p:blipFill>
        <p:spPr>
          <a:xfrm>
            <a:off x="0" y="0"/>
            <a:ext cx="12192000" cy="6858000"/>
          </a:xfrm>
          <a:prstGeom prst="rect">
            <a:avLst/>
          </a:prstGeom>
        </p:spPr>
      </p:pic>
    </p:spTree>
    <p:extLst>
      <p:ext uri="{BB962C8B-B14F-4D97-AF65-F5344CB8AC3E}">
        <p14:creationId xmlns:p14="http://schemas.microsoft.com/office/powerpoint/2010/main" val="167507636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686435"/>
          </a:xfrm>
        </p:spPr>
        <p:txBody>
          <a:bodyPr>
            <a:normAutofit fontScale="90000"/>
          </a:bodyPr>
          <a:lstStyle/>
          <a:p>
            <a:r>
              <a:rPr lang="en-US" b="1" dirty="0"/>
              <a:t>Adding image on web page</a:t>
            </a:r>
          </a:p>
        </p:txBody>
      </p:sp>
      <p:sp>
        <p:nvSpPr>
          <p:cNvPr id="3" name="Content Placeholder 2"/>
          <p:cNvSpPr>
            <a:spLocks noGrp="1"/>
          </p:cNvSpPr>
          <p:nvPr>
            <p:ph idx="1"/>
          </p:nvPr>
        </p:nvSpPr>
        <p:spPr>
          <a:xfrm>
            <a:off x="0" y="891540"/>
            <a:ext cx="12192000" cy="5966460"/>
          </a:xfrm>
        </p:spPr>
        <p:txBody>
          <a:bodyPr/>
          <a:lstStyle/>
          <a:p>
            <a:r>
              <a:rPr lang="en-US" dirty="0"/>
              <a:t>&lt;</a:t>
            </a:r>
            <a:r>
              <a:rPr lang="en-US" dirty="0" err="1"/>
              <a:t>img</a:t>
            </a:r>
            <a:r>
              <a:rPr lang="en-US" dirty="0"/>
              <a:t> </a:t>
            </a:r>
            <a:r>
              <a:rPr lang="en-US" dirty="0" err="1"/>
              <a:t>src</a:t>
            </a:r>
            <a:r>
              <a:rPr lang="en-US" dirty="0"/>
              <a:t>=“image path” alt=“tooltip text” height=“ “  width=“ “ /&gt;</a:t>
            </a:r>
          </a:p>
          <a:p>
            <a:r>
              <a:rPr lang="en-US" dirty="0" err="1"/>
              <a:t>Src</a:t>
            </a:r>
            <a:r>
              <a:rPr lang="en-US" dirty="0"/>
              <a:t>: path of image source. It is just like </a:t>
            </a:r>
            <a:r>
              <a:rPr lang="en-US" dirty="0" err="1"/>
              <a:t>href</a:t>
            </a:r>
            <a:r>
              <a:rPr lang="en-US" dirty="0"/>
              <a:t> attribute. SRC specifies the location for the image you want to display on web page.</a:t>
            </a:r>
          </a:p>
          <a:p>
            <a:r>
              <a:rPr lang="en-US" dirty="0"/>
              <a:t>Image that link to another page</a:t>
            </a:r>
          </a:p>
          <a:p>
            <a:r>
              <a:rPr lang="en-US" dirty="0"/>
              <a:t>&lt;a </a:t>
            </a:r>
            <a:r>
              <a:rPr lang="en-US" dirty="0" err="1"/>
              <a:t>href</a:t>
            </a:r>
            <a:r>
              <a:rPr lang="en-US" dirty="0"/>
              <a:t>=“www.imsciences.edu.pk” &gt;</a:t>
            </a:r>
          </a:p>
          <a:p>
            <a:pPr lvl="1"/>
            <a:r>
              <a:rPr lang="en-US" dirty="0"/>
              <a:t>&lt;</a:t>
            </a:r>
            <a:r>
              <a:rPr lang="en-US" dirty="0" err="1"/>
              <a:t>img</a:t>
            </a:r>
            <a:r>
              <a:rPr lang="en-US" dirty="0"/>
              <a:t> </a:t>
            </a:r>
            <a:r>
              <a:rPr lang="en-US" dirty="0" err="1"/>
              <a:t>src</a:t>
            </a:r>
            <a:r>
              <a:rPr lang="en-US" dirty="0"/>
              <a:t>=“imslogo.gif” /&gt;</a:t>
            </a:r>
          </a:p>
          <a:p>
            <a:r>
              <a:rPr lang="en-US" dirty="0"/>
              <a:t>&lt;/a&gt;</a:t>
            </a:r>
          </a:p>
        </p:txBody>
      </p:sp>
    </p:spTree>
    <p:extLst>
      <p:ext uri="{BB962C8B-B14F-4D97-AF65-F5344CB8AC3E}">
        <p14:creationId xmlns:p14="http://schemas.microsoft.com/office/powerpoint/2010/main" val="167639687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732155"/>
          </a:xfrm>
        </p:spPr>
        <p:txBody>
          <a:bodyPr/>
          <a:lstStyle/>
          <a:p>
            <a:r>
              <a:rPr lang="en-US" b="1" dirty="0"/>
              <a:t>Image maps &amp; linking</a:t>
            </a:r>
          </a:p>
        </p:txBody>
      </p:sp>
      <p:sp>
        <p:nvSpPr>
          <p:cNvPr id="3" name="Content Placeholder 2"/>
          <p:cNvSpPr>
            <a:spLocks noGrp="1"/>
          </p:cNvSpPr>
          <p:nvPr>
            <p:ph idx="1"/>
          </p:nvPr>
        </p:nvSpPr>
        <p:spPr>
          <a:xfrm>
            <a:off x="0" y="914400"/>
            <a:ext cx="12192000" cy="5943600"/>
          </a:xfrm>
        </p:spPr>
        <p:txBody>
          <a:bodyPr/>
          <a:lstStyle/>
          <a:p>
            <a:r>
              <a:rPr lang="en-US" dirty="0"/>
              <a:t>Image map is markup to map the different regions on the map to different URLs.</a:t>
            </a:r>
          </a:p>
          <a:p>
            <a:r>
              <a:rPr lang="en-US" dirty="0"/>
              <a:t>&lt;</a:t>
            </a:r>
            <a:r>
              <a:rPr lang="en-US" dirty="0" err="1"/>
              <a:t>img</a:t>
            </a:r>
            <a:r>
              <a:rPr lang="en-US" dirty="0"/>
              <a:t> </a:t>
            </a:r>
            <a:r>
              <a:rPr lang="en-US" dirty="0" err="1"/>
              <a:t>src</a:t>
            </a:r>
            <a:r>
              <a:rPr lang="en-US" dirty="0"/>
              <a:t>=“Pakistan.png” </a:t>
            </a:r>
            <a:r>
              <a:rPr lang="en-US" dirty="0" err="1"/>
              <a:t>usemap</a:t>
            </a:r>
            <a:r>
              <a:rPr lang="en-US" dirty="0"/>
              <a:t>=“#Navigate”&gt;</a:t>
            </a:r>
          </a:p>
          <a:p>
            <a:r>
              <a:rPr lang="en-US" dirty="0"/>
              <a:t>&lt;map name=“Navigate”&gt;</a:t>
            </a:r>
          </a:p>
          <a:p>
            <a:r>
              <a:rPr lang="en-US" dirty="0"/>
              <a:t>&lt;area shape=“</a:t>
            </a:r>
            <a:r>
              <a:rPr lang="en-US" dirty="0" err="1"/>
              <a:t>rect</a:t>
            </a:r>
            <a:r>
              <a:rPr lang="en-US" dirty="0"/>
              <a:t>” </a:t>
            </a:r>
            <a:r>
              <a:rPr lang="en-US" dirty="0" err="1"/>
              <a:t>coords</a:t>
            </a:r>
            <a:r>
              <a:rPr lang="en-US" dirty="0"/>
              <a:t>=“0.0.99.30” </a:t>
            </a:r>
            <a:r>
              <a:rPr lang="en-US" dirty="0" err="1"/>
              <a:t>href</a:t>
            </a:r>
            <a:r>
              <a:rPr lang="en-US" dirty="0"/>
              <a:t>=“kpk.html”&gt;</a:t>
            </a:r>
          </a:p>
          <a:p>
            <a:r>
              <a:rPr lang="en-US" dirty="0"/>
              <a:t>&lt;area shape=“</a:t>
            </a:r>
            <a:r>
              <a:rPr lang="en-US" dirty="0" err="1"/>
              <a:t>rect</a:t>
            </a:r>
            <a:r>
              <a:rPr lang="en-US" dirty="0"/>
              <a:t>” </a:t>
            </a:r>
            <a:r>
              <a:rPr lang="en-US" dirty="0" err="1"/>
              <a:t>coords</a:t>
            </a:r>
            <a:r>
              <a:rPr lang="en-US" dirty="0"/>
              <a:t>=“102.0.202.30” </a:t>
            </a:r>
            <a:r>
              <a:rPr lang="en-US" dirty="0" err="1"/>
              <a:t>href</a:t>
            </a:r>
            <a:r>
              <a:rPr lang="en-US" dirty="0"/>
              <a:t>=“Panjab”&gt;</a:t>
            </a:r>
          </a:p>
          <a:p>
            <a:r>
              <a:rPr lang="en-US" dirty="0"/>
              <a:t>&lt;area shape=“</a:t>
            </a:r>
            <a:r>
              <a:rPr lang="en-US" dirty="0" err="1"/>
              <a:t>rect</a:t>
            </a:r>
            <a:r>
              <a:rPr lang="en-US" dirty="0"/>
              <a:t>” </a:t>
            </a:r>
            <a:r>
              <a:rPr lang="en-US" dirty="0" err="1"/>
              <a:t>coords</a:t>
            </a:r>
            <a:r>
              <a:rPr lang="en-US" dirty="0"/>
              <a:t>=“202.0.301.30” </a:t>
            </a:r>
            <a:r>
              <a:rPr lang="en-US" dirty="0" err="1"/>
              <a:t>href</a:t>
            </a:r>
            <a:r>
              <a:rPr lang="en-US" dirty="0"/>
              <a:t>=“Sindh”&gt;</a:t>
            </a:r>
          </a:p>
          <a:p>
            <a:r>
              <a:rPr lang="en-US" dirty="0"/>
              <a:t>…..</a:t>
            </a:r>
          </a:p>
          <a:p>
            <a:r>
              <a:rPr lang="en-US" dirty="0"/>
              <a:t>&lt;/map&gt;</a:t>
            </a:r>
          </a:p>
          <a:p>
            <a:endParaRPr lang="en-US" dirty="0"/>
          </a:p>
        </p:txBody>
      </p:sp>
    </p:spTree>
    <p:extLst>
      <p:ext uri="{BB962C8B-B14F-4D97-AF65-F5344CB8AC3E}">
        <p14:creationId xmlns:p14="http://schemas.microsoft.com/office/powerpoint/2010/main" val="296636600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846455"/>
          </a:xfrm>
        </p:spPr>
        <p:txBody>
          <a:bodyPr/>
          <a:lstStyle/>
          <a:p>
            <a:r>
              <a:rPr lang="en-US" b="1" dirty="0"/>
              <a:t>Media in HTML</a:t>
            </a:r>
          </a:p>
        </p:txBody>
      </p:sp>
      <p:sp>
        <p:nvSpPr>
          <p:cNvPr id="3" name="Content Placeholder 2"/>
          <p:cNvSpPr>
            <a:spLocks noGrp="1"/>
          </p:cNvSpPr>
          <p:nvPr>
            <p:ph idx="1"/>
          </p:nvPr>
        </p:nvSpPr>
        <p:spPr>
          <a:xfrm>
            <a:off x="0" y="869314"/>
            <a:ext cx="12192000" cy="6011545"/>
          </a:xfrm>
        </p:spPr>
        <p:txBody>
          <a:bodyPr>
            <a:normAutofit lnSpcReduction="10000"/>
          </a:bodyPr>
          <a:lstStyle/>
          <a:p>
            <a:r>
              <a:rPr lang="en-US" dirty="0"/>
              <a:t>Web is embracing an ever-widening array of </a:t>
            </a:r>
            <a:r>
              <a:rPr lang="en-US" dirty="0" err="1"/>
              <a:t>meida</a:t>
            </a:r>
            <a:r>
              <a:rPr lang="en-US" dirty="0"/>
              <a:t> such as </a:t>
            </a:r>
          </a:p>
          <a:p>
            <a:pPr lvl="1"/>
            <a:r>
              <a:rPr lang="en-US" dirty="0"/>
              <a:t>Audio</a:t>
            </a:r>
          </a:p>
          <a:p>
            <a:pPr lvl="1"/>
            <a:r>
              <a:rPr lang="en-US" dirty="0"/>
              <a:t>Video</a:t>
            </a:r>
          </a:p>
          <a:p>
            <a:pPr lvl="1"/>
            <a:r>
              <a:rPr lang="en-US" dirty="0"/>
              <a:t>Streaming media</a:t>
            </a:r>
          </a:p>
          <a:p>
            <a:r>
              <a:rPr lang="en-US" dirty="0"/>
              <a:t>For audio (format: </a:t>
            </a:r>
            <a:r>
              <a:rPr lang="en-US" dirty="0" err="1"/>
              <a:t>ogg</a:t>
            </a:r>
            <a:r>
              <a:rPr lang="en-US" dirty="0"/>
              <a:t>, MP3, WAV)</a:t>
            </a:r>
          </a:p>
          <a:p>
            <a:pPr lvl="1"/>
            <a:r>
              <a:rPr lang="en-US" dirty="0"/>
              <a:t>&lt;audio controls preload=”none” loop&gt;</a:t>
            </a:r>
          </a:p>
          <a:p>
            <a:pPr lvl="1"/>
            <a:r>
              <a:rPr lang="en-US" dirty="0"/>
              <a:t>    &lt;source </a:t>
            </a:r>
            <a:r>
              <a:rPr lang="en-US" dirty="0" err="1"/>
              <a:t>src</a:t>
            </a:r>
            <a:r>
              <a:rPr lang="en-US" dirty="0"/>
              <a:t>=”sound.ogg” type=”audio/</a:t>
            </a:r>
            <a:r>
              <a:rPr lang="en-US" dirty="0" err="1"/>
              <a:t>ogg</a:t>
            </a:r>
            <a:r>
              <a:rPr lang="en-US" dirty="0"/>
              <a:t>”&gt;</a:t>
            </a:r>
          </a:p>
          <a:p>
            <a:pPr lvl="1"/>
            <a:r>
              <a:rPr lang="en-US" dirty="0"/>
              <a:t>    &lt;source </a:t>
            </a:r>
            <a:r>
              <a:rPr lang="en-US" dirty="0" err="1"/>
              <a:t>src</a:t>
            </a:r>
            <a:r>
              <a:rPr lang="en-US" dirty="0"/>
              <a:t>=”sound.wav” type=”audio/x-wav”&gt;</a:t>
            </a:r>
          </a:p>
          <a:p>
            <a:pPr lvl="1"/>
            <a:r>
              <a:rPr lang="en-US" dirty="0"/>
              <a:t>    &lt;source </a:t>
            </a:r>
            <a:r>
              <a:rPr lang="en-US" dirty="0" err="1"/>
              <a:t>src</a:t>
            </a:r>
            <a:r>
              <a:rPr lang="en-US" dirty="0"/>
              <a:t>=”sound.mp3” type=”audio/mpeg”&gt;</a:t>
            </a:r>
          </a:p>
          <a:p>
            <a:pPr lvl="1"/>
            <a:r>
              <a:rPr lang="en-US" dirty="0"/>
              <a:t>    &lt;p&gt;Browser does not support HTML5 audio; alternate playback provided.&lt;/p&gt;</a:t>
            </a:r>
          </a:p>
          <a:p>
            <a:pPr lvl="1"/>
            <a:r>
              <a:rPr lang="en-US" dirty="0"/>
              <a:t>&lt;/audio&gt;</a:t>
            </a:r>
          </a:p>
          <a:p>
            <a:r>
              <a:rPr lang="en-US" dirty="0" err="1"/>
              <a:t>Autoplay</a:t>
            </a:r>
            <a:r>
              <a:rPr lang="en-US" dirty="0"/>
              <a:t>: tells the browser to start playing audio as soon as the object file is loaded. i.e. </a:t>
            </a:r>
            <a:r>
              <a:rPr lang="en-US" dirty="0" err="1"/>
              <a:t>autoplay</a:t>
            </a:r>
            <a:r>
              <a:rPr lang="en-US" dirty="0"/>
              <a:t>=”</a:t>
            </a:r>
            <a:r>
              <a:rPr lang="en-US" dirty="0" err="1"/>
              <a:t>autoplay</a:t>
            </a:r>
            <a:r>
              <a:rPr lang="en-US" dirty="0"/>
              <a:t>”</a:t>
            </a:r>
          </a:p>
          <a:p>
            <a:r>
              <a:rPr lang="en-US" dirty="0"/>
              <a:t>Controls: tells the browser to display (Pause/Play button, progress bar and volume). i.e. controls=“controls”</a:t>
            </a:r>
          </a:p>
        </p:txBody>
      </p:sp>
    </p:spTree>
    <p:extLst>
      <p:ext uri="{BB962C8B-B14F-4D97-AF65-F5344CB8AC3E}">
        <p14:creationId xmlns:p14="http://schemas.microsoft.com/office/powerpoint/2010/main" val="125600114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4137660"/>
          </a:xfrm>
        </p:spPr>
        <p:txBody>
          <a:bodyPr/>
          <a:lstStyle/>
          <a:p>
            <a:r>
              <a:rPr lang="en-US" dirty="0"/>
              <a:t>Loop: tells the browser to go back to the beginning and keep playing when it gets to the end of the object file. i.e. loop=“loop”</a:t>
            </a:r>
          </a:p>
          <a:p>
            <a:r>
              <a:rPr lang="en-US" dirty="0"/>
              <a:t>Preload: tells the browser whether it should preload the object file and if so how it should be preloaded;</a:t>
            </a:r>
          </a:p>
          <a:p>
            <a:pPr lvl="1"/>
            <a:r>
              <a:rPr lang="en-US" dirty="0"/>
              <a:t>None: doesn’t load any part of the audio file when the page loads.</a:t>
            </a:r>
          </a:p>
          <a:p>
            <a:pPr lvl="1"/>
            <a:r>
              <a:rPr lang="en-US" dirty="0"/>
              <a:t>Metadata: loads only the audio metadata when the page loads. It also sets up playback but doesn’t have data loaded yet.</a:t>
            </a:r>
          </a:p>
          <a:p>
            <a:pPr lvl="1"/>
            <a:r>
              <a:rPr lang="en-US" dirty="0"/>
              <a:t>Auto: loads entire audio file when the page loads.</a:t>
            </a:r>
          </a:p>
          <a:p>
            <a:r>
              <a:rPr lang="en-US" dirty="0"/>
              <a:t>The preload attribute is ignored if </a:t>
            </a:r>
            <a:r>
              <a:rPr lang="en-US" dirty="0" err="1"/>
              <a:t>autoplay</a:t>
            </a:r>
            <a:r>
              <a:rPr lang="en-US" dirty="0"/>
              <a:t> is present.</a:t>
            </a:r>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60789" y="2560320"/>
            <a:ext cx="3931212" cy="4297680"/>
          </a:xfrm>
          <a:prstGeom prst="rect">
            <a:avLst/>
          </a:prstGeom>
        </p:spPr>
      </p:pic>
    </p:spTree>
    <p:extLst>
      <p:ext uri="{BB962C8B-B14F-4D97-AF65-F5344CB8AC3E}">
        <p14:creationId xmlns:p14="http://schemas.microsoft.com/office/powerpoint/2010/main" val="415154958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Thanks!</a:t>
            </a:r>
            <a:endParaRPr lang="en-US" dirty="0"/>
          </a:p>
        </p:txBody>
      </p:sp>
      <p:sp>
        <p:nvSpPr>
          <p:cNvPr id="3" name="Content Placeholder 2"/>
          <p:cNvSpPr>
            <a:spLocks noGrp="1"/>
          </p:cNvSpPr>
          <p:nvPr>
            <p:ph idx="1"/>
          </p:nvPr>
        </p:nvSpPr>
        <p:spPr/>
        <p:txBody>
          <a:bodyPr/>
          <a:lstStyle/>
          <a:p>
            <a:r>
              <a:rPr lang="en-US" dirty="0"/>
              <a:t>Source Book</a:t>
            </a:r>
          </a:p>
          <a:p>
            <a:pPr lvl="1"/>
            <a:r>
              <a:rPr lang="en-US" dirty="0"/>
              <a:t>Beginning HTML 5 and CSS3 – </a:t>
            </a:r>
            <a:r>
              <a:rPr lang="en-US" dirty="0" err="1"/>
              <a:t>Tittel</a:t>
            </a:r>
            <a:r>
              <a:rPr lang="en-US" dirty="0"/>
              <a:t>, Ed, Minnick, Chris</a:t>
            </a:r>
          </a:p>
        </p:txBody>
      </p:sp>
    </p:spTree>
    <p:extLst>
      <p:ext uri="{BB962C8B-B14F-4D97-AF65-F5344CB8AC3E}">
        <p14:creationId xmlns:p14="http://schemas.microsoft.com/office/powerpoint/2010/main" val="900245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600790"/>
          </a:xfrm>
        </p:spPr>
        <p:txBody>
          <a:bodyPr>
            <a:normAutofit fontScale="90000"/>
          </a:bodyPr>
          <a:lstStyle/>
          <a:p>
            <a:r>
              <a:rPr lang="en-US" b="1" dirty="0"/>
              <a:t>Meta Tag</a:t>
            </a:r>
          </a:p>
        </p:txBody>
      </p:sp>
      <p:sp>
        <p:nvSpPr>
          <p:cNvPr id="3" name="Content Placeholder 2"/>
          <p:cNvSpPr>
            <a:spLocks noGrp="1"/>
          </p:cNvSpPr>
          <p:nvPr>
            <p:ph idx="1"/>
          </p:nvPr>
        </p:nvSpPr>
        <p:spPr>
          <a:xfrm>
            <a:off x="838200" y="811369"/>
            <a:ext cx="10515600" cy="5365594"/>
          </a:xfrm>
        </p:spPr>
        <p:txBody>
          <a:bodyPr/>
          <a:lstStyle/>
          <a:p>
            <a:r>
              <a:rPr lang="en-US" dirty="0"/>
              <a:t>Meta data means data or information about data.</a:t>
            </a:r>
          </a:p>
          <a:p>
            <a:r>
              <a:rPr lang="en-US" dirty="0"/>
              <a:t>Always appear inside the HTML &lt;head&gt;</a:t>
            </a:r>
          </a:p>
          <a:p>
            <a:r>
              <a:rPr lang="en-US" dirty="0"/>
              <a:t>To define the character encoding which represent character data inside HTML document.</a:t>
            </a:r>
          </a:p>
          <a:p>
            <a:r>
              <a:rPr lang="en-US" dirty="0"/>
              <a:t>To define keywords for search engines.</a:t>
            </a:r>
          </a:p>
          <a:p>
            <a:r>
              <a:rPr lang="en-US" dirty="0"/>
              <a:t>To define a document refresh interval.</a:t>
            </a:r>
          </a:p>
          <a:p>
            <a:endParaRPr lang="en-US" dirty="0"/>
          </a:p>
        </p:txBody>
      </p:sp>
    </p:spTree>
    <p:extLst>
      <p:ext uri="{BB962C8B-B14F-4D97-AF65-F5344CB8AC3E}">
        <p14:creationId xmlns:p14="http://schemas.microsoft.com/office/powerpoint/2010/main" val="29018780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590" y="365125"/>
            <a:ext cx="11894820" cy="869315"/>
          </a:xfrm>
        </p:spPr>
        <p:txBody>
          <a:bodyPr/>
          <a:lstStyle/>
          <a:p>
            <a:r>
              <a:rPr lang="en-US" b="1" dirty="0"/>
              <a:t>Example: Use of &lt;meta&gt; tag in HTML</a:t>
            </a:r>
          </a:p>
        </p:txBody>
      </p:sp>
      <p:sp>
        <p:nvSpPr>
          <p:cNvPr id="3" name="Content Placeholder 2"/>
          <p:cNvSpPr>
            <a:spLocks noGrp="1"/>
          </p:cNvSpPr>
          <p:nvPr>
            <p:ph idx="1"/>
          </p:nvPr>
        </p:nvSpPr>
        <p:spPr>
          <a:xfrm>
            <a:off x="148590" y="1234440"/>
            <a:ext cx="11894820" cy="5623560"/>
          </a:xfrm>
        </p:spPr>
        <p:txBody>
          <a:bodyPr>
            <a:normAutofit/>
          </a:bodyPr>
          <a:lstStyle/>
          <a:p>
            <a:r>
              <a:rPr lang="en-US" dirty="0"/>
              <a:t>&lt;html&gt;</a:t>
            </a:r>
          </a:p>
          <a:p>
            <a:r>
              <a:rPr lang="en-US" dirty="0"/>
              <a:t>&lt;head&gt;</a:t>
            </a:r>
          </a:p>
          <a:p>
            <a:r>
              <a:rPr lang="en-US" dirty="0"/>
              <a:t>&lt;meta charset=”UTF-8”&gt; &lt;!-- defines default HTML character codes --&gt;</a:t>
            </a:r>
          </a:p>
          <a:p>
            <a:r>
              <a:rPr lang="en-US" dirty="0"/>
              <a:t>&lt;meta name=”keywords” content=”HTML, CSS, meta tag examples”&gt;</a:t>
            </a:r>
          </a:p>
          <a:p>
            <a:r>
              <a:rPr lang="en-US" dirty="0"/>
              <a:t>&lt;meta name=”author” content=”Adnan”&gt; &lt;!-- identifies author --&gt;</a:t>
            </a:r>
          </a:p>
          <a:p>
            <a:r>
              <a:rPr lang="en-US" dirty="0"/>
              <a:t>&lt;meta name=”description” content=”meta element discussion --&gt;</a:t>
            </a:r>
          </a:p>
          <a:p>
            <a:r>
              <a:rPr lang="en-US" dirty="0"/>
              <a:t>&lt;meta http-</a:t>
            </a:r>
            <a:r>
              <a:rPr lang="en-US" dirty="0" err="1"/>
              <a:t>equiv</a:t>
            </a:r>
            <a:r>
              <a:rPr lang="en-US" dirty="0"/>
              <a:t>=”refresh” content=”1800”&gt; &lt;!-- refresh every 30 </a:t>
            </a:r>
            <a:r>
              <a:rPr lang="en-US" dirty="0" err="1"/>
              <a:t>mins</a:t>
            </a:r>
            <a:r>
              <a:rPr lang="en-US" dirty="0"/>
              <a:t> --&gt;</a:t>
            </a:r>
          </a:p>
          <a:p>
            <a:r>
              <a:rPr lang="en-US" dirty="0"/>
              <a:t>&lt;title&gt;Naming your page with this tag&lt;/title&gt;</a:t>
            </a:r>
          </a:p>
          <a:p>
            <a:r>
              <a:rPr lang="en-US" dirty="0"/>
              <a:t>&lt;/head&gt;</a:t>
            </a:r>
          </a:p>
          <a:p>
            <a:r>
              <a:rPr lang="en-US" dirty="0"/>
              <a:t>&lt;body&gt;&lt;/body&gt;</a:t>
            </a:r>
          </a:p>
          <a:p>
            <a:r>
              <a:rPr lang="en-US" dirty="0"/>
              <a:t>&lt;/html&gt;</a:t>
            </a:r>
          </a:p>
        </p:txBody>
      </p:sp>
    </p:spTree>
    <p:extLst>
      <p:ext uri="{BB962C8B-B14F-4D97-AF65-F5344CB8AC3E}">
        <p14:creationId xmlns:p14="http://schemas.microsoft.com/office/powerpoint/2010/main" val="27912322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960755"/>
          </a:xfrm>
        </p:spPr>
        <p:txBody>
          <a:bodyPr/>
          <a:lstStyle/>
          <a:p>
            <a:r>
              <a:rPr lang="en-US" b="1" dirty="0"/>
              <a:t>Redirecting users to another page</a:t>
            </a:r>
          </a:p>
        </p:txBody>
      </p:sp>
      <p:sp>
        <p:nvSpPr>
          <p:cNvPr id="3" name="Content Placeholder 2"/>
          <p:cNvSpPr>
            <a:spLocks noGrp="1"/>
          </p:cNvSpPr>
          <p:nvPr>
            <p:ph idx="1"/>
          </p:nvPr>
        </p:nvSpPr>
        <p:spPr>
          <a:xfrm>
            <a:off x="838200" y="960755"/>
            <a:ext cx="10515600" cy="5897245"/>
          </a:xfrm>
        </p:spPr>
        <p:txBody>
          <a:bodyPr/>
          <a:lstStyle/>
          <a:p>
            <a:r>
              <a:rPr lang="en-US" dirty="0"/>
              <a:t>&lt;meta&gt; element can be used to redirect page visitors to another targeted page automatically. </a:t>
            </a:r>
          </a:p>
          <a:p>
            <a:r>
              <a:rPr lang="en-US" dirty="0"/>
              <a:t>To use &lt;meta&gt; tag to send a message to the browser what to display.</a:t>
            </a:r>
          </a:p>
          <a:p>
            <a:r>
              <a:rPr lang="en-US" dirty="0"/>
              <a:t>For example: </a:t>
            </a:r>
          </a:p>
          <a:p>
            <a:pPr algn="just"/>
            <a:r>
              <a:rPr lang="en-US" dirty="0"/>
              <a:t>if you’ve ever come across a page that reads This page has moved. Please wait 10 seconds to be automatically sent to the new location.(or something similar), you’ve seen this trick at work. </a:t>
            </a:r>
          </a:p>
          <a:p>
            <a:pPr algn="just"/>
            <a:r>
              <a:rPr lang="en-US" dirty="0"/>
              <a:t>Use the following line inside your html head</a:t>
            </a:r>
          </a:p>
          <a:p>
            <a:pPr algn="just"/>
            <a:r>
              <a:rPr lang="en-US" dirty="0"/>
              <a:t>&lt;meta http-</a:t>
            </a:r>
            <a:r>
              <a:rPr lang="en-US" dirty="0" err="1"/>
              <a:t>equiv</a:t>
            </a:r>
            <a:r>
              <a:rPr lang="en-US" dirty="0"/>
              <a:t>=”refresh” content=”15; </a:t>
            </a:r>
            <a:r>
              <a:rPr lang="en-US" dirty="0" err="1"/>
              <a:t>url</a:t>
            </a:r>
            <a:r>
              <a:rPr lang="en-US" dirty="0"/>
              <a:t>=http://www.w3.org/”&gt;</a:t>
            </a:r>
          </a:p>
          <a:p>
            <a:pPr algn="just"/>
            <a:endParaRPr lang="en-US" dirty="0"/>
          </a:p>
        </p:txBody>
      </p:sp>
    </p:spTree>
    <p:extLst>
      <p:ext uri="{BB962C8B-B14F-4D97-AF65-F5344CB8AC3E}">
        <p14:creationId xmlns:p14="http://schemas.microsoft.com/office/powerpoint/2010/main" val="11193489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460" y="0"/>
            <a:ext cx="11940540" cy="1325563"/>
          </a:xfrm>
        </p:spPr>
        <p:txBody>
          <a:bodyPr>
            <a:normAutofit/>
          </a:bodyPr>
          <a:lstStyle/>
          <a:p>
            <a:r>
              <a:rPr lang="en-US" sz="3600" b="1" dirty="0"/>
              <a:t>Refresh jump to </a:t>
            </a:r>
            <a:r>
              <a:rPr lang="en-US" sz="3600" b="1" dirty="0">
                <a:hlinkClick r:id="rId2"/>
              </a:rPr>
              <a:t>www.imsciences.edu.pk</a:t>
            </a:r>
            <a:r>
              <a:rPr lang="en-US" sz="3600" b="1" dirty="0"/>
              <a:t> after 15 seconds</a:t>
            </a:r>
          </a:p>
        </p:txBody>
      </p:sp>
      <p:sp>
        <p:nvSpPr>
          <p:cNvPr id="3" name="Content Placeholder 2"/>
          <p:cNvSpPr>
            <a:spLocks noGrp="1"/>
          </p:cNvSpPr>
          <p:nvPr>
            <p:ph idx="1"/>
          </p:nvPr>
        </p:nvSpPr>
        <p:spPr>
          <a:xfrm>
            <a:off x="251460" y="982980"/>
            <a:ext cx="11940540" cy="5875020"/>
          </a:xfrm>
        </p:spPr>
        <p:txBody>
          <a:bodyPr>
            <a:normAutofit fontScale="92500" lnSpcReduction="20000"/>
          </a:bodyPr>
          <a:lstStyle/>
          <a:p>
            <a:r>
              <a:rPr lang="en-US" dirty="0"/>
              <a:t>&lt;html&gt;</a:t>
            </a:r>
          </a:p>
          <a:p>
            <a:r>
              <a:rPr lang="en-US" dirty="0"/>
              <a:t>&lt;head&gt;</a:t>
            </a:r>
          </a:p>
          <a:p>
            <a:r>
              <a:rPr lang="en-US" dirty="0"/>
              <a:t>&lt;title&gt;All About Markup&lt;/title&gt;</a:t>
            </a:r>
          </a:p>
          <a:p>
            <a:r>
              <a:rPr lang="en-US" dirty="0"/>
              <a:t>&lt;meta charset=”UTF-8”&gt;</a:t>
            </a:r>
          </a:p>
          <a:p>
            <a:r>
              <a:rPr lang="en-US" dirty="0"/>
              <a:t>&lt;meta http-</a:t>
            </a:r>
            <a:r>
              <a:rPr lang="en-US" dirty="0" err="1"/>
              <a:t>equiv</a:t>
            </a:r>
            <a:r>
              <a:rPr lang="en-US" dirty="0"/>
              <a:t>=”refresh” content=”15; </a:t>
            </a:r>
            <a:r>
              <a:rPr lang="en-US" dirty="0" err="1"/>
              <a:t>url</a:t>
            </a:r>
            <a:r>
              <a:rPr lang="en-US" dirty="0"/>
              <a:t>=</a:t>
            </a:r>
            <a:r>
              <a:rPr lang="en-US" b="1" dirty="0">
                <a:hlinkClick r:id="rId2"/>
              </a:rPr>
              <a:t> www.imsciences.edu.pk</a:t>
            </a:r>
            <a:r>
              <a:rPr lang="en-US" b="1" dirty="0"/>
              <a:t> </a:t>
            </a:r>
            <a:endParaRPr lang="en-US" dirty="0"/>
          </a:p>
          <a:p>
            <a:r>
              <a:rPr lang="en-US" dirty="0"/>
              <a:t>&lt;/head&gt;</a:t>
            </a:r>
          </a:p>
          <a:p>
            <a:r>
              <a:rPr lang="en-US" dirty="0"/>
              <a:t>&lt;body&gt;</a:t>
            </a:r>
          </a:p>
          <a:p>
            <a:r>
              <a:rPr lang="en-US" dirty="0"/>
              <a:t>&lt;p&gt;This page is still in development. Until we are done, please visit</a:t>
            </a:r>
          </a:p>
          <a:p>
            <a:r>
              <a:rPr lang="en-US" dirty="0"/>
              <a:t>the &lt;a </a:t>
            </a:r>
            <a:r>
              <a:rPr lang="en-US" dirty="0" err="1"/>
              <a:t>href</a:t>
            </a:r>
            <a:r>
              <a:rPr lang="en-US"/>
              <a:t>=”</a:t>
            </a:r>
            <a:r>
              <a:rPr lang="en-US" b="1">
                <a:hlinkClick r:id="rId2"/>
              </a:rPr>
              <a:t> www.imsciences.edu.pk</a:t>
            </a:r>
            <a:r>
              <a:rPr lang="en-US" b="1"/>
              <a:t> </a:t>
            </a:r>
            <a:r>
              <a:rPr lang="en-US"/>
              <a:t>”&gt;</a:t>
            </a:r>
            <a:r>
              <a:rPr lang="en-US" dirty="0"/>
              <a:t>IMS&lt;/a&gt; for the definitive</a:t>
            </a:r>
          </a:p>
          <a:p>
            <a:r>
              <a:rPr lang="en-US" dirty="0"/>
              <a:t>collection of markup-related resources.</a:t>
            </a:r>
          </a:p>
          <a:p>
            <a:r>
              <a:rPr lang="en-US" dirty="0"/>
              <a:t>&lt;/p&gt;</a:t>
            </a:r>
          </a:p>
          <a:p>
            <a:r>
              <a:rPr lang="en-US" dirty="0"/>
              <a:t>&lt;p&gt;Please wait 10 seconds to be automatically redirected to the W3C.&lt;/p&gt;</a:t>
            </a:r>
          </a:p>
          <a:p>
            <a:r>
              <a:rPr lang="en-US" dirty="0"/>
              <a:t>&lt;/body&gt;</a:t>
            </a:r>
          </a:p>
          <a:p>
            <a:r>
              <a:rPr lang="en-US" dirty="0"/>
              <a:t>&lt;/html&gt;</a:t>
            </a:r>
          </a:p>
        </p:txBody>
      </p:sp>
    </p:spTree>
    <p:extLst>
      <p:ext uri="{BB962C8B-B14F-4D97-AF65-F5344CB8AC3E}">
        <p14:creationId xmlns:p14="http://schemas.microsoft.com/office/powerpoint/2010/main" val="16991719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Technical Caution</a:t>
            </a:r>
          </a:p>
        </p:txBody>
      </p:sp>
      <p:sp>
        <p:nvSpPr>
          <p:cNvPr id="3" name="Content Placeholder 2"/>
          <p:cNvSpPr>
            <a:spLocks noGrp="1"/>
          </p:cNvSpPr>
          <p:nvPr>
            <p:ph idx="1"/>
          </p:nvPr>
        </p:nvSpPr>
        <p:spPr/>
        <p:txBody>
          <a:bodyPr>
            <a:normAutofit/>
          </a:bodyPr>
          <a:lstStyle/>
          <a:p>
            <a:pPr algn="just"/>
            <a:r>
              <a:rPr lang="en-US" sz="3600" dirty="0"/>
              <a:t>When redirecting a webpage some search engine see redirects in metadata, mostly they assume the webpage is trying to create spam which may also remove from the search engine listings.</a:t>
            </a:r>
          </a:p>
        </p:txBody>
      </p:sp>
    </p:spTree>
    <p:extLst>
      <p:ext uri="{BB962C8B-B14F-4D97-AF65-F5344CB8AC3E}">
        <p14:creationId xmlns:p14="http://schemas.microsoft.com/office/powerpoint/2010/main" val="25193497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713</TotalTime>
  <Words>3805</Words>
  <Application>Microsoft Office PowerPoint</Application>
  <PresentationFormat>Widescreen</PresentationFormat>
  <Paragraphs>368</Paragraphs>
  <Slides>49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49</vt:i4>
      </vt:variant>
    </vt:vector>
  </HeadingPairs>
  <TitlesOfParts>
    <vt:vector size="53" baseType="lpstr">
      <vt:lpstr>Arial</vt:lpstr>
      <vt:lpstr>Calibri</vt:lpstr>
      <vt:lpstr>Calibri Light</vt:lpstr>
      <vt:lpstr>Office Theme</vt:lpstr>
      <vt:lpstr>Web Engineering</vt:lpstr>
      <vt:lpstr>Outlines</vt:lpstr>
      <vt:lpstr>HTML Elements and Its Sequences</vt:lpstr>
      <vt:lpstr>HTML Elements and Its Sequences</vt:lpstr>
      <vt:lpstr>Meta Tag</vt:lpstr>
      <vt:lpstr>Example: Use of &lt;meta&gt; tag in HTML</vt:lpstr>
      <vt:lpstr>Redirecting users to another page</vt:lpstr>
      <vt:lpstr>Refresh jump to www.imsciences.edu.pk after 15 seconds</vt:lpstr>
      <vt:lpstr>Technical Caution</vt:lpstr>
      <vt:lpstr>Paragraph</vt:lpstr>
      <vt:lpstr>Headings</vt:lpstr>
      <vt:lpstr>&lt;blockquote&gt; element is use for enclose quotation</vt:lpstr>
      <vt:lpstr>Preformatted text element &lt;pre&gt;</vt:lpstr>
      <vt:lpstr>Horizontal rules</vt:lpstr>
      <vt:lpstr>&lt;hr width=”45%” size=”4” align=”center” noshade=”noshade”&gt;</vt:lpstr>
      <vt:lpstr>Lists in HTML</vt:lpstr>
      <vt:lpstr>1. Numbered lists</vt:lpstr>
      <vt:lpstr>2. Bulleted Lists</vt:lpstr>
      <vt:lpstr>3. Definition Lists</vt:lpstr>
      <vt:lpstr>Lab Assignment</vt:lpstr>
      <vt:lpstr>Tables in HTML</vt:lpstr>
      <vt:lpstr>Table tag Markup</vt:lpstr>
      <vt:lpstr>Table Example</vt:lpstr>
      <vt:lpstr>Example</vt:lpstr>
      <vt:lpstr>Table layouts</vt:lpstr>
      <vt:lpstr>Lab Assignment: Design a page look like as;</vt:lpstr>
      <vt:lpstr>Forms in HTML</vt:lpstr>
      <vt:lpstr>Attributes of form in html</vt:lpstr>
      <vt:lpstr>Input fields in HTML form</vt:lpstr>
      <vt:lpstr>Example:</vt:lpstr>
      <vt:lpstr>Check boxes and Radio buttons</vt:lpstr>
      <vt:lpstr>Example: Radio Button</vt:lpstr>
      <vt:lpstr>Example: Check boxes</vt:lpstr>
      <vt:lpstr>Hidden Field</vt:lpstr>
      <vt:lpstr>File upload field</vt:lpstr>
      <vt:lpstr>Drop-down List field</vt:lpstr>
      <vt:lpstr>Multiline text boxes</vt:lpstr>
      <vt:lpstr>Submit and Reset Buttons</vt:lpstr>
      <vt:lpstr>Example</vt:lpstr>
      <vt:lpstr>Form Validation</vt:lpstr>
      <vt:lpstr>Hyperlinks in HTML</vt:lpstr>
      <vt:lpstr>Naming link locations on web page</vt:lpstr>
      <vt:lpstr>Images in HTML</vt:lpstr>
      <vt:lpstr>PowerPoint Presentation</vt:lpstr>
      <vt:lpstr>Adding image on web page</vt:lpstr>
      <vt:lpstr>Image maps &amp; linking</vt:lpstr>
      <vt:lpstr>Media in HTML</vt:lpstr>
      <vt:lpstr>PowerPoint Presentation</vt:lpstr>
      <vt:lpstr>Thanks!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Engineering</dc:title>
  <dc:creator>Adnan Amin</dc:creator>
  <cp:lastModifiedBy>Adnan Amin</cp:lastModifiedBy>
  <cp:revision>140</cp:revision>
  <dcterms:created xsi:type="dcterms:W3CDTF">2015-03-03T07:21:51Z</dcterms:created>
  <dcterms:modified xsi:type="dcterms:W3CDTF">2021-11-13T08:24:07Z</dcterms:modified>
</cp:coreProperties>
</file>