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58" r:id="rId7"/>
    <p:sldId id="259" r:id="rId8"/>
    <p:sldId id="260" r:id="rId9"/>
    <p:sldId id="261"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2"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24F7F-B945-4B6C-89B0-82B6A6D7C455}" type="datetimeFigureOut">
              <a:rPr lang="en-US" smtClean="0"/>
              <a:t>04-May-15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375975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24F7F-B945-4B6C-89B0-82B6A6D7C455}" type="datetimeFigureOut">
              <a:rPr lang="en-US" smtClean="0"/>
              <a:t>04-May-15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43512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24F7F-B945-4B6C-89B0-82B6A6D7C455}" type="datetimeFigureOut">
              <a:rPr lang="en-US" smtClean="0"/>
              <a:t>04-May-15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155973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24F7F-B945-4B6C-89B0-82B6A6D7C455}" type="datetimeFigureOut">
              <a:rPr lang="en-US" smtClean="0"/>
              <a:t>04-May-15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138096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24F7F-B945-4B6C-89B0-82B6A6D7C455}" type="datetimeFigureOut">
              <a:rPr lang="en-US" smtClean="0"/>
              <a:t>04-May-15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346573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24F7F-B945-4B6C-89B0-82B6A6D7C455}" type="datetimeFigureOut">
              <a:rPr lang="en-US" smtClean="0"/>
              <a:t>04-May-15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208243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24F7F-B945-4B6C-89B0-82B6A6D7C455}" type="datetimeFigureOut">
              <a:rPr lang="en-US" smtClean="0"/>
              <a:t>04-May-15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29536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24F7F-B945-4B6C-89B0-82B6A6D7C455}" type="datetimeFigureOut">
              <a:rPr lang="en-US" smtClean="0"/>
              <a:t>04-May-15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213902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24F7F-B945-4B6C-89B0-82B6A6D7C455}" type="datetimeFigureOut">
              <a:rPr lang="en-US" smtClean="0"/>
              <a:t>04-May-15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145106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24F7F-B945-4B6C-89B0-82B6A6D7C455}" type="datetimeFigureOut">
              <a:rPr lang="en-US" smtClean="0"/>
              <a:t>04-May-15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323797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24F7F-B945-4B6C-89B0-82B6A6D7C455}" type="datetimeFigureOut">
              <a:rPr lang="en-US" smtClean="0"/>
              <a:t>04-May-15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3D396-BD62-4257-9950-82AB7F03DFDB}" type="slidenum">
              <a:rPr lang="en-US" smtClean="0"/>
              <a:t>‹#›</a:t>
            </a:fld>
            <a:endParaRPr lang="en-US"/>
          </a:p>
        </p:txBody>
      </p:sp>
    </p:spTree>
    <p:extLst>
      <p:ext uri="{BB962C8B-B14F-4D97-AF65-F5344CB8AC3E}">
        <p14:creationId xmlns:p14="http://schemas.microsoft.com/office/powerpoint/2010/main" val="61402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24F7F-B945-4B6C-89B0-82B6A6D7C455}" type="datetimeFigureOut">
              <a:rPr lang="en-US" smtClean="0"/>
              <a:t>04-May-15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D396-BD62-4257-9950-82AB7F03DFDB}" type="slidenum">
              <a:rPr lang="en-US" smtClean="0"/>
              <a:t>‹#›</a:t>
            </a:fld>
            <a:endParaRPr lang="en-US"/>
          </a:p>
        </p:txBody>
      </p:sp>
    </p:spTree>
    <p:extLst>
      <p:ext uri="{BB962C8B-B14F-4D97-AF65-F5344CB8AC3E}">
        <p14:creationId xmlns:p14="http://schemas.microsoft.com/office/powerpoint/2010/main" val="230761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Web Engineering</a:t>
            </a:r>
            <a:endParaRPr lang="en-US" b="1" dirty="0"/>
          </a:p>
        </p:txBody>
      </p:sp>
      <p:sp>
        <p:nvSpPr>
          <p:cNvPr id="3" name="Subtitle 2"/>
          <p:cNvSpPr>
            <a:spLocks noGrp="1"/>
          </p:cNvSpPr>
          <p:nvPr>
            <p:ph type="subTitle" idx="1"/>
          </p:nvPr>
        </p:nvSpPr>
        <p:spPr/>
        <p:txBody>
          <a:bodyPr/>
          <a:lstStyle/>
          <a:p>
            <a:r>
              <a:rPr lang="en-US" dirty="0" smtClean="0"/>
              <a:t>BY</a:t>
            </a:r>
          </a:p>
          <a:p>
            <a:r>
              <a:rPr lang="en-US" dirty="0" smtClean="0"/>
              <a:t>Adnan Amin</a:t>
            </a:r>
          </a:p>
          <a:p>
            <a:r>
              <a:rPr lang="en-US" dirty="0" smtClean="0"/>
              <a:t>Institute of Management Science, Peshawar</a:t>
            </a:r>
            <a:endParaRPr lang="en-US" dirty="0"/>
          </a:p>
        </p:txBody>
      </p:sp>
    </p:spTree>
    <p:extLst>
      <p:ext uri="{BB962C8B-B14F-4D97-AF65-F5344CB8AC3E}">
        <p14:creationId xmlns:p14="http://schemas.microsoft.com/office/powerpoint/2010/main" val="2335448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r>
              <a:rPr lang="en-US" b="1" dirty="0" smtClean="0"/>
              <a:t>Calling a Function</a:t>
            </a:r>
            <a:endParaRPr lang="en-US" b="1" dirty="0"/>
          </a:p>
        </p:txBody>
      </p:sp>
      <p:sp>
        <p:nvSpPr>
          <p:cNvPr id="3" name="Content Placeholder 2"/>
          <p:cNvSpPr>
            <a:spLocks noGrp="1"/>
          </p:cNvSpPr>
          <p:nvPr>
            <p:ph idx="1"/>
          </p:nvPr>
        </p:nvSpPr>
        <p:spPr>
          <a:xfrm>
            <a:off x="838200" y="1473958"/>
            <a:ext cx="10515600" cy="4703005"/>
          </a:xfrm>
        </p:spPr>
        <p:txBody>
          <a:bodyPr/>
          <a:lstStyle/>
          <a:p>
            <a:pPr marL="0" indent="0">
              <a:buNone/>
            </a:pPr>
            <a:r>
              <a:rPr lang="en-US" dirty="0" smtClean="0"/>
              <a:t>&lt;?</a:t>
            </a:r>
            <a:r>
              <a:rPr lang="en-US" dirty="0" err="1" smtClean="0"/>
              <a:t>php</a:t>
            </a:r>
            <a:endParaRPr lang="en-US" dirty="0" smtClean="0"/>
          </a:p>
          <a:p>
            <a:pPr marL="0" indent="0">
              <a:buNone/>
            </a:pPr>
            <a:r>
              <a:rPr lang="en-US" dirty="0"/>
              <a:t>	</a:t>
            </a:r>
            <a:r>
              <a:rPr lang="en-US" dirty="0" smtClean="0"/>
              <a:t>echo </a:t>
            </a:r>
            <a:r>
              <a:rPr lang="en-US" dirty="0" err="1" smtClean="0"/>
              <a:t>function_name</a:t>
            </a:r>
            <a:r>
              <a:rPr lang="en-US" dirty="0" smtClean="0"/>
              <a:t>($</a:t>
            </a:r>
            <a:r>
              <a:rPr lang="en-US" dirty="0" err="1" smtClean="0"/>
              <a:t>args</a:t>
            </a:r>
            <a:r>
              <a:rPr lang="en-US" dirty="0" smtClean="0"/>
              <a:t>);</a:t>
            </a:r>
          </a:p>
          <a:p>
            <a:pPr marL="0" indent="0">
              <a:buNone/>
            </a:pPr>
            <a:r>
              <a:rPr lang="en-US" dirty="0"/>
              <a:t> </a:t>
            </a:r>
            <a:r>
              <a:rPr lang="en-US" dirty="0" smtClean="0"/>
              <a:t>          function </a:t>
            </a:r>
            <a:r>
              <a:rPr lang="en-US" dirty="0" err="1" smtClean="0"/>
              <a:t>function_name</a:t>
            </a:r>
            <a:r>
              <a:rPr lang="en-US" dirty="0" smtClean="0"/>
              <a:t>($args1)</a:t>
            </a:r>
          </a:p>
          <a:p>
            <a:pPr marL="0" indent="0">
              <a:buNone/>
            </a:pPr>
            <a:r>
              <a:rPr lang="en-US" dirty="0" smtClean="0"/>
              <a:t>	{</a:t>
            </a:r>
          </a:p>
          <a:p>
            <a:pPr marL="0" indent="0">
              <a:buNone/>
            </a:pPr>
            <a:r>
              <a:rPr lang="en-US" dirty="0"/>
              <a:t>	</a:t>
            </a:r>
            <a:r>
              <a:rPr lang="en-US" dirty="0" smtClean="0"/>
              <a:t>	//statements</a:t>
            </a:r>
          </a:p>
          <a:p>
            <a:pPr marL="0" indent="0">
              <a:buNone/>
            </a:pPr>
            <a:r>
              <a:rPr lang="en-US" dirty="0"/>
              <a:t>	</a:t>
            </a:r>
            <a:r>
              <a:rPr lang="en-US" dirty="0" smtClean="0"/>
              <a:t>}</a:t>
            </a:r>
          </a:p>
          <a:p>
            <a:pPr marL="0" indent="0">
              <a:buNone/>
            </a:pPr>
            <a:r>
              <a:rPr lang="en-US" dirty="0" smtClean="0"/>
              <a:t>?&gt;</a:t>
            </a:r>
            <a:endParaRPr lang="en-US" dirty="0"/>
          </a:p>
        </p:txBody>
      </p:sp>
    </p:spTree>
    <p:extLst>
      <p:ext uri="{BB962C8B-B14F-4D97-AF65-F5344CB8AC3E}">
        <p14:creationId xmlns:p14="http://schemas.microsoft.com/office/powerpoint/2010/main" val="2583708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1437"/>
            <a:ext cx="8686800" cy="846137"/>
          </a:xfrm>
        </p:spPr>
        <p:txBody>
          <a:bodyPr/>
          <a:lstStyle/>
          <a:p>
            <a:r>
              <a:rPr lang="en-US" b="1" dirty="0" smtClean="0"/>
              <a:t>Example</a:t>
            </a:r>
            <a:endParaRPr lang="en-US" b="1" dirty="0"/>
          </a:p>
        </p:txBody>
      </p:sp>
      <p:sp>
        <p:nvSpPr>
          <p:cNvPr id="4" name="Content Placeholder 2"/>
          <p:cNvSpPr txBox="1">
            <a:spLocks/>
          </p:cNvSpPr>
          <p:nvPr/>
        </p:nvSpPr>
        <p:spPr>
          <a:xfrm>
            <a:off x="342900" y="1029295"/>
            <a:ext cx="8686800" cy="4876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Font typeface="Arial" panose="020B0604020202020204" pitchFamily="34" charset="0"/>
              <a:buNone/>
            </a:pPr>
            <a:r>
              <a:rPr lang="en-US" smtClean="0"/>
              <a:t>&lt;?php</a:t>
            </a:r>
          </a:p>
          <a:p>
            <a:pPr>
              <a:buFont typeface="Arial" panose="020B0604020202020204" pitchFamily="34" charset="0"/>
              <a:buNone/>
            </a:pPr>
            <a:r>
              <a:rPr lang="en-US" smtClean="0"/>
              <a:t>		</a:t>
            </a:r>
            <a:r>
              <a:rPr lang="en-US" smtClean="0">
                <a:solidFill>
                  <a:srgbClr val="002060"/>
                </a:solidFill>
              </a:rPr>
              <a:t>function showMsg( )  </a:t>
            </a:r>
            <a:r>
              <a:rPr lang="en-US" smtClean="0">
                <a:solidFill>
                  <a:srgbClr val="FF0000"/>
                </a:solidFill>
              </a:rPr>
              <a:t>// function definition</a:t>
            </a:r>
          </a:p>
          <a:p>
            <a:pPr>
              <a:buFont typeface="Arial" panose="020B0604020202020204" pitchFamily="34" charset="0"/>
              <a:buNone/>
            </a:pPr>
            <a:r>
              <a:rPr lang="en-US" smtClean="0">
                <a:solidFill>
                  <a:srgbClr val="002060"/>
                </a:solidFill>
              </a:rPr>
              <a:t>		{</a:t>
            </a:r>
          </a:p>
          <a:p>
            <a:pPr>
              <a:buFont typeface="Arial" panose="020B0604020202020204" pitchFamily="34" charset="0"/>
              <a:buNone/>
            </a:pPr>
            <a:r>
              <a:rPr lang="en-US" smtClean="0">
                <a:solidFill>
                  <a:srgbClr val="002060"/>
                </a:solidFill>
              </a:rPr>
              <a:t>			echo “This is a simple PHP function&lt;br&gt;”;</a:t>
            </a:r>
          </a:p>
          <a:p>
            <a:pPr>
              <a:buFont typeface="Arial" panose="020B0604020202020204" pitchFamily="34" charset="0"/>
              <a:buNone/>
            </a:pPr>
            <a:r>
              <a:rPr lang="en-US" smtClean="0">
                <a:solidFill>
                  <a:srgbClr val="002060"/>
                </a:solidFill>
              </a:rPr>
              <a:t>			return;</a:t>
            </a:r>
          </a:p>
          <a:p>
            <a:pPr>
              <a:buFont typeface="Arial" panose="020B0604020202020204" pitchFamily="34" charset="0"/>
              <a:buNone/>
            </a:pPr>
            <a:r>
              <a:rPr lang="en-US" smtClean="0">
                <a:solidFill>
                  <a:srgbClr val="002060"/>
                </a:solidFill>
              </a:rPr>
              <a:t>		}</a:t>
            </a:r>
          </a:p>
          <a:p>
            <a:pPr>
              <a:buFont typeface="Arial" panose="020B0604020202020204" pitchFamily="34" charset="0"/>
              <a:buNone/>
            </a:pPr>
            <a:r>
              <a:rPr lang="en-US" smtClean="0"/>
              <a:t>	</a:t>
            </a:r>
            <a:r>
              <a:rPr lang="en-US" smtClean="0">
                <a:solidFill>
                  <a:srgbClr val="00B050"/>
                </a:solidFill>
              </a:rPr>
              <a:t>showMsg( );</a:t>
            </a:r>
            <a:r>
              <a:rPr lang="en-US" smtClean="0"/>
              <a:t>		   </a:t>
            </a:r>
            <a:r>
              <a:rPr lang="en-US" smtClean="0">
                <a:solidFill>
                  <a:srgbClr val="FF0000"/>
                </a:solidFill>
              </a:rPr>
              <a:t>  //calling a function</a:t>
            </a:r>
          </a:p>
          <a:p>
            <a:pPr>
              <a:buFont typeface="Arial" panose="020B0604020202020204" pitchFamily="34" charset="0"/>
              <a:buNone/>
            </a:pPr>
            <a:r>
              <a:rPr lang="en-US" smtClean="0"/>
              <a:t>	</a:t>
            </a:r>
            <a:r>
              <a:rPr lang="en-US" smtClean="0">
                <a:solidFill>
                  <a:srgbClr val="00B050"/>
                </a:solidFill>
              </a:rPr>
              <a:t>showMsg( );</a:t>
            </a:r>
            <a:r>
              <a:rPr lang="en-US" smtClean="0"/>
              <a:t>		    </a:t>
            </a:r>
            <a:r>
              <a:rPr lang="en-US" smtClean="0">
                <a:solidFill>
                  <a:srgbClr val="FF0000"/>
                </a:solidFill>
              </a:rPr>
              <a:t>// calling a function</a:t>
            </a:r>
          </a:p>
          <a:p>
            <a:pPr>
              <a:buFont typeface="Arial" panose="020B0604020202020204" pitchFamily="34" charset="0"/>
              <a:buNone/>
            </a:pPr>
            <a:r>
              <a:rPr lang="en-US" smtClean="0">
                <a:solidFill>
                  <a:srgbClr val="00B050"/>
                </a:solidFill>
              </a:rPr>
              <a:t>	showMsg( );</a:t>
            </a:r>
            <a:r>
              <a:rPr lang="en-US" smtClean="0"/>
              <a:t>		   </a:t>
            </a:r>
            <a:r>
              <a:rPr lang="en-US" smtClean="0">
                <a:solidFill>
                  <a:srgbClr val="FF0000"/>
                </a:solidFill>
              </a:rPr>
              <a:t> // calling a function.</a:t>
            </a:r>
          </a:p>
          <a:p>
            <a:pPr>
              <a:buFont typeface="Arial" panose="020B0604020202020204" pitchFamily="34" charset="0"/>
              <a:buNone/>
            </a:pPr>
            <a:r>
              <a:rPr lang="en-US" smtClean="0"/>
              <a:t>?&gt;</a:t>
            </a:r>
            <a:endParaRPr lang="en-US" dirty="0" smtClean="0"/>
          </a:p>
        </p:txBody>
      </p:sp>
      <p:sp>
        <p:nvSpPr>
          <p:cNvPr id="5" name="TextBox 4"/>
          <p:cNvSpPr txBox="1"/>
          <p:nvPr/>
        </p:nvSpPr>
        <p:spPr>
          <a:xfrm>
            <a:off x="6640480" y="5934670"/>
            <a:ext cx="5551520"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solidFill>
                  <a:srgbClr val="002060"/>
                </a:solidFill>
              </a:rPr>
              <a:t>Output:                           This is a simple PHP function</a:t>
            </a:r>
          </a:p>
          <a:p>
            <a:r>
              <a:rPr lang="en-US" dirty="0">
                <a:solidFill>
                  <a:srgbClr val="002060"/>
                </a:solidFill>
              </a:rPr>
              <a:t>	</a:t>
            </a:r>
            <a:r>
              <a:rPr lang="en-US" dirty="0" smtClean="0">
                <a:solidFill>
                  <a:srgbClr val="002060"/>
                </a:solidFill>
              </a:rPr>
              <a:t>	         This is a simple PHP function</a:t>
            </a:r>
          </a:p>
          <a:p>
            <a:r>
              <a:rPr lang="en-US" dirty="0">
                <a:solidFill>
                  <a:srgbClr val="002060"/>
                </a:solidFill>
              </a:rPr>
              <a:t> </a:t>
            </a:r>
            <a:r>
              <a:rPr lang="en-US" dirty="0" smtClean="0">
                <a:solidFill>
                  <a:srgbClr val="002060"/>
                </a:solidFill>
              </a:rPr>
              <a:t>                                         This is a simple PHP function</a:t>
            </a:r>
            <a:endParaRPr lang="en-US" dirty="0">
              <a:solidFill>
                <a:srgbClr val="002060"/>
              </a:solidFill>
            </a:endParaRPr>
          </a:p>
        </p:txBody>
      </p:sp>
    </p:spTree>
    <p:extLst>
      <p:ext uri="{BB962C8B-B14F-4D97-AF65-F5344CB8AC3E}">
        <p14:creationId xmlns:p14="http://schemas.microsoft.com/office/powerpoint/2010/main" val="113047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956"/>
            <a:ext cx="12192000" cy="685800"/>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smtClean="0"/>
              <a:t>Using variables in functions</a:t>
            </a:r>
            <a:endParaRPr lang="en-US" b="1" dirty="0"/>
          </a:p>
        </p:txBody>
      </p:sp>
      <p:sp>
        <p:nvSpPr>
          <p:cNvPr id="3" name="Content Placeholder 2"/>
          <p:cNvSpPr>
            <a:spLocks noGrp="1"/>
          </p:cNvSpPr>
          <p:nvPr>
            <p:ph idx="1"/>
          </p:nvPr>
        </p:nvSpPr>
        <p:spPr>
          <a:xfrm>
            <a:off x="1000125" y="1528762"/>
            <a:ext cx="10801350" cy="4143375"/>
          </a:xfrm>
        </p:spPr>
        <p:txBody>
          <a:bodyPr/>
          <a:lstStyle/>
          <a:p>
            <a:r>
              <a:rPr lang="en-US" dirty="0" smtClean="0"/>
              <a:t>You can create and use a variable inside your function. Such a variable is called local to the function variable.</a:t>
            </a:r>
          </a:p>
          <a:p>
            <a:endParaRPr lang="en-US" dirty="0" smtClean="0"/>
          </a:p>
          <a:p>
            <a:r>
              <a:rPr lang="en-US" dirty="0" smtClean="0"/>
              <a:t>The local variable is not available outside of the function.</a:t>
            </a:r>
          </a:p>
          <a:p>
            <a:endParaRPr lang="en-US" dirty="0" smtClean="0"/>
          </a:p>
          <a:p>
            <a:r>
              <a:rPr lang="en-US" dirty="0" smtClean="0"/>
              <a:t>If you want to use the variable outside the function. Then you have to make the variable global, rather than local.</a:t>
            </a:r>
            <a:endParaRPr lang="en-US" dirty="0"/>
          </a:p>
        </p:txBody>
      </p:sp>
      <p:sp>
        <p:nvSpPr>
          <p:cNvPr id="4" name="Slide Number Placeholder 3"/>
          <p:cNvSpPr>
            <a:spLocks noGrp="1"/>
          </p:cNvSpPr>
          <p:nvPr>
            <p:ph type="sldNum" sz="quarter" idx="12"/>
          </p:nvPr>
        </p:nvSpPr>
        <p:spPr/>
        <p:txBody>
          <a:bodyPr/>
          <a:lstStyle/>
          <a:p>
            <a:fld id="{544D45D0-3784-4649-A807-DE7BCD4AA341}" type="slidenum">
              <a:rPr lang="en-US" smtClean="0"/>
              <a:pPr/>
              <a:t>12</a:t>
            </a:fld>
            <a:endParaRPr lang="en-US"/>
          </a:p>
        </p:txBody>
      </p:sp>
    </p:spTree>
    <p:extLst>
      <p:ext uri="{BB962C8B-B14F-4D97-AF65-F5344CB8AC3E}">
        <p14:creationId xmlns:p14="http://schemas.microsoft.com/office/powerpoint/2010/main" val="1651960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685800"/>
          </a:xfrm>
        </p:spPr>
        <p:style>
          <a:lnRef idx="3">
            <a:schemeClr val="lt1"/>
          </a:lnRef>
          <a:fillRef idx="1">
            <a:schemeClr val="accent3"/>
          </a:fillRef>
          <a:effectRef idx="1">
            <a:schemeClr val="accent3"/>
          </a:effectRef>
          <a:fontRef idx="minor">
            <a:schemeClr val="lt1"/>
          </a:fontRef>
        </p:style>
        <p:txBody>
          <a:bodyPr>
            <a:normAutofit/>
          </a:bodyPr>
          <a:lstStyle/>
          <a:p>
            <a:pPr algn="ctr"/>
            <a:r>
              <a:rPr lang="en-US" sz="3200" b="1" dirty="0"/>
              <a:t>Using local variable to the function</a:t>
            </a:r>
          </a:p>
        </p:txBody>
      </p:sp>
      <p:sp>
        <p:nvSpPr>
          <p:cNvPr id="3" name="Content Placeholder 2"/>
          <p:cNvSpPr>
            <a:spLocks noGrp="1"/>
          </p:cNvSpPr>
          <p:nvPr>
            <p:ph idx="1"/>
          </p:nvPr>
        </p:nvSpPr>
        <p:spPr>
          <a:xfrm>
            <a:off x="1828800" y="838200"/>
            <a:ext cx="8610600" cy="5638800"/>
          </a:xfrm>
        </p:spPr>
        <p:txBody>
          <a:bodyPr>
            <a:normAutofit/>
          </a:bodyPr>
          <a:lstStyle/>
          <a:p>
            <a:pPr>
              <a:buNone/>
            </a:pPr>
            <a:r>
              <a:rPr lang="en-US" dirty="0" smtClean="0"/>
              <a:t>&lt;?php</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dirty="0" err="1" smtClean="0"/>
              <a:t>myFunction</a:t>
            </a:r>
            <a:r>
              <a:rPr lang="en-US" smtClean="0"/>
              <a:t>();</a:t>
            </a:r>
            <a:endParaRPr lang="en-US" dirty="0" smtClean="0"/>
          </a:p>
          <a:p>
            <a:pPr>
              <a:buNone/>
            </a:pPr>
            <a:r>
              <a:rPr lang="en-US" dirty="0" smtClean="0"/>
              <a:t>		echo $a;         </a:t>
            </a:r>
          </a:p>
          <a:p>
            <a:pPr>
              <a:buNone/>
            </a:pPr>
            <a:r>
              <a:rPr lang="en-US" dirty="0" smtClean="0"/>
              <a:t>		echo $b;</a:t>
            </a:r>
          </a:p>
          <a:p>
            <a:pPr>
              <a:buNone/>
            </a:pPr>
            <a:r>
              <a:rPr lang="en-US" dirty="0" smtClean="0"/>
              <a:t>?&gt;</a:t>
            </a:r>
          </a:p>
          <a:p>
            <a:pPr>
              <a:buNone/>
            </a:pPr>
            <a:r>
              <a:rPr lang="en-US" dirty="0" smtClean="0"/>
              <a:t>		</a:t>
            </a:r>
          </a:p>
        </p:txBody>
      </p:sp>
      <p:sp>
        <p:nvSpPr>
          <p:cNvPr id="4" name="TextBox 3"/>
          <p:cNvSpPr txBox="1"/>
          <p:nvPr/>
        </p:nvSpPr>
        <p:spPr>
          <a:xfrm>
            <a:off x="3048000" y="1752600"/>
            <a:ext cx="2493760" cy="1477328"/>
          </a:xfrm>
          <a:prstGeom prst="rect">
            <a:avLst/>
          </a:prstGeom>
          <a:solidFill>
            <a:schemeClr val="accent3">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function  </a:t>
            </a:r>
            <a:r>
              <a:rPr lang="en-US" b="1" dirty="0" err="1"/>
              <a:t>myFunction</a:t>
            </a:r>
            <a:r>
              <a:rPr lang="en-US" b="1" dirty="0"/>
              <a:t>( )</a:t>
            </a:r>
          </a:p>
          <a:p>
            <a:r>
              <a:rPr lang="en-US" b="1" dirty="0"/>
              <a:t>{</a:t>
            </a:r>
          </a:p>
          <a:p>
            <a:r>
              <a:rPr lang="en-US" b="1" dirty="0"/>
              <a:t>	$a = 10;</a:t>
            </a:r>
          </a:p>
          <a:p>
            <a:r>
              <a:rPr lang="en-US" b="1" dirty="0"/>
              <a:t>	$ b = “</a:t>
            </a:r>
            <a:r>
              <a:rPr lang="en-US" b="1" dirty="0" err="1"/>
              <a:t>Adnan</a:t>
            </a:r>
            <a:r>
              <a:rPr lang="en-US" b="1" dirty="0"/>
              <a:t>”;</a:t>
            </a:r>
          </a:p>
          <a:p>
            <a:r>
              <a:rPr lang="en-US" b="1" dirty="0"/>
              <a:t>}</a:t>
            </a:r>
          </a:p>
        </p:txBody>
      </p:sp>
      <p:sp>
        <p:nvSpPr>
          <p:cNvPr id="15" name="Rounded Rectangular Callout 14"/>
          <p:cNvSpPr/>
          <p:nvPr/>
        </p:nvSpPr>
        <p:spPr>
          <a:xfrm>
            <a:off x="6858000" y="1371600"/>
            <a:ext cx="3352800" cy="990600"/>
          </a:xfrm>
          <a:prstGeom prst="wedgeRoundRectCallout">
            <a:avLst>
              <a:gd name="adj1" fmla="val -79662"/>
              <a:gd name="adj2" fmla="val 7302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ysClr val="windowText" lastClr="000000"/>
                </a:solidFill>
              </a:rPr>
              <a:t>$a  and  $b are two local variables. </a:t>
            </a:r>
          </a:p>
        </p:txBody>
      </p:sp>
      <p:sp>
        <p:nvSpPr>
          <p:cNvPr id="16" name="Rounded Rectangular Callout 15"/>
          <p:cNvSpPr/>
          <p:nvPr/>
        </p:nvSpPr>
        <p:spPr>
          <a:xfrm>
            <a:off x="6477000" y="3886200"/>
            <a:ext cx="3352800" cy="1981200"/>
          </a:xfrm>
          <a:prstGeom prst="wedgeRoundRectCallout">
            <a:avLst>
              <a:gd name="adj1" fmla="val -112501"/>
              <a:gd name="adj2" fmla="val -1174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ysClr val="windowText" lastClr="000000"/>
                </a:solidFill>
              </a:rPr>
              <a:t>Error: </a:t>
            </a:r>
          </a:p>
          <a:p>
            <a:pPr algn="ctr"/>
            <a:r>
              <a:rPr lang="en-US" dirty="0">
                <a:solidFill>
                  <a:sysClr val="windowText" lastClr="000000"/>
                </a:solidFill>
              </a:rPr>
              <a:t>The $a and $b variables are local variables of </a:t>
            </a:r>
            <a:r>
              <a:rPr lang="en-US" dirty="0" err="1">
                <a:solidFill>
                  <a:sysClr val="windowText" lastClr="000000"/>
                </a:solidFill>
              </a:rPr>
              <a:t>myFunction</a:t>
            </a:r>
            <a:r>
              <a:rPr lang="en-US" dirty="0">
                <a:solidFill>
                  <a:sysClr val="windowText" lastClr="000000"/>
                </a:solidFill>
              </a:rPr>
              <a:t>. These variable, we can’t access outside the </a:t>
            </a:r>
            <a:r>
              <a:rPr lang="en-US" dirty="0" err="1">
                <a:solidFill>
                  <a:sysClr val="windowText" lastClr="000000"/>
                </a:solidFill>
              </a:rPr>
              <a:t>myFunction</a:t>
            </a:r>
            <a:r>
              <a:rPr lang="en-US" dirty="0">
                <a:solidFill>
                  <a:sysClr val="windowText" lastClr="000000"/>
                </a:solidFill>
              </a:rPr>
              <a:t>.</a:t>
            </a:r>
          </a:p>
        </p:txBody>
      </p:sp>
      <p:sp>
        <p:nvSpPr>
          <p:cNvPr id="7" name="Slide Number Placeholder 6"/>
          <p:cNvSpPr>
            <a:spLocks noGrp="1"/>
          </p:cNvSpPr>
          <p:nvPr>
            <p:ph type="sldNum" sz="quarter" idx="12"/>
          </p:nvPr>
        </p:nvSpPr>
        <p:spPr/>
        <p:txBody>
          <a:bodyPr/>
          <a:lstStyle/>
          <a:p>
            <a:fld id="{544D45D0-3784-4649-A807-DE7BCD4AA341}"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By: Adnan Amin</a:t>
            </a:r>
            <a:endParaRPr lang="en-US"/>
          </a:p>
        </p:txBody>
      </p:sp>
    </p:spTree>
    <p:extLst>
      <p:ext uri="{BB962C8B-B14F-4D97-AF65-F5344CB8AC3E}">
        <p14:creationId xmlns:p14="http://schemas.microsoft.com/office/powerpoint/2010/main" val="2149069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61912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smtClean="0"/>
              <a:t>Global variables</a:t>
            </a:r>
            <a:endParaRPr lang="en-US" b="1" dirty="0"/>
          </a:p>
        </p:txBody>
      </p:sp>
      <p:sp>
        <p:nvSpPr>
          <p:cNvPr id="3" name="Content Placeholder 2"/>
          <p:cNvSpPr>
            <a:spLocks noGrp="1"/>
          </p:cNvSpPr>
          <p:nvPr>
            <p:ph idx="1"/>
          </p:nvPr>
        </p:nvSpPr>
        <p:spPr>
          <a:xfrm>
            <a:off x="1000125" y="914400"/>
            <a:ext cx="10353675" cy="2057400"/>
          </a:xfrm>
        </p:spPr>
        <p:txBody>
          <a:bodyPr/>
          <a:lstStyle/>
          <a:p>
            <a:r>
              <a:rPr lang="en-US" dirty="0" smtClean="0"/>
              <a:t>You can create a variable global variables in php then accessing it by using global statement.</a:t>
            </a:r>
          </a:p>
          <a:p>
            <a:r>
              <a:rPr lang="en-US" dirty="0" smtClean="0"/>
              <a:t>The life of global variable is not limited to functions. It’s life is limited to the whole script.</a:t>
            </a:r>
            <a:endParaRPr lang="en-US" dirty="0"/>
          </a:p>
        </p:txBody>
      </p:sp>
      <p:sp>
        <p:nvSpPr>
          <p:cNvPr id="4" name="TextBox 3"/>
          <p:cNvSpPr txBox="1"/>
          <p:nvPr/>
        </p:nvSpPr>
        <p:spPr>
          <a:xfrm>
            <a:off x="3371850" y="2751157"/>
            <a:ext cx="661035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&lt;?php</a:t>
            </a:r>
          </a:p>
          <a:p>
            <a:r>
              <a:rPr lang="en-US" sz="2800" b="1" dirty="0"/>
              <a:t>	function  </a:t>
            </a:r>
            <a:r>
              <a:rPr lang="en-US" sz="2800" b="1" dirty="0" err="1"/>
              <a:t>myFunction</a:t>
            </a:r>
            <a:r>
              <a:rPr lang="en-US" sz="2800" b="1" dirty="0"/>
              <a:t> (  )</a:t>
            </a:r>
          </a:p>
          <a:p>
            <a:r>
              <a:rPr lang="en-US" sz="2800" b="1" dirty="0"/>
              <a:t>	{</a:t>
            </a:r>
          </a:p>
          <a:p>
            <a:r>
              <a:rPr lang="en-US" sz="2800" b="1" dirty="0"/>
              <a:t>		global $name;</a:t>
            </a:r>
          </a:p>
          <a:p>
            <a:r>
              <a:rPr lang="en-US" sz="2800" b="1" dirty="0"/>
              <a:t>		$name=“</a:t>
            </a:r>
            <a:r>
              <a:rPr lang="en-US" sz="2800" b="1" dirty="0" err="1"/>
              <a:t>Adnan</a:t>
            </a:r>
            <a:r>
              <a:rPr lang="en-US" sz="2800" b="1" dirty="0"/>
              <a:t> </a:t>
            </a:r>
            <a:r>
              <a:rPr lang="en-US" sz="2800" b="1" dirty="0" err="1"/>
              <a:t>Amin</a:t>
            </a:r>
            <a:r>
              <a:rPr lang="en-US" sz="2800" b="1" dirty="0"/>
              <a:t>”;</a:t>
            </a:r>
          </a:p>
          <a:p>
            <a:r>
              <a:rPr lang="en-US" sz="2800" b="1" dirty="0"/>
              <a:t>	}</a:t>
            </a:r>
          </a:p>
          <a:p>
            <a:endParaRPr lang="en-US" sz="2800" b="1" dirty="0"/>
          </a:p>
          <a:p>
            <a:r>
              <a:rPr lang="en-US" sz="2800" b="1" dirty="0"/>
              <a:t>     echo $name;</a:t>
            </a:r>
          </a:p>
          <a:p>
            <a:r>
              <a:rPr lang="en-US" sz="2800" b="1" dirty="0"/>
              <a:t>?&gt;</a:t>
            </a:r>
          </a:p>
        </p:txBody>
      </p:sp>
      <p:sp>
        <p:nvSpPr>
          <p:cNvPr id="5" name="Slide Number Placeholder 4"/>
          <p:cNvSpPr>
            <a:spLocks noGrp="1"/>
          </p:cNvSpPr>
          <p:nvPr>
            <p:ph type="sldNum" sz="quarter" idx="12"/>
          </p:nvPr>
        </p:nvSpPr>
        <p:spPr/>
        <p:txBody>
          <a:bodyPr/>
          <a:lstStyle/>
          <a:p>
            <a:fld id="{544D45D0-3784-4649-A807-DE7BCD4AA341}" type="slidenum">
              <a:rPr lang="en-US" smtClean="0"/>
              <a:pPr/>
              <a:t>14</a:t>
            </a:fld>
            <a:endParaRPr lang="en-US"/>
          </a:p>
        </p:txBody>
      </p:sp>
    </p:spTree>
    <p:extLst>
      <p:ext uri="{BB962C8B-B14F-4D97-AF65-F5344CB8AC3E}">
        <p14:creationId xmlns:p14="http://schemas.microsoft.com/office/powerpoint/2010/main" val="1980620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6254"/>
            <a:ext cx="121920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smtClean="0"/>
              <a:t>Passing values to a function</a:t>
            </a:r>
            <a:endParaRPr lang="en-US" b="1" dirty="0"/>
          </a:p>
        </p:txBody>
      </p:sp>
      <p:sp>
        <p:nvSpPr>
          <p:cNvPr id="3" name="Content Placeholder 2"/>
          <p:cNvSpPr>
            <a:spLocks noGrp="1"/>
          </p:cNvSpPr>
          <p:nvPr>
            <p:ph idx="1"/>
          </p:nvPr>
        </p:nvSpPr>
        <p:spPr>
          <a:xfrm>
            <a:off x="285750" y="1194078"/>
            <a:ext cx="11906250" cy="1447800"/>
          </a:xfrm>
        </p:spPr>
        <p:txBody>
          <a:bodyPr/>
          <a:lstStyle/>
          <a:p>
            <a:r>
              <a:rPr lang="en-US" dirty="0" smtClean="0"/>
              <a:t>You can pass the values to a function by putting the values between the parentheses when you call the function from anywhere.</a:t>
            </a:r>
          </a:p>
          <a:p>
            <a:pPr>
              <a:buNone/>
            </a:pPr>
            <a:endParaRPr lang="en-US" dirty="0" smtClean="0"/>
          </a:p>
        </p:txBody>
      </p:sp>
      <p:sp>
        <p:nvSpPr>
          <p:cNvPr id="4" name="TextBox 3"/>
          <p:cNvSpPr txBox="1"/>
          <p:nvPr/>
        </p:nvSpPr>
        <p:spPr>
          <a:xfrm>
            <a:off x="2252085" y="2469356"/>
            <a:ext cx="3573029"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err="1"/>
              <a:t>Function_name</a:t>
            </a:r>
            <a:r>
              <a:rPr lang="en-US" b="1" dirty="0"/>
              <a:t> ( value 1, value 2 ) ;</a:t>
            </a:r>
          </a:p>
        </p:txBody>
      </p:sp>
      <p:sp>
        <p:nvSpPr>
          <p:cNvPr id="5" name="TextBox 4"/>
          <p:cNvSpPr txBox="1"/>
          <p:nvPr/>
        </p:nvSpPr>
        <p:spPr>
          <a:xfrm>
            <a:off x="5453062" y="4628912"/>
            <a:ext cx="4386842" cy="163121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000" b="1" dirty="0"/>
              <a:t>Function </a:t>
            </a:r>
            <a:r>
              <a:rPr lang="en-US" sz="2000" b="1" dirty="0" err="1"/>
              <a:t>function_name</a:t>
            </a:r>
            <a:r>
              <a:rPr lang="en-US" sz="2000" b="1" dirty="0"/>
              <a:t> ( $First, $Last )</a:t>
            </a:r>
          </a:p>
          <a:p>
            <a:r>
              <a:rPr lang="en-US" sz="2000" b="1" dirty="0"/>
              <a:t>{</a:t>
            </a:r>
          </a:p>
          <a:p>
            <a:r>
              <a:rPr lang="en-US" sz="2000" b="1" dirty="0"/>
              <a:t>	echo $First;</a:t>
            </a:r>
          </a:p>
          <a:p>
            <a:r>
              <a:rPr lang="en-US" sz="2000" b="1" dirty="0"/>
              <a:t>	echo $Last;</a:t>
            </a:r>
          </a:p>
          <a:p>
            <a:r>
              <a:rPr lang="en-US" sz="2000" b="1" dirty="0"/>
              <a:t>}</a:t>
            </a:r>
          </a:p>
        </p:txBody>
      </p:sp>
      <p:cxnSp>
        <p:nvCxnSpPr>
          <p:cNvPr id="24" name="Straight Connector 23"/>
          <p:cNvCxnSpPr/>
          <p:nvPr/>
        </p:nvCxnSpPr>
        <p:spPr>
          <a:xfrm rot="5400000">
            <a:off x="3733006" y="3352800"/>
            <a:ext cx="12199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43400" y="39624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8115300" y="43045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953000" y="3124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257800" y="3429000"/>
            <a:ext cx="403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8724900" y="40767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74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12192000" cy="609600"/>
          </a:xfrm>
        </p:spPr>
        <p:style>
          <a:lnRef idx="3">
            <a:schemeClr val="lt1"/>
          </a:lnRef>
          <a:fillRef idx="1">
            <a:schemeClr val="accent3"/>
          </a:fillRef>
          <a:effectRef idx="1">
            <a:schemeClr val="accent3"/>
          </a:effectRef>
          <a:fontRef idx="minor">
            <a:schemeClr val="lt1"/>
          </a:fontRef>
        </p:style>
        <p:txBody>
          <a:bodyPr>
            <a:normAutofit/>
          </a:bodyPr>
          <a:lstStyle/>
          <a:p>
            <a:pPr algn="ctr"/>
            <a:r>
              <a:rPr lang="en-US" sz="3200" b="1" dirty="0"/>
              <a:t>Passing values to function (Example)</a:t>
            </a:r>
          </a:p>
        </p:txBody>
      </p:sp>
      <p:sp>
        <p:nvSpPr>
          <p:cNvPr id="3" name="Content Placeholder 2"/>
          <p:cNvSpPr>
            <a:spLocks noGrp="1"/>
          </p:cNvSpPr>
          <p:nvPr>
            <p:ph idx="1"/>
          </p:nvPr>
        </p:nvSpPr>
        <p:spPr>
          <a:xfrm>
            <a:off x="1752600" y="762000"/>
            <a:ext cx="8686800" cy="5812536"/>
          </a:xfrm>
        </p:spPr>
        <p:txBody>
          <a:bodyPr/>
          <a:lstStyle/>
          <a:p>
            <a:pPr>
              <a:buNone/>
            </a:pPr>
            <a:r>
              <a:rPr lang="en-US" dirty="0" smtClean="0"/>
              <a:t>&lt;?php</a:t>
            </a:r>
          </a:p>
          <a:p>
            <a:pPr>
              <a:buNone/>
            </a:pPr>
            <a:r>
              <a:rPr lang="en-US" dirty="0" smtClean="0"/>
              <a:t>		</a:t>
            </a:r>
            <a:r>
              <a:rPr lang="en-US" dirty="0" smtClean="0">
                <a:solidFill>
                  <a:srgbClr val="FF0000"/>
                </a:solidFill>
              </a:rPr>
              <a:t>function </a:t>
            </a:r>
            <a:r>
              <a:rPr lang="en-US" dirty="0" err="1" smtClean="0">
                <a:solidFill>
                  <a:srgbClr val="FF0000"/>
                </a:solidFill>
              </a:rPr>
              <a:t>fullName</a:t>
            </a:r>
            <a:r>
              <a:rPr lang="en-US" dirty="0" smtClean="0">
                <a:solidFill>
                  <a:srgbClr val="FF0000"/>
                </a:solidFill>
              </a:rPr>
              <a:t>( </a:t>
            </a:r>
            <a:r>
              <a:rPr lang="en-US" dirty="0" smtClean="0">
                <a:solidFill>
                  <a:srgbClr val="00B050"/>
                </a:solidFill>
              </a:rPr>
              <a:t>$First</a:t>
            </a:r>
            <a:r>
              <a:rPr lang="en-US" dirty="0" smtClean="0">
                <a:solidFill>
                  <a:srgbClr val="FF0000"/>
                </a:solidFill>
              </a:rPr>
              <a:t>,</a:t>
            </a:r>
            <a:r>
              <a:rPr lang="en-US" dirty="0" smtClean="0">
                <a:solidFill>
                  <a:srgbClr val="0070C0"/>
                </a:solidFill>
              </a:rPr>
              <a:t> $Last</a:t>
            </a:r>
            <a:r>
              <a:rPr lang="en-US" dirty="0" smtClean="0">
                <a:solidFill>
                  <a:srgbClr val="FF0000"/>
                </a:solidFill>
              </a:rPr>
              <a:t> )</a:t>
            </a:r>
          </a:p>
          <a:p>
            <a:pPr>
              <a:buNone/>
            </a:pPr>
            <a:r>
              <a:rPr lang="en-US" dirty="0" smtClean="0">
                <a:solidFill>
                  <a:srgbClr val="FF0000"/>
                </a:solidFill>
              </a:rPr>
              <a:t>		{</a:t>
            </a:r>
          </a:p>
          <a:p>
            <a:pPr>
              <a:buNone/>
            </a:pPr>
            <a:r>
              <a:rPr lang="en-US" dirty="0" smtClean="0">
                <a:solidFill>
                  <a:srgbClr val="FF0000"/>
                </a:solidFill>
              </a:rPr>
              <a:t>			$FN=</a:t>
            </a:r>
            <a:r>
              <a:rPr lang="en-US" dirty="0" smtClean="0">
                <a:solidFill>
                  <a:srgbClr val="00B050"/>
                </a:solidFill>
              </a:rPr>
              <a:t>$First</a:t>
            </a:r>
            <a:r>
              <a:rPr lang="en-US" dirty="0" smtClean="0">
                <a:solidFill>
                  <a:srgbClr val="FF0000"/>
                </a:solidFill>
              </a:rPr>
              <a:t> . “ “ . </a:t>
            </a:r>
            <a:r>
              <a:rPr lang="en-US" dirty="0" smtClean="0">
                <a:solidFill>
                  <a:srgbClr val="0070C0"/>
                </a:solidFill>
              </a:rPr>
              <a:t>$Last</a:t>
            </a:r>
            <a:r>
              <a:rPr lang="en-US" dirty="0" smtClean="0">
                <a:solidFill>
                  <a:srgbClr val="FF0000"/>
                </a:solidFill>
              </a:rPr>
              <a:t>;</a:t>
            </a:r>
          </a:p>
          <a:p>
            <a:pPr>
              <a:buNone/>
            </a:pPr>
            <a:r>
              <a:rPr lang="en-US" dirty="0" smtClean="0">
                <a:solidFill>
                  <a:srgbClr val="FF0000"/>
                </a:solidFill>
              </a:rPr>
              <a:t>			echo “My Full Name : $FN”;</a:t>
            </a:r>
          </a:p>
          <a:p>
            <a:pPr>
              <a:buNone/>
            </a:pPr>
            <a:r>
              <a:rPr lang="en-US" dirty="0" smtClean="0">
                <a:solidFill>
                  <a:srgbClr val="FF0000"/>
                </a:solidFill>
              </a:rPr>
              <a:t>		}</a:t>
            </a:r>
          </a:p>
          <a:p>
            <a:pPr>
              <a:buNone/>
            </a:pPr>
            <a:endParaRPr lang="en-US" dirty="0" smtClean="0"/>
          </a:p>
          <a:p>
            <a:pPr>
              <a:buNone/>
            </a:pPr>
            <a:r>
              <a:rPr lang="en-US" dirty="0" smtClean="0"/>
              <a:t>        </a:t>
            </a:r>
            <a:r>
              <a:rPr lang="en-US" dirty="0" err="1" smtClean="0"/>
              <a:t>fullName</a:t>
            </a:r>
            <a:r>
              <a:rPr lang="en-US" dirty="0" smtClean="0"/>
              <a:t>(</a:t>
            </a:r>
            <a:r>
              <a:rPr lang="en-US" dirty="0" smtClean="0">
                <a:solidFill>
                  <a:srgbClr val="00B050"/>
                </a:solidFill>
              </a:rPr>
              <a:t>“</a:t>
            </a:r>
            <a:r>
              <a:rPr lang="en-US" dirty="0" err="1" smtClean="0">
                <a:solidFill>
                  <a:srgbClr val="00B050"/>
                </a:solidFill>
              </a:rPr>
              <a:t>Adnan”</a:t>
            </a:r>
            <a:r>
              <a:rPr lang="en-US" dirty="0" err="1" smtClean="0"/>
              <a:t>,</a:t>
            </a:r>
            <a:r>
              <a:rPr lang="en-US" dirty="0" err="1" smtClean="0">
                <a:solidFill>
                  <a:srgbClr val="0070C0"/>
                </a:solidFill>
              </a:rPr>
              <a:t>”Amin</a:t>
            </a:r>
            <a:r>
              <a:rPr lang="en-US" dirty="0" smtClean="0">
                <a:solidFill>
                  <a:srgbClr val="0070C0"/>
                </a:solidFill>
              </a:rPr>
              <a:t>”</a:t>
            </a:r>
            <a:r>
              <a:rPr lang="en-US" dirty="0" smtClean="0"/>
              <a:t>);</a:t>
            </a:r>
          </a:p>
          <a:p>
            <a:pPr>
              <a:buNone/>
            </a:pPr>
            <a:r>
              <a:rPr lang="en-US" dirty="0" smtClean="0"/>
              <a:t>?&gt;</a:t>
            </a:r>
            <a:endParaRPr lang="en-US" dirty="0"/>
          </a:p>
        </p:txBody>
      </p:sp>
      <p:grpSp>
        <p:nvGrpSpPr>
          <p:cNvPr id="50" name="Group 49"/>
          <p:cNvGrpSpPr/>
          <p:nvPr/>
        </p:nvGrpSpPr>
        <p:grpSpPr>
          <a:xfrm>
            <a:off x="4342606" y="685800"/>
            <a:ext cx="5716588" cy="4344988"/>
            <a:chOff x="2818606" y="914400"/>
            <a:chExt cx="5716588" cy="4116388"/>
          </a:xfrm>
        </p:grpSpPr>
        <p:cxnSp>
          <p:nvCxnSpPr>
            <p:cNvPr id="23" name="Straight Connector 22"/>
            <p:cNvCxnSpPr/>
            <p:nvPr/>
          </p:nvCxnSpPr>
          <p:spPr>
            <a:xfrm rot="5400000">
              <a:off x="2514600" y="4724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19400" y="5029200"/>
              <a:ext cx="571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6477000" y="29718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800600" y="9144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648200" y="1066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rot="5400000" flipH="1" flipV="1">
            <a:off x="5676900" y="40005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91200" y="3886200"/>
            <a:ext cx="3810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8229600" y="25908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7543800" y="12192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7467600" y="1295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505200" y="5410201"/>
            <a:ext cx="5029200" cy="113877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Output:</a:t>
            </a:r>
          </a:p>
          <a:p>
            <a:endParaRPr lang="en-US" sz="2000" dirty="0"/>
          </a:p>
          <a:p>
            <a:r>
              <a:rPr lang="en-US" sz="2800" dirty="0"/>
              <a:t>My Full Name:  </a:t>
            </a:r>
            <a:r>
              <a:rPr lang="en-US" sz="2800" dirty="0" err="1">
                <a:solidFill>
                  <a:srgbClr val="00B050"/>
                </a:solidFill>
              </a:rPr>
              <a:t>Adnan</a:t>
            </a:r>
            <a:r>
              <a:rPr lang="en-US" sz="2800" dirty="0">
                <a:solidFill>
                  <a:srgbClr val="0070C0"/>
                </a:solidFill>
              </a:rPr>
              <a:t> </a:t>
            </a:r>
            <a:r>
              <a:rPr lang="en-US" sz="2800" dirty="0" err="1">
                <a:solidFill>
                  <a:srgbClr val="0070C0"/>
                </a:solidFill>
              </a:rPr>
              <a:t>Amin</a:t>
            </a:r>
            <a:endParaRPr lang="en-US" sz="2800" dirty="0">
              <a:solidFill>
                <a:srgbClr val="0070C0"/>
              </a:solidFill>
            </a:endParaRPr>
          </a:p>
        </p:txBody>
      </p:sp>
      <p:sp>
        <p:nvSpPr>
          <p:cNvPr id="48" name="Oval 47"/>
          <p:cNvSpPr/>
          <p:nvPr/>
        </p:nvSpPr>
        <p:spPr>
          <a:xfrm>
            <a:off x="5963048" y="854165"/>
            <a:ext cx="4572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1</a:t>
            </a:r>
          </a:p>
        </p:txBody>
      </p:sp>
      <p:sp>
        <p:nvSpPr>
          <p:cNvPr id="49" name="Oval 48"/>
          <p:cNvSpPr/>
          <p:nvPr/>
        </p:nvSpPr>
        <p:spPr>
          <a:xfrm>
            <a:off x="7177881" y="854165"/>
            <a:ext cx="457200" cy="457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2</a:t>
            </a:r>
          </a:p>
        </p:txBody>
      </p:sp>
      <p:sp>
        <p:nvSpPr>
          <p:cNvPr id="51" name="Oval 50"/>
          <p:cNvSpPr/>
          <p:nvPr/>
        </p:nvSpPr>
        <p:spPr>
          <a:xfrm>
            <a:off x="4086622" y="3875000"/>
            <a:ext cx="4572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1</a:t>
            </a:r>
          </a:p>
        </p:txBody>
      </p:sp>
      <p:sp>
        <p:nvSpPr>
          <p:cNvPr id="52" name="Oval 51"/>
          <p:cNvSpPr/>
          <p:nvPr/>
        </p:nvSpPr>
        <p:spPr>
          <a:xfrm>
            <a:off x="5410994" y="3934619"/>
            <a:ext cx="457200" cy="457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2</a:t>
            </a:r>
          </a:p>
        </p:txBody>
      </p:sp>
    </p:spTree>
    <p:extLst>
      <p:ext uri="{BB962C8B-B14F-4D97-AF65-F5344CB8AC3E}">
        <p14:creationId xmlns:p14="http://schemas.microsoft.com/office/powerpoint/2010/main" val="93384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685800"/>
          </a:xfrm>
        </p:spPr>
        <p:style>
          <a:lnRef idx="3">
            <a:schemeClr val="lt1"/>
          </a:lnRef>
          <a:fillRef idx="1">
            <a:schemeClr val="accent3"/>
          </a:fillRef>
          <a:effectRef idx="1">
            <a:schemeClr val="accent3"/>
          </a:effectRef>
          <a:fontRef idx="minor">
            <a:schemeClr val="lt1"/>
          </a:fontRef>
        </p:style>
        <p:txBody>
          <a:bodyPr>
            <a:normAutofit fontScale="90000"/>
          </a:bodyPr>
          <a:lstStyle/>
          <a:p>
            <a:pPr algn="ctr"/>
            <a:r>
              <a:rPr lang="en-US" b="1" dirty="0" smtClean="0"/>
              <a:t>Setting Default Values to a function</a:t>
            </a:r>
            <a:endParaRPr lang="en-US" b="1" dirty="0"/>
          </a:p>
        </p:txBody>
      </p:sp>
      <p:sp>
        <p:nvSpPr>
          <p:cNvPr id="3" name="Content Placeholder 2"/>
          <p:cNvSpPr>
            <a:spLocks noGrp="1"/>
          </p:cNvSpPr>
          <p:nvPr>
            <p:ph idx="1"/>
          </p:nvPr>
        </p:nvSpPr>
        <p:spPr>
          <a:xfrm>
            <a:off x="314325" y="838200"/>
            <a:ext cx="11630025" cy="5736336"/>
          </a:xfrm>
        </p:spPr>
        <p:txBody>
          <a:bodyPr/>
          <a:lstStyle/>
          <a:p>
            <a:r>
              <a:rPr lang="en-US" dirty="0" smtClean="0"/>
              <a:t>You can set default values to be used when a value isn’t passed. The defaults are set when you write the function, be assigning a default value for the value(s) it is expecting, as follows:</a:t>
            </a:r>
          </a:p>
          <a:p>
            <a:endParaRPr lang="en-US" dirty="0" smtClean="0"/>
          </a:p>
          <a:p>
            <a:endParaRPr lang="en-US" dirty="0" smtClean="0"/>
          </a:p>
          <a:p>
            <a:endParaRPr lang="en-US" dirty="0" smtClean="0"/>
          </a:p>
          <a:p>
            <a:endParaRPr lang="en-US" dirty="0" smtClean="0"/>
          </a:p>
          <a:p>
            <a:r>
              <a:rPr lang="en-US" dirty="0" smtClean="0"/>
              <a:t>If one or both values are not passed, the function uses the assigned defaults</a:t>
            </a:r>
            <a:endParaRPr lang="en-US" dirty="0"/>
          </a:p>
        </p:txBody>
      </p:sp>
      <p:sp>
        <p:nvSpPr>
          <p:cNvPr id="4" name="TextBox 3"/>
          <p:cNvSpPr txBox="1"/>
          <p:nvPr/>
        </p:nvSpPr>
        <p:spPr>
          <a:xfrm>
            <a:off x="2057400" y="2171890"/>
            <a:ext cx="79248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function </a:t>
            </a:r>
            <a:r>
              <a:rPr lang="en-US" b="1" dirty="0">
                <a:solidFill>
                  <a:schemeClr val="accent1"/>
                </a:solidFill>
              </a:rPr>
              <a:t>add_2_numbers</a:t>
            </a:r>
            <a:r>
              <a:rPr lang="en-US" b="1" dirty="0"/>
              <a:t>($a=0, $b=0)</a:t>
            </a:r>
          </a:p>
          <a:p>
            <a:r>
              <a:rPr lang="en-US" b="1" dirty="0"/>
              <a:t>{</a:t>
            </a:r>
          </a:p>
          <a:p>
            <a:r>
              <a:rPr lang="en-US" b="1" dirty="0"/>
              <a:t>	$total = $a + $b;</a:t>
            </a:r>
          </a:p>
          <a:p>
            <a:r>
              <a:rPr lang="en-US" b="1" dirty="0"/>
              <a:t>	echo “The Sum of two numbers: $total”;</a:t>
            </a:r>
          </a:p>
          <a:p>
            <a:r>
              <a:rPr lang="en-US" b="1" dirty="0"/>
              <a:t>}</a:t>
            </a:r>
          </a:p>
        </p:txBody>
      </p:sp>
      <p:sp>
        <p:nvSpPr>
          <p:cNvPr id="5" name="Rectangle 4"/>
          <p:cNvSpPr/>
          <p:nvPr/>
        </p:nvSpPr>
        <p:spPr>
          <a:xfrm>
            <a:off x="3733800" y="4982908"/>
            <a:ext cx="4572000" cy="10156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000" b="1" dirty="0">
                <a:solidFill>
                  <a:srgbClr val="0070C0"/>
                </a:solidFill>
              </a:rPr>
              <a:t>add_2_numbers(2,2);</a:t>
            </a:r>
          </a:p>
          <a:p>
            <a:r>
              <a:rPr lang="en-US" sz="2000" b="1" dirty="0">
                <a:solidFill>
                  <a:srgbClr val="FF0000"/>
                </a:solidFill>
              </a:rPr>
              <a:t>add_2_numbers(2);</a:t>
            </a:r>
          </a:p>
          <a:p>
            <a:r>
              <a:rPr lang="en-US" sz="2000" b="1" dirty="0"/>
              <a:t>add_2_numbers( );</a:t>
            </a:r>
          </a:p>
        </p:txBody>
      </p:sp>
    </p:spTree>
    <p:extLst>
      <p:ext uri="{BB962C8B-B14F-4D97-AF65-F5344CB8AC3E}">
        <p14:creationId xmlns:p14="http://schemas.microsoft.com/office/powerpoint/2010/main" val="2041097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205"/>
            <a:ext cx="12192000" cy="609600"/>
          </a:xfrm>
        </p:spPr>
        <p:style>
          <a:lnRef idx="3">
            <a:schemeClr val="lt1"/>
          </a:lnRef>
          <a:fillRef idx="1">
            <a:schemeClr val="accent6"/>
          </a:fillRef>
          <a:effectRef idx="1">
            <a:schemeClr val="accent6"/>
          </a:effectRef>
          <a:fontRef idx="minor">
            <a:schemeClr val="lt1"/>
          </a:fontRef>
        </p:style>
        <p:txBody>
          <a:bodyPr>
            <a:normAutofit/>
          </a:bodyPr>
          <a:lstStyle/>
          <a:p>
            <a:pPr algn="ctr"/>
            <a:r>
              <a:rPr lang="en-US" sz="2800" b="1" dirty="0"/>
              <a:t>Setting Default Values to a function (Example)</a:t>
            </a:r>
          </a:p>
        </p:txBody>
      </p:sp>
      <p:sp>
        <p:nvSpPr>
          <p:cNvPr id="3" name="Content Placeholder 2"/>
          <p:cNvSpPr>
            <a:spLocks noGrp="1"/>
          </p:cNvSpPr>
          <p:nvPr>
            <p:ph idx="1"/>
          </p:nvPr>
        </p:nvSpPr>
        <p:spPr>
          <a:xfrm>
            <a:off x="1752600" y="1490662"/>
            <a:ext cx="8686800" cy="5105400"/>
          </a:xfrm>
        </p:spPr>
        <p:txBody>
          <a:bodyPr/>
          <a:lstStyle/>
          <a:p>
            <a:pPr>
              <a:buNone/>
            </a:pPr>
            <a:r>
              <a:rPr lang="en-US" dirty="0" smtClean="0"/>
              <a:t>&lt;?php</a:t>
            </a:r>
          </a:p>
          <a:p>
            <a:pPr>
              <a:buNone/>
            </a:pPr>
            <a:r>
              <a:rPr lang="en-US" dirty="0" smtClean="0"/>
              <a:t>	</a:t>
            </a:r>
          </a:p>
          <a:p>
            <a:pPr lvl="1">
              <a:buNone/>
            </a:pPr>
            <a:r>
              <a:rPr lang="en-US" b="1" dirty="0" smtClean="0">
                <a:solidFill>
                  <a:srgbClr val="002060"/>
                </a:solidFill>
              </a:rPr>
              <a:t>function</a:t>
            </a:r>
            <a:r>
              <a:rPr lang="en-US" b="1" dirty="0" smtClean="0"/>
              <a:t> </a:t>
            </a:r>
            <a:r>
              <a:rPr lang="en-US" b="1" dirty="0" smtClean="0">
                <a:solidFill>
                  <a:schemeClr val="accent1"/>
                </a:solidFill>
              </a:rPr>
              <a:t>add_2_numbers</a:t>
            </a:r>
            <a:r>
              <a:rPr lang="en-US" b="1" dirty="0" smtClean="0"/>
              <a:t>($a=0, $b=1)</a:t>
            </a:r>
          </a:p>
          <a:p>
            <a:pPr lvl="1">
              <a:buNone/>
            </a:pPr>
            <a:r>
              <a:rPr lang="en-US" b="1" dirty="0" smtClean="0">
                <a:solidFill>
                  <a:srgbClr val="002060"/>
                </a:solidFill>
              </a:rPr>
              <a:t>{</a:t>
            </a:r>
          </a:p>
          <a:p>
            <a:pPr lvl="1">
              <a:buNone/>
            </a:pPr>
            <a:r>
              <a:rPr lang="en-US" b="1" dirty="0" smtClean="0">
                <a:solidFill>
                  <a:srgbClr val="002060"/>
                </a:solidFill>
              </a:rPr>
              <a:t>	$total = $a + $b;</a:t>
            </a:r>
          </a:p>
          <a:p>
            <a:pPr lvl="1">
              <a:buNone/>
            </a:pPr>
            <a:r>
              <a:rPr lang="en-US" b="1" dirty="0" smtClean="0">
                <a:solidFill>
                  <a:srgbClr val="002060"/>
                </a:solidFill>
              </a:rPr>
              <a:t>	echo “The Sum of two numbers: $total”;</a:t>
            </a:r>
          </a:p>
          <a:p>
            <a:pPr lvl="1">
              <a:buNone/>
            </a:pPr>
            <a:r>
              <a:rPr lang="en-US" b="1" dirty="0" smtClean="0">
                <a:solidFill>
                  <a:srgbClr val="002060"/>
                </a:solidFill>
              </a:rPr>
              <a:t>}</a:t>
            </a:r>
          </a:p>
          <a:p>
            <a:pPr lvl="1">
              <a:buNone/>
            </a:pPr>
            <a:endParaRPr lang="en-US" sz="2000" b="1" dirty="0"/>
          </a:p>
          <a:p>
            <a:pPr>
              <a:buNone/>
            </a:pPr>
            <a:r>
              <a:rPr lang="en-US" sz="2000" b="1" dirty="0">
                <a:solidFill>
                  <a:srgbClr val="0070C0"/>
                </a:solidFill>
              </a:rPr>
              <a:t>add_2_numbers(2,2);</a:t>
            </a:r>
          </a:p>
          <a:p>
            <a:pPr>
              <a:buNone/>
            </a:pPr>
            <a:r>
              <a:rPr lang="en-US" sz="2000" b="1" dirty="0">
                <a:solidFill>
                  <a:srgbClr val="FF0000"/>
                </a:solidFill>
              </a:rPr>
              <a:t>add_2_numbers(2);</a:t>
            </a:r>
          </a:p>
          <a:p>
            <a:pPr>
              <a:buNone/>
            </a:pPr>
            <a:r>
              <a:rPr lang="en-US" sz="2000" b="1" dirty="0"/>
              <a:t>add_2_numbers( );</a:t>
            </a:r>
          </a:p>
          <a:p>
            <a:pPr>
              <a:buNone/>
            </a:pPr>
            <a:r>
              <a:rPr lang="en-US" b="1" dirty="0" smtClean="0"/>
              <a:t>?&gt;</a:t>
            </a:r>
            <a:endParaRPr lang="en-US" dirty="0"/>
          </a:p>
        </p:txBody>
      </p:sp>
      <p:sp>
        <p:nvSpPr>
          <p:cNvPr id="4" name="TextBox 3"/>
          <p:cNvSpPr txBox="1"/>
          <p:nvPr/>
        </p:nvSpPr>
        <p:spPr>
          <a:xfrm>
            <a:off x="8169107" y="3733800"/>
            <a:ext cx="3626185"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a:t>OUTPUT</a:t>
            </a:r>
          </a:p>
          <a:p>
            <a:endParaRPr lang="en-US" sz="2400" dirty="0"/>
          </a:p>
          <a:p>
            <a:r>
              <a:rPr lang="en-US" sz="2400" dirty="0"/>
              <a:t>The Sum of two numbers: 4</a:t>
            </a:r>
          </a:p>
          <a:p>
            <a:r>
              <a:rPr lang="en-US" sz="2400" dirty="0"/>
              <a:t>The Sum of two numbers: 3</a:t>
            </a:r>
          </a:p>
          <a:p>
            <a:r>
              <a:rPr lang="en-US" sz="2400" dirty="0"/>
              <a:t>The Sum of two numbers: 1</a:t>
            </a:r>
          </a:p>
        </p:txBody>
      </p:sp>
    </p:spTree>
    <p:extLst>
      <p:ext uri="{BB962C8B-B14F-4D97-AF65-F5344CB8AC3E}">
        <p14:creationId xmlns:p14="http://schemas.microsoft.com/office/powerpoint/2010/main" val="1391753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2192000" cy="68580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dirty="0" smtClean="0"/>
              <a:t>Passing Arguments to function.</a:t>
            </a:r>
            <a:endParaRPr lang="en-US" dirty="0"/>
          </a:p>
        </p:txBody>
      </p:sp>
      <p:sp>
        <p:nvSpPr>
          <p:cNvPr id="3" name="Content Placeholder 2"/>
          <p:cNvSpPr>
            <a:spLocks noGrp="1"/>
          </p:cNvSpPr>
          <p:nvPr>
            <p:ph idx="1"/>
          </p:nvPr>
        </p:nvSpPr>
        <p:spPr>
          <a:xfrm>
            <a:off x="595313" y="1949386"/>
            <a:ext cx="8686800" cy="1789176"/>
          </a:xfrm>
        </p:spPr>
        <p:txBody>
          <a:bodyPr/>
          <a:lstStyle/>
          <a:p>
            <a:pPr>
              <a:buNone/>
            </a:pPr>
            <a:r>
              <a:rPr lang="en-US" sz="2400" dirty="0">
                <a:solidFill>
                  <a:srgbClr val="002060"/>
                </a:solidFill>
              </a:rPr>
              <a:t>There are two ways for passing argument to a function.</a:t>
            </a:r>
          </a:p>
          <a:p>
            <a:pPr marL="624078" indent="-514350">
              <a:buAutoNum type="romanLcPeriod"/>
            </a:pPr>
            <a:r>
              <a:rPr lang="en-US" dirty="0" smtClean="0"/>
              <a:t>Passing by values</a:t>
            </a:r>
          </a:p>
          <a:p>
            <a:pPr marL="624078" indent="-514350">
              <a:buAutoNum type="romanLcPeriod"/>
            </a:pPr>
            <a:r>
              <a:rPr lang="en-US" dirty="0" smtClean="0"/>
              <a:t>Passing by reference</a:t>
            </a:r>
          </a:p>
          <a:p>
            <a:endParaRPr lang="en-US" dirty="0"/>
          </a:p>
        </p:txBody>
      </p:sp>
      <p:sp>
        <p:nvSpPr>
          <p:cNvPr id="4" name="Slide Number Placeholder 3"/>
          <p:cNvSpPr>
            <a:spLocks noGrp="1"/>
          </p:cNvSpPr>
          <p:nvPr>
            <p:ph type="sldNum" sz="quarter" idx="12"/>
          </p:nvPr>
        </p:nvSpPr>
        <p:spPr/>
        <p:txBody>
          <a:bodyPr/>
          <a:lstStyle/>
          <a:p>
            <a:fld id="{544D45D0-3784-4649-A807-DE7BCD4AA341}"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By: Adnan Amin</a:t>
            </a:r>
            <a:endParaRPr lang="en-US"/>
          </a:p>
        </p:txBody>
      </p:sp>
    </p:spTree>
    <p:extLst>
      <p:ext uri="{BB962C8B-B14F-4D97-AF65-F5344CB8AC3E}">
        <p14:creationId xmlns:p14="http://schemas.microsoft.com/office/powerpoint/2010/main" val="403485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lstStyle/>
          <a:p>
            <a:r>
              <a:rPr lang="en-US" dirty="0" smtClean="0"/>
              <a:t>Function in PHP</a:t>
            </a:r>
            <a:endParaRPr lang="en-US" dirty="0"/>
          </a:p>
        </p:txBody>
      </p:sp>
    </p:spTree>
    <p:extLst>
      <p:ext uri="{BB962C8B-B14F-4D97-AF65-F5344CB8AC3E}">
        <p14:creationId xmlns:p14="http://schemas.microsoft.com/office/powerpoint/2010/main" val="34039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19"/>
            <a:ext cx="12192000" cy="671513"/>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dirty="0" smtClean="0"/>
              <a:t>Passing argument by value</a:t>
            </a:r>
            <a:endParaRPr lang="en-US" b="1" dirty="0"/>
          </a:p>
        </p:txBody>
      </p:sp>
      <p:sp>
        <p:nvSpPr>
          <p:cNvPr id="3" name="Content Placeholder 2"/>
          <p:cNvSpPr>
            <a:spLocks noGrp="1"/>
          </p:cNvSpPr>
          <p:nvPr>
            <p:ph idx="1"/>
          </p:nvPr>
        </p:nvSpPr>
        <p:spPr>
          <a:xfrm>
            <a:off x="528637" y="1414463"/>
            <a:ext cx="11387137" cy="4681537"/>
          </a:xfrm>
        </p:spPr>
        <p:txBody>
          <a:bodyPr/>
          <a:lstStyle/>
          <a:p>
            <a:pPr>
              <a:buFont typeface="Wingdings" pitchFamily="2" charset="2"/>
              <a:buChar char="Ø"/>
            </a:pPr>
            <a:r>
              <a:rPr lang="en-US" dirty="0" smtClean="0"/>
              <a:t>When passing argument by value, a copy is made of a value and the copy is passed to the function.</a:t>
            </a:r>
          </a:p>
          <a:p>
            <a:pPr>
              <a:buNone/>
            </a:pPr>
            <a:endParaRPr lang="en-US" dirty="0" smtClean="0"/>
          </a:p>
          <a:p>
            <a:pPr>
              <a:buFont typeface="Wingdings" pitchFamily="2" charset="2"/>
              <a:buChar char="Ø"/>
            </a:pPr>
            <a:r>
              <a:rPr lang="en-US" dirty="0" smtClean="0"/>
              <a:t> The value passed into the function is stored into the variable , if you will the changed the value inside the function so it will not effects outside the function.</a:t>
            </a:r>
            <a:endParaRPr lang="en-US" dirty="0"/>
          </a:p>
        </p:txBody>
      </p:sp>
      <p:sp>
        <p:nvSpPr>
          <p:cNvPr id="4" name="Slide Number Placeholder 3"/>
          <p:cNvSpPr>
            <a:spLocks noGrp="1"/>
          </p:cNvSpPr>
          <p:nvPr>
            <p:ph type="sldNum" sz="quarter" idx="12"/>
          </p:nvPr>
        </p:nvSpPr>
        <p:spPr/>
        <p:txBody>
          <a:bodyPr/>
          <a:lstStyle/>
          <a:p>
            <a:fld id="{544D45D0-3784-4649-A807-DE7BCD4AA341}"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By: Adnan Amin</a:t>
            </a:r>
            <a:endParaRPr lang="en-US"/>
          </a:p>
        </p:txBody>
      </p:sp>
    </p:spTree>
    <p:extLst>
      <p:ext uri="{BB962C8B-B14F-4D97-AF65-F5344CB8AC3E}">
        <p14:creationId xmlns:p14="http://schemas.microsoft.com/office/powerpoint/2010/main" val="2061539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977"/>
            <a:ext cx="12192000" cy="609600"/>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US" sz="3200" b="1" dirty="0"/>
              <a:t>Passing argument by value (Example)</a:t>
            </a:r>
          </a:p>
        </p:txBody>
      </p:sp>
      <p:sp>
        <p:nvSpPr>
          <p:cNvPr id="3" name="Content Placeholder 2"/>
          <p:cNvSpPr>
            <a:spLocks noGrp="1"/>
          </p:cNvSpPr>
          <p:nvPr>
            <p:ph idx="1"/>
          </p:nvPr>
        </p:nvSpPr>
        <p:spPr>
          <a:xfrm>
            <a:off x="323850" y="1009651"/>
            <a:ext cx="11544300" cy="1905000"/>
          </a:xfrm>
        </p:spPr>
        <p:txBody>
          <a:bodyPr>
            <a:normAutofit/>
          </a:bodyPr>
          <a:lstStyle/>
          <a:p>
            <a:pPr>
              <a:buFont typeface="Wingdings" pitchFamily="2" charset="2"/>
              <a:buChar char="Ø"/>
            </a:pPr>
            <a:r>
              <a:rPr lang="en-US" sz="2400" dirty="0"/>
              <a:t>  When passing argument by value, a copy is made of a value and the copy is passed to the function.</a:t>
            </a:r>
          </a:p>
          <a:p>
            <a:pPr>
              <a:buNone/>
            </a:pPr>
            <a:endParaRPr lang="en-US" sz="2400" dirty="0"/>
          </a:p>
        </p:txBody>
      </p:sp>
      <p:grpSp>
        <p:nvGrpSpPr>
          <p:cNvPr id="6" name="Group 5"/>
          <p:cNvGrpSpPr/>
          <p:nvPr/>
        </p:nvGrpSpPr>
        <p:grpSpPr>
          <a:xfrm>
            <a:off x="1828800" y="2895600"/>
            <a:ext cx="4724400" cy="3416320"/>
            <a:chOff x="533400" y="1447800"/>
            <a:chExt cx="4724400" cy="3416320"/>
          </a:xfrm>
        </p:grpSpPr>
        <p:sp>
          <p:nvSpPr>
            <p:cNvPr id="5" name="TextBox 4"/>
            <p:cNvSpPr txBox="1"/>
            <p:nvPr/>
          </p:nvSpPr>
          <p:spPr>
            <a:xfrm>
              <a:off x="533400" y="1447800"/>
              <a:ext cx="47244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&lt;?php</a:t>
              </a:r>
            </a:p>
            <a:p>
              <a:endParaRPr lang="en-US" b="1" dirty="0"/>
            </a:p>
            <a:p>
              <a:endParaRPr lang="en-US" b="1" dirty="0"/>
            </a:p>
            <a:p>
              <a:endParaRPr lang="en-US" b="1" dirty="0"/>
            </a:p>
            <a:p>
              <a:endParaRPr lang="en-US" b="1" dirty="0"/>
            </a:p>
            <a:p>
              <a:endParaRPr lang="en-US" b="1" dirty="0"/>
            </a:p>
            <a:p>
              <a:r>
                <a:rPr lang="en-US" b="1" dirty="0"/>
                <a:t>	</a:t>
              </a:r>
            </a:p>
            <a:p>
              <a:r>
                <a:rPr lang="en-US" b="1" dirty="0"/>
                <a:t>	</a:t>
              </a:r>
              <a:r>
                <a:rPr lang="en-US" b="1" dirty="0">
                  <a:solidFill>
                    <a:srgbClr val="FF0000"/>
                  </a:solidFill>
                </a:rPr>
                <a:t>$b </a:t>
              </a:r>
              <a:r>
                <a:rPr lang="en-US" b="1" dirty="0"/>
                <a:t>= 1;</a:t>
              </a:r>
            </a:p>
            <a:p>
              <a:r>
                <a:rPr lang="en-US" b="1" dirty="0"/>
                <a:t>	add ( </a:t>
              </a:r>
              <a:r>
                <a:rPr lang="en-US" b="1" dirty="0">
                  <a:solidFill>
                    <a:srgbClr val="FF0000"/>
                  </a:solidFill>
                </a:rPr>
                <a:t>$b</a:t>
              </a:r>
              <a:r>
                <a:rPr lang="en-US" b="1" dirty="0"/>
                <a:t> );</a:t>
              </a:r>
            </a:p>
            <a:p>
              <a:r>
                <a:rPr lang="en-US" b="1" dirty="0"/>
                <a:t>	echo “Value of b:  </a:t>
              </a:r>
              <a:r>
                <a:rPr lang="en-US" b="1" dirty="0">
                  <a:solidFill>
                    <a:srgbClr val="FF0000"/>
                  </a:solidFill>
                </a:rPr>
                <a:t>$b</a:t>
              </a:r>
              <a:r>
                <a:rPr lang="en-US" b="1" dirty="0"/>
                <a:t>”;</a:t>
              </a:r>
            </a:p>
            <a:p>
              <a:r>
                <a:rPr lang="en-US" b="1" dirty="0"/>
                <a:t>?&gt;</a:t>
              </a:r>
            </a:p>
            <a:p>
              <a:endParaRPr lang="en-US" b="1" dirty="0"/>
            </a:p>
          </p:txBody>
        </p:sp>
        <p:sp>
          <p:nvSpPr>
            <p:cNvPr id="4" name="Rectangle 3"/>
            <p:cNvSpPr/>
            <p:nvPr/>
          </p:nvSpPr>
          <p:spPr>
            <a:xfrm>
              <a:off x="1524000" y="1905000"/>
              <a:ext cx="3505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function add(</a:t>
              </a:r>
              <a:r>
                <a:rPr lang="en-US" b="1" dirty="0">
                  <a:solidFill>
                    <a:srgbClr val="002060"/>
                  </a:solidFill>
                </a:rPr>
                <a:t> $a</a:t>
              </a:r>
              <a:r>
                <a:rPr lang="en-US" b="1" dirty="0"/>
                <a:t> )</a:t>
              </a:r>
            </a:p>
            <a:p>
              <a:r>
                <a:rPr lang="en-US" b="1" dirty="0"/>
                <a:t>{</a:t>
              </a:r>
            </a:p>
            <a:p>
              <a:r>
                <a:rPr lang="en-US" b="1" dirty="0"/>
                <a:t>     </a:t>
              </a:r>
              <a:r>
                <a:rPr lang="en-US" b="1" dirty="0">
                  <a:solidFill>
                    <a:srgbClr val="002060"/>
                  </a:solidFill>
                </a:rPr>
                <a:t>$a </a:t>
              </a:r>
              <a:r>
                <a:rPr lang="en-US" b="1" dirty="0"/>
                <a:t>=</a:t>
              </a:r>
              <a:r>
                <a:rPr lang="en-US" b="1" dirty="0">
                  <a:solidFill>
                    <a:srgbClr val="002060"/>
                  </a:solidFill>
                </a:rPr>
                <a:t> $a</a:t>
              </a:r>
              <a:r>
                <a:rPr lang="en-US" b="1" dirty="0"/>
                <a:t> + 1;</a:t>
              </a:r>
            </a:p>
            <a:p>
              <a:r>
                <a:rPr lang="en-US" b="1" dirty="0"/>
                <a:t>}</a:t>
              </a:r>
            </a:p>
          </p:txBody>
        </p:sp>
      </p:grpSp>
      <p:sp>
        <p:nvSpPr>
          <p:cNvPr id="7" name="TextBox 6"/>
          <p:cNvSpPr txBox="1"/>
          <p:nvPr/>
        </p:nvSpPr>
        <p:spPr>
          <a:xfrm>
            <a:off x="7239000" y="2914651"/>
            <a:ext cx="2081852" cy="13849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t>OUTPUT:</a:t>
            </a:r>
          </a:p>
          <a:p>
            <a:endParaRPr lang="en-US" sz="2800" dirty="0"/>
          </a:p>
          <a:p>
            <a:r>
              <a:rPr lang="en-US" sz="2800" dirty="0"/>
              <a:t>Value of b:  1</a:t>
            </a:r>
          </a:p>
        </p:txBody>
      </p:sp>
      <p:sp>
        <p:nvSpPr>
          <p:cNvPr id="8" name="Slide Number Placeholder 7"/>
          <p:cNvSpPr>
            <a:spLocks noGrp="1"/>
          </p:cNvSpPr>
          <p:nvPr>
            <p:ph type="sldNum" sz="quarter" idx="12"/>
          </p:nvPr>
        </p:nvSpPr>
        <p:spPr/>
        <p:txBody>
          <a:bodyPr/>
          <a:lstStyle/>
          <a:p>
            <a:fld id="{544D45D0-3784-4649-A807-DE7BCD4AA341}"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By: Adnan Amin</a:t>
            </a:r>
            <a:endParaRPr lang="en-US"/>
          </a:p>
        </p:txBody>
      </p:sp>
    </p:spTree>
    <p:extLst>
      <p:ext uri="{BB962C8B-B14F-4D97-AF65-F5344CB8AC3E}">
        <p14:creationId xmlns:p14="http://schemas.microsoft.com/office/powerpoint/2010/main" val="3393490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6378"/>
            <a:ext cx="12192000" cy="685800"/>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t>Passing values by reference.</a:t>
            </a:r>
            <a:endParaRPr lang="en-US" b="1" dirty="0"/>
          </a:p>
        </p:txBody>
      </p:sp>
      <p:sp>
        <p:nvSpPr>
          <p:cNvPr id="3" name="Content Placeholder 2"/>
          <p:cNvSpPr>
            <a:spLocks noGrp="1"/>
          </p:cNvSpPr>
          <p:nvPr>
            <p:ph idx="1"/>
          </p:nvPr>
        </p:nvSpPr>
        <p:spPr>
          <a:xfrm>
            <a:off x="1981200" y="1143000"/>
            <a:ext cx="8229600" cy="3352800"/>
          </a:xfrm>
        </p:spPr>
        <p:txBody>
          <a:bodyPr>
            <a:normAutofit/>
          </a:bodyPr>
          <a:lstStyle/>
          <a:p>
            <a:r>
              <a:rPr lang="en-US" b="1" u="sng" dirty="0" smtClean="0">
                <a:solidFill>
                  <a:schemeClr val="tx1">
                    <a:lumMod val="95000"/>
                    <a:lumOff val="5000"/>
                  </a:schemeClr>
                </a:solidFill>
              </a:rPr>
              <a:t>Passing value by reference</a:t>
            </a:r>
            <a:r>
              <a:rPr lang="en-US" dirty="0" smtClean="0">
                <a:solidFill>
                  <a:srgbClr val="C00000"/>
                </a:solidFill>
              </a:rPr>
              <a:t>, it will pass the reference of the variable that directly changing their values outside the function. </a:t>
            </a:r>
            <a:r>
              <a:rPr lang="en-US" dirty="0" smtClean="0">
                <a:solidFill>
                  <a:schemeClr val="accent2">
                    <a:lumMod val="75000"/>
                  </a:schemeClr>
                </a:solidFill>
              </a:rPr>
              <a:t>While passing by value method, the copy of the variable will pass to the function.</a:t>
            </a:r>
          </a:p>
          <a:p>
            <a:endParaRPr lang="en-US" dirty="0" smtClean="0">
              <a:solidFill>
                <a:schemeClr val="accent2">
                  <a:lumMod val="75000"/>
                </a:schemeClr>
              </a:solidFill>
            </a:endParaRPr>
          </a:p>
          <a:p>
            <a:r>
              <a:rPr lang="en-US" b="1" u="sng" dirty="0" smtClean="0"/>
              <a:t>Remember:</a:t>
            </a:r>
            <a:r>
              <a:rPr lang="en-US" dirty="0" smtClean="0">
                <a:solidFill>
                  <a:srgbClr val="002060"/>
                </a:solidFill>
              </a:rPr>
              <a:t> to pass a variable by reference, add </a:t>
            </a:r>
            <a:r>
              <a:rPr lang="en-US" dirty="0" smtClean="0">
                <a:solidFill>
                  <a:srgbClr val="FF0000"/>
                </a:solidFill>
              </a:rPr>
              <a:t>&amp;</a:t>
            </a:r>
            <a:r>
              <a:rPr lang="en-US" dirty="0" smtClean="0">
                <a:solidFill>
                  <a:srgbClr val="002060"/>
                </a:solidFill>
              </a:rPr>
              <a:t> before the variable name. as follows:</a:t>
            </a:r>
          </a:p>
          <a:p>
            <a:pPr>
              <a:buNone/>
            </a:pPr>
            <a:endParaRPr lang="en-US" dirty="0"/>
          </a:p>
        </p:txBody>
      </p:sp>
      <p:sp>
        <p:nvSpPr>
          <p:cNvPr id="4" name="TextBox 3"/>
          <p:cNvSpPr txBox="1"/>
          <p:nvPr/>
        </p:nvSpPr>
        <p:spPr>
          <a:xfrm>
            <a:off x="2362201" y="4648200"/>
            <a:ext cx="209384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t>function  add( </a:t>
            </a:r>
            <a:r>
              <a:rPr lang="en-US" b="1" dirty="0">
                <a:solidFill>
                  <a:srgbClr val="FF0000"/>
                </a:solidFill>
              </a:rPr>
              <a:t>&amp;</a:t>
            </a:r>
            <a:r>
              <a:rPr lang="en-US" b="1" dirty="0"/>
              <a:t>$a )</a:t>
            </a:r>
          </a:p>
          <a:p>
            <a:r>
              <a:rPr lang="en-US" b="1" dirty="0"/>
              <a:t>{</a:t>
            </a:r>
          </a:p>
          <a:p>
            <a:r>
              <a:rPr lang="en-US" b="1" dirty="0"/>
              <a:t>     --------------------</a:t>
            </a:r>
          </a:p>
          <a:p>
            <a:r>
              <a:rPr lang="en-US" b="1" dirty="0"/>
              <a:t>     --------------------</a:t>
            </a:r>
          </a:p>
          <a:p>
            <a:r>
              <a:rPr lang="en-US" b="1" dirty="0"/>
              <a:t>}</a:t>
            </a:r>
          </a:p>
        </p:txBody>
      </p:sp>
      <p:sp>
        <p:nvSpPr>
          <p:cNvPr id="5" name="Slide Number Placeholder 4"/>
          <p:cNvSpPr>
            <a:spLocks noGrp="1"/>
          </p:cNvSpPr>
          <p:nvPr>
            <p:ph type="sldNum" sz="quarter" idx="12"/>
          </p:nvPr>
        </p:nvSpPr>
        <p:spPr/>
        <p:txBody>
          <a:bodyPr/>
          <a:lstStyle/>
          <a:p>
            <a:fld id="{544D45D0-3784-4649-A807-DE7BCD4AA341}"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By: Adnan Amin</a:t>
            </a:r>
            <a:endParaRPr lang="en-US"/>
          </a:p>
        </p:txBody>
      </p:sp>
    </p:spTree>
    <p:extLst>
      <p:ext uri="{BB962C8B-B14F-4D97-AF65-F5344CB8AC3E}">
        <p14:creationId xmlns:p14="http://schemas.microsoft.com/office/powerpoint/2010/main" val="86550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184"/>
            <a:ext cx="12192000" cy="6096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t>Passing value by reference (Example)</a:t>
            </a:r>
            <a:endParaRPr lang="en-US" dirty="0"/>
          </a:p>
        </p:txBody>
      </p:sp>
      <p:sp>
        <p:nvSpPr>
          <p:cNvPr id="4" name="Rectangle 3"/>
          <p:cNvSpPr/>
          <p:nvPr/>
        </p:nvSpPr>
        <p:spPr>
          <a:xfrm>
            <a:off x="838200" y="1409701"/>
            <a:ext cx="525780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t>&lt;?php</a:t>
            </a:r>
          </a:p>
          <a:p>
            <a:endParaRPr lang="en-US" sz="2400" b="1" dirty="0"/>
          </a:p>
          <a:p>
            <a:r>
              <a:rPr lang="en-US" sz="2400" b="1" dirty="0"/>
              <a:t>    </a:t>
            </a:r>
            <a:r>
              <a:rPr lang="en-US" sz="2400" b="1" dirty="0">
                <a:solidFill>
                  <a:srgbClr val="FF0000"/>
                </a:solidFill>
              </a:rPr>
              <a:t> function  </a:t>
            </a:r>
            <a:r>
              <a:rPr lang="en-US" sz="2400" b="1" dirty="0" err="1">
                <a:solidFill>
                  <a:srgbClr val="002060"/>
                </a:solidFill>
              </a:rPr>
              <a:t>myfunction</a:t>
            </a:r>
            <a:r>
              <a:rPr lang="en-US" sz="2400" b="1" dirty="0">
                <a:solidFill>
                  <a:srgbClr val="FF0000"/>
                </a:solidFill>
              </a:rPr>
              <a:t>(&amp;$a)</a:t>
            </a:r>
          </a:p>
          <a:p>
            <a:r>
              <a:rPr lang="en-US" sz="2400" b="1" dirty="0">
                <a:solidFill>
                  <a:srgbClr val="FF0000"/>
                </a:solidFill>
              </a:rPr>
              <a:t>     {</a:t>
            </a:r>
          </a:p>
          <a:p>
            <a:r>
              <a:rPr lang="en-US" sz="2400" b="1" dirty="0">
                <a:solidFill>
                  <a:srgbClr val="FF0000"/>
                </a:solidFill>
              </a:rPr>
              <a:t>	$a=11;</a:t>
            </a:r>
          </a:p>
          <a:p>
            <a:r>
              <a:rPr lang="en-US" sz="2400" b="1" dirty="0">
                <a:solidFill>
                  <a:srgbClr val="FF0000"/>
                </a:solidFill>
              </a:rPr>
              <a:t>            return;</a:t>
            </a:r>
          </a:p>
          <a:p>
            <a:r>
              <a:rPr lang="en-US" sz="2400" b="1" dirty="0">
                <a:solidFill>
                  <a:srgbClr val="FF0000"/>
                </a:solidFill>
              </a:rPr>
              <a:t>      }</a:t>
            </a:r>
          </a:p>
          <a:p>
            <a:r>
              <a:rPr lang="en-US" sz="2400" b="1" dirty="0"/>
              <a:t>  $a=10;</a:t>
            </a:r>
          </a:p>
          <a:p>
            <a:r>
              <a:rPr lang="en-US" sz="2400" b="1" dirty="0"/>
              <a:t>  echo "before passing: $a";</a:t>
            </a:r>
          </a:p>
          <a:p>
            <a:r>
              <a:rPr lang="en-US" sz="2400" b="1" dirty="0"/>
              <a:t>  </a:t>
            </a:r>
            <a:r>
              <a:rPr lang="en-US" sz="2400" b="1" dirty="0" err="1">
                <a:solidFill>
                  <a:srgbClr val="002060"/>
                </a:solidFill>
              </a:rPr>
              <a:t>myfunction</a:t>
            </a:r>
            <a:r>
              <a:rPr lang="en-US" sz="2400" b="1" dirty="0"/>
              <a:t>($a);</a:t>
            </a:r>
          </a:p>
          <a:p>
            <a:r>
              <a:rPr lang="en-US" sz="2400" b="1" dirty="0"/>
              <a:t>  echo "after passing: $a";</a:t>
            </a:r>
          </a:p>
          <a:p>
            <a:r>
              <a:rPr lang="en-US" sz="2400" b="1" dirty="0"/>
              <a:t>?&gt;</a:t>
            </a:r>
          </a:p>
        </p:txBody>
      </p:sp>
      <p:sp>
        <p:nvSpPr>
          <p:cNvPr id="5" name="TextBox 4"/>
          <p:cNvSpPr txBox="1"/>
          <p:nvPr/>
        </p:nvSpPr>
        <p:spPr>
          <a:xfrm>
            <a:off x="7034212" y="2575034"/>
            <a:ext cx="3505200" cy="181588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800" dirty="0"/>
              <a:t>OUTPUT:</a:t>
            </a:r>
          </a:p>
          <a:p>
            <a:endParaRPr lang="en-US" sz="2800" dirty="0"/>
          </a:p>
          <a:p>
            <a:r>
              <a:rPr lang="en-US" sz="2800" dirty="0"/>
              <a:t>Before passing: 10</a:t>
            </a:r>
          </a:p>
          <a:p>
            <a:r>
              <a:rPr lang="en-US" sz="2800" dirty="0"/>
              <a:t>After passing: 11</a:t>
            </a:r>
          </a:p>
        </p:txBody>
      </p:sp>
    </p:spTree>
    <p:extLst>
      <p:ext uri="{BB962C8B-B14F-4D97-AF65-F5344CB8AC3E}">
        <p14:creationId xmlns:p14="http://schemas.microsoft.com/office/powerpoint/2010/main" val="4145933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fontScale="90000"/>
          </a:bodyPr>
          <a:lstStyle/>
          <a:p>
            <a:r>
              <a:rPr lang="en-US" b="1" dirty="0" smtClean="0"/>
              <a:t>Returning a Value from a function</a:t>
            </a:r>
            <a:endParaRPr lang="en-US" b="1" dirty="0"/>
          </a:p>
        </p:txBody>
      </p:sp>
      <p:sp>
        <p:nvSpPr>
          <p:cNvPr id="3" name="Content Placeholder 2"/>
          <p:cNvSpPr>
            <a:spLocks noGrp="1"/>
          </p:cNvSpPr>
          <p:nvPr>
            <p:ph idx="1"/>
          </p:nvPr>
        </p:nvSpPr>
        <p:spPr>
          <a:xfrm>
            <a:off x="1083859" y="1241946"/>
            <a:ext cx="6586182" cy="3753134"/>
          </a:xfrm>
        </p:spPr>
        <p:txBody>
          <a:bodyPr>
            <a:normAutofit lnSpcReduction="10000"/>
          </a:bodyPr>
          <a:lstStyle/>
          <a:p>
            <a:pPr marL="0" indent="0">
              <a:buNone/>
            </a:pPr>
            <a:r>
              <a:rPr lang="en-US" dirty="0" smtClean="0"/>
              <a:t>&lt;?</a:t>
            </a:r>
            <a:r>
              <a:rPr lang="en-US" dirty="0" err="1" smtClean="0"/>
              <a:t>php</a:t>
            </a:r>
            <a:r>
              <a:rPr lang="en-US" dirty="0" smtClean="0"/>
              <a:t> </a:t>
            </a:r>
          </a:p>
          <a:p>
            <a:pPr marL="0" indent="0">
              <a:buNone/>
            </a:pPr>
            <a:r>
              <a:rPr lang="en-US" dirty="0"/>
              <a:t> </a:t>
            </a:r>
            <a:r>
              <a:rPr lang="en-US" dirty="0" smtClean="0"/>
              <a:t>         echo </a:t>
            </a:r>
            <a:r>
              <a:rPr lang="en-US" dirty="0" err="1" smtClean="0"/>
              <a:t>function_name</a:t>
            </a:r>
            <a:r>
              <a:rPr lang="en-US" dirty="0" smtClean="0"/>
              <a:t>(val_1,val_2);</a:t>
            </a:r>
          </a:p>
          <a:p>
            <a:pPr marL="0" indent="0">
              <a:buNone/>
            </a:pPr>
            <a:endParaRPr lang="en-US" dirty="0" smtClean="0"/>
          </a:p>
          <a:p>
            <a:pPr marL="914400" lvl="2" indent="0">
              <a:buNone/>
            </a:pPr>
            <a:r>
              <a:rPr lang="en-US" sz="2400" dirty="0" smtClean="0"/>
              <a:t>function </a:t>
            </a:r>
            <a:r>
              <a:rPr lang="en-US" sz="2400" dirty="0" err="1" smtClean="0"/>
              <a:t>function_name</a:t>
            </a:r>
            <a:r>
              <a:rPr lang="en-US" sz="2400" dirty="0" smtClean="0"/>
              <a:t>($arg1, $arg2, …)</a:t>
            </a:r>
            <a:endParaRPr lang="en-US" sz="2400" dirty="0"/>
          </a:p>
          <a:p>
            <a:pPr marL="914400" lvl="2" indent="0">
              <a:buNone/>
            </a:pPr>
            <a:r>
              <a:rPr lang="en-US" sz="2400" dirty="0" smtClean="0"/>
              <a:t>{</a:t>
            </a:r>
          </a:p>
          <a:p>
            <a:pPr marL="914400" lvl="2" indent="0">
              <a:buNone/>
            </a:pPr>
            <a:r>
              <a:rPr lang="en-US" sz="2400" dirty="0" smtClean="0"/>
              <a:t>     //statements</a:t>
            </a:r>
            <a:endParaRPr lang="en-US" sz="2400" dirty="0"/>
          </a:p>
          <a:p>
            <a:pPr marL="1371600" lvl="3" indent="0">
              <a:buNone/>
            </a:pPr>
            <a:r>
              <a:rPr lang="en-US" sz="2000" dirty="0" smtClean="0">
                <a:solidFill>
                  <a:srgbClr val="FF0000"/>
                </a:solidFill>
              </a:rPr>
              <a:t>return </a:t>
            </a:r>
            <a:r>
              <a:rPr lang="en-US" sz="2000" dirty="0" smtClean="0"/>
              <a:t>$arg1+$arg2;</a:t>
            </a:r>
            <a:endParaRPr lang="en-US" sz="2000" dirty="0"/>
          </a:p>
          <a:p>
            <a:pPr marL="914400" lvl="2" indent="0">
              <a:buNone/>
            </a:pPr>
            <a:r>
              <a:rPr lang="en-US" sz="2400" dirty="0" smtClean="0"/>
              <a:t>}</a:t>
            </a:r>
          </a:p>
          <a:p>
            <a:pPr marL="57150" lvl="2" indent="0">
              <a:buNone/>
            </a:pPr>
            <a:r>
              <a:rPr lang="en-US" sz="2400" dirty="0" smtClean="0"/>
              <a:t>?&gt;</a:t>
            </a:r>
          </a:p>
        </p:txBody>
      </p:sp>
    </p:spTree>
    <p:extLst>
      <p:ext uri="{BB962C8B-B14F-4D97-AF65-F5344CB8AC3E}">
        <p14:creationId xmlns:p14="http://schemas.microsoft.com/office/powerpoint/2010/main" val="1140010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0517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152400"/>
            <a:ext cx="11201400" cy="609600"/>
          </a:xfrm>
        </p:spPr>
        <p:style>
          <a:lnRef idx="2">
            <a:schemeClr val="dk1"/>
          </a:lnRef>
          <a:fillRef idx="1">
            <a:schemeClr val="lt1"/>
          </a:fillRef>
          <a:effectRef idx="0">
            <a:schemeClr val="dk1"/>
          </a:effectRef>
          <a:fontRef idx="minor">
            <a:schemeClr val="dk1"/>
          </a:fontRef>
        </p:style>
        <p:txBody>
          <a:bodyPr>
            <a:normAutofit fontScale="90000"/>
          </a:bodyPr>
          <a:lstStyle/>
          <a:p>
            <a:r>
              <a:rPr lang="en-US" b="1" dirty="0" smtClean="0"/>
              <a:t>Functions</a:t>
            </a:r>
            <a:endParaRPr lang="en-US" b="1" dirty="0"/>
          </a:p>
        </p:txBody>
      </p:sp>
      <p:sp>
        <p:nvSpPr>
          <p:cNvPr id="3" name="Content Placeholder 2"/>
          <p:cNvSpPr>
            <a:spLocks noGrp="1"/>
          </p:cNvSpPr>
          <p:nvPr>
            <p:ph idx="1"/>
          </p:nvPr>
        </p:nvSpPr>
        <p:spPr>
          <a:xfrm>
            <a:off x="557213" y="1385888"/>
            <a:ext cx="11201400" cy="3262312"/>
          </a:xfrm>
        </p:spPr>
        <p:txBody>
          <a:bodyPr>
            <a:normAutofit/>
          </a:bodyPr>
          <a:lstStyle/>
          <a:p>
            <a:r>
              <a:rPr lang="en-US" dirty="0" smtClean="0"/>
              <a:t>Functions are used to perform some specific actions or tasks at different locations in a script and must return a value.</a:t>
            </a:r>
          </a:p>
          <a:p>
            <a:endParaRPr lang="en-US" dirty="0" smtClean="0"/>
          </a:p>
          <a:p>
            <a:r>
              <a:rPr lang="en-US" dirty="0" smtClean="0"/>
              <a:t>A function is a group of PHP statements that perform a specific task. You can use the function wherever you need to perform that task.</a:t>
            </a:r>
          </a:p>
        </p:txBody>
      </p:sp>
      <p:sp>
        <p:nvSpPr>
          <p:cNvPr id="4" name="Slide Number Placeholder 3"/>
          <p:cNvSpPr>
            <a:spLocks noGrp="1"/>
          </p:cNvSpPr>
          <p:nvPr>
            <p:ph type="sldNum" sz="quarter" idx="12"/>
          </p:nvPr>
        </p:nvSpPr>
        <p:spPr/>
        <p:txBody>
          <a:bodyPr/>
          <a:lstStyle/>
          <a:p>
            <a:fld id="{544D45D0-3784-4649-A807-DE7BCD4AA341}" type="slidenum">
              <a:rPr lang="en-US" smtClean="0"/>
              <a:pPr/>
              <a:t>3</a:t>
            </a:fld>
            <a:endParaRPr lang="en-US"/>
          </a:p>
        </p:txBody>
      </p:sp>
    </p:spTree>
    <p:extLst>
      <p:ext uri="{BB962C8B-B14F-4D97-AF65-F5344CB8AC3E}">
        <p14:creationId xmlns:p14="http://schemas.microsoft.com/office/powerpoint/2010/main" val="198807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863" y="381000"/>
            <a:ext cx="9024937" cy="1066800"/>
          </a:xfrm>
        </p:spPr>
        <p:txBody>
          <a:bodyPr/>
          <a:lstStyle/>
          <a:p>
            <a:r>
              <a:rPr lang="en-US" dirty="0"/>
              <a:t>For example:</a:t>
            </a:r>
          </a:p>
        </p:txBody>
      </p:sp>
      <p:sp>
        <p:nvSpPr>
          <p:cNvPr id="3" name="Content Placeholder 2"/>
          <p:cNvSpPr>
            <a:spLocks noGrp="1"/>
          </p:cNvSpPr>
          <p:nvPr>
            <p:ph idx="1"/>
          </p:nvPr>
        </p:nvSpPr>
        <p:spPr>
          <a:xfrm>
            <a:off x="714375" y="1447800"/>
            <a:ext cx="11001375" cy="5126736"/>
          </a:xfrm>
        </p:spPr>
        <p:txBody>
          <a:bodyPr>
            <a:normAutofit/>
          </a:bodyPr>
          <a:lstStyle/>
          <a:p>
            <a:pPr lvl="1" algn="just"/>
            <a:r>
              <a:rPr lang="en-US" sz="3200" dirty="0" smtClean="0">
                <a:solidFill>
                  <a:schemeClr val="accent5">
                    <a:lumMod val="50000"/>
                  </a:schemeClr>
                </a:solidFill>
              </a:rPr>
              <a:t>A script that contain several lines code. You may need the same code at different location of the page.  If you find yourself typing the same codes over and over again.</a:t>
            </a:r>
          </a:p>
          <a:p>
            <a:pPr marL="457200" lvl="1" indent="0" algn="just">
              <a:buNone/>
            </a:pPr>
            <a:endParaRPr lang="en-US" sz="3200" dirty="0" smtClean="0">
              <a:solidFill>
                <a:schemeClr val="accent5">
                  <a:lumMod val="50000"/>
                </a:schemeClr>
              </a:solidFill>
            </a:endParaRPr>
          </a:p>
          <a:p>
            <a:pPr lvl="1" algn="just"/>
            <a:r>
              <a:rPr lang="en-US" sz="3200" dirty="0" smtClean="0">
                <a:solidFill>
                  <a:schemeClr val="accent5">
                    <a:lumMod val="50000"/>
                  </a:schemeClr>
                </a:solidFill>
              </a:rPr>
              <a:t>You can move that code into a separate file and get it from that file whenever you need it. You take this advantage by reusing the code (functions)</a:t>
            </a:r>
          </a:p>
          <a:p>
            <a:pPr algn="just"/>
            <a:endParaRPr lang="en-US" sz="3600" dirty="0"/>
          </a:p>
        </p:txBody>
      </p:sp>
      <p:sp>
        <p:nvSpPr>
          <p:cNvPr id="4" name="Slide Number Placeholder 3"/>
          <p:cNvSpPr>
            <a:spLocks noGrp="1"/>
          </p:cNvSpPr>
          <p:nvPr>
            <p:ph type="sldNum" sz="quarter" idx="12"/>
          </p:nvPr>
        </p:nvSpPr>
        <p:spPr/>
        <p:txBody>
          <a:bodyPr/>
          <a:lstStyle/>
          <a:p>
            <a:fld id="{544D45D0-3784-4649-A807-DE7BCD4AA341}" type="slidenum">
              <a:rPr lang="en-US" smtClean="0"/>
              <a:pPr/>
              <a:t>4</a:t>
            </a:fld>
            <a:endParaRPr lang="en-US"/>
          </a:p>
        </p:txBody>
      </p:sp>
    </p:spTree>
    <p:extLst>
      <p:ext uri="{BB962C8B-B14F-4D97-AF65-F5344CB8AC3E}">
        <p14:creationId xmlns:p14="http://schemas.microsoft.com/office/powerpoint/2010/main" val="232806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b="1" dirty="0" smtClean="0"/>
              <a:t>Reasons to reuse code / Advantages</a:t>
            </a:r>
            <a:endParaRPr lang="en-US" b="1" dirty="0"/>
          </a:p>
        </p:txBody>
      </p:sp>
      <p:sp>
        <p:nvSpPr>
          <p:cNvPr id="3" name="Content Placeholder 2"/>
          <p:cNvSpPr>
            <a:spLocks noGrp="1"/>
          </p:cNvSpPr>
          <p:nvPr>
            <p:ph idx="1"/>
          </p:nvPr>
        </p:nvSpPr>
        <p:spPr>
          <a:xfrm>
            <a:off x="500063" y="762000"/>
            <a:ext cx="11415712" cy="5812536"/>
          </a:xfrm>
        </p:spPr>
        <p:txBody>
          <a:bodyPr>
            <a:normAutofit/>
          </a:bodyPr>
          <a:lstStyle/>
          <a:p>
            <a:r>
              <a:rPr lang="en-US" dirty="0" smtClean="0"/>
              <a:t>Here are several reasons to reuse code or advantages</a:t>
            </a:r>
          </a:p>
          <a:p>
            <a:pPr>
              <a:buFont typeface="Wingdings" pitchFamily="2" charset="2"/>
              <a:buChar char="v"/>
            </a:pPr>
            <a:r>
              <a:rPr lang="en-US" dirty="0" smtClean="0"/>
              <a:t> Less typing:</a:t>
            </a:r>
          </a:p>
          <a:p>
            <a:pPr lvl="1">
              <a:buFont typeface="Wingdings" pitchFamily="2" charset="2"/>
              <a:buChar char="§"/>
            </a:pPr>
            <a:r>
              <a:rPr lang="en-US" dirty="0" smtClean="0"/>
              <a:t>Reusing the same code instead of typing over and over again, will save our time and less coding is always good.</a:t>
            </a:r>
          </a:p>
          <a:p>
            <a:pPr>
              <a:buFont typeface="Wingdings" pitchFamily="2" charset="2"/>
              <a:buChar char="v"/>
            </a:pPr>
            <a:r>
              <a:rPr lang="en-US" dirty="0" smtClean="0"/>
              <a:t> Debug once:</a:t>
            </a:r>
          </a:p>
          <a:p>
            <a:pPr lvl="1">
              <a:buFont typeface="Wingdings" pitchFamily="2" charset="2"/>
              <a:buChar char="§"/>
            </a:pPr>
            <a:r>
              <a:rPr lang="en-US" dirty="0" smtClean="0"/>
              <a:t>You can write the code once, debug it so you know it works, and then use it whenever you need it.</a:t>
            </a:r>
          </a:p>
          <a:p>
            <a:pPr>
              <a:buFont typeface="Wingdings" pitchFamily="2" charset="2"/>
              <a:buChar char="v"/>
            </a:pPr>
            <a:r>
              <a:rPr lang="en-US" dirty="0" smtClean="0"/>
              <a:t> Easier to understand</a:t>
            </a:r>
          </a:p>
          <a:p>
            <a:pPr lvl="1">
              <a:buFont typeface="Wingdings" pitchFamily="2" charset="2"/>
              <a:buChar char="§"/>
            </a:pPr>
            <a:r>
              <a:rPr lang="en-US" dirty="0" smtClean="0"/>
              <a:t>Less coding is easier for developer to read and understand.</a:t>
            </a:r>
          </a:p>
          <a:p>
            <a:pPr>
              <a:buFont typeface="Wingdings" pitchFamily="2" charset="2"/>
              <a:buChar char="v"/>
            </a:pPr>
            <a:r>
              <a:rPr lang="en-US" dirty="0" smtClean="0"/>
              <a:t> Easier to maintain</a:t>
            </a:r>
          </a:p>
          <a:p>
            <a:pPr lvl="1">
              <a:buFont typeface="Wingdings" pitchFamily="2" charset="2"/>
              <a:buChar char="§"/>
            </a:pPr>
            <a:r>
              <a:rPr lang="en-US" dirty="0" smtClean="0"/>
              <a:t>If you reuse code and you need to change something in the code, you only need to change it in at one location, instead of having to find and change it in a dozen places.</a:t>
            </a:r>
            <a:endParaRPr lang="en-US" dirty="0"/>
          </a:p>
        </p:txBody>
      </p:sp>
      <p:sp>
        <p:nvSpPr>
          <p:cNvPr id="4" name="Slide Number Placeholder 3"/>
          <p:cNvSpPr>
            <a:spLocks noGrp="1"/>
          </p:cNvSpPr>
          <p:nvPr>
            <p:ph type="sldNum" sz="quarter" idx="12"/>
          </p:nvPr>
        </p:nvSpPr>
        <p:spPr/>
        <p:txBody>
          <a:bodyPr/>
          <a:lstStyle/>
          <a:p>
            <a:fld id="{544D45D0-3784-4649-A807-DE7BCD4AA341}" type="slidenum">
              <a:rPr lang="en-US" smtClean="0"/>
              <a:pPr/>
              <a:t>5</a:t>
            </a:fld>
            <a:endParaRPr lang="en-US"/>
          </a:p>
        </p:txBody>
      </p:sp>
    </p:spTree>
    <p:extLst>
      <p:ext uri="{BB962C8B-B14F-4D97-AF65-F5344CB8AC3E}">
        <p14:creationId xmlns:p14="http://schemas.microsoft.com/office/powerpoint/2010/main" val="1295713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US" dirty="0"/>
              <a:t>Types of function</a:t>
            </a:r>
          </a:p>
        </p:txBody>
      </p:sp>
      <p:sp>
        <p:nvSpPr>
          <p:cNvPr id="3" name="Content Placeholder 2"/>
          <p:cNvSpPr>
            <a:spLocks noGrp="1"/>
          </p:cNvSpPr>
          <p:nvPr>
            <p:ph idx="1"/>
          </p:nvPr>
        </p:nvSpPr>
        <p:spPr>
          <a:xfrm>
            <a:off x="838200" y="1473958"/>
            <a:ext cx="10515600" cy="4703005"/>
          </a:xfrm>
        </p:spPr>
        <p:txBody>
          <a:bodyPr>
            <a:normAutofit/>
          </a:bodyPr>
          <a:lstStyle/>
          <a:p>
            <a:pPr marL="971550" lvl="1" indent="-514350">
              <a:buFont typeface="+mj-lt"/>
              <a:buAutoNum type="arabicPeriod"/>
            </a:pPr>
            <a:r>
              <a:rPr lang="en-US" sz="3600" dirty="0" smtClean="0"/>
              <a:t>Built-in function</a:t>
            </a:r>
          </a:p>
          <a:p>
            <a:pPr marL="971550" lvl="1" indent="-514350">
              <a:buFont typeface="+mj-lt"/>
              <a:buAutoNum type="arabicPeriod"/>
            </a:pPr>
            <a:r>
              <a:rPr lang="en-US" sz="3600" dirty="0" smtClean="0"/>
              <a:t>User-define function</a:t>
            </a:r>
            <a:endParaRPr lang="en-US" sz="3600" dirty="0"/>
          </a:p>
        </p:txBody>
      </p:sp>
    </p:spTree>
    <p:extLst>
      <p:ext uri="{BB962C8B-B14F-4D97-AF65-F5344CB8AC3E}">
        <p14:creationId xmlns:p14="http://schemas.microsoft.com/office/powerpoint/2010/main" val="3540689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r>
              <a:rPr lang="en-US" b="1" dirty="0" smtClean="0"/>
              <a:t>Function in PHP</a:t>
            </a:r>
            <a:endParaRPr lang="en-US" b="1" dirty="0"/>
          </a:p>
        </p:txBody>
      </p:sp>
      <p:sp>
        <p:nvSpPr>
          <p:cNvPr id="3" name="Content Placeholder 2"/>
          <p:cNvSpPr>
            <a:spLocks noGrp="1"/>
          </p:cNvSpPr>
          <p:nvPr>
            <p:ph idx="1"/>
          </p:nvPr>
        </p:nvSpPr>
        <p:spPr>
          <a:xfrm>
            <a:off x="838200" y="1487606"/>
            <a:ext cx="10515600" cy="4689357"/>
          </a:xfrm>
        </p:spPr>
        <p:txBody>
          <a:bodyPr/>
          <a:lstStyle/>
          <a:p>
            <a:r>
              <a:rPr lang="en-US" dirty="0" smtClean="0"/>
              <a:t>PHP comes with hundreds of build-in &amp; ready made functions.</a:t>
            </a:r>
          </a:p>
          <a:p>
            <a:r>
              <a:rPr lang="en-US" dirty="0" smtClean="0"/>
              <a:t>Built-in function can be called by name with arguments (if any);</a:t>
            </a:r>
          </a:p>
          <a:p>
            <a:r>
              <a:rPr lang="en-US" dirty="0" smtClean="0"/>
              <a:t>For Example: </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7206827"/>
              </p:ext>
            </p:extLst>
          </p:nvPr>
        </p:nvGraphicFramePr>
        <p:xfrm>
          <a:off x="1704454" y="3581083"/>
          <a:ext cx="8128000" cy="2595880"/>
        </p:xfrm>
        <a:graphic>
          <a:graphicData uri="http://schemas.openxmlformats.org/drawingml/2006/table">
            <a:tbl>
              <a:tblPr firstRow="1" bandRow="1">
                <a:tableStyleId>{5940675A-B579-460E-94D1-54222C63F5DA}</a:tableStyleId>
              </a:tblPr>
              <a:tblGrid>
                <a:gridCol w="2567296"/>
                <a:gridCol w="5560704"/>
              </a:tblGrid>
              <a:tr h="370840">
                <a:tc>
                  <a:txBody>
                    <a:bodyPr/>
                    <a:lstStyle/>
                    <a:p>
                      <a:r>
                        <a:rPr lang="en-US" b="1" dirty="0" smtClean="0"/>
                        <a:t>Function</a:t>
                      </a:r>
                      <a:endParaRPr lang="en-US" b="1" dirty="0"/>
                    </a:p>
                  </a:txBody>
                  <a:tcPr>
                    <a:solidFill>
                      <a:schemeClr val="accent6">
                        <a:lumMod val="20000"/>
                        <a:lumOff val="80000"/>
                      </a:schemeClr>
                    </a:solidFill>
                  </a:tcPr>
                </a:tc>
                <a:tc>
                  <a:txBody>
                    <a:bodyPr/>
                    <a:lstStyle/>
                    <a:p>
                      <a:r>
                        <a:rPr lang="en-US" b="1" dirty="0" smtClean="0"/>
                        <a:t>Description</a:t>
                      </a:r>
                      <a:endParaRPr lang="en-US" b="1" dirty="0"/>
                    </a:p>
                  </a:txBody>
                  <a:tcPr>
                    <a:solidFill>
                      <a:schemeClr val="accent6">
                        <a:lumMod val="20000"/>
                        <a:lumOff val="80000"/>
                      </a:schemeClr>
                    </a:solidFill>
                  </a:tcPr>
                </a:tc>
              </a:tr>
              <a:tr h="370840">
                <a:tc>
                  <a:txBody>
                    <a:bodyPr/>
                    <a:lstStyle/>
                    <a:p>
                      <a:r>
                        <a:rPr lang="en-US" b="1" dirty="0" smtClean="0"/>
                        <a:t>print</a:t>
                      </a:r>
                      <a:r>
                        <a:rPr lang="en-US" baseline="0" dirty="0" smtClean="0"/>
                        <a:t> (“String“);</a:t>
                      </a:r>
                      <a:endParaRPr lang="en-US" dirty="0"/>
                    </a:p>
                  </a:txBody>
                  <a:tcPr/>
                </a:tc>
                <a:tc>
                  <a:txBody>
                    <a:bodyPr/>
                    <a:lstStyle/>
                    <a:p>
                      <a:r>
                        <a:rPr lang="en-US" dirty="0" smtClean="0"/>
                        <a:t>To display the contents given inside the parenthesis. </a:t>
                      </a:r>
                      <a:endParaRPr lang="en-US" dirty="0"/>
                    </a:p>
                  </a:txBody>
                  <a:tcPr/>
                </a:tc>
              </a:tr>
              <a:tr h="370840">
                <a:tc>
                  <a:txBody>
                    <a:bodyPr/>
                    <a:lstStyle/>
                    <a:p>
                      <a:r>
                        <a:rPr lang="en-US" b="1" dirty="0" err="1" smtClean="0"/>
                        <a:t>strrev</a:t>
                      </a:r>
                      <a:r>
                        <a:rPr lang="en-US" dirty="0" smtClean="0"/>
                        <a:t>(“hello“);</a:t>
                      </a:r>
                      <a:endParaRPr lang="en-US" dirty="0"/>
                    </a:p>
                  </a:txBody>
                  <a:tcPr/>
                </a:tc>
                <a:tc>
                  <a:txBody>
                    <a:bodyPr/>
                    <a:lstStyle/>
                    <a:p>
                      <a:r>
                        <a:rPr lang="en-US" dirty="0" smtClean="0"/>
                        <a:t>Reverse the string i.e. </a:t>
                      </a:r>
                      <a:r>
                        <a:rPr lang="en-US" dirty="0" err="1" smtClean="0"/>
                        <a:t>olleh</a:t>
                      </a:r>
                      <a:endParaRPr lang="en-US" dirty="0"/>
                    </a:p>
                  </a:txBody>
                  <a:tcPr/>
                </a:tc>
              </a:tr>
              <a:tr h="370840">
                <a:tc>
                  <a:txBody>
                    <a:bodyPr/>
                    <a:lstStyle/>
                    <a:p>
                      <a:r>
                        <a:rPr lang="en-US" b="1" dirty="0" err="1" smtClean="0"/>
                        <a:t>str_repeat</a:t>
                      </a:r>
                      <a:r>
                        <a:rPr lang="en-US" dirty="0" smtClean="0"/>
                        <a:t>(“a”, 2);</a:t>
                      </a:r>
                      <a:endParaRPr lang="en-US" dirty="0"/>
                    </a:p>
                  </a:txBody>
                  <a:tcPr/>
                </a:tc>
                <a:tc>
                  <a:txBody>
                    <a:bodyPr/>
                    <a:lstStyle/>
                    <a:p>
                      <a:r>
                        <a:rPr lang="en-US" dirty="0" smtClean="0"/>
                        <a:t>Repeat</a:t>
                      </a:r>
                      <a:r>
                        <a:rPr lang="en-US" baseline="0" dirty="0" smtClean="0"/>
                        <a:t> the string i.e. a </a:t>
                      </a:r>
                      <a:r>
                        <a:rPr lang="en-US" baseline="0" dirty="0" err="1" smtClean="0"/>
                        <a:t>a</a:t>
                      </a:r>
                      <a:endParaRPr lang="en-US" dirty="0"/>
                    </a:p>
                  </a:txBody>
                  <a:tcPr/>
                </a:tc>
              </a:tr>
              <a:tr h="370840">
                <a:tc>
                  <a:txBody>
                    <a:bodyPr/>
                    <a:lstStyle/>
                    <a:p>
                      <a:r>
                        <a:rPr lang="en-US" b="1" dirty="0" err="1" smtClean="0"/>
                        <a:t>strtoupper</a:t>
                      </a:r>
                      <a:r>
                        <a:rPr lang="en-US" dirty="0" smtClean="0"/>
                        <a:t>(“string”);</a:t>
                      </a:r>
                      <a:endParaRPr lang="en-US" dirty="0"/>
                    </a:p>
                  </a:txBody>
                  <a:tcPr/>
                </a:tc>
                <a:tc>
                  <a:txBody>
                    <a:bodyPr/>
                    <a:lstStyle/>
                    <a:p>
                      <a:r>
                        <a:rPr lang="en-US" dirty="0" smtClean="0"/>
                        <a:t>Convert string to uppercase i.e.</a:t>
                      </a:r>
                      <a:r>
                        <a:rPr lang="en-US" baseline="0" dirty="0" smtClean="0"/>
                        <a:t> STRING</a:t>
                      </a:r>
                      <a:endParaRPr lang="en-US" dirty="0"/>
                    </a:p>
                  </a:txBody>
                  <a:tcPr/>
                </a:tc>
              </a:tr>
              <a:tr h="370840">
                <a:tc>
                  <a:txBody>
                    <a:bodyPr/>
                    <a:lstStyle/>
                    <a:p>
                      <a:r>
                        <a:rPr lang="en-US" sz="1800" b="1" i="0" kern="1200" dirty="0" err="1" smtClean="0">
                          <a:solidFill>
                            <a:schemeClr val="tx1"/>
                          </a:solidFill>
                          <a:effectLst/>
                          <a:latin typeface="+mn-lt"/>
                          <a:ea typeface="+mn-ea"/>
                          <a:cs typeface="+mn-cs"/>
                        </a:rPr>
                        <a:t>strtolower</a:t>
                      </a:r>
                      <a:r>
                        <a:rPr lang="en-US" sz="1800" b="0" i="0" kern="1200" dirty="0" smtClean="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STring</a:t>
                      </a:r>
                      <a:r>
                        <a:rPr lang="en-US" sz="1800" b="0" i="0" kern="1200" dirty="0" smtClean="0">
                          <a:solidFill>
                            <a:schemeClr val="tx1"/>
                          </a:solidFill>
                          <a:effectLst/>
                          <a:latin typeface="+mn-lt"/>
                          <a:ea typeface="+mn-ea"/>
                          <a:cs typeface="+mn-cs"/>
                        </a:rPr>
                        <a:t>”);</a:t>
                      </a:r>
                      <a:endParaRPr lang="en-US" dirty="0"/>
                    </a:p>
                  </a:txBody>
                  <a:tcPr/>
                </a:tc>
                <a:tc>
                  <a:txBody>
                    <a:bodyPr/>
                    <a:lstStyle/>
                    <a:p>
                      <a:r>
                        <a:rPr lang="en-US" dirty="0" smtClean="0"/>
                        <a:t>Convert string to lowercase i.e.  string</a:t>
                      </a:r>
                      <a:endParaRPr lang="en-US" dirty="0"/>
                    </a:p>
                  </a:txBody>
                  <a:tcPr/>
                </a:tc>
              </a:tr>
              <a:tr h="370840">
                <a:tc>
                  <a:txBody>
                    <a:bodyPr/>
                    <a:lstStyle/>
                    <a:p>
                      <a:r>
                        <a:rPr lang="en-US" sz="1800" b="1" i="0"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(“d/m/Y");</a:t>
                      </a:r>
                      <a:endParaRPr lang="en-US" dirty="0"/>
                    </a:p>
                  </a:txBody>
                  <a:tcPr/>
                </a:tc>
                <a:tc>
                  <a:txBody>
                    <a:bodyPr/>
                    <a:lstStyle/>
                    <a:p>
                      <a:r>
                        <a:rPr lang="en-US" dirty="0" smtClean="0"/>
                        <a:t>Display current date</a:t>
                      </a:r>
                      <a:endParaRPr lang="en-US" dirty="0"/>
                    </a:p>
                  </a:txBody>
                  <a:tcPr/>
                </a:tc>
              </a:tr>
            </a:tbl>
          </a:graphicData>
        </a:graphic>
      </p:graphicFrame>
    </p:spTree>
    <p:extLst>
      <p:ext uri="{BB962C8B-B14F-4D97-AF65-F5344CB8AC3E}">
        <p14:creationId xmlns:p14="http://schemas.microsoft.com/office/powerpoint/2010/main" val="387920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r>
              <a:rPr lang="en-US" b="1" dirty="0" smtClean="0"/>
              <a:t>Assignment</a:t>
            </a:r>
            <a:endParaRPr lang="en-US" b="1" dirty="0"/>
          </a:p>
        </p:txBody>
      </p:sp>
      <p:sp>
        <p:nvSpPr>
          <p:cNvPr id="3" name="Content Placeholder 2"/>
          <p:cNvSpPr>
            <a:spLocks noGrp="1"/>
          </p:cNvSpPr>
          <p:nvPr>
            <p:ph idx="1"/>
          </p:nvPr>
        </p:nvSpPr>
        <p:spPr/>
        <p:txBody>
          <a:bodyPr/>
          <a:lstStyle/>
          <a:p>
            <a:r>
              <a:rPr lang="en-US" dirty="0" smtClean="0"/>
              <a:t>Write ten examples on each of the following PHP function;</a:t>
            </a:r>
          </a:p>
          <a:p>
            <a:pPr lvl="1"/>
            <a:r>
              <a:rPr lang="en-US" dirty="0" err="1"/>
              <a:t>n</a:t>
            </a:r>
            <a:r>
              <a:rPr lang="en-US" dirty="0" err="1" smtClean="0"/>
              <a:t>umber_format</a:t>
            </a:r>
            <a:r>
              <a:rPr lang="en-US" dirty="0" smtClean="0"/>
              <a:t>( );</a:t>
            </a:r>
          </a:p>
          <a:p>
            <a:pPr lvl="1"/>
            <a:r>
              <a:rPr lang="en-US" dirty="0"/>
              <a:t>money_format</a:t>
            </a:r>
            <a:r>
              <a:rPr lang="en-US" dirty="0" smtClean="0"/>
              <a:t>();</a:t>
            </a:r>
          </a:p>
          <a:p>
            <a:pPr lvl="1"/>
            <a:r>
              <a:rPr lang="en-US" dirty="0" smtClean="0"/>
              <a:t>date( );</a:t>
            </a:r>
            <a:endParaRPr lang="en-US" dirty="0"/>
          </a:p>
          <a:p>
            <a:pPr lvl="1"/>
            <a:endParaRPr lang="en-US" dirty="0"/>
          </a:p>
        </p:txBody>
      </p:sp>
    </p:spTree>
    <p:extLst>
      <p:ext uri="{BB962C8B-B14F-4D97-AF65-F5344CB8AC3E}">
        <p14:creationId xmlns:p14="http://schemas.microsoft.com/office/powerpoint/2010/main" val="2614126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3" y="0"/>
            <a:ext cx="10998957" cy="767639"/>
          </a:xfrm>
        </p:spPr>
        <p:txBody>
          <a:bodyPr/>
          <a:lstStyle/>
          <a:p>
            <a:pPr algn="ctr"/>
            <a:r>
              <a:rPr lang="en-US" b="1" dirty="0" smtClean="0"/>
              <a:t>Defining a function</a:t>
            </a:r>
            <a:endParaRPr lang="en-US" b="1" dirty="0"/>
          </a:p>
        </p:txBody>
      </p:sp>
      <p:sp>
        <p:nvSpPr>
          <p:cNvPr id="3" name="Content Placeholder 2"/>
          <p:cNvSpPr>
            <a:spLocks noGrp="1"/>
          </p:cNvSpPr>
          <p:nvPr>
            <p:ph idx="1"/>
          </p:nvPr>
        </p:nvSpPr>
        <p:spPr>
          <a:xfrm>
            <a:off x="354843" y="1228725"/>
            <a:ext cx="11600596" cy="5500688"/>
          </a:xfrm>
        </p:spPr>
        <p:txBody>
          <a:bodyPr>
            <a:normAutofit/>
          </a:bodyPr>
          <a:lstStyle/>
          <a:p>
            <a:pPr marL="457200" lvl="1" indent="0">
              <a:buNone/>
            </a:pPr>
            <a:r>
              <a:rPr lang="en-US" dirty="0" smtClean="0">
                <a:solidFill>
                  <a:schemeClr val="accent5">
                    <a:lumMod val="75000"/>
                  </a:schemeClr>
                </a:solidFill>
              </a:rPr>
              <a:t>function </a:t>
            </a:r>
            <a:r>
              <a:rPr lang="en-US" dirty="0" err="1" smtClean="0">
                <a:solidFill>
                  <a:schemeClr val="accent5">
                    <a:lumMod val="75000"/>
                  </a:schemeClr>
                </a:solidFill>
              </a:rPr>
              <a:t>function_name</a:t>
            </a:r>
            <a:r>
              <a:rPr lang="en-US" dirty="0" smtClean="0">
                <a:solidFill>
                  <a:schemeClr val="accent5">
                    <a:lumMod val="75000"/>
                  </a:schemeClr>
                </a:solidFill>
              </a:rPr>
              <a:t>([parameter[, ...]])</a:t>
            </a:r>
          </a:p>
          <a:p>
            <a:pPr marL="457200" lvl="1" indent="0">
              <a:buNone/>
            </a:pPr>
            <a:r>
              <a:rPr lang="en-US" dirty="0" smtClean="0">
                <a:solidFill>
                  <a:schemeClr val="accent5">
                    <a:lumMod val="75000"/>
                  </a:schemeClr>
                </a:solidFill>
              </a:rPr>
              <a:t>{</a:t>
            </a:r>
          </a:p>
          <a:p>
            <a:pPr marL="457200" lvl="1" indent="0">
              <a:buNone/>
            </a:pPr>
            <a:r>
              <a:rPr lang="en-US" dirty="0" smtClean="0">
                <a:solidFill>
                  <a:schemeClr val="accent5">
                    <a:lumMod val="75000"/>
                  </a:schemeClr>
                </a:solidFill>
              </a:rPr>
              <a:t>      // Statements</a:t>
            </a:r>
          </a:p>
          <a:p>
            <a:pPr marL="457200" lvl="1" indent="0">
              <a:buNone/>
            </a:pPr>
            <a:r>
              <a:rPr lang="en-US" dirty="0">
                <a:solidFill>
                  <a:schemeClr val="accent5">
                    <a:lumMod val="75000"/>
                  </a:schemeClr>
                </a:solidFill>
              </a:rPr>
              <a:t> </a:t>
            </a:r>
            <a:r>
              <a:rPr lang="en-US" dirty="0" smtClean="0">
                <a:solidFill>
                  <a:schemeClr val="accent5">
                    <a:lumMod val="75000"/>
                  </a:schemeClr>
                </a:solidFill>
              </a:rPr>
              <a:t>     return;</a:t>
            </a:r>
          </a:p>
          <a:p>
            <a:pPr marL="457200" lvl="1" indent="0">
              <a:buNone/>
            </a:pPr>
            <a:r>
              <a:rPr lang="en-US" dirty="0" smtClean="0">
                <a:solidFill>
                  <a:schemeClr val="accent5">
                    <a:lumMod val="75000"/>
                  </a:schemeClr>
                </a:solidFill>
              </a:rPr>
              <a:t>}</a:t>
            </a:r>
          </a:p>
          <a:p>
            <a:pPr marL="514350" indent="-514350">
              <a:buFont typeface="+mj-lt"/>
              <a:buAutoNum type="arabicPeriod"/>
            </a:pPr>
            <a:r>
              <a:rPr lang="en-US" dirty="0" smtClean="0"/>
              <a:t>A definition starts with the word </a:t>
            </a:r>
            <a:r>
              <a:rPr lang="en-US" dirty="0" smtClean="0">
                <a:solidFill>
                  <a:srgbClr val="FF0000"/>
                </a:solidFill>
              </a:rPr>
              <a:t>function</a:t>
            </a:r>
          </a:p>
          <a:p>
            <a:pPr marL="514350" indent="-514350">
              <a:buFont typeface="+mj-lt"/>
              <a:buAutoNum type="arabicPeriod"/>
            </a:pPr>
            <a:r>
              <a:rPr lang="en-US" dirty="0" smtClean="0"/>
              <a:t>A name follows, which must start with a letter or underscore, followed by any number of letters, numbers, or underscores and </a:t>
            </a:r>
            <a:r>
              <a:rPr lang="en-US" dirty="0" smtClean="0">
                <a:solidFill>
                  <a:srgbClr val="FF0000"/>
                </a:solidFill>
              </a:rPr>
              <a:t>case-sensitive</a:t>
            </a:r>
            <a:r>
              <a:rPr lang="en-US" dirty="0" smtClean="0"/>
              <a:t>. </a:t>
            </a:r>
          </a:p>
          <a:p>
            <a:pPr marL="514350" indent="-514350">
              <a:buFont typeface="+mj-lt"/>
              <a:buAutoNum type="arabicPeriod"/>
            </a:pPr>
            <a:r>
              <a:rPr lang="en-US" dirty="0" smtClean="0"/>
              <a:t>The parentheses are required.</a:t>
            </a:r>
          </a:p>
          <a:p>
            <a:pPr marL="514350" indent="-514350">
              <a:buFont typeface="+mj-lt"/>
              <a:buAutoNum type="arabicPeriod"/>
            </a:pPr>
            <a:r>
              <a:rPr lang="en-US" dirty="0" smtClean="0"/>
              <a:t>One or more parameters, separated by commas, are </a:t>
            </a:r>
            <a:r>
              <a:rPr lang="en-US" dirty="0" smtClean="0">
                <a:solidFill>
                  <a:srgbClr val="FF0000"/>
                </a:solidFill>
              </a:rPr>
              <a:t>optional</a:t>
            </a:r>
            <a:r>
              <a:rPr lang="en-US" dirty="0" smtClean="0"/>
              <a:t>.</a:t>
            </a:r>
          </a:p>
          <a:p>
            <a:pPr marL="514350" indent="-514350">
              <a:buFont typeface="+mj-lt"/>
              <a:buAutoNum type="arabicPeriod"/>
            </a:pPr>
            <a:r>
              <a:rPr lang="en-US" dirty="0"/>
              <a:t>The return statement stops the functions and returns to the main script from  where it is called</a:t>
            </a:r>
            <a:r>
              <a:rPr lang="en-US" dirty="0" smtClean="0"/>
              <a:t>.</a:t>
            </a:r>
          </a:p>
          <a:p>
            <a:endParaRPr lang="en-US" dirty="0"/>
          </a:p>
        </p:txBody>
      </p:sp>
    </p:spTree>
    <p:extLst>
      <p:ext uri="{BB962C8B-B14F-4D97-AF65-F5344CB8AC3E}">
        <p14:creationId xmlns:p14="http://schemas.microsoft.com/office/powerpoint/2010/main" val="2705150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1120</Words>
  <Application>Microsoft Office PowerPoint</Application>
  <PresentationFormat>Widescreen</PresentationFormat>
  <Paragraphs>259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Web Engineering</vt:lpstr>
      <vt:lpstr>Outlines</vt:lpstr>
      <vt:lpstr>Functions</vt:lpstr>
      <vt:lpstr>For example:</vt:lpstr>
      <vt:lpstr>Reasons to reuse code / Advantages</vt:lpstr>
      <vt:lpstr>Types of function</vt:lpstr>
      <vt:lpstr>Function in PHP</vt:lpstr>
      <vt:lpstr>Assignment</vt:lpstr>
      <vt:lpstr>Defining a function</vt:lpstr>
      <vt:lpstr>Calling a Function</vt:lpstr>
      <vt:lpstr>Example</vt:lpstr>
      <vt:lpstr>Using variables in functions</vt:lpstr>
      <vt:lpstr>Using local variable to the function</vt:lpstr>
      <vt:lpstr>Global variables</vt:lpstr>
      <vt:lpstr>Passing values to a function</vt:lpstr>
      <vt:lpstr>Passing values to function (Example)</vt:lpstr>
      <vt:lpstr>Setting Default Values to a function</vt:lpstr>
      <vt:lpstr>Setting Default Values to a function (Example)</vt:lpstr>
      <vt:lpstr>Passing Arguments to function.</vt:lpstr>
      <vt:lpstr>Passing argument by value</vt:lpstr>
      <vt:lpstr>Passing argument by value (Example)</vt:lpstr>
      <vt:lpstr>Passing values by reference.</vt:lpstr>
      <vt:lpstr>Passing value by reference (Example)</vt:lpstr>
      <vt:lpstr>Returning a Value from a function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Adnan Amin</dc:creator>
  <cp:lastModifiedBy>Adnan Amin</cp:lastModifiedBy>
  <cp:revision>27</cp:revision>
  <dcterms:created xsi:type="dcterms:W3CDTF">2015-04-03T10:45:07Z</dcterms:created>
  <dcterms:modified xsi:type="dcterms:W3CDTF">2015-05-04T09:57:14Z</dcterms:modified>
</cp:coreProperties>
</file>