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"/>
  </p:sldMasterIdLst>
  <p:sldIdLst>
    <p:sldId id="256" r:id="rId35"/>
    <p:sldId id="257" r:id="rId36"/>
    <p:sldId id="258" r:id="rId3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64469"/>
            <a:ext cx="12192000" cy="79353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6052594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6399-8146-4637-91EF-8CCBB263696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246F-3910-4F9C-91EA-81B55081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8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80484" y="829340"/>
            <a:ext cx="4795283" cy="42423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58138" y="409353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0497" y="4559595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200" baseline="-25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055780" y="4559595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6829647" y="829340"/>
            <a:ext cx="4795283" cy="424239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" name="Oval 8"/>
          <p:cNvSpPr/>
          <p:nvPr/>
        </p:nvSpPr>
        <p:spPr>
          <a:xfrm>
            <a:off x="8807301" y="409353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409660" y="4559595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11204943" y="4559595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8029424" y="2929058"/>
            <a:ext cx="2395728" cy="212140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Oval 12"/>
          <p:cNvSpPr/>
          <p:nvPr/>
        </p:nvSpPr>
        <p:spPr>
          <a:xfrm>
            <a:off x="7609437" y="2509071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e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10005166" y="2509070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e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8807301" y="4559594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e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 rot="18000000">
            <a:off x="858375" y="2615666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FF0000"/>
                </a:solidFill>
              </a:rPr>
              <a:t>e</a:t>
            </a:r>
            <a:r>
              <a:rPr lang="en-US" sz="2200" i="1" baseline="-250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3600000">
            <a:off x="3712470" y="2602385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FF0000"/>
                </a:solidFill>
              </a:rPr>
              <a:t>e</a:t>
            </a:r>
            <a:r>
              <a:rPr lang="en-US" sz="2200" i="1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9903" y="5071730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FF0000"/>
                </a:solidFill>
              </a:rPr>
              <a:t>e</a:t>
            </a:r>
            <a:r>
              <a:rPr lang="en-US" sz="2200" i="1" baseline="-250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2256" y="3269315"/>
            <a:ext cx="51215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77496" y="3325069"/>
            <a:ext cx="6094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8000000">
            <a:off x="6547946" y="3545852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rgbClr val="FF0000"/>
                </a:solidFill>
              </a:rPr>
              <a:t>e</a:t>
            </a:r>
            <a:r>
              <a:rPr lang="en-US" sz="2200" b="1" i="1" baseline="-250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 rot="3600000">
            <a:off x="10433352" y="3516682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rgbClr val="FF0000"/>
                </a:solidFill>
              </a:rPr>
              <a:t>e</a:t>
            </a:r>
            <a:r>
              <a:rPr lang="en-US" sz="2200" b="1" i="1" baseline="-250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73695" y="5054350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rgbClr val="FF0000"/>
                </a:solidFill>
              </a:rPr>
              <a:t>e</a:t>
            </a:r>
            <a:r>
              <a:rPr lang="en-US" sz="2200" b="1" i="1" baseline="-250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 rot="3600000">
            <a:off x="9302867" y="1556300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n</a:t>
            </a:r>
            <a:r>
              <a:rPr lang="en-US" sz="2200" i="1" baseline="-25000" dirty="0" smtClean="0"/>
              <a:t>e</a:t>
            </a:r>
            <a:r>
              <a:rPr lang="en-US" sz="2200" i="1" dirty="0" smtClean="0"/>
              <a:t> + e</a:t>
            </a:r>
            <a:r>
              <a:rPr lang="en-US" sz="2200" i="1" baseline="-25000" dirty="0" smtClean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94142" y="5050947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n</a:t>
            </a:r>
            <a:r>
              <a:rPr lang="en-US" sz="2200" i="1" baseline="-25000" dirty="0" smtClean="0"/>
              <a:t>e</a:t>
            </a:r>
            <a:r>
              <a:rPr lang="en-US" sz="2200" i="1" dirty="0" smtClean="0"/>
              <a:t> + e</a:t>
            </a:r>
            <a:r>
              <a:rPr lang="en-US" sz="2200" i="1" baseline="-25000" dirty="0" smtClean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 rot="18000000">
            <a:off x="7661642" y="1591561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n</a:t>
            </a:r>
            <a:r>
              <a:rPr lang="en-US" sz="2200" i="1" baseline="-25000" dirty="0" smtClean="0"/>
              <a:t>e</a:t>
            </a:r>
            <a:r>
              <a:rPr lang="en-US" sz="2200" i="1" dirty="0" smtClean="0"/>
              <a:t> + e</a:t>
            </a:r>
            <a:r>
              <a:rPr lang="en-US" sz="2200" i="1" baseline="-25000" dirty="0" smtClean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88742" y="2472171"/>
            <a:ext cx="1492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2n</a:t>
            </a:r>
            <a:r>
              <a:rPr lang="en-US" sz="2200" i="1" baseline="-25000" dirty="0" smtClean="0"/>
              <a:t>e</a:t>
            </a:r>
            <a:r>
              <a:rPr lang="en-US" sz="2200" i="1" dirty="0" smtClean="0"/>
              <a:t> + 3t + 1</a:t>
            </a:r>
            <a:endParaRPr lang="en-US" sz="2200" i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 rot="18000000">
            <a:off x="9267509" y="3822510"/>
            <a:ext cx="1503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2n</a:t>
            </a:r>
            <a:r>
              <a:rPr lang="en-US" sz="2200" i="1" baseline="-25000" dirty="0" smtClean="0"/>
              <a:t>e</a:t>
            </a:r>
            <a:r>
              <a:rPr lang="en-US" sz="2200" i="1" dirty="0" smtClean="0"/>
              <a:t> + 3t + 2</a:t>
            </a:r>
            <a:endParaRPr lang="en-US" sz="2200" i="1" baseline="-25000" dirty="0" smtClean="0"/>
          </a:p>
        </p:txBody>
      </p:sp>
      <p:sp>
        <p:nvSpPr>
          <p:cNvPr id="29" name="TextBox 28"/>
          <p:cNvSpPr txBox="1"/>
          <p:nvPr/>
        </p:nvSpPr>
        <p:spPr>
          <a:xfrm rot="3600000">
            <a:off x="7661436" y="3801719"/>
            <a:ext cx="1451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2n</a:t>
            </a:r>
            <a:r>
              <a:rPr lang="en-US" sz="2200" i="1" baseline="-25000" dirty="0" smtClean="0"/>
              <a:t>e</a:t>
            </a:r>
            <a:r>
              <a:rPr lang="en-US" sz="2200" i="1" dirty="0" smtClean="0"/>
              <a:t> + 3t</a:t>
            </a:r>
            <a:endParaRPr lang="en-US" sz="2200" i="1" baseline="-25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360321" y="4350937"/>
            <a:ext cx="102699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n</a:t>
            </a:r>
            <a:r>
              <a:rPr lang="en-US" sz="2200" baseline="-25000" dirty="0" err="1" smtClean="0"/>
              <a:t>t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 + t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8657782" y="2057320"/>
            <a:ext cx="116076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2n</a:t>
            </a:r>
            <a:r>
              <a:rPr lang="en-US" sz="2200" baseline="-25000" dirty="0" smtClean="0"/>
              <a:t>t </a:t>
            </a:r>
            <a:r>
              <a:rPr lang="en-US" sz="2200" dirty="0" smtClean="0"/>
              <a:t> + t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9974754" y="4451029"/>
            <a:ext cx="116076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3n</a:t>
            </a:r>
            <a:r>
              <a:rPr lang="en-US" sz="2200" baseline="-25000" dirty="0" smtClean="0"/>
              <a:t>t </a:t>
            </a:r>
            <a:r>
              <a:rPr lang="en-US" sz="2200" dirty="0" smtClean="0"/>
              <a:t> + t</a:t>
            </a:r>
            <a:endParaRPr lang="en-US" sz="2200" dirty="0"/>
          </a:p>
        </p:txBody>
      </p:sp>
      <p:sp>
        <p:nvSpPr>
          <p:cNvPr id="33" name="Right Arrow 32"/>
          <p:cNvSpPr/>
          <p:nvPr/>
        </p:nvSpPr>
        <p:spPr>
          <a:xfrm>
            <a:off x="5771408" y="2087609"/>
            <a:ext cx="979449" cy="95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Pattern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16697" y="5657671"/>
            <a:ext cx="84282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 nodes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 edge IDs go to first 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 triangle IDs go to center triangle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Directions of outer edges retain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Directions of inner edges clockwise within containing triangle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 rot="1800000">
            <a:off x="1808672" y="2834066"/>
            <a:ext cx="146304" cy="2387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rot="19800000">
            <a:off x="4364991" y="3113942"/>
            <a:ext cx="146304" cy="2387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035332" y="4952377"/>
            <a:ext cx="146304" cy="2387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1800000">
            <a:off x="7380133" y="3857632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9800000">
            <a:off x="10995295" y="3954314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6200000">
            <a:off x="8042368" y="4944565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800000">
            <a:off x="8562173" y="1761256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800000">
            <a:off x="9766023" y="1765980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6200000">
            <a:off x="10344868" y="4955027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9243888" y="2816583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9800000">
            <a:off x="8489458" y="3749198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12600000">
            <a:off x="9787376" y="3829638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through Edges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4218468" y="-1523388"/>
            <a:ext cx="5837274" cy="503213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0800000">
            <a:off x="4218468" y="3508745"/>
            <a:ext cx="5837274" cy="503213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  <a:endCxn id="3" idx="4"/>
          </p:cNvCxnSpPr>
          <p:nvPr/>
        </p:nvCxnSpPr>
        <p:spPr>
          <a:xfrm>
            <a:off x="4218468" y="3508745"/>
            <a:ext cx="58372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5680339" y="3508744"/>
            <a:ext cx="2916936" cy="25146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680339" y="994146"/>
            <a:ext cx="2916936" cy="25146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44147" y="3234424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</a:t>
            </a:r>
            <a:endParaRPr lang="en-US" sz="2200" baseline="-25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7134" y="3110173"/>
            <a:ext cx="967546" cy="7453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2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e</a:t>
            </a:r>
            <a:endParaRPr lang="en-US" sz="22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67316" y="3193299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TN</a:t>
            </a:r>
            <a:endParaRPr lang="en-US" sz="2200" baseline="-25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6906197" y="2261255"/>
            <a:ext cx="461815" cy="3360717"/>
          </a:xfrm>
          <a:prstGeom prst="leftBrace">
            <a:avLst>
              <a:gd name="adj1" fmla="val 61587"/>
              <a:gd name="adj2" fmla="val 507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2127" y="4054831"/>
            <a:ext cx="1304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382" y="2942036"/>
            <a:ext cx="130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095243" y="2977033"/>
            <a:ext cx="1304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 </a:t>
            </a:r>
            <a:r>
              <a:rPr lang="en-US" sz="2800" dirty="0">
                <a:ln w="0"/>
              </a:rPr>
              <a:t>+ n</a:t>
            </a:r>
            <a:r>
              <a:rPr lang="en-US" sz="2800" baseline="-25000" dirty="0">
                <a:ln w="0"/>
              </a:rPr>
              <a:t>e</a:t>
            </a:r>
          </a:p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493248" y="1235132"/>
            <a:ext cx="23548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+((LS+1) mod 3)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+LT</a:t>
            </a:r>
            <a:endParaRPr lang="en-US" dirty="0" smtClean="0"/>
          </a:p>
          <a:p>
            <a:pPr algn="ctr"/>
            <a:r>
              <a:rPr lang="en-US" dirty="0" smtClean="0"/>
              <a:t>OR -1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58248" y="1935849"/>
            <a:ext cx="77648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25906" y="4896269"/>
            <a:ext cx="87693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880" y="296883"/>
            <a:ext cx="3666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u="sng" dirty="0" smtClean="0">
                <a:solidFill>
                  <a:srgbClr val="C00000"/>
                </a:solidFill>
              </a:rPr>
              <a:t>Notes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463550" indent="-463550"/>
            <a:r>
              <a:rPr lang="en-US" dirty="0" smtClean="0">
                <a:solidFill>
                  <a:srgbClr val="C00000"/>
                </a:solidFill>
              </a:rPr>
              <a:t>Original IDs in red</a:t>
            </a:r>
          </a:p>
          <a:p>
            <a:pPr marL="463550" indent="-463550"/>
            <a:r>
              <a:rPr lang="en-US" dirty="0" smtClean="0">
                <a:solidFill>
                  <a:srgbClr val="C00000"/>
                </a:solidFill>
              </a:rPr>
              <a:t>LT, RT, FN &amp; TN are </a:t>
            </a:r>
            <a:r>
              <a:rPr lang="en-US" dirty="0" err="1" smtClean="0">
                <a:solidFill>
                  <a:srgbClr val="C00000"/>
                </a:solidFill>
              </a:rPr>
              <a:t>leftTriangle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rightTriangle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fromNode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toNode</a:t>
            </a:r>
            <a:r>
              <a:rPr lang="en-US" dirty="0" smtClean="0">
                <a:solidFill>
                  <a:srgbClr val="C00000"/>
                </a:solidFill>
              </a:rPr>
              <a:t> of original edge (e)</a:t>
            </a:r>
          </a:p>
          <a:p>
            <a:pPr marL="463550" indent="-463550"/>
            <a:r>
              <a:rPr lang="en-US" b="1" dirty="0" smtClean="0">
                <a:solidFill>
                  <a:srgbClr val="C00000"/>
                </a:solidFill>
              </a:rPr>
              <a:t>RS: </a:t>
            </a:r>
            <a:r>
              <a:rPr lang="en-US" dirty="0" smtClean="0">
                <a:solidFill>
                  <a:srgbClr val="C00000"/>
                </a:solidFill>
              </a:rPr>
              <a:t>Sequence of original edge around right triangle (0, 1 or 2)</a:t>
            </a:r>
          </a:p>
          <a:p>
            <a:pPr marL="463550" indent="-463550"/>
            <a:r>
              <a:rPr lang="en-US" b="1" dirty="0" smtClean="0">
                <a:solidFill>
                  <a:srgbClr val="C00000"/>
                </a:solidFill>
              </a:rPr>
              <a:t>LS: </a:t>
            </a:r>
            <a:r>
              <a:rPr lang="en-US" dirty="0" smtClean="0">
                <a:solidFill>
                  <a:srgbClr val="C00000"/>
                </a:solidFill>
              </a:rPr>
              <a:t>sequence of original edge around left triangle (0, 1 or 2)</a:t>
            </a:r>
          </a:p>
          <a:p>
            <a:pPr marL="463550" indent="-463550"/>
            <a:r>
              <a:rPr lang="en-US" dirty="0" smtClean="0">
                <a:solidFill>
                  <a:srgbClr val="C00000"/>
                </a:solidFill>
              </a:rPr>
              <a:t>OR… refers to case where LT or RT is null polygon (-1)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9241" y="4261568"/>
            <a:ext cx="14877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+(RS)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+RT</a:t>
            </a:r>
            <a:endParaRPr lang="en-US" dirty="0" smtClean="0"/>
          </a:p>
          <a:p>
            <a:pPr algn="ctr"/>
            <a:r>
              <a:rPr lang="en-US" dirty="0" smtClean="0"/>
              <a:t>OR 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6340" y="2421715"/>
            <a:ext cx="14877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+(LS)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+LT</a:t>
            </a:r>
            <a:endParaRPr lang="en-US" dirty="0" smtClean="0"/>
          </a:p>
          <a:p>
            <a:pPr algn="ctr"/>
            <a:r>
              <a:rPr lang="en-US" dirty="0" smtClean="0"/>
              <a:t>OR -1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10800000">
            <a:off x="8616775" y="2940783"/>
            <a:ext cx="1990229" cy="3519393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74260" y="1818757"/>
            <a:ext cx="1" cy="894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056825">
            <a:off x="3538851" y="1499155"/>
            <a:ext cx="2746155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603375" algn="l"/>
              </a:tabLst>
            </a:pPr>
            <a:r>
              <a:rPr lang="en-US" sz="1500" dirty="0" err="1" smtClean="0"/>
              <a:t>fromNode</a:t>
            </a:r>
            <a:r>
              <a:rPr lang="en-US" sz="1500" dirty="0" smtClean="0"/>
              <a:t>(NB)=FN:	NB</a:t>
            </a:r>
          </a:p>
          <a:p>
            <a:pPr>
              <a:tabLst>
                <a:tab pos="1603375" algn="l"/>
              </a:tabLst>
            </a:pPr>
            <a:r>
              <a:rPr lang="en-US" sz="1500" dirty="0" smtClean="0"/>
              <a:t>otherwise:	</a:t>
            </a:r>
            <a:r>
              <a:rPr lang="en-US" sz="1500" dirty="0" err="1" smtClean="0"/>
              <a:t>NB+n</a:t>
            </a:r>
            <a:r>
              <a:rPr lang="en-US" sz="1500" baseline="-25000" dirty="0" err="1" smtClean="0"/>
              <a:t>e</a:t>
            </a:r>
            <a:endParaRPr lang="en-US" sz="1500" dirty="0" smtClean="0"/>
          </a:p>
          <a:p>
            <a:pPr>
              <a:tabLst>
                <a:tab pos="1603375" algn="l"/>
              </a:tabLst>
            </a:pP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 rot="18056825">
            <a:off x="5434562" y="4702967"/>
            <a:ext cx="167268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1603375" algn="l"/>
              </a:tabLst>
            </a:pPr>
            <a:r>
              <a:rPr lang="en-US" sz="1500" dirty="0" smtClean="0"/>
              <a:t>2n</a:t>
            </a:r>
            <a:r>
              <a:rPr lang="en-US" sz="1500" baseline="-25000" dirty="0" smtClean="0"/>
              <a:t>e</a:t>
            </a:r>
            <a:r>
              <a:rPr lang="en-US" sz="1500" dirty="0" smtClean="0"/>
              <a:t> + 3RT + RS</a:t>
            </a:r>
          </a:p>
          <a:p>
            <a:pPr algn="ctr">
              <a:tabLst>
                <a:tab pos="1603375" algn="l"/>
              </a:tabLst>
            </a:pPr>
            <a:r>
              <a:rPr lang="en-US" sz="1500" dirty="0" smtClean="0"/>
              <a:t>OR e + n</a:t>
            </a:r>
            <a:r>
              <a:rPr lang="en-US" sz="1500" baseline="-25000" dirty="0" smtClean="0"/>
              <a:t>e</a:t>
            </a:r>
            <a:endParaRPr lang="en-US" sz="1500" baseline="-25000" dirty="0"/>
          </a:p>
        </p:txBody>
      </p:sp>
      <p:sp>
        <p:nvSpPr>
          <p:cNvPr id="32" name="TextBox 31"/>
          <p:cNvSpPr txBox="1"/>
          <p:nvPr/>
        </p:nvSpPr>
        <p:spPr>
          <a:xfrm rot="18056825">
            <a:off x="8477759" y="4307362"/>
            <a:ext cx="2746155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603375" algn="l"/>
              </a:tabLst>
            </a:pPr>
            <a:r>
              <a:rPr lang="en-US" sz="1500" dirty="0" err="1" smtClean="0"/>
              <a:t>fromNode</a:t>
            </a:r>
            <a:r>
              <a:rPr lang="en-US" sz="1500" dirty="0" smtClean="0"/>
              <a:t>(NF)=TN:	NF</a:t>
            </a:r>
          </a:p>
          <a:p>
            <a:pPr>
              <a:tabLst>
                <a:tab pos="1603375" algn="l"/>
              </a:tabLst>
            </a:pPr>
            <a:r>
              <a:rPr lang="en-US" sz="1500" dirty="0" smtClean="0"/>
              <a:t>otherwise:	</a:t>
            </a:r>
            <a:r>
              <a:rPr lang="en-US" sz="1500" dirty="0" err="1" smtClean="0"/>
              <a:t>NF+n</a:t>
            </a:r>
            <a:r>
              <a:rPr lang="en-US" sz="1500" baseline="-25000" dirty="0" err="1" smtClean="0"/>
              <a:t>e</a:t>
            </a:r>
            <a:endParaRPr lang="en-US" sz="1500" dirty="0" smtClean="0"/>
          </a:p>
          <a:p>
            <a:pPr>
              <a:tabLst>
                <a:tab pos="1603375" algn="l"/>
              </a:tabLst>
            </a:pP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 rot="18056825">
            <a:off x="7079701" y="1877886"/>
            <a:ext cx="167268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1603375" algn="l"/>
              </a:tabLst>
            </a:pPr>
            <a:r>
              <a:rPr lang="en-US" sz="1500" dirty="0" smtClean="0"/>
              <a:t>2n</a:t>
            </a:r>
            <a:r>
              <a:rPr lang="en-US" sz="1500" baseline="-25000" dirty="0" smtClean="0"/>
              <a:t>e</a:t>
            </a:r>
            <a:r>
              <a:rPr lang="en-US" sz="1500" dirty="0" smtClean="0"/>
              <a:t> + 3LT + LS</a:t>
            </a:r>
          </a:p>
          <a:p>
            <a:pPr algn="ctr">
              <a:tabLst>
                <a:tab pos="1603375" algn="l"/>
              </a:tabLst>
            </a:pPr>
            <a:r>
              <a:rPr lang="en-US" sz="1500" dirty="0" smtClean="0"/>
              <a:t>OR e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9579571" y="6136440"/>
            <a:ext cx="250425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+((RS+1) mod 3)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+RT</a:t>
            </a:r>
            <a:endParaRPr lang="en-US" dirty="0" smtClean="0"/>
          </a:p>
          <a:p>
            <a:pPr algn="ctr"/>
            <a:r>
              <a:rPr lang="en-US" dirty="0" smtClean="0"/>
              <a:t>OR -1</a:t>
            </a:r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423396" y="3385168"/>
            <a:ext cx="146304" cy="2387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 rot="5400000">
            <a:off x="8770104" y="3373293"/>
            <a:ext cx="146304" cy="2387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4122072" y="0"/>
            <a:ext cx="4795283" cy="424239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Isosceles Triangle 6"/>
          <p:cNvSpPr/>
          <p:nvPr/>
        </p:nvSpPr>
        <p:spPr>
          <a:xfrm flipV="1">
            <a:off x="5321849" y="2099718"/>
            <a:ext cx="2395728" cy="21214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324217" y="2099718"/>
            <a:ext cx="1254712" cy="22080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through Triangles (t), then Triangle Nodes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9726" y="-419987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3702085" y="3730255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200" baseline="30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2200" baseline="300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8497368" y="3730255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901862" y="1679731"/>
            <a:ext cx="839973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baseline="-25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731593" y="3813379"/>
            <a:ext cx="1617851" cy="83997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+e</a:t>
            </a:r>
            <a:r>
              <a:rPr lang="en-US" sz="2400" i="1" baseline="30000" dirty="0" err="1" smtClean="0">
                <a:solidFill>
                  <a:schemeClr val="tx1"/>
                </a:solidFill>
              </a:rPr>
              <a:t>i</a:t>
            </a:r>
            <a:r>
              <a:rPr lang="en-US" sz="2400" i="1" baseline="30000" dirty="0" smtClean="0">
                <a:solidFill>
                  <a:schemeClr val="tx1"/>
                </a:solidFill>
              </a:rPr>
              <a:t> </a:t>
            </a:r>
            <a:r>
              <a:rPr lang="en-US" i="1" baseline="75000" dirty="0" smtClean="0">
                <a:solidFill>
                  <a:schemeClr val="tx1"/>
                </a:solidFill>
              </a:rPr>
              <a:t>-\</a:t>
            </a:r>
            <a:r>
              <a:rPr lang="en-US" i="1" baseline="75000" dirty="0">
                <a:solidFill>
                  <a:schemeClr val="tx1"/>
                </a:solidFill>
              </a:rPr>
              <a:t>3</a:t>
            </a:r>
            <a:endParaRPr lang="en-US" baseline="7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7417" y="2495729"/>
            <a:ext cx="1160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033" y="5116642"/>
            <a:ext cx="3621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517775" algn="l"/>
              </a:tabLst>
            </a:pPr>
            <a:endParaRPr lang="en-US" sz="600" i="1" dirty="0" smtClean="0"/>
          </a:p>
          <a:p>
            <a:pPr>
              <a:tabLst>
                <a:tab pos="2517775" algn="l"/>
              </a:tabLst>
            </a:pPr>
            <a:r>
              <a:rPr lang="en-US" i="1" dirty="0" err="1" smtClean="0"/>
              <a:t>fromNode</a:t>
            </a:r>
            <a:r>
              <a:rPr lang="en-US" i="1" dirty="0" smtClean="0"/>
              <a:t>(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400" i="1" baseline="30000" dirty="0" err="1" smtClean="0"/>
              <a:t>i</a:t>
            </a:r>
            <a:r>
              <a:rPr lang="en-US" i="1" baseline="75000" dirty="0" smtClean="0"/>
              <a:t>-\3</a:t>
            </a:r>
            <a:r>
              <a:rPr lang="en-US" i="1" dirty="0" smtClean="0"/>
              <a:t>)=p</a:t>
            </a:r>
            <a:r>
              <a:rPr lang="en-US" i="1" baseline="30000" dirty="0" smtClean="0"/>
              <a:t>i</a:t>
            </a:r>
            <a:r>
              <a:rPr lang="en-US" i="1" dirty="0" smtClean="0"/>
              <a:t>:	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400" i="1" baseline="30000" dirty="0" err="1" smtClean="0"/>
              <a:t>i</a:t>
            </a:r>
            <a:r>
              <a:rPr lang="en-US" sz="2400" i="1" baseline="30000" dirty="0" smtClean="0"/>
              <a:t> </a:t>
            </a:r>
            <a:r>
              <a:rPr lang="en-US" i="1" baseline="75000" dirty="0" smtClean="0"/>
              <a:t>-\3</a:t>
            </a:r>
            <a:endParaRPr lang="en-US" i="1" dirty="0" smtClean="0"/>
          </a:p>
          <a:p>
            <a:pPr>
              <a:tabLst>
                <a:tab pos="2517775" algn="l"/>
              </a:tabLst>
            </a:pPr>
            <a:r>
              <a:rPr lang="en-US" i="1" dirty="0" smtClean="0"/>
              <a:t>otherwise:</a:t>
            </a:r>
            <a:r>
              <a:rPr lang="en-US" i="1" baseline="-25000" dirty="0" smtClean="0"/>
              <a:t>	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400" i="1" baseline="30000" dirty="0" err="1" smtClean="0"/>
              <a:t>i</a:t>
            </a:r>
            <a:r>
              <a:rPr lang="en-US" sz="2400" i="1" baseline="30000" dirty="0" smtClean="0"/>
              <a:t> </a:t>
            </a:r>
            <a:r>
              <a:rPr lang="en-US" i="1" baseline="75000" dirty="0" smtClean="0"/>
              <a:t>-\3</a:t>
            </a:r>
            <a:r>
              <a:rPr lang="en-US" i="1" dirty="0"/>
              <a:t> + n</a:t>
            </a:r>
            <a:r>
              <a:rPr lang="en-US" i="1" baseline="-25000" dirty="0"/>
              <a:t>e</a:t>
            </a:r>
            <a:r>
              <a:rPr lang="en-US" i="1" dirty="0"/>
              <a:t> </a:t>
            </a:r>
            <a:endParaRPr lang="en-US" i="1" baseline="-25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604486" y="1642831"/>
            <a:ext cx="211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2n</a:t>
            </a:r>
            <a:r>
              <a:rPr lang="en-US" i="1" baseline="-25000" dirty="0" smtClean="0"/>
              <a:t>e</a:t>
            </a:r>
            <a:r>
              <a:rPr lang="en-US" i="1" dirty="0" smtClean="0"/>
              <a:t>+3t+i </a:t>
            </a:r>
            <a:r>
              <a:rPr lang="en-US" i="1" baseline="30000" dirty="0" smtClean="0"/>
              <a:t>+\3</a:t>
            </a:r>
            <a:endParaRPr lang="en-US" i="1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 rot="3600000">
            <a:off x="5318443" y="2827764"/>
            <a:ext cx="170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2n</a:t>
            </a:r>
            <a:r>
              <a:rPr lang="en-US" sz="2000" i="1" baseline="-25000" dirty="0" smtClean="0"/>
              <a:t>e</a:t>
            </a:r>
            <a:r>
              <a:rPr lang="en-US" sz="2000" i="1" dirty="0" smtClean="0"/>
              <a:t> + </a:t>
            </a:r>
            <a:r>
              <a:rPr lang="en-US" sz="2000" i="1" dirty="0" smtClean="0"/>
              <a:t>3t + </a:t>
            </a:r>
            <a:r>
              <a:rPr lang="en-US" sz="2000" i="1" dirty="0" err="1" smtClean="0"/>
              <a:t>i</a:t>
            </a:r>
            <a:endParaRPr lang="en-US" sz="2000" i="1" baseline="-25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603207" y="3515753"/>
            <a:ext cx="135401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(i+1)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t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+t</a:t>
            </a:r>
            <a:endParaRPr lang="en-US" sz="2200" dirty="0"/>
          </a:p>
        </p:txBody>
      </p:sp>
      <p:sp>
        <p:nvSpPr>
          <p:cNvPr id="26" name="Isosceles Triangle 25"/>
          <p:cNvSpPr/>
          <p:nvPr/>
        </p:nvSpPr>
        <p:spPr>
          <a:xfrm rot="16200000">
            <a:off x="5334793" y="4115225"/>
            <a:ext cx="146304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9800000">
            <a:off x="5764958" y="2926970"/>
            <a:ext cx="200703" cy="2387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87207" y="3879473"/>
            <a:ext cx="9025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Algerian" panose="04020705040A02060702" pitchFamily="82" charset="0"/>
              </a:rPr>
              <a:t>?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3368" y="5340306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3200" i="1" baseline="30000" dirty="0" err="1" smtClean="0">
                <a:solidFill>
                  <a:srgbClr val="FF0000"/>
                </a:solidFill>
              </a:rPr>
              <a:t>i</a:t>
            </a:r>
            <a:r>
              <a:rPr lang="en-US" sz="3200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i="1" baseline="75000" dirty="0" smtClean="0">
                <a:solidFill>
                  <a:srgbClr val="FF0000"/>
                </a:solidFill>
              </a:rPr>
              <a:t>-\3</a:t>
            </a:r>
            <a:endParaRPr lang="en-US" sz="2400" i="1" baseline="30000" dirty="0">
              <a:solidFill>
                <a:srgbClr val="FF0000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6351313" y="3278951"/>
            <a:ext cx="461815" cy="3360717"/>
          </a:xfrm>
          <a:prstGeom prst="leftBrace">
            <a:avLst>
              <a:gd name="adj1" fmla="val 61587"/>
              <a:gd name="adj2" fmla="val 507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1268" y="5101058"/>
            <a:ext cx="3477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220685" y="4251366"/>
            <a:ext cx="2719450" cy="855024"/>
          </a:xfrm>
          <a:custGeom>
            <a:avLst/>
            <a:gdLst>
              <a:gd name="connsiteX0" fmla="*/ 0 w 2719450"/>
              <a:gd name="connsiteY0" fmla="*/ 855024 h 855024"/>
              <a:gd name="connsiteX1" fmla="*/ 2220686 w 2719450"/>
              <a:gd name="connsiteY1" fmla="*/ 463138 h 855024"/>
              <a:gd name="connsiteX2" fmla="*/ 2719450 w 2719450"/>
              <a:gd name="connsiteY2" fmla="*/ 0 h 855024"/>
              <a:gd name="connsiteX0" fmla="*/ 0 w 2719450"/>
              <a:gd name="connsiteY0" fmla="*/ 855024 h 855024"/>
              <a:gd name="connsiteX1" fmla="*/ 2220686 w 2719450"/>
              <a:gd name="connsiteY1" fmla="*/ 463138 h 855024"/>
              <a:gd name="connsiteX2" fmla="*/ 2719450 w 2719450"/>
              <a:gd name="connsiteY2" fmla="*/ 0 h 855024"/>
              <a:gd name="connsiteX0" fmla="*/ 0 w 2719450"/>
              <a:gd name="connsiteY0" fmla="*/ 855024 h 855024"/>
              <a:gd name="connsiteX1" fmla="*/ 1353788 w 2719450"/>
              <a:gd name="connsiteY1" fmla="*/ 439388 h 855024"/>
              <a:gd name="connsiteX2" fmla="*/ 2719450 w 2719450"/>
              <a:gd name="connsiteY2" fmla="*/ 0 h 855024"/>
              <a:gd name="connsiteX0" fmla="*/ 0 w 2719450"/>
              <a:gd name="connsiteY0" fmla="*/ 855024 h 855024"/>
              <a:gd name="connsiteX1" fmla="*/ 1353788 w 2719450"/>
              <a:gd name="connsiteY1" fmla="*/ 439388 h 855024"/>
              <a:gd name="connsiteX2" fmla="*/ 2719450 w 2719450"/>
              <a:gd name="connsiteY2" fmla="*/ 0 h 855024"/>
              <a:gd name="connsiteX0" fmla="*/ 0 w 2719450"/>
              <a:gd name="connsiteY0" fmla="*/ 855024 h 855024"/>
              <a:gd name="connsiteX1" fmla="*/ 1353788 w 2719450"/>
              <a:gd name="connsiteY1" fmla="*/ 439388 h 855024"/>
              <a:gd name="connsiteX2" fmla="*/ 2719450 w 2719450"/>
              <a:gd name="connsiteY2" fmla="*/ 0 h 85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450" h="855024">
                <a:moveTo>
                  <a:pt x="0" y="855024"/>
                </a:moveTo>
                <a:cubicBezTo>
                  <a:pt x="278080" y="421575"/>
                  <a:pt x="496785" y="463139"/>
                  <a:pt x="1353788" y="439388"/>
                </a:cubicBezTo>
                <a:cubicBezTo>
                  <a:pt x="2210791" y="415637"/>
                  <a:pt x="2661063" y="480951"/>
                  <a:pt x="27194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4922" y="584408"/>
            <a:ext cx="386754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i="1" baseline="30000" dirty="0"/>
              <a:t>i</a:t>
            </a:r>
            <a:r>
              <a:rPr lang="en-US" dirty="0" smtClean="0"/>
              <a:t> indicates </a:t>
            </a:r>
            <a:r>
              <a:rPr lang="en-US" dirty="0" err="1" smtClean="0"/>
              <a:t>nodeID</a:t>
            </a:r>
            <a:r>
              <a:rPr lang="en-US" dirty="0" smtClean="0"/>
              <a:t> of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node around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e</a:t>
            </a:r>
            <a:r>
              <a:rPr lang="en-US" i="1" baseline="30000" dirty="0" err="1" smtClean="0"/>
              <a:t>i</a:t>
            </a:r>
            <a:r>
              <a:rPr lang="en-US" dirty="0" smtClean="0"/>
              <a:t> indicates </a:t>
            </a:r>
            <a:r>
              <a:rPr lang="en-US" dirty="0" err="1" smtClean="0"/>
              <a:t>edgeID</a:t>
            </a:r>
            <a:r>
              <a:rPr lang="en-US" dirty="0" smtClean="0"/>
              <a:t> of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edge around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aseline="30000" dirty="0" smtClean="0"/>
              <a:t>+\3</a:t>
            </a:r>
            <a:r>
              <a:rPr lang="en-US" dirty="0" smtClean="0"/>
              <a:t> indicates next 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baseline="30000" dirty="0" smtClean="0"/>
              <a:t>-\3</a:t>
            </a:r>
            <a:r>
              <a:rPr lang="en-US" dirty="0" smtClean="0"/>
              <a:t> indicates previous 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i+1 indicates i+1 (!!!)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  <a:headEnd type="none" w="med" len="med"/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E1A325E-4C3F-4ACB-9706-3364531172FD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552AC7BA-D7B0-4F44-AC01-B96A0405F87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4F05DBC9-D8C5-4320-8C15-BC24B6E72A1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8383799-F178-4FE3-B152-CC47B498454A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FB02DD1D-D201-4266-93DF-C88D86E6AB1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BBB98C28-18EE-4F3F-AB0D-24F07A58BF60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21F003E4-5C77-4141-8345-54F33F286468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CE4A3981-2FA3-451D-9581-05F9448AA660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A9B113FC-5C22-4594-912A-E90956D6796B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04CBB752-5A21-4C75-B60E-0762BB4199F5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59692796-93BA-4956-8C86-DF179C6DBA18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7AE44F2-F24D-4B04-AD54-9E0452B7035A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DFE01AAF-B6B3-4A3C-87E9-FFB3D8DA3D83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19A15D51-42BC-4D3E-AB45-FE81B674A8C1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61A0070D-1816-4E78-A71B-DEA2B7B89A11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F25160B8-9ABF-43FA-954E-C8523CB58B25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5E6954D9-4E9A-406E-B4D2-E63646314592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937BB4FC-3138-49F8-869E-7019BECF073C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F7AD8B48-BD64-4A92-9A54-4334A8E4F25F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A694B86F-7073-4ADE-A871-A38916C9DA13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CA70D200-4571-4EAF-81F5-6ED8B5E5028D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17D46827-C364-429D-9D73-685B2BD28AA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31E3BBB9-C7E9-49D1-A232-F8F10FF73CE7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34E9F3D8-07BC-46F3-B62C-E4FB28A5FF8C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96BFF9FD-A5C6-4C63-B59F-F465954B5586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A3765A65-F4F7-44CA-9CDC-3DE22AAE8254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B8A168DF-2E72-44FA-9A38-8300CBE0096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2D75057-7C6B-4A6C-8FF0-F995C392AE18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D2B7E05B-92FD-4D36-A51F-14FA8FEA55E8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ADC32C11-9BDF-4195-9618-26599D27CD7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961FB97-D343-4CC6-B935-BF445128706E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4E79C65E-4B25-4C21-9A6C-25023851D5EA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9E6D4B28-BEC4-494F-A2E8-2328602B2D5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312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Basic Pattern</vt:lpstr>
      <vt:lpstr>Loop through Edges</vt:lpstr>
      <vt:lpstr>Loop through Triangles (t), then Triangle Nodes (i)</vt:lpstr>
    </vt:vector>
  </TitlesOfParts>
  <Company>Eastern Illinois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bjkronenfeld</dc:creator>
  <cp:lastModifiedBy>bjkronenfeld</cp:lastModifiedBy>
  <cp:revision>38</cp:revision>
  <cp:lastPrinted>2015-06-09T16:43:51Z</cp:lastPrinted>
  <dcterms:created xsi:type="dcterms:W3CDTF">2015-06-08T22:03:24Z</dcterms:created>
  <dcterms:modified xsi:type="dcterms:W3CDTF">2015-06-09T19:20:38Z</dcterms:modified>
</cp:coreProperties>
</file>