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E8DE0-B324-D735-A07F-30D6A7244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805" y="2968924"/>
            <a:ext cx="8791575" cy="920151"/>
          </a:xfrm>
        </p:spPr>
        <p:txBody>
          <a:bodyPr>
            <a:noAutofit/>
          </a:bodyPr>
          <a:lstStyle/>
          <a:p>
            <a:r>
              <a:rPr lang="es-ES" sz="6600" dirty="0"/>
              <a:t>Mercado eléctrico italiano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E3C065-43AD-8E8B-E261-1068E01D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318" y="4815487"/>
            <a:ext cx="8791575" cy="1655762"/>
          </a:xfrm>
        </p:spPr>
        <p:txBody>
          <a:bodyPr/>
          <a:lstStyle/>
          <a:p>
            <a:r>
              <a:rPr lang="es-ES" dirty="0"/>
              <a:t>"Estudio del Mercado Eléctrico Italiano y su Transición Energética”</a:t>
            </a:r>
          </a:p>
          <a:p>
            <a:r>
              <a:rPr lang="es-ES" dirty="0" err="1"/>
              <a:t>Dataset</a:t>
            </a:r>
            <a:r>
              <a:rPr lang="es-ES" dirty="0"/>
              <a:t> disponible en </a:t>
            </a:r>
            <a:r>
              <a:rPr lang="es-ES" dirty="0" err="1"/>
              <a:t>Kaggle</a:t>
            </a:r>
            <a:r>
              <a:rPr lang="es-ES" dirty="0"/>
              <a:t>, proporcionado por Paolo </a:t>
            </a:r>
            <a:r>
              <a:rPr lang="es-ES" dirty="0" err="1"/>
              <a:t>D'Elia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06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718D4B-D863-6FBE-F398-54B56FF2654F}"/>
              </a:ext>
            </a:extLst>
          </p:cNvPr>
          <p:cNvSpPr txBox="1"/>
          <p:nvPr/>
        </p:nvSpPr>
        <p:spPr>
          <a:xfrm>
            <a:off x="1328468" y="632604"/>
            <a:ext cx="974209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Archivos Clave del </a:t>
            </a:r>
            <a:r>
              <a:rPr lang="es-ES" sz="3200" b="1" dirty="0" err="1"/>
              <a:t>Dataset</a:t>
            </a:r>
            <a:endParaRPr lang="es-ES" sz="3200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Gas Holandés (NYMEX):</a:t>
            </a:r>
            <a:r>
              <a:rPr lang="es-ES" sz="2400" dirty="0"/>
              <a:t> Datos sobre futuros energéticos, clave para los precios europeos.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Producción Eléctrica:</a:t>
            </a:r>
            <a:r>
              <a:rPr lang="es-ES" sz="2400" dirty="0"/>
              <a:t> Desglose por fuente (renovables, fósiles, etc.).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Demanda Horaria:</a:t>
            </a:r>
            <a:r>
              <a:rPr lang="es-ES" sz="2400" dirty="0"/>
              <a:t> Ajustada a las variaciones a lo largo de los años.</a:t>
            </a:r>
          </a:p>
          <a:p>
            <a:endParaRPr lang="es-ES" dirty="0"/>
          </a:p>
          <a:p>
            <a:endParaRPr lang="es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Precios Horarios:</a:t>
            </a:r>
            <a:r>
              <a:rPr lang="es-ES" sz="2400" dirty="0"/>
              <a:t> Expresados en €/</a:t>
            </a:r>
            <a:r>
              <a:rPr lang="es-ES" sz="2400" dirty="0" err="1"/>
              <a:t>MWh</a:t>
            </a:r>
            <a:r>
              <a:rPr lang="es-ES" sz="2400" dirty="0"/>
              <a:t>, considerando tendencias económicas.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223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2AB759-B7BE-1023-A82B-F7B9393B8EED}"/>
              </a:ext>
            </a:extLst>
          </p:cNvPr>
          <p:cNvSpPr txBox="1"/>
          <p:nvPr/>
        </p:nvSpPr>
        <p:spPr>
          <a:xfrm>
            <a:off x="1524000" y="1224951"/>
            <a:ext cx="937403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Italia dependió del gas ruso durante dos décadas de manera estable y económica. Sin embargo, entre 2021 y 2022, la situación cambió debido a:</a:t>
            </a:r>
          </a:p>
          <a:p>
            <a:pPr algn="just"/>
            <a:endParaRPr lang="es-E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u="sng" dirty="0"/>
              <a:t>Interrupciones en cadenas de suministro (pandemia y tensiones globales).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u="sng" dirty="0"/>
              <a:t>Políticas que impulsan energías renovables</a:t>
            </a:r>
            <a:r>
              <a:rPr lang="es-ES" sz="2400" b="1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u="sng" dirty="0"/>
              <a:t>Conflictos geopolíticos como la guerra en Ucrania, que elevaron los costos energéticos</a:t>
            </a:r>
            <a:r>
              <a:rPr lang="es-ES" sz="2400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96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94F9F1D-9A60-9A56-F2E3-9B6F077E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62" y="817092"/>
            <a:ext cx="8137585" cy="41872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7A93BB-6531-B4E0-0441-C9F260CB78B9}"/>
              </a:ext>
            </a:extLst>
          </p:cNvPr>
          <p:cNvSpPr txBox="1"/>
          <p:nvPr/>
        </p:nvSpPr>
        <p:spPr>
          <a:xfrm>
            <a:off x="2030082" y="126520"/>
            <a:ext cx="8672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/>
              <a:t>Resumen del Análisis de Precios de Electricidad (2012-2021)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433D01-264D-B03D-1DA9-29452F5F5D3F}"/>
              </a:ext>
            </a:extLst>
          </p:cNvPr>
          <p:cNvSpPr txBox="1"/>
          <p:nvPr/>
        </p:nvSpPr>
        <p:spPr>
          <a:xfrm>
            <a:off x="1477992" y="5250611"/>
            <a:ext cx="9684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Sicilia es consistentemente la zona con los precios más altos y presenta la mayor diferencia respecto al precio único nacional, mientras que el sur (Sud) es la más económica. Las estaciones, meses, y horas específicas impactan significativamente los costos energéticos.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A63098-4F7D-D5A0-232F-6673CA41F474}"/>
              </a:ext>
            </a:extLst>
          </p:cNvPr>
          <p:cNvSpPr txBox="1"/>
          <p:nvPr/>
        </p:nvSpPr>
        <p:spPr>
          <a:xfrm>
            <a:off x="9931879" y="1334219"/>
            <a:ext cx="17022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Año con precios más altos: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2021</a:t>
            </a:r>
            <a:r>
              <a:rPr lang="es-ES" sz="1200" dirty="0"/>
              <a:t> (excepto Sicilia, que fue en 2012).</a:t>
            </a:r>
          </a:p>
          <a:p>
            <a:r>
              <a:rPr lang="es-ES" sz="1200" b="1" dirty="0"/>
              <a:t>Precios máximos por zona: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Nord:</a:t>
            </a:r>
            <a:r>
              <a:rPr lang="es-ES" sz="1200" dirty="0"/>
              <a:t> 555.00 €/</a:t>
            </a:r>
            <a:r>
              <a:rPr lang="es-ES" sz="1200" dirty="0" err="1"/>
              <a:t>MWh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 err="1"/>
              <a:t>Sardinia</a:t>
            </a:r>
            <a:r>
              <a:rPr lang="es-ES" sz="1200" b="1" dirty="0"/>
              <a:t>:</a:t>
            </a:r>
            <a:r>
              <a:rPr lang="es-ES" sz="1200" dirty="0"/>
              <a:t> 533.19 €/</a:t>
            </a:r>
            <a:r>
              <a:rPr lang="es-ES" sz="1200" dirty="0" err="1"/>
              <a:t>MWh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 err="1"/>
              <a:t>Sicily</a:t>
            </a:r>
            <a:r>
              <a:rPr lang="es-ES" sz="1200" b="1" dirty="0"/>
              <a:t>:</a:t>
            </a:r>
            <a:r>
              <a:rPr lang="es-ES" sz="1200" dirty="0"/>
              <a:t> 3000.00 €/</a:t>
            </a:r>
            <a:r>
              <a:rPr lang="es-ES" sz="1200" dirty="0" err="1"/>
              <a:t>MWh</a:t>
            </a:r>
            <a:r>
              <a:rPr lang="es-ES" sz="1200" dirty="0"/>
              <a:t> (2012, excepcional)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Sud:</a:t>
            </a:r>
            <a:r>
              <a:rPr lang="es-ES" sz="1200" dirty="0"/>
              <a:t> 533.19 €/</a:t>
            </a:r>
            <a:r>
              <a:rPr lang="es-ES" sz="1200" dirty="0" err="1"/>
              <a:t>MWh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Sud Center:</a:t>
            </a:r>
            <a:r>
              <a:rPr lang="es-ES" sz="1200" dirty="0"/>
              <a:t> 533.19 €/</a:t>
            </a:r>
            <a:r>
              <a:rPr lang="es-ES" sz="1200" dirty="0" err="1"/>
              <a:t>MWh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Nord Center:</a:t>
            </a:r>
            <a:r>
              <a:rPr lang="es-ES" sz="1200" dirty="0"/>
              <a:t> 555.00 €/</a:t>
            </a:r>
            <a:r>
              <a:rPr lang="es-ES" sz="1200" dirty="0" err="1"/>
              <a:t>MWh</a:t>
            </a:r>
            <a:endParaRPr lang="es-ES" sz="12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7868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56B102-9617-05E5-4674-8A268502A50B}"/>
              </a:ext>
            </a:extLst>
          </p:cNvPr>
          <p:cNvSpPr txBox="1"/>
          <p:nvPr/>
        </p:nvSpPr>
        <p:spPr>
          <a:xfrm>
            <a:off x="1326245" y="4911985"/>
            <a:ext cx="884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5273301-EA7C-B834-9A76-6F7E49F2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66" y="824176"/>
            <a:ext cx="9253268" cy="44109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0251E7-4553-4E74-C124-1704DF201F50}"/>
              </a:ext>
            </a:extLst>
          </p:cNvPr>
          <p:cNvSpPr txBox="1"/>
          <p:nvPr/>
        </p:nvSpPr>
        <p:spPr>
          <a:xfrm>
            <a:off x="1396283" y="178279"/>
            <a:ext cx="877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Promedios por Periodo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93A0F1-89CF-F34A-8057-95398FDEFD1E}"/>
              </a:ext>
            </a:extLst>
          </p:cNvPr>
          <p:cNvSpPr txBox="1"/>
          <p:nvPr/>
        </p:nvSpPr>
        <p:spPr>
          <a:xfrm>
            <a:off x="3358551" y="5425582"/>
            <a:ext cx="857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Mes con precios más altos:</a:t>
            </a:r>
            <a:r>
              <a:rPr lang="es-ES" dirty="0"/>
              <a:t> Diciembre (todas las zonas).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B942C4-3535-BB9D-D1A5-DF7FB9CE62C0}"/>
              </a:ext>
            </a:extLst>
          </p:cNvPr>
          <p:cNvSpPr txBox="1"/>
          <p:nvPr/>
        </p:nvSpPr>
        <p:spPr>
          <a:xfrm>
            <a:off x="4456982" y="5818778"/>
            <a:ext cx="51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Estación más cara:</a:t>
            </a:r>
            <a:r>
              <a:rPr lang="es-ES" dirty="0"/>
              <a:t> Otoño.</a:t>
            </a:r>
          </a:p>
        </p:txBody>
      </p:sp>
    </p:spTree>
    <p:extLst>
      <p:ext uri="{BB962C8B-B14F-4D97-AF65-F5344CB8AC3E}">
        <p14:creationId xmlns:p14="http://schemas.microsoft.com/office/powerpoint/2010/main" val="376853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E3B0BB-5EB2-A4B3-CC8A-FF2F0DD7A63C}"/>
              </a:ext>
            </a:extLst>
          </p:cNvPr>
          <p:cNvSpPr txBox="1"/>
          <p:nvPr/>
        </p:nvSpPr>
        <p:spPr>
          <a:xfrm>
            <a:off x="4094672" y="5994246"/>
            <a:ext cx="862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Hora más cara:</a:t>
            </a:r>
            <a:r>
              <a:rPr lang="es-ES" dirty="0"/>
              <a:t> Tarde/Noche (</a:t>
            </a:r>
            <a:r>
              <a:rPr lang="es-ES" dirty="0" err="1"/>
              <a:t>Evening</a:t>
            </a:r>
            <a:r>
              <a:rPr lang="es-ES" dirty="0"/>
              <a:t>).</a:t>
            </a:r>
            <a:endParaRPr lang="es-ES" b="1" dirty="0"/>
          </a:p>
          <a:p>
            <a:endParaRPr lang="es-ES" dirty="0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10ACB32-0425-2412-DF37-9E68FFB0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14" y="805132"/>
            <a:ext cx="9609826" cy="49245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E87F18-6A0A-B888-D684-0F4995A2D289}"/>
              </a:ext>
            </a:extLst>
          </p:cNvPr>
          <p:cNvSpPr txBox="1"/>
          <p:nvPr/>
        </p:nvSpPr>
        <p:spPr>
          <a:xfrm>
            <a:off x="4278701" y="150477"/>
            <a:ext cx="6820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Promedios por Periodo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44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3B1CA62-DBB8-1910-7CB0-641A58204914}"/>
              </a:ext>
            </a:extLst>
          </p:cNvPr>
          <p:cNvSpPr txBox="1"/>
          <p:nvPr/>
        </p:nvSpPr>
        <p:spPr>
          <a:xfrm>
            <a:off x="2935857" y="1242060"/>
            <a:ext cx="61017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Zona más cara:</a:t>
            </a:r>
            <a:r>
              <a:rPr lang="es-ES" sz="2400" dirty="0"/>
              <a:t> Sicilia (</a:t>
            </a:r>
            <a:r>
              <a:rPr lang="es-ES" sz="2400" b="1" dirty="0"/>
              <a:t>74.15 €/</a:t>
            </a:r>
            <a:r>
              <a:rPr lang="es-ES" sz="2400" b="1" dirty="0" err="1"/>
              <a:t>MWh</a:t>
            </a:r>
            <a:r>
              <a:rPr lang="es-ES" sz="2400" dirty="0"/>
              <a:t>).</a:t>
            </a:r>
          </a:p>
          <a:p>
            <a:endParaRPr lang="es-ES" sz="2400" dirty="0"/>
          </a:p>
          <a:p>
            <a:r>
              <a:rPr lang="es-ES" sz="2400" b="1" dirty="0"/>
              <a:t>Zona más barata:</a:t>
            </a:r>
            <a:r>
              <a:rPr lang="es-ES" sz="2400" dirty="0"/>
              <a:t> Sud (</a:t>
            </a:r>
            <a:r>
              <a:rPr lang="es-ES" sz="2400" b="1" dirty="0"/>
              <a:t>58.73 €/</a:t>
            </a:r>
            <a:r>
              <a:rPr lang="es-ES" sz="2400" b="1" dirty="0" err="1"/>
              <a:t>MWh</a:t>
            </a:r>
            <a:r>
              <a:rPr lang="es-ES" sz="2400" dirty="0"/>
              <a:t>).</a:t>
            </a:r>
          </a:p>
          <a:p>
            <a:endParaRPr lang="es-ES" sz="2400" dirty="0"/>
          </a:p>
          <a:p>
            <a:r>
              <a:rPr lang="es-ES" sz="2400" b="1" dirty="0"/>
              <a:t>Precio único nacional:</a:t>
            </a:r>
            <a:r>
              <a:rPr lang="es-ES" sz="2400" dirty="0"/>
              <a:t> </a:t>
            </a:r>
            <a:r>
              <a:rPr lang="es-ES" sz="2400" b="1" dirty="0"/>
              <a:t>61.75 €/</a:t>
            </a:r>
            <a:r>
              <a:rPr lang="es-ES" sz="2400" b="1" dirty="0" err="1"/>
              <a:t>MWh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b="1" dirty="0"/>
              <a:t>Diferencia entre Precios Nacionales y Zonales</a:t>
            </a:r>
          </a:p>
          <a:p>
            <a:endParaRPr lang="es-ES" sz="2400" b="1" dirty="0"/>
          </a:p>
          <a:p>
            <a:r>
              <a:rPr lang="es-ES" sz="2400" b="1" dirty="0"/>
              <a:t>Mayor diferencia:</a:t>
            </a:r>
            <a:r>
              <a:rPr lang="es-ES" sz="2400" dirty="0"/>
              <a:t> Sicilia → </a:t>
            </a:r>
            <a:r>
              <a:rPr lang="es-ES" sz="2400" b="1" dirty="0"/>
              <a:t>+12.40 €/</a:t>
            </a:r>
            <a:r>
              <a:rPr lang="es-ES" sz="2400" b="1" dirty="0" err="1"/>
              <a:t>MWh</a:t>
            </a:r>
            <a:r>
              <a:rPr lang="es-ES" sz="2400" dirty="0"/>
              <a:t> sobre el precio nacional.</a:t>
            </a:r>
          </a:p>
        </p:txBody>
      </p:sp>
    </p:spTree>
    <p:extLst>
      <p:ext uri="{BB962C8B-B14F-4D97-AF65-F5344CB8AC3E}">
        <p14:creationId xmlns:p14="http://schemas.microsoft.com/office/powerpoint/2010/main" val="224427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87</TotalTime>
  <Words>350</Words>
  <Application>Microsoft Office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Mercado eléctrico italiano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febbrai</dc:creator>
  <cp:lastModifiedBy>alessandro febbrai</cp:lastModifiedBy>
  <cp:revision>9</cp:revision>
  <dcterms:created xsi:type="dcterms:W3CDTF">2024-12-10T00:35:53Z</dcterms:created>
  <dcterms:modified xsi:type="dcterms:W3CDTF">2024-12-10T19:06:59Z</dcterms:modified>
</cp:coreProperties>
</file>