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E8DE0-B324-D735-A07F-30D6A7244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05" y="2968924"/>
            <a:ext cx="8791575" cy="920151"/>
          </a:xfrm>
        </p:spPr>
        <p:txBody>
          <a:bodyPr>
            <a:noAutofit/>
          </a:bodyPr>
          <a:lstStyle/>
          <a:p>
            <a:r>
              <a:rPr lang="es-ES" sz="6600" dirty="0"/>
              <a:t>Mercado eléctrico italiano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3C065-43AD-8E8B-E261-1068E01D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318" y="4815487"/>
            <a:ext cx="8791575" cy="1655762"/>
          </a:xfrm>
        </p:spPr>
        <p:txBody>
          <a:bodyPr/>
          <a:lstStyle/>
          <a:p>
            <a:r>
              <a:rPr lang="es-ES" dirty="0"/>
              <a:t>"Estudio del Mercado Eléctrico Italiano y su Transición Energética”</a:t>
            </a:r>
          </a:p>
          <a:p>
            <a:r>
              <a:rPr lang="es-ES" dirty="0" err="1"/>
              <a:t>Dataset</a:t>
            </a:r>
            <a:r>
              <a:rPr lang="es-ES" dirty="0"/>
              <a:t> disponible en </a:t>
            </a:r>
            <a:r>
              <a:rPr lang="es-ES" dirty="0" err="1"/>
              <a:t>Kaggle</a:t>
            </a:r>
            <a:r>
              <a:rPr lang="es-ES" dirty="0"/>
              <a:t>, proporcionado por Paolo </a:t>
            </a:r>
            <a:r>
              <a:rPr lang="es-ES" dirty="0" err="1"/>
              <a:t>D'Elia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80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91FA575-3CA3-EE2A-7388-1B6B84E7A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8956"/>
            <a:ext cx="7677509" cy="39705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477D2B-3C18-347A-DE77-AC1886042936}"/>
              </a:ext>
            </a:extLst>
          </p:cNvPr>
          <p:cNvSpPr txBox="1"/>
          <p:nvPr/>
        </p:nvSpPr>
        <p:spPr>
          <a:xfrm>
            <a:off x="2921479" y="4673168"/>
            <a:ext cx="6101750" cy="187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Mayor demanda estacional:</a:t>
            </a:r>
            <a:endParaRPr lang="es-ES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NORTE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invierno: 18,408.49 MW/h.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SUR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SICILIA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verano.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Menor demanda estacional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SARD</a:t>
            </a:r>
            <a:r>
              <a:rPr lang="es-ES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INIA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otoño: 1,019.32 MW/h</a:t>
            </a:r>
            <a:r>
              <a:rPr lang="es-ES" sz="11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8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87A36F-42C8-A246-8231-04F85E7C29D2}"/>
              </a:ext>
            </a:extLst>
          </p:cNvPr>
          <p:cNvSpPr txBox="1"/>
          <p:nvPr/>
        </p:nvSpPr>
        <p:spPr>
          <a:xfrm>
            <a:off x="4192439" y="149523"/>
            <a:ext cx="326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CONCLUSIONES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477FDE-3214-6749-DD28-CB6CEE73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43" y="798580"/>
            <a:ext cx="1017776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Disparidad Regional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s-ES" altLang="es-ES" dirty="0"/>
              <a:t>El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NORTE lidera en demanda promedio y máxima (industrialización y alta población). La SARDINIA tiene la menor demanda (baja población e industrialización).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Picos Estacionales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mayor demanda ocurre en verano (uso de aire acondicionado), excepto en el NORTE, donde es en invierno (calefacción).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Patrones Mensuales y Horarios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Julio es el mes crítico para la red, con picos en la tarde y noche (actividades residenciales y comerciales).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Tendencias a Largo Plazo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CENTRO-NORTE y el SUR muestran caídas en demanda mínima. </a:t>
            </a:r>
            <a:r>
              <a:rPr lang="es-ES" altLang="es-ES" dirty="0"/>
              <a:t>El CENTRO-SUR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alcanzó su máximo en 2021 (crecimiento reciente).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Industrialización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NORTE y el CENTRO-NORTE concentran el consumo, destacando la necesidad de planificación energética y transición a renovables.</a:t>
            </a:r>
          </a:p>
        </p:txBody>
      </p:sp>
    </p:spTree>
    <p:extLst>
      <p:ext uri="{BB962C8B-B14F-4D97-AF65-F5344CB8AC3E}">
        <p14:creationId xmlns:p14="http://schemas.microsoft.com/office/powerpoint/2010/main" val="243600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8241F1-0969-E53F-3F44-B08C16C1DCA8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BC2BCC6-F0DA-9FA8-4426-5CA97280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16" y="1363812"/>
            <a:ext cx="5698777" cy="409383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D8CBD7C-D0B5-747E-7CE0-9E039DFA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06" y="1583301"/>
            <a:ext cx="40823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Desde los años 80, Italia ha experimentado un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crecimiento sostenido en la demanda de electricidad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lo que llevó a un aumento en la necesidad de producción energética.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aumento de la demanda coincidió con un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vacío de producción nuclear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después de que, a partir de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1988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la producción de energía nuclear se eliminara debido al referéndum. </a:t>
            </a:r>
          </a:p>
        </p:txBody>
      </p:sp>
    </p:spTree>
    <p:extLst>
      <p:ext uri="{BB962C8B-B14F-4D97-AF65-F5344CB8AC3E}">
        <p14:creationId xmlns:p14="http://schemas.microsoft.com/office/powerpoint/2010/main" val="410896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F52A89-8892-6BDF-B708-DDA121544251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0B9F4F-D429-BE01-EB83-71FFE390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73" y="1039643"/>
            <a:ext cx="6814090" cy="47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B9209FA-CA2E-5CB0-2D2C-99123FD7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02" y="1075295"/>
            <a:ext cx="7502588" cy="49807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B11737-939F-4B11-5D83-47FEC57A4B24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</p:spTree>
    <p:extLst>
      <p:ext uri="{BB962C8B-B14F-4D97-AF65-F5344CB8AC3E}">
        <p14:creationId xmlns:p14="http://schemas.microsoft.com/office/powerpoint/2010/main" val="137943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A36451F-3AC1-B3F9-1305-E3C75CAB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10" y="943154"/>
            <a:ext cx="232913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pesar del</a:t>
            </a:r>
            <a:endParaRPr lang="es-ES" altLang="es-ES" b="1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crecimiento de las fuentes no renovables, en los últimos años las energías renovables (solar, eólica e hidroeléctrica) han aumentado considerablemente.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Solar y eólica destacaron en la última década, alcanzando producciones récord en los años 2020 (solar) y 2021 (eólica).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50516B-B1A3-4CE8-E235-DC1952AA5B55}"/>
              </a:ext>
            </a:extLst>
          </p:cNvPr>
          <p:cNvSpPr txBox="1"/>
          <p:nvPr/>
        </p:nvSpPr>
        <p:spPr>
          <a:xfrm>
            <a:off x="2944483" y="172528"/>
            <a:ext cx="827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Producción eléctrica en Italia (1965-2021)</a:t>
            </a: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D9DD044-8AE5-B37C-606B-B4790E3D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55" y="943154"/>
            <a:ext cx="7329464" cy="50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11684D9-406D-673E-3CA4-F9DD0F03E839}"/>
              </a:ext>
            </a:extLst>
          </p:cNvPr>
          <p:cNvSpPr txBox="1"/>
          <p:nvPr/>
        </p:nvSpPr>
        <p:spPr>
          <a:xfrm>
            <a:off x="2081841" y="230036"/>
            <a:ext cx="780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Resumen del Análisis del Precio del Gas Holandés (1 de enero de 2018 - 30 de agosto de 2022)</a:t>
            </a:r>
            <a:endParaRPr lang="es-ES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A75F5C-A547-59E9-409A-4E411CA8B1D1}"/>
              </a:ext>
            </a:extLst>
          </p:cNvPr>
          <p:cNvSpPr txBox="1"/>
          <p:nvPr/>
        </p:nvSpPr>
        <p:spPr>
          <a:xfrm>
            <a:off x="1466492" y="5223204"/>
            <a:ext cx="9546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Entre 2018 y 2020, los precios del gas fueron relativamente bajos, pero en 2021 y 2022, experimentaron un </a:t>
            </a:r>
            <a:r>
              <a:rPr lang="es-ES" b="1" dirty="0"/>
              <a:t>gran aumento</a:t>
            </a:r>
            <a:r>
              <a:rPr lang="es-ES" dirty="0"/>
              <a:t>, impulsado por diversos factores, incluidas las tensiones geopolíticas y la recuperación económica global.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7CC856B-0BA0-3A68-858C-7A882503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65" y="1173131"/>
            <a:ext cx="6236644" cy="38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09F80C-8F79-30C3-1B20-C3CD69CC9F74}"/>
              </a:ext>
            </a:extLst>
          </p:cNvPr>
          <p:cNvSpPr txBox="1"/>
          <p:nvPr/>
        </p:nvSpPr>
        <p:spPr>
          <a:xfrm>
            <a:off x="2081841" y="230036"/>
            <a:ext cx="780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Resumen del Análisis del Precio del Gas Holandés (1 de enero de 2018 - 30 de agosto de 2022)</a:t>
            </a:r>
            <a:endParaRPr lang="es-ES" sz="2400" b="1" dirty="0"/>
          </a:p>
        </p:txBody>
      </p:sp>
      <p:pic>
        <p:nvPicPr>
          <p:cNvPr id="4" name="Imagen 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5E45FFBF-27AF-9A33-8AE6-0DF4D053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41" y="1192712"/>
            <a:ext cx="7666008" cy="41039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220C1B-9306-D89D-1467-D4772D1B7A00}"/>
              </a:ext>
            </a:extLst>
          </p:cNvPr>
          <p:cNvSpPr txBox="1"/>
          <p:nvPr/>
        </p:nvSpPr>
        <p:spPr>
          <a:xfrm>
            <a:off x="3344174" y="5534170"/>
            <a:ext cx="6101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Aquí se puede ver cómo el inicio de la guerra en Ucrania ha hecho subir considerablemente el precio del gas holandés.</a:t>
            </a:r>
          </a:p>
        </p:txBody>
      </p:sp>
    </p:spTree>
    <p:extLst>
      <p:ext uri="{BB962C8B-B14F-4D97-AF65-F5344CB8AC3E}">
        <p14:creationId xmlns:p14="http://schemas.microsoft.com/office/powerpoint/2010/main" val="161247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C73D63D-66E9-0F32-807A-CA62D1CEFEC6}"/>
              </a:ext>
            </a:extLst>
          </p:cNvPr>
          <p:cNvSpPr txBox="1"/>
          <p:nvPr/>
        </p:nvSpPr>
        <p:spPr>
          <a:xfrm>
            <a:off x="1916502" y="1091127"/>
            <a:ext cx="85775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Italia enfrenta un aumento en la demanda de electricidad, especialmente en el Norte, que es la zona más industrializada y poblada del país, lo que explica la mayor demanda en comparación con otras regiones. </a:t>
            </a:r>
          </a:p>
          <a:p>
            <a:endParaRPr lang="es-ES" dirty="0"/>
          </a:p>
          <a:p>
            <a:r>
              <a:rPr lang="es-ES" dirty="0"/>
              <a:t>Las zonas del Sur y Sicilia tienen menor demanda, pero los precios de electricidad en Sicilia son más altos debido a factores como la generación limitada de electricidad localmente, las restricciones de transmisión y una mayor dependencia de fuentes caras.</a:t>
            </a:r>
          </a:p>
          <a:p>
            <a:endParaRPr lang="es-ES" dirty="0"/>
          </a:p>
          <a:p>
            <a:r>
              <a:rPr lang="es-ES" dirty="0"/>
              <a:t>Este aumento de los precios de la electricidad ha sido impulsado por factores externos como la pandemia de COVID-19 y la guerra en Ucrania, que han elevado los precios del gas natural, una de las principales fuentes de producción eléctrica en Italia.</a:t>
            </a:r>
          </a:p>
          <a:p>
            <a:endParaRPr lang="es-ES" dirty="0"/>
          </a:p>
          <a:p>
            <a:r>
              <a:rPr lang="es-ES" dirty="0"/>
              <a:t> A pesar de esto, Italia está intentando diversificar sus fuentes de energía, con un enfoque en energías renovables como la solar y eólica. Sin embargo, este cambio aún es incipiente y no ha sido suficiente para reducir la dependencia de los combustibles fósiles, por lo que el impacto de las renovables en la producción eléctrica sigue siendo limitado.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AED8EB-7D2E-8C44-C2C3-BC46467BDA9E}"/>
              </a:ext>
            </a:extLst>
          </p:cNvPr>
          <p:cNvSpPr txBox="1"/>
          <p:nvPr/>
        </p:nvSpPr>
        <p:spPr>
          <a:xfrm>
            <a:off x="2024332" y="281796"/>
            <a:ext cx="814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CONCLUSIONES FINALES</a:t>
            </a:r>
          </a:p>
        </p:txBody>
      </p:sp>
    </p:spTree>
    <p:extLst>
      <p:ext uri="{BB962C8B-B14F-4D97-AF65-F5344CB8AC3E}">
        <p14:creationId xmlns:p14="http://schemas.microsoft.com/office/powerpoint/2010/main" val="276308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718D4B-D863-6FBE-F398-54B56FF2654F}"/>
              </a:ext>
            </a:extLst>
          </p:cNvPr>
          <p:cNvSpPr txBox="1"/>
          <p:nvPr/>
        </p:nvSpPr>
        <p:spPr>
          <a:xfrm>
            <a:off x="1328468" y="632604"/>
            <a:ext cx="974209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Archivos Clave del </a:t>
            </a:r>
            <a:r>
              <a:rPr lang="es-ES" sz="3200" b="1" dirty="0" err="1"/>
              <a:t>Dataset</a:t>
            </a:r>
            <a:endParaRPr lang="es-ES" sz="3200" b="1" dirty="0"/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Gas Holandés (NYMEX):</a:t>
            </a:r>
            <a:r>
              <a:rPr lang="es-ES" sz="2400" dirty="0"/>
              <a:t> Datos sobre futuros energéticos, clave para los precios europeos.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Producción Eléctrica:</a:t>
            </a:r>
            <a:r>
              <a:rPr lang="es-ES" sz="2400" dirty="0"/>
              <a:t> Desglose por fuente (renovables, fósiles, etc.).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Demanda Horaria:</a:t>
            </a:r>
            <a:r>
              <a:rPr lang="es-ES" sz="2400" dirty="0"/>
              <a:t> Ajustada a las variaciones a lo largo de los años.</a:t>
            </a:r>
          </a:p>
          <a:p>
            <a:endParaRPr lang="es-ES" dirty="0"/>
          </a:p>
          <a:p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Precios Horarios:</a:t>
            </a:r>
            <a:r>
              <a:rPr lang="es-ES" sz="2400" dirty="0"/>
              <a:t> Expresados en €/</a:t>
            </a:r>
            <a:r>
              <a:rPr lang="es-ES" sz="2400" dirty="0" err="1"/>
              <a:t>MWh</a:t>
            </a:r>
            <a:r>
              <a:rPr lang="es-ES" sz="2400" dirty="0"/>
              <a:t>, considerando tendencias económicas.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22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2AB759-B7BE-1023-A82B-F7B9393B8EED}"/>
              </a:ext>
            </a:extLst>
          </p:cNvPr>
          <p:cNvSpPr txBox="1"/>
          <p:nvPr/>
        </p:nvSpPr>
        <p:spPr>
          <a:xfrm>
            <a:off x="1524000" y="1224951"/>
            <a:ext cx="93740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Italia dependió del gas ruso durante dos décadas de manera estable y económica. Sin embargo, entre 2021 y 2022, la situación cambió debido a:</a:t>
            </a:r>
          </a:p>
          <a:p>
            <a:pPr algn="just"/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Interrupciones en cadenas de suministro (pandemia y tensiones globales).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Políticas que impulsan energías renovables</a:t>
            </a:r>
            <a:r>
              <a:rPr lang="es-ES" sz="2400" b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2400" u="sng" dirty="0"/>
              <a:t>Conflictos geopolíticos como la guerra en Ucrania, que elevaron los costos energéticos</a:t>
            </a:r>
            <a:r>
              <a:rPr lang="es-ES" sz="2400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96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4F9F1D-9A60-9A56-F2E3-9B6F077E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62" y="817092"/>
            <a:ext cx="8137585" cy="41872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7A93BB-6531-B4E0-0441-C9F260CB78B9}"/>
              </a:ext>
            </a:extLst>
          </p:cNvPr>
          <p:cNvSpPr txBox="1"/>
          <p:nvPr/>
        </p:nvSpPr>
        <p:spPr>
          <a:xfrm>
            <a:off x="2030082" y="126520"/>
            <a:ext cx="8672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Resumen del Análisis de Precios de Electricidad (2012-2021)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433D01-264D-B03D-1DA9-29452F5F5D3F}"/>
              </a:ext>
            </a:extLst>
          </p:cNvPr>
          <p:cNvSpPr txBox="1"/>
          <p:nvPr/>
        </p:nvSpPr>
        <p:spPr>
          <a:xfrm>
            <a:off x="1477992" y="5250611"/>
            <a:ext cx="9684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Sicilia es consistentemente la zona con los precios más altos y presenta la mayor diferencia respecto al precio único nacional, mientras que el sur (Sud) es la más económica. Las estaciones, meses, y horas específicas impactan significativamente los costos energéticos.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A63098-4F7D-D5A0-232F-6673CA41F474}"/>
              </a:ext>
            </a:extLst>
          </p:cNvPr>
          <p:cNvSpPr txBox="1"/>
          <p:nvPr/>
        </p:nvSpPr>
        <p:spPr>
          <a:xfrm>
            <a:off x="9931879" y="1334219"/>
            <a:ext cx="1702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Año con precios más altos: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2021</a:t>
            </a:r>
            <a:r>
              <a:rPr lang="es-ES" sz="1200" dirty="0"/>
              <a:t> (excepto Sicilia, que fue en 2012).</a:t>
            </a:r>
          </a:p>
          <a:p>
            <a:r>
              <a:rPr lang="es-ES" sz="1200" b="1" dirty="0"/>
              <a:t>Precios máximos por zona: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Nord:</a:t>
            </a:r>
            <a:r>
              <a:rPr lang="es-ES" sz="1200" dirty="0"/>
              <a:t> 555.00 €/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 err="1"/>
              <a:t>Sardinia</a:t>
            </a:r>
            <a:r>
              <a:rPr lang="es-ES" sz="1200" b="1" dirty="0"/>
              <a:t>:</a:t>
            </a:r>
            <a:r>
              <a:rPr lang="es-ES" sz="1200" dirty="0"/>
              <a:t> 533.19 €/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 err="1"/>
              <a:t>Sicily</a:t>
            </a:r>
            <a:r>
              <a:rPr lang="es-ES" sz="1200" b="1" dirty="0"/>
              <a:t>:</a:t>
            </a:r>
            <a:r>
              <a:rPr lang="es-ES" sz="1200" dirty="0"/>
              <a:t> 3000.00 €/</a:t>
            </a:r>
            <a:r>
              <a:rPr lang="es-ES" sz="1200" dirty="0" err="1"/>
              <a:t>MWh</a:t>
            </a:r>
            <a:r>
              <a:rPr lang="es-ES" sz="1200" dirty="0"/>
              <a:t> (2012, excepcional)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Sud:</a:t>
            </a:r>
            <a:r>
              <a:rPr lang="es-ES" sz="1200" dirty="0"/>
              <a:t> 533.19 €/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Sud Center:</a:t>
            </a:r>
            <a:r>
              <a:rPr lang="es-ES" sz="1200" dirty="0"/>
              <a:t> 533.19 €/</a:t>
            </a:r>
            <a:r>
              <a:rPr lang="es-ES" sz="1200" dirty="0" err="1"/>
              <a:t>MWh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Nord Center:</a:t>
            </a:r>
            <a:r>
              <a:rPr lang="es-ES" sz="1200" dirty="0"/>
              <a:t> 555.00 €/</a:t>
            </a:r>
            <a:r>
              <a:rPr lang="es-ES" sz="1200" dirty="0" err="1"/>
              <a:t>MWh</a:t>
            </a:r>
            <a:endParaRPr lang="es-ES" sz="12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7868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56B102-9617-05E5-4674-8A268502A50B}"/>
              </a:ext>
            </a:extLst>
          </p:cNvPr>
          <p:cNvSpPr txBox="1"/>
          <p:nvPr/>
        </p:nvSpPr>
        <p:spPr>
          <a:xfrm>
            <a:off x="1326245" y="4911985"/>
            <a:ext cx="884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dirty="0"/>
          </a:p>
          <a:p>
            <a:endParaRPr lang="es-ES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5273301-EA7C-B834-9A76-6F7E49F2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66" y="824176"/>
            <a:ext cx="9253268" cy="44109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0251E7-4553-4E74-C124-1704DF201F50}"/>
              </a:ext>
            </a:extLst>
          </p:cNvPr>
          <p:cNvSpPr txBox="1"/>
          <p:nvPr/>
        </p:nvSpPr>
        <p:spPr>
          <a:xfrm>
            <a:off x="1396283" y="178279"/>
            <a:ext cx="877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Promedios precio por Periodo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93A0F1-89CF-F34A-8057-95398FDEFD1E}"/>
              </a:ext>
            </a:extLst>
          </p:cNvPr>
          <p:cNvSpPr txBox="1"/>
          <p:nvPr/>
        </p:nvSpPr>
        <p:spPr>
          <a:xfrm>
            <a:off x="3358551" y="5425582"/>
            <a:ext cx="857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Mes con precios más altos:</a:t>
            </a:r>
            <a:r>
              <a:rPr lang="es-ES" dirty="0"/>
              <a:t> Diciembre (todas las zonas).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B942C4-3535-BB9D-D1A5-DF7FB9CE62C0}"/>
              </a:ext>
            </a:extLst>
          </p:cNvPr>
          <p:cNvSpPr txBox="1"/>
          <p:nvPr/>
        </p:nvSpPr>
        <p:spPr>
          <a:xfrm>
            <a:off x="4456982" y="5818778"/>
            <a:ext cx="517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Estación más cara:</a:t>
            </a:r>
            <a:r>
              <a:rPr lang="es-ES" dirty="0"/>
              <a:t> Otoño.</a:t>
            </a:r>
          </a:p>
        </p:txBody>
      </p:sp>
    </p:spTree>
    <p:extLst>
      <p:ext uri="{BB962C8B-B14F-4D97-AF65-F5344CB8AC3E}">
        <p14:creationId xmlns:p14="http://schemas.microsoft.com/office/powerpoint/2010/main" val="37685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E3B0BB-5EB2-A4B3-CC8A-FF2F0DD7A63C}"/>
              </a:ext>
            </a:extLst>
          </p:cNvPr>
          <p:cNvSpPr txBox="1"/>
          <p:nvPr/>
        </p:nvSpPr>
        <p:spPr>
          <a:xfrm>
            <a:off x="4094672" y="5994246"/>
            <a:ext cx="862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Hora más cara:</a:t>
            </a:r>
            <a:r>
              <a:rPr lang="es-ES" dirty="0"/>
              <a:t> Tarde/Noche (</a:t>
            </a:r>
            <a:r>
              <a:rPr lang="es-ES" dirty="0" err="1"/>
              <a:t>Evening</a:t>
            </a:r>
            <a:r>
              <a:rPr lang="es-ES" dirty="0"/>
              <a:t>).</a:t>
            </a:r>
            <a:endParaRPr lang="es-ES" b="1" dirty="0"/>
          </a:p>
          <a:p>
            <a:endParaRPr lang="es-ES" dirty="0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10ACB32-0425-2412-DF37-9E68FFB0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14" y="805132"/>
            <a:ext cx="9609826" cy="49245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E87F18-6A0A-B888-D684-0F4995A2D289}"/>
              </a:ext>
            </a:extLst>
          </p:cNvPr>
          <p:cNvSpPr txBox="1"/>
          <p:nvPr/>
        </p:nvSpPr>
        <p:spPr>
          <a:xfrm>
            <a:off x="2530413" y="72219"/>
            <a:ext cx="6820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Promedios precios por Periodo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44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3B1CA62-DBB8-1910-7CB0-641A58204914}"/>
              </a:ext>
            </a:extLst>
          </p:cNvPr>
          <p:cNvSpPr txBox="1"/>
          <p:nvPr/>
        </p:nvSpPr>
        <p:spPr>
          <a:xfrm>
            <a:off x="2999117" y="1949426"/>
            <a:ext cx="6101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Zona más cara:</a:t>
            </a:r>
            <a:r>
              <a:rPr lang="es-ES" sz="2400" dirty="0"/>
              <a:t> Sicilia (</a:t>
            </a:r>
            <a:r>
              <a:rPr lang="es-ES" sz="2400" b="1" dirty="0"/>
              <a:t>74.15 €/</a:t>
            </a:r>
            <a:r>
              <a:rPr lang="es-ES" sz="2400" b="1" dirty="0" err="1"/>
              <a:t>MWh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b="1" dirty="0"/>
              <a:t>Zona más barata:</a:t>
            </a:r>
            <a:r>
              <a:rPr lang="es-ES" sz="2400" dirty="0"/>
              <a:t> Sur (</a:t>
            </a:r>
            <a:r>
              <a:rPr lang="es-ES" sz="2400" b="1" dirty="0"/>
              <a:t>58.73 €/</a:t>
            </a:r>
            <a:r>
              <a:rPr lang="es-ES" sz="2400" b="1" dirty="0" err="1"/>
              <a:t>MWh</a:t>
            </a:r>
            <a:r>
              <a:rPr lang="es-ES" sz="2400" dirty="0"/>
              <a:t>).</a:t>
            </a:r>
          </a:p>
          <a:p>
            <a:endParaRPr lang="es-ES" sz="2400" dirty="0"/>
          </a:p>
          <a:p>
            <a:r>
              <a:rPr lang="es-ES" sz="2400" b="1" dirty="0"/>
              <a:t>Precio único nacional:</a:t>
            </a:r>
            <a:r>
              <a:rPr lang="es-ES" sz="2400" dirty="0"/>
              <a:t> </a:t>
            </a:r>
            <a:r>
              <a:rPr lang="es-ES" sz="2400" b="1" dirty="0"/>
              <a:t>61.75 €/</a:t>
            </a:r>
            <a:r>
              <a:rPr lang="es-ES" sz="2400" b="1" dirty="0" err="1"/>
              <a:t>MWh</a:t>
            </a:r>
            <a:r>
              <a:rPr lang="es-ES" sz="2400" dirty="0"/>
              <a:t>.</a:t>
            </a:r>
          </a:p>
          <a:p>
            <a:endParaRPr lang="es-ES" sz="2400" dirty="0"/>
          </a:p>
          <a:p>
            <a:r>
              <a:rPr lang="es-ES" sz="2400" b="1" dirty="0"/>
              <a:t>Diferencia entre Precios Nacionales y Zonales:</a:t>
            </a:r>
          </a:p>
          <a:p>
            <a:r>
              <a:rPr lang="es-ES" sz="2400" b="1" dirty="0"/>
              <a:t>Mayor diferencia:</a:t>
            </a:r>
            <a:r>
              <a:rPr lang="es-ES" sz="2400" dirty="0"/>
              <a:t> Sicilia → </a:t>
            </a:r>
            <a:r>
              <a:rPr lang="es-ES" sz="2400" b="1" dirty="0"/>
              <a:t>+12.40 €/</a:t>
            </a:r>
            <a:r>
              <a:rPr lang="es-ES" sz="2400" b="1" dirty="0" err="1"/>
              <a:t>MWh</a:t>
            </a:r>
            <a:r>
              <a:rPr lang="es-ES" sz="2400" dirty="0"/>
              <a:t> sobre el precio nacional.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55560-0639-BFAD-4085-2157364B51A4}"/>
              </a:ext>
            </a:extLst>
          </p:cNvPr>
          <p:cNvSpPr txBox="1"/>
          <p:nvPr/>
        </p:nvSpPr>
        <p:spPr>
          <a:xfrm>
            <a:off x="3778371" y="362308"/>
            <a:ext cx="326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427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85D7E0-62DA-EDB3-76AA-58E65D9D6324}"/>
              </a:ext>
            </a:extLst>
          </p:cNvPr>
          <p:cNvSpPr txBox="1"/>
          <p:nvPr/>
        </p:nvSpPr>
        <p:spPr>
          <a:xfrm>
            <a:off x="2139351" y="327804"/>
            <a:ext cx="8206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Resumen del Análisis de Demanda de Electricidad (2012-2021)</a:t>
            </a:r>
          </a:p>
          <a:p>
            <a:pPr algn="ctr"/>
            <a:endParaRPr lang="es-ES" dirty="0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956E940-4011-3D31-DB75-1DC599C1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77" y="1454990"/>
            <a:ext cx="6268530" cy="40369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AB5C25-F223-3D47-351E-5188C13566B4}"/>
              </a:ext>
            </a:extLst>
          </p:cNvPr>
          <p:cNvSpPr txBox="1"/>
          <p:nvPr/>
        </p:nvSpPr>
        <p:spPr>
          <a:xfrm>
            <a:off x="8189343" y="1639019"/>
            <a:ext cx="3214778" cy="325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Zonas con mayor y menor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demanda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promedio:</a:t>
            </a:r>
            <a:endParaRPr lang="es-E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Mayor: 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NORTE</a:t>
            </a: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(18,010.47 MW/h).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Menor: </a:t>
            </a:r>
            <a:r>
              <a:rPr lang="es-E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SARDINIA</a:t>
            </a: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(1,100.92 MW/h).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26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3FF1C76-49AB-7589-B7A1-16C50165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50" y="396815"/>
            <a:ext cx="7514100" cy="402514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B5C0F3-1250-589D-98F0-6DD1CD401BED}"/>
              </a:ext>
            </a:extLst>
          </p:cNvPr>
          <p:cNvSpPr txBox="1"/>
          <p:nvPr/>
        </p:nvSpPr>
        <p:spPr>
          <a:xfrm>
            <a:off x="2455653" y="4842294"/>
            <a:ext cx="7286445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Mayor demanda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NORTE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la tarde: 20,068.87 MW/h.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Menor demanda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ES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SARDINIA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 la mañana: 1,110.35 MW/h.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 </a:t>
            </a:r>
            <a:r>
              <a:rPr lang="es-ES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SUD </a:t>
            </a:r>
            <a:r>
              <a:rPr lang="es-E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tiene la mayor demanda en la tarde: 3,228.32 MW/h.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21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</Template>
  <TotalTime>111</TotalTime>
  <Words>1040</Words>
  <Application>Microsoft Office PowerPoint</Application>
  <PresentationFormat>Panorámica</PresentationFormat>
  <Paragraphs>94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Arial</vt:lpstr>
      <vt:lpstr>Tw Cen MT</vt:lpstr>
      <vt:lpstr>Circuito</vt:lpstr>
      <vt:lpstr>Mercado eléctrico italiano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febbrai</dc:creator>
  <cp:lastModifiedBy>alessandro febbrai</cp:lastModifiedBy>
  <cp:revision>6</cp:revision>
  <dcterms:created xsi:type="dcterms:W3CDTF">2024-12-11T00:08:37Z</dcterms:created>
  <dcterms:modified xsi:type="dcterms:W3CDTF">2024-12-11T02:09:58Z</dcterms:modified>
</cp:coreProperties>
</file>