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298" r:id="rId4"/>
    <p:sldId id="308" r:id="rId5"/>
    <p:sldId id="309" r:id="rId6"/>
    <p:sldId id="311" r:id="rId7"/>
    <p:sldId id="339" r:id="rId8"/>
    <p:sldId id="313" r:id="rId9"/>
    <p:sldId id="316" r:id="rId10"/>
    <p:sldId id="329" r:id="rId11"/>
    <p:sldId id="334" r:id="rId12"/>
    <p:sldId id="332" r:id="rId13"/>
    <p:sldId id="333" r:id="rId14"/>
    <p:sldId id="335" r:id="rId15"/>
  </p:sldIdLst>
  <p:sldSz cx="9144000" cy="6858000" type="screen4x3"/>
  <p:notesSz cx="6705600" cy="9982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000000"/>
    <a:srgbClr val="FF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38" autoAdjust="0"/>
    <p:restoredTop sz="94683" autoAdjust="0"/>
  </p:normalViewPr>
  <p:slideViewPr>
    <p:cSldViewPr snapToGrid="0">
      <p:cViewPr varScale="1">
        <p:scale>
          <a:sx n="75" d="100"/>
          <a:sy n="75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32" y="-96"/>
      </p:cViewPr>
      <p:guideLst>
        <p:guide orient="horz" pos="3144"/>
        <p:guide pos="211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3725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483725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94771A96-D51E-47E6-948B-C24E0A9F5F64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60425" y="750888"/>
            <a:ext cx="4986338" cy="3740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741863"/>
            <a:ext cx="4918075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0"/>
            <a:r>
              <a:rPr lang="pt-BR" smtClean="0"/>
              <a:t>Segundo nível</a:t>
            </a:r>
          </a:p>
          <a:p>
            <a:pPr lvl="0"/>
            <a:r>
              <a:rPr lang="pt-BR" smtClean="0"/>
              <a:t>Terceiro nível</a:t>
            </a:r>
          </a:p>
          <a:p>
            <a:pPr lvl="0"/>
            <a:r>
              <a:rPr lang="pt-BR" smtClean="0"/>
              <a:t>Quarto nível</a:t>
            </a:r>
          </a:p>
          <a:p>
            <a:pPr lvl="0"/>
            <a:r>
              <a:rPr lang="pt-BR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3725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483725"/>
            <a:ext cx="29051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1876AEC0-3DF8-4DC6-929B-62C0C8671A7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fontAlgn="base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fontAlgn="base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fontAlgn="base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fontAlgn="base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762000" rtl="0" fontAlgn="base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80D34-A0B2-4B47-887D-CAD751DC0415}" type="slidenum">
              <a:rPr lang="pt-BR"/>
              <a:pPr/>
              <a:t>1</a:t>
            </a:fld>
            <a:endParaRPr lang="pt-BR"/>
          </a:p>
        </p:txBody>
      </p:sp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r>
              <a:rPr lang="pt-BR" sz="2400">
                <a:latin typeface="Times New Roman" pitchFamily="18" charset="0"/>
              </a:rPr>
              <a:t>Planejadores práticos são planejadores q/ são aplicados em atividades reais.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C008E4-7124-466E-9539-AC25C5C6659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A436-4C45-45F4-B5D0-03C62ECBA45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99275" y="304800"/>
            <a:ext cx="2065338" cy="6148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03263" y="304800"/>
            <a:ext cx="6043612" cy="6148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93DC79-02B5-4DA3-9835-FB32EB2F95C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7F4412-320E-4182-AEF6-B8477E97CF5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B5FE47-817B-453A-8135-12D01006AF1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3113" y="1341438"/>
            <a:ext cx="401955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45063" y="1341438"/>
            <a:ext cx="401955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9B833-C97E-4A78-AF16-F778BA51897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534987-6426-4DAF-9EC7-4D34B18E20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D98741-9016-41C7-9826-41E4319A22E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D1B8F-03C8-48F4-A2E2-9E896BA34C1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015A93-2821-40FC-89C5-EBFEAA458C4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D96F9-9731-4ECE-BCCC-DBF019B693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>
                <a:latin typeface="Times New Roman" pitchFamily="18" charset="0"/>
              </a:defRPr>
            </a:lvl1pPr>
          </a:lstStyle>
          <a:p>
            <a:fld id="{BC21EB65-67DB-45E4-86E1-265705B1769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304800"/>
            <a:ext cx="8189912" cy="465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Title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113" y="1341438"/>
            <a:ext cx="81915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Este é um teste</a:t>
            </a:r>
          </a:p>
          <a:p>
            <a:pPr lvl="1"/>
            <a:r>
              <a:rPr lang="pt-BR" smtClean="0"/>
              <a:t>o resto é igual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ss</a:t>
            </a:r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0" y="0"/>
            <a:ext cx="633413" cy="6861175"/>
            <a:chOff x="0" y="0"/>
            <a:chExt cx="432" cy="4322"/>
          </a:xfrm>
        </p:grpSpPr>
        <p:grpSp>
          <p:nvGrpSpPr>
            <p:cNvPr id="98310" name="Group 6"/>
            <p:cNvGrpSpPr>
              <a:grpSpLocks/>
            </p:cNvGrpSpPr>
            <p:nvPr/>
          </p:nvGrpSpPr>
          <p:grpSpPr bwMode="auto">
            <a:xfrm>
              <a:off x="16" y="0"/>
              <a:ext cx="407" cy="4321"/>
              <a:chOff x="16" y="0"/>
              <a:chExt cx="407" cy="4321"/>
            </a:xfrm>
          </p:grpSpPr>
          <p:sp>
            <p:nvSpPr>
              <p:cNvPr id="98311" name="Freeform 7"/>
              <p:cNvSpPr>
                <a:spLocks/>
              </p:cNvSpPr>
              <p:nvPr/>
            </p:nvSpPr>
            <p:spPr bwMode="ltGray">
              <a:xfrm>
                <a:off x="20" y="0"/>
                <a:ext cx="402" cy="4306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4305"/>
                  </a:cxn>
                  <a:cxn ang="0">
                    <a:pos x="0" y="4305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4306">
                    <a:moveTo>
                      <a:pt x="401" y="0"/>
                    </a:moveTo>
                    <a:lnTo>
                      <a:pt x="401" y="4305"/>
                    </a:lnTo>
                    <a:lnTo>
                      <a:pt x="0" y="4305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accent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2" name="Freeform 8"/>
              <p:cNvSpPr>
                <a:spLocks/>
              </p:cNvSpPr>
              <p:nvPr/>
            </p:nvSpPr>
            <p:spPr bwMode="ltGray">
              <a:xfrm>
                <a:off x="20" y="1071"/>
                <a:ext cx="402" cy="283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1"/>
                  </a:cxn>
                  <a:cxn ang="0">
                    <a:pos x="401" y="10"/>
                  </a:cxn>
                  <a:cxn ang="0">
                    <a:pos x="401" y="23"/>
                  </a:cxn>
                  <a:cxn ang="0">
                    <a:pos x="401" y="41"/>
                  </a:cxn>
                  <a:cxn ang="0">
                    <a:pos x="401" y="61"/>
                  </a:cxn>
                  <a:cxn ang="0">
                    <a:pos x="401" y="85"/>
                  </a:cxn>
                  <a:cxn ang="0">
                    <a:pos x="401" y="134"/>
                  </a:cxn>
                  <a:cxn ang="0">
                    <a:pos x="401" y="182"/>
                  </a:cxn>
                  <a:cxn ang="0">
                    <a:pos x="401" y="207"/>
                  </a:cxn>
                  <a:cxn ang="0">
                    <a:pos x="401" y="227"/>
                  </a:cxn>
                  <a:cxn ang="0">
                    <a:pos x="401" y="244"/>
                  </a:cxn>
                  <a:cxn ang="0">
                    <a:pos x="401" y="258"/>
                  </a:cxn>
                  <a:cxn ang="0">
                    <a:pos x="401" y="266"/>
                  </a:cxn>
                  <a:cxn ang="0">
                    <a:pos x="401" y="269"/>
                  </a:cxn>
                  <a:cxn ang="0">
                    <a:pos x="375" y="264"/>
                  </a:cxn>
                  <a:cxn ang="0">
                    <a:pos x="351" y="262"/>
                  </a:cxn>
                  <a:cxn ang="0">
                    <a:pos x="329" y="258"/>
                  </a:cxn>
                  <a:cxn ang="0">
                    <a:pos x="306" y="258"/>
                  </a:cxn>
                  <a:cxn ang="0">
                    <a:pos x="286" y="255"/>
                  </a:cxn>
                  <a:cxn ang="0">
                    <a:pos x="266" y="255"/>
                  </a:cxn>
                  <a:cxn ang="0">
                    <a:pos x="248" y="255"/>
                  </a:cxn>
                  <a:cxn ang="0">
                    <a:pos x="230" y="255"/>
                  </a:cxn>
                  <a:cxn ang="0">
                    <a:pos x="214" y="255"/>
                  </a:cxn>
                  <a:cxn ang="0">
                    <a:pos x="198" y="258"/>
                  </a:cxn>
                  <a:cxn ang="0">
                    <a:pos x="183" y="258"/>
                  </a:cxn>
                  <a:cxn ang="0">
                    <a:pos x="169" y="260"/>
                  </a:cxn>
                  <a:cxn ang="0">
                    <a:pos x="156" y="262"/>
                  </a:cxn>
                  <a:cxn ang="0">
                    <a:pos x="144" y="264"/>
                  </a:cxn>
                  <a:cxn ang="0">
                    <a:pos x="132" y="266"/>
                  </a:cxn>
                  <a:cxn ang="0">
                    <a:pos x="121" y="269"/>
                  </a:cxn>
                  <a:cxn ang="0">
                    <a:pos x="101" y="273"/>
                  </a:cxn>
                  <a:cxn ang="0">
                    <a:pos x="83" y="275"/>
                  </a:cxn>
                  <a:cxn ang="0">
                    <a:pos x="66" y="280"/>
                  </a:cxn>
                  <a:cxn ang="0">
                    <a:pos x="52" y="282"/>
                  </a:cxn>
                  <a:cxn ang="0">
                    <a:pos x="37" y="282"/>
                  </a:cxn>
                  <a:cxn ang="0">
                    <a:pos x="25" y="280"/>
                  </a:cxn>
                  <a:cxn ang="0">
                    <a:pos x="12" y="275"/>
                  </a:cxn>
                  <a:cxn ang="0">
                    <a:pos x="0" y="269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283">
                    <a:moveTo>
                      <a:pt x="401" y="0"/>
                    </a:moveTo>
                    <a:lnTo>
                      <a:pt x="401" y="1"/>
                    </a:lnTo>
                    <a:lnTo>
                      <a:pt x="401" y="10"/>
                    </a:lnTo>
                    <a:lnTo>
                      <a:pt x="401" y="23"/>
                    </a:lnTo>
                    <a:lnTo>
                      <a:pt x="401" y="41"/>
                    </a:lnTo>
                    <a:lnTo>
                      <a:pt x="401" y="61"/>
                    </a:lnTo>
                    <a:lnTo>
                      <a:pt x="401" y="85"/>
                    </a:lnTo>
                    <a:lnTo>
                      <a:pt x="401" y="134"/>
                    </a:lnTo>
                    <a:lnTo>
                      <a:pt x="401" y="182"/>
                    </a:lnTo>
                    <a:lnTo>
                      <a:pt x="401" y="207"/>
                    </a:lnTo>
                    <a:lnTo>
                      <a:pt x="401" y="227"/>
                    </a:lnTo>
                    <a:lnTo>
                      <a:pt x="401" y="244"/>
                    </a:lnTo>
                    <a:lnTo>
                      <a:pt x="401" y="258"/>
                    </a:lnTo>
                    <a:lnTo>
                      <a:pt x="401" y="266"/>
                    </a:lnTo>
                    <a:lnTo>
                      <a:pt x="401" y="269"/>
                    </a:lnTo>
                    <a:lnTo>
                      <a:pt x="375" y="264"/>
                    </a:lnTo>
                    <a:lnTo>
                      <a:pt x="351" y="262"/>
                    </a:lnTo>
                    <a:lnTo>
                      <a:pt x="329" y="258"/>
                    </a:lnTo>
                    <a:lnTo>
                      <a:pt x="306" y="258"/>
                    </a:lnTo>
                    <a:lnTo>
                      <a:pt x="286" y="255"/>
                    </a:lnTo>
                    <a:lnTo>
                      <a:pt x="266" y="255"/>
                    </a:lnTo>
                    <a:lnTo>
                      <a:pt x="248" y="255"/>
                    </a:lnTo>
                    <a:lnTo>
                      <a:pt x="230" y="255"/>
                    </a:lnTo>
                    <a:lnTo>
                      <a:pt x="214" y="255"/>
                    </a:lnTo>
                    <a:lnTo>
                      <a:pt x="198" y="258"/>
                    </a:lnTo>
                    <a:lnTo>
                      <a:pt x="183" y="258"/>
                    </a:lnTo>
                    <a:lnTo>
                      <a:pt x="169" y="260"/>
                    </a:lnTo>
                    <a:lnTo>
                      <a:pt x="156" y="262"/>
                    </a:lnTo>
                    <a:lnTo>
                      <a:pt x="144" y="264"/>
                    </a:lnTo>
                    <a:lnTo>
                      <a:pt x="132" y="266"/>
                    </a:lnTo>
                    <a:lnTo>
                      <a:pt x="121" y="269"/>
                    </a:lnTo>
                    <a:lnTo>
                      <a:pt x="101" y="273"/>
                    </a:lnTo>
                    <a:lnTo>
                      <a:pt x="83" y="275"/>
                    </a:lnTo>
                    <a:lnTo>
                      <a:pt x="66" y="280"/>
                    </a:lnTo>
                    <a:lnTo>
                      <a:pt x="52" y="282"/>
                    </a:lnTo>
                    <a:lnTo>
                      <a:pt x="37" y="282"/>
                    </a:lnTo>
                    <a:lnTo>
                      <a:pt x="25" y="280"/>
                    </a:lnTo>
                    <a:lnTo>
                      <a:pt x="12" y="275"/>
                    </a:lnTo>
                    <a:lnTo>
                      <a:pt x="0" y="269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3" name="Freeform 9"/>
              <p:cNvSpPr>
                <a:spLocks/>
              </p:cNvSpPr>
              <p:nvPr/>
            </p:nvSpPr>
            <p:spPr bwMode="ltGray">
              <a:xfrm>
                <a:off x="20" y="812"/>
                <a:ext cx="402" cy="287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271"/>
                  </a:cxn>
                  <a:cxn ang="0">
                    <a:pos x="394" y="275"/>
                  </a:cxn>
                  <a:cxn ang="0">
                    <a:pos x="387" y="278"/>
                  </a:cxn>
                  <a:cxn ang="0">
                    <a:pos x="378" y="280"/>
                  </a:cxn>
                  <a:cxn ang="0">
                    <a:pos x="370" y="284"/>
                  </a:cxn>
                  <a:cxn ang="0">
                    <a:pos x="360" y="284"/>
                  </a:cxn>
                  <a:cxn ang="0">
                    <a:pos x="349" y="286"/>
                  </a:cxn>
                  <a:cxn ang="0">
                    <a:pos x="328" y="286"/>
                  </a:cxn>
                  <a:cxn ang="0">
                    <a:pos x="303" y="286"/>
                  </a:cxn>
                  <a:cxn ang="0">
                    <a:pos x="277" y="284"/>
                  </a:cxn>
                  <a:cxn ang="0">
                    <a:pos x="250" y="280"/>
                  </a:cxn>
                  <a:cxn ang="0">
                    <a:pos x="221" y="277"/>
                  </a:cxn>
                  <a:cxn ang="0">
                    <a:pos x="163" y="269"/>
                  </a:cxn>
                  <a:cxn ang="0">
                    <a:pos x="134" y="268"/>
                  </a:cxn>
                  <a:cxn ang="0">
                    <a:pos x="105" y="264"/>
                  </a:cxn>
                  <a:cxn ang="0">
                    <a:pos x="77" y="264"/>
                  </a:cxn>
                  <a:cxn ang="0">
                    <a:pos x="50" y="264"/>
                  </a:cxn>
                  <a:cxn ang="0">
                    <a:pos x="24" y="268"/>
                  </a:cxn>
                  <a:cxn ang="0">
                    <a:pos x="0" y="271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287">
                    <a:moveTo>
                      <a:pt x="401" y="0"/>
                    </a:moveTo>
                    <a:lnTo>
                      <a:pt x="401" y="271"/>
                    </a:lnTo>
                    <a:lnTo>
                      <a:pt x="394" y="275"/>
                    </a:lnTo>
                    <a:lnTo>
                      <a:pt x="387" y="278"/>
                    </a:lnTo>
                    <a:lnTo>
                      <a:pt x="378" y="280"/>
                    </a:lnTo>
                    <a:lnTo>
                      <a:pt x="370" y="284"/>
                    </a:lnTo>
                    <a:lnTo>
                      <a:pt x="360" y="284"/>
                    </a:lnTo>
                    <a:lnTo>
                      <a:pt x="349" y="286"/>
                    </a:lnTo>
                    <a:lnTo>
                      <a:pt x="328" y="286"/>
                    </a:lnTo>
                    <a:lnTo>
                      <a:pt x="303" y="286"/>
                    </a:lnTo>
                    <a:lnTo>
                      <a:pt x="277" y="284"/>
                    </a:lnTo>
                    <a:lnTo>
                      <a:pt x="250" y="280"/>
                    </a:lnTo>
                    <a:lnTo>
                      <a:pt x="221" y="277"/>
                    </a:lnTo>
                    <a:lnTo>
                      <a:pt x="163" y="269"/>
                    </a:lnTo>
                    <a:lnTo>
                      <a:pt x="134" y="268"/>
                    </a:lnTo>
                    <a:lnTo>
                      <a:pt x="105" y="264"/>
                    </a:lnTo>
                    <a:lnTo>
                      <a:pt x="77" y="264"/>
                    </a:lnTo>
                    <a:lnTo>
                      <a:pt x="50" y="264"/>
                    </a:lnTo>
                    <a:lnTo>
                      <a:pt x="24" y="268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4" name="Freeform 10"/>
              <p:cNvSpPr>
                <a:spLocks/>
              </p:cNvSpPr>
              <p:nvPr/>
            </p:nvSpPr>
            <p:spPr bwMode="ltGray">
              <a:xfrm>
                <a:off x="20" y="101"/>
                <a:ext cx="402" cy="182"/>
              </a:xfrm>
              <a:custGeom>
                <a:avLst/>
                <a:gdLst/>
                <a:ahLst/>
                <a:cxnLst>
                  <a:cxn ang="0">
                    <a:pos x="401" y="23"/>
                  </a:cxn>
                  <a:cxn ang="0">
                    <a:pos x="401" y="164"/>
                  </a:cxn>
                  <a:cxn ang="0">
                    <a:pos x="394" y="166"/>
                  </a:cxn>
                  <a:cxn ang="0">
                    <a:pos x="386" y="168"/>
                  </a:cxn>
                  <a:cxn ang="0">
                    <a:pos x="377" y="170"/>
                  </a:cxn>
                  <a:cxn ang="0">
                    <a:pos x="367" y="172"/>
                  </a:cxn>
                  <a:cxn ang="0">
                    <a:pos x="356" y="173"/>
                  </a:cxn>
                  <a:cxn ang="0">
                    <a:pos x="345" y="174"/>
                  </a:cxn>
                  <a:cxn ang="0">
                    <a:pos x="333" y="176"/>
                  </a:cxn>
                  <a:cxn ang="0">
                    <a:pos x="319" y="177"/>
                  </a:cxn>
                  <a:cxn ang="0">
                    <a:pos x="292" y="179"/>
                  </a:cxn>
                  <a:cxn ang="0">
                    <a:pos x="263" y="180"/>
                  </a:cxn>
                  <a:cxn ang="0">
                    <a:pos x="232" y="181"/>
                  </a:cxn>
                  <a:cxn ang="0">
                    <a:pos x="200" y="181"/>
                  </a:cxn>
                  <a:cxn ang="0">
                    <a:pos x="169" y="181"/>
                  </a:cxn>
                  <a:cxn ang="0">
                    <a:pos x="138" y="180"/>
                  </a:cxn>
                  <a:cxn ang="0">
                    <a:pos x="109" y="179"/>
                  </a:cxn>
                  <a:cxn ang="0">
                    <a:pos x="81" y="177"/>
                  </a:cxn>
                  <a:cxn ang="0">
                    <a:pos x="68" y="176"/>
                  </a:cxn>
                  <a:cxn ang="0">
                    <a:pos x="56" y="174"/>
                  </a:cxn>
                  <a:cxn ang="0">
                    <a:pos x="45" y="173"/>
                  </a:cxn>
                  <a:cxn ang="0">
                    <a:pos x="34" y="172"/>
                  </a:cxn>
                  <a:cxn ang="0">
                    <a:pos x="23" y="170"/>
                  </a:cxn>
                  <a:cxn ang="0">
                    <a:pos x="15" y="168"/>
                  </a:cxn>
                  <a:cxn ang="0">
                    <a:pos x="7" y="166"/>
                  </a:cxn>
                  <a:cxn ang="0">
                    <a:pos x="0" y="164"/>
                  </a:cxn>
                  <a:cxn ang="0">
                    <a:pos x="0" y="23"/>
                  </a:cxn>
                  <a:cxn ang="0">
                    <a:pos x="5" y="19"/>
                  </a:cxn>
                  <a:cxn ang="0">
                    <a:pos x="11" y="14"/>
                  </a:cxn>
                  <a:cxn ang="0">
                    <a:pos x="18" y="11"/>
                  </a:cxn>
                  <a:cxn ang="0">
                    <a:pos x="25" y="8"/>
                  </a:cxn>
                  <a:cxn ang="0">
                    <a:pos x="34" y="6"/>
                  </a:cxn>
                  <a:cxn ang="0">
                    <a:pos x="43" y="4"/>
                  </a:cxn>
                  <a:cxn ang="0">
                    <a:pos x="61" y="1"/>
                  </a:cxn>
                  <a:cxn ang="0">
                    <a:pos x="82" y="0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54" y="0"/>
                  </a:cxn>
                  <a:cxn ang="0">
                    <a:pos x="167" y="0"/>
                  </a:cxn>
                  <a:cxn ang="0">
                    <a:pos x="182" y="1"/>
                  </a:cxn>
                  <a:cxn ang="0">
                    <a:pos x="197" y="2"/>
                  </a:cxn>
                  <a:cxn ang="0">
                    <a:pos x="213" y="3"/>
                  </a:cxn>
                  <a:cxn ang="0">
                    <a:pos x="248" y="6"/>
                  </a:cxn>
                  <a:cxn ang="0">
                    <a:pos x="283" y="10"/>
                  </a:cxn>
                  <a:cxn ang="0">
                    <a:pos x="318" y="14"/>
                  </a:cxn>
                  <a:cxn ang="0">
                    <a:pos x="334" y="16"/>
                  </a:cxn>
                  <a:cxn ang="0">
                    <a:pos x="350" y="18"/>
                  </a:cxn>
                  <a:cxn ang="0">
                    <a:pos x="365" y="19"/>
                  </a:cxn>
                  <a:cxn ang="0">
                    <a:pos x="378" y="21"/>
                  </a:cxn>
                  <a:cxn ang="0">
                    <a:pos x="390" y="22"/>
                  </a:cxn>
                  <a:cxn ang="0">
                    <a:pos x="401" y="23"/>
                  </a:cxn>
                </a:cxnLst>
                <a:rect l="0" t="0" r="r" b="b"/>
                <a:pathLst>
                  <a:path w="402" h="182">
                    <a:moveTo>
                      <a:pt x="401" y="23"/>
                    </a:moveTo>
                    <a:lnTo>
                      <a:pt x="401" y="164"/>
                    </a:lnTo>
                    <a:lnTo>
                      <a:pt x="394" y="166"/>
                    </a:lnTo>
                    <a:lnTo>
                      <a:pt x="386" y="168"/>
                    </a:lnTo>
                    <a:lnTo>
                      <a:pt x="377" y="170"/>
                    </a:lnTo>
                    <a:lnTo>
                      <a:pt x="367" y="172"/>
                    </a:lnTo>
                    <a:lnTo>
                      <a:pt x="356" y="173"/>
                    </a:lnTo>
                    <a:lnTo>
                      <a:pt x="345" y="174"/>
                    </a:lnTo>
                    <a:lnTo>
                      <a:pt x="333" y="176"/>
                    </a:lnTo>
                    <a:lnTo>
                      <a:pt x="319" y="177"/>
                    </a:lnTo>
                    <a:lnTo>
                      <a:pt x="292" y="179"/>
                    </a:lnTo>
                    <a:lnTo>
                      <a:pt x="263" y="180"/>
                    </a:lnTo>
                    <a:lnTo>
                      <a:pt x="232" y="181"/>
                    </a:lnTo>
                    <a:lnTo>
                      <a:pt x="200" y="181"/>
                    </a:lnTo>
                    <a:lnTo>
                      <a:pt x="169" y="181"/>
                    </a:lnTo>
                    <a:lnTo>
                      <a:pt x="138" y="180"/>
                    </a:lnTo>
                    <a:lnTo>
                      <a:pt x="109" y="179"/>
                    </a:lnTo>
                    <a:lnTo>
                      <a:pt x="81" y="177"/>
                    </a:lnTo>
                    <a:lnTo>
                      <a:pt x="68" y="176"/>
                    </a:lnTo>
                    <a:lnTo>
                      <a:pt x="56" y="174"/>
                    </a:lnTo>
                    <a:lnTo>
                      <a:pt x="45" y="173"/>
                    </a:lnTo>
                    <a:lnTo>
                      <a:pt x="34" y="172"/>
                    </a:lnTo>
                    <a:lnTo>
                      <a:pt x="23" y="170"/>
                    </a:lnTo>
                    <a:lnTo>
                      <a:pt x="15" y="168"/>
                    </a:lnTo>
                    <a:lnTo>
                      <a:pt x="7" y="166"/>
                    </a:lnTo>
                    <a:lnTo>
                      <a:pt x="0" y="164"/>
                    </a:lnTo>
                    <a:lnTo>
                      <a:pt x="0" y="23"/>
                    </a:lnTo>
                    <a:lnTo>
                      <a:pt x="5" y="19"/>
                    </a:lnTo>
                    <a:lnTo>
                      <a:pt x="11" y="14"/>
                    </a:lnTo>
                    <a:lnTo>
                      <a:pt x="18" y="11"/>
                    </a:lnTo>
                    <a:lnTo>
                      <a:pt x="25" y="8"/>
                    </a:lnTo>
                    <a:lnTo>
                      <a:pt x="34" y="6"/>
                    </a:lnTo>
                    <a:lnTo>
                      <a:pt x="43" y="4"/>
                    </a:lnTo>
                    <a:lnTo>
                      <a:pt x="61" y="1"/>
                    </a:lnTo>
                    <a:lnTo>
                      <a:pt x="82" y="0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54" y="0"/>
                    </a:lnTo>
                    <a:lnTo>
                      <a:pt x="167" y="0"/>
                    </a:lnTo>
                    <a:lnTo>
                      <a:pt x="182" y="1"/>
                    </a:lnTo>
                    <a:lnTo>
                      <a:pt x="197" y="2"/>
                    </a:lnTo>
                    <a:lnTo>
                      <a:pt x="213" y="3"/>
                    </a:lnTo>
                    <a:lnTo>
                      <a:pt x="248" y="6"/>
                    </a:lnTo>
                    <a:lnTo>
                      <a:pt x="283" y="10"/>
                    </a:lnTo>
                    <a:lnTo>
                      <a:pt x="318" y="14"/>
                    </a:lnTo>
                    <a:lnTo>
                      <a:pt x="334" y="16"/>
                    </a:lnTo>
                    <a:lnTo>
                      <a:pt x="350" y="18"/>
                    </a:lnTo>
                    <a:lnTo>
                      <a:pt x="365" y="19"/>
                    </a:lnTo>
                    <a:lnTo>
                      <a:pt x="378" y="21"/>
                    </a:lnTo>
                    <a:lnTo>
                      <a:pt x="390" y="22"/>
                    </a:lnTo>
                    <a:lnTo>
                      <a:pt x="401" y="23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5" name="Freeform 11"/>
              <p:cNvSpPr>
                <a:spLocks/>
              </p:cNvSpPr>
              <p:nvPr/>
            </p:nvSpPr>
            <p:spPr bwMode="ltGray">
              <a:xfrm>
                <a:off x="20" y="625"/>
                <a:ext cx="402" cy="212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188"/>
                  </a:cxn>
                  <a:cxn ang="0">
                    <a:pos x="394" y="190"/>
                  </a:cxn>
                  <a:cxn ang="0">
                    <a:pos x="386" y="193"/>
                  </a:cxn>
                  <a:cxn ang="0">
                    <a:pos x="377" y="196"/>
                  </a:cxn>
                  <a:cxn ang="0">
                    <a:pos x="367" y="198"/>
                  </a:cxn>
                  <a:cxn ang="0">
                    <a:pos x="356" y="200"/>
                  </a:cxn>
                  <a:cxn ang="0">
                    <a:pos x="345" y="203"/>
                  </a:cxn>
                  <a:cxn ang="0">
                    <a:pos x="333" y="204"/>
                  </a:cxn>
                  <a:cxn ang="0">
                    <a:pos x="319" y="205"/>
                  </a:cxn>
                  <a:cxn ang="0">
                    <a:pos x="292" y="208"/>
                  </a:cxn>
                  <a:cxn ang="0">
                    <a:pos x="263" y="209"/>
                  </a:cxn>
                  <a:cxn ang="0">
                    <a:pos x="232" y="211"/>
                  </a:cxn>
                  <a:cxn ang="0">
                    <a:pos x="200" y="211"/>
                  </a:cxn>
                  <a:cxn ang="0">
                    <a:pos x="169" y="211"/>
                  </a:cxn>
                  <a:cxn ang="0">
                    <a:pos x="138" y="209"/>
                  </a:cxn>
                  <a:cxn ang="0">
                    <a:pos x="109" y="208"/>
                  </a:cxn>
                  <a:cxn ang="0">
                    <a:pos x="81" y="205"/>
                  </a:cxn>
                  <a:cxn ang="0">
                    <a:pos x="68" y="204"/>
                  </a:cxn>
                  <a:cxn ang="0">
                    <a:pos x="56" y="203"/>
                  </a:cxn>
                  <a:cxn ang="0">
                    <a:pos x="45" y="200"/>
                  </a:cxn>
                  <a:cxn ang="0">
                    <a:pos x="34" y="198"/>
                  </a:cxn>
                  <a:cxn ang="0">
                    <a:pos x="23" y="196"/>
                  </a:cxn>
                  <a:cxn ang="0">
                    <a:pos x="15" y="193"/>
                  </a:cxn>
                  <a:cxn ang="0">
                    <a:pos x="7" y="190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22" y="2"/>
                  </a:cxn>
                  <a:cxn ang="0">
                    <a:pos x="44" y="4"/>
                  </a:cxn>
                  <a:cxn ang="0">
                    <a:pos x="64" y="6"/>
                  </a:cxn>
                  <a:cxn ang="0">
                    <a:pos x="84" y="8"/>
                  </a:cxn>
                  <a:cxn ang="0">
                    <a:pos x="103" y="9"/>
                  </a:cxn>
                  <a:cxn ang="0">
                    <a:pos x="121" y="10"/>
                  </a:cxn>
                  <a:cxn ang="0">
                    <a:pos x="138" y="10"/>
                  </a:cxn>
                  <a:cxn ang="0">
                    <a:pos x="155" y="12"/>
                  </a:cxn>
                  <a:cxn ang="0">
                    <a:pos x="171" y="12"/>
                  </a:cxn>
                  <a:cxn ang="0">
                    <a:pos x="185" y="12"/>
                  </a:cxn>
                  <a:cxn ang="0">
                    <a:pos x="200" y="12"/>
                  </a:cxn>
                  <a:cxn ang="0">
                    <a:pos x="213" y="12"/>
                  </a:cxn>
                  <a:cxn ang="0">
                    <a:pos x="238" y="12"/>
                  </a:cxn>
                  <a:cxn ang="0">
                    <a:pos x="261" y="10"/>
                  </a:cxn>
                  <a:cxn ang="0">
                    <a:pos x="283" y="9"/>
                  </a:cxn>
                  <a:cxn ang="0">
                    <a:pos x="302" y="8"/>
                  </a:cxn>
                  <a:cxn ang="0">
                    <a:pos x="320" y="5"/>
                  </a:cxn>
                  <a:cxn ang="0">
                    <a:pos x="337" y="4"/>
                  </a:cxn>
                  <a:cxn ang="0">
                    <a:pos x="353" y="2"/>
                  </a:cxn>
                  <a:cxn ang="0">
                    <a:pos x="370" y="1"/>
                  </a:cxn>
                  <a:cxn ang="0">
                    <a:pos x="401" y="0"/>
                  </a:cxn>
                </a:cxnLst>
                <a:rect l="0" t="0" r="r" b="b"/>
                <a:pathLst>
                  <a:path w="402" h="212">
                    <a:moveTo>
                      <a:pt x="401" y="0"/>
                    </a:moveTo>
                    <a:lnTo>
                      <a:pt x="401" y="188"/>
                    </a:lnTo>
                    <a:lnTo>
                      <a:pt x="394" y="190"/>
                    </a:lnTo>
                    <a:lnTo>
                      <a:pt x="386" y="193"/>
                    </a:lnTo>
                    <a:lnTo>
                      <a:pt x="377" y="196"/>
                    </a:lnTo>
                    <a:lnTo>
                      <a:pt x="367" y="198"/>
                    </a:lnTo>
                    <a:lnTo>
                      <a:pt x="356" y="200"/>
                    </a:lnTo>
                    <a:lnTo>
                      <a:pt x="345" y="203"/>
                    </a:lnTo>
                    <a:lnTo>
                      <a:pt x="333" y="204"/>
                    </a:lnTo>
                    <a:lnTo>
                      <a:pt x="319" y="205"/>
                    </a:lnTo>
                    <a:lnTo>
                      <a:pt x="292" y="208"/>
                    </a:lnTo>
                    <a:lnTo>
                      <a:pt x="263" y="209"/>
                    </a:lnTo>
                    <a:lnTo>
                      <a:pt x="232" y="211"/>
                    </a:lnTo>
                    <a:lnTo>
                      <a:pt x="200" y="211"/>
                    </a:lnTo>
                    <a:lnTo>
                      <a:pt x="169" y="211"/>
                    </a:lnTo>
                    <a:lnTo>
                      <a:pt x="138" y="209"/>
                    </a:lnTo>
                    <a:lnTo>
                      <a:pt x="109" y="208"/>
                    </a:lnTo>
                    <a:lnTo>
                      <a:pt x="81" y="205"/>
                    </a:lnTo>
                    <a:lnTo>
                      <a:pt x="68" y="204"/>
                    </a:lnTo>
                    <a:lnTo>
                      <a:pt x="56" y="203"/>
                    </a:lnTo>
                    <a:lnTo>
                      <a:pt x="45" y="200"/>
                    </a:lnTo>
                    <a:lnTo>
                      <a:pt x="34" y="198"/>
                    </a:lnTo>
                    <a:lnTo>
                      <a:pt x="23" y="196"/>
                    </a:lnTo>
                    <a:lnTo>
                      <a:pt x="15" y="193"/>
                    </a:lnTo>
                    <a:lnTo>
                      <a:pt x="7" y="190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22" y="2"/>
                    </a:lnTo>
                    <a:lnTo>
                      <a:pt x="44" y="4"/>
                    </a:lnTo>
                    <a:lnTo>
                      <a:pt x="64" y="6"/>
                    </a:lnTo>
                    <a:lnTo>
                      <a:pt x="84" y="8"/>
                    </a:lnTo>
                    <a:lnTo>
                      <a:pt x="103" y="9"/>
                    </a:lnTo>
                    <a:lnTo>
                      <a:pt x="121" y="10"/>
                    </a:lnTo>
                    <a:lnTo>
                      <a:pt x="138" y="10"/>
                    </a:lnTo>
                    <a:lnTo>
                      <a:pt x="155" y="12"/>
                    </a:lnTo>
                    <a:lnTo>
                      <a:pt x="171" y="12"/>
                    </a:lnTo>
                    <a:lnTo>
                      <a:pt x="185" y="12"/>
                    </a:lnTo>
                    <a:lnTo>
                      <a:pt x="200" y="12"/>
                    </a:lnTo>
                    <a:lnTo>
                      <a:pt x="213" y="12"/>
                    </a:lnTo>
                    <a:lnTo>
                      <a:pt x="238" y="12"/>
                    </a:lnTo>
                    <a:lnTo>
                      <a:pt x="261" y="10"/>
                    </a:lnTo>
                    <a:lnTo>
                      <a:pt x="283" y="9"/>
                    </a:lnTo>
                    <a:lnTo>
                      <a:pt x="302" y="8"/>
                    </a:lnTo>
                    <a:lnTo>
                      <a:pt x="320" y="5"/>
                    </a:lnTo>
                    <a:lnTo>
                      <a:pt x="337" y="4"/>
                    </a:lnTo>
                    <a:lnTo>
                      <a:pt x="353" y="2"/>
                    </a:lnTo>
                    <a:lnTo>
                      <a:pt x="370" y="1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6" name="Freeform 12"/>
              <p:cNvSpPr>
                <a:spLocks/>
              </p:cNvSpPr>
              <p:nvPr/>
            </p:nvSpPr>
            <p:spPr bwMode="ltGray">
              <a:xfrm>
                <a:off x="20" y="432"/>
                <a:ext cx="402" cy="273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1"/>
                  </a:cxn>
                  <a:cxn ang="0">
                    <a:pos x="401" y="3"/>
                  </a:cxn>
                  <a:cxn ang="0">
                    <a:pos x="401" y="6"/>
                  </a:cxn>
                  <a:cxn ang="0">
                    <a:pos x="401" y="11"/>
                  </a:cxn>
                  <a:cxn ang="0">
                    <a:pos x="401" y="18"/>
                  </a:cxn>
                  <a:cxn ang="0">
                    <a:pos x="401" y="24"/>
                  </a:cxn>
                  <a:cxn ang="0">
                    <a:pos x="401" y="42"/>
                  </a:cxn>
                  <a:cxn ang="0">
                    <a:pos x="401" y="62"/>
                  </a:cxn>
                  <a:cxn ang="0">
                    <a:pos x="401" y="86"/>
                  </a:cxn>
                  <a:cxn ang="0">
                    <a:pos x="401" y="111"/>
                  </a:cxn>
                  <a:cxn ang="0">
                    <a:pos x="401" y="136"/>
                  </a:cxn>
                  <a:cxn ang="0">
                    <a:pos x="401" y="161"/>
                  </a:cxn>
                  <a:cxn ang="0">
                    <a:pos x="401" y="186"/>
                  </a:cxn>
                  <a:cxn ang="0">
                    <a:pos x="401" y="209"/>
                  </a:cxn>
                  <a:cxn ang="0">
                    <a:pos x="401" y="229"/>
                  </a:cxn>
                  <a:cxn ang="0">
                    <a:pos x="401" y="247"/>
                  </a:cxn>
                  <a:cxn ang="0">
                    <a:pos x="401" y="254"/>
                  </a:cxn>
                  <a:cxn ang="0">
                    <a:pos x="401" y="261"/>
                  </a:cxn>
                  <a:cxn ang="0">
                    <a:pos x="401" y="265"/>
                  </a:cxn>
                  <a:cxn ang="0">
                    <a:pos x="401" y="269"/>
                  </a:cxn>
                  <a:cxn ang="0">
                    <a:pos x="401" y="271"/>
                  </a:cxn>
                  <a:cxn ang="0">
                    <a:pos x="401" y="272"/>
                  </a:cxn>
                  <a:cxn ang="0">
                    <a:pos x="390" y="266"/>
                  </a:cxn>
                  <a:cxn ang="0">
                    <a:pos x="379" y="262"/>
                  </a:cxn>
                  <a:cxn ang="0">
                    <a:pos x="360" y="254"/>
                  </a:cxn>
                  <a:cxn ang="0">
                    <a:pos x="343" y="248"/>
                  </a:cxn>
                  <a:cxn ang="0">
                    <a:pos x="326" y="245"/>
                  </a:cxn>
                  <a:cxn ang="0">
                    <a:pos x="308" y="243"/>
                  </a:cxn>
                  <a:cxn ang="0">
                    <a:pos x="290" y="241"/>
                  </a:cxn>
                  <a:cxn ang="0">
                    <a:pos x="280" y="241"/>
                  </a:cxn>
                  <a:cxn ang="0">
                    <a:pos x="270" y="241"/>
                  </a:cxn>
                  <a:cxn ang="0">
                    <a:pos x="258" y="241"/>
                  </a:cxn>
                  <a:cxn ang="0">
                    <a:pos x="246" y="241"/>
                  </a:cxn>
                  <a:cxn ang="0">
                    <a:pos x="234" y="241"/>
                  </a:cxn>
                  <a:cxn ang="0">
                    <a:pos x="219" y="242"/>
                  </a:cxn>
                  <a:cxn ang="0">
                    <a:pos x="203" y="244"/>
                  </a:cxn>
                  <a:cxn ang="0">
                    <a:pos x="188" y="245"/>
                  </a:cxn>
                  <a:cxn ang="0">
                    <a:pos x="155" y="251"/>
                  </a:cxn>
                  <a:cxn ang="0">
                    <a:pos x="121" y="256"/>
                  </a:cxn>
                  <a:cxn ang="0">
                    <a:pos x="87" y="262"/>
                  </a:cxn>
                  <a:cxn ang="0">
                    <a:pos x="71" y="265"/>
                  </a:cxn>
                  <a:cxn ang="0">
                    <a:pos x="55" y="267"/>
                  </a:cxn>
                  <a:cxn ang="0">
                    <a:pos x="39" y="269"/>
                  </a:cxn>
                  <a:cxn ang="0">
                    <a:pos x="25" y="271"/>
                  </a:cxn>
                  <a:cxn ang="0">
                    <a:pos x="12" y="272"/>
                  </a:cxn>
                  <a:cxn ang="0">
                    <a:pos x="0" y="272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273">
                    <a:moveTo>
                      <a:pt x="401" y="0"/>
                    </a:moveTo>
                    <a:lnTo>
                      <a:pt x="401" y="1"/>
                    </a:lnTo>
                    <a:lnTo>
                      <a:pt x="401" y="3"/>
                    </a:lnTo>
                    <a:lnTo>
                      <a:pt x="401" y="6"/>
                    </a:lnTo>
                    <a:lnTo>
                      <a:pt x="401" y="11"/>
                    </a:lnTo>
                    <a:lnTo>
                      <a:pt x="401" y="18"/>
                    </a:lnTo>
                    <a:lnTo>
                      <a:pt x="401" y="24"/>
                    </a:lnTo>
                    <a:lnTo>
                      <a:pt x="401" y="42"/>
                    </a:lnTo>
                    <a:lnTo>
                      <a:pt x="401" y="62"/>
                    </a:lnTo>
                    <a:lnTo>
                      <a:pt x="401" y="86"/>
                    </a:lnTo>
                    <a:lnTo>
                      <a:pt x="401" y="111"/>
                    </a:lnTo>
                    <a:lnTo>
                      <a:pt x="401" y="136"/>
                    </a:lnTo>
                    <a:lnTo>
                      <a:pt x="401" y="161"/>
                    </a:lnTo>
                    <a:lnTo>
                      <a:pt x="401" y="186"/>
                    </a:lnTo>
                    <a:lnTo>
                      <a:pt x="401" y="209"/>
                    </a:lnTo>
                    <a:lnTo>
                      <a:pt x="401" y="229"/>
                    </a:lnTo>
                    <a:lnTo>
                      <a:pt x="401" y="247"/>
                    </a:lnTo>
                    <a:lnTo>
                      <a:pt x="401" y="254"/>
                    </a:lnTo>
                    <a:lnTo>
                      <a:pt x="401" y="261"/>
                    </a:lnTo>
                    <a:lnTo>
                      <a:pt x="401" y="265"/>
                    </a:lnTo>
                    <a:lnTo>
                      <a:pt x="401" y="269"/>
                    </a:lnTo>
                    <a:lnTo>
                      <a:pt x="401" y="271"/>
                    </a:lnTo>
                    <a:lnTo>
                      <a:pt x="401" y="272"/>
                    </a:lnTo>
                    <a:lnTo>
                      <a:pt x="390" y="266"/>
                    </a:lnTo>
                    <a:lnTo>
                      <a:pt x="379" y="262"/>
                    </a:lnTo>
                    <a:lnTo>
                      <a:pt x="360" y="254"/>
                    </a:lnTo>
                    <a:lnTo>
                      <a:pt x="343" y="248"/>
                    </a:lnTo>
                    <a:lnTo>
                      <a:pt x="326" y="245"/>
                    </a:lnTo>
                    <a:lnTo>
                      <a:pt x="308" y="243"/>
                    </a:lnTo>
                    <a:lnTo>
                      <a:pt x="290" y="241"/>
                    </a:lnTo>
                    <a:lnTo>
                      <a:pt x="280" y="241"/>
                    </a:lnTo>
                    <a:lnTo>
                      <a:pt x="270" y="241"/>
                    </a:lnTo>
                    <a:lnTo>
                      <a:pt x="258" y="241"/>
                    </a:lnTo>
                    <a:lnTo>
                      <a:pt x="246" y="241"/>
                    </a:lnTo>
                    <a:lnTo>
                      <a:pt x="234" y="241"/>
                    </a:lnTo>
                    <a:lnTo>
                      <a:pt x="219" y="242"/>
                    </a:lnTo>
                    <a:lnTo>
                      <a:pt x="203" y="244"/>
                    </a:lnTo>
                    <a:lnTo>
                      <a:pt x="188" y="245"/>
                    </a:lnTo>
                    <a:lnTo>
                      <a:pt x="155" y="251"/>
                    </a:lnTo>
                    <a:lnTo>
                      <a:pt x="121" y="256"/>
                    </a:lnTo>
                    <a:lnTo>
                      <a:pt x="87" y="262"/>
                    </a:lnTo>
                    <a:lnTo>
                      <a:pt x="71" y="265"/>
                    </a:lnTo>
                    <a:lnTo>
                      <a:pt x="55" y="267"/>
                    </a:lnTo>
                    <a:lnTo>
                      <a:pt x="39" y="269"/>
                    </a:lnTo>
                    <a:lnTo>
                      <a:pt x="25" y="271"/>
                    </a:lnTo>
                    <a:lnTo>
                      <a:pt x="12" y="272"/>
                    </a:lnTo>
                    <a:lnTo>
                      <a:pt x="0" y="272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7" name="Freeform 13"/>
              <p:cNvSpPr>
                <a:spLocks/>
              </p:cNvSpPr>
              <p:nvPr/>
            </p:nvSpPr>
            <p:spPr bwMode="ltGray">
              <a:xfrm>
                <a:off x="20" y="254"/>
                <a:ext cx="403" cy="205"/>
              </a:xfrm>
              <a:custGeom>
                <a:avLst/>
                <a:gdLst/>
                <a:ahLst/>
                <a:cxnLst>
                  <a:cxn ang="0">
                    <a:pos x="402" y="13"/>
                  </a:cxn>
                  <a:cxn ang="0">
                    <a:pos x="402" y="191"/>
                  </a:cxn>
                  <a:cxn ang="0">
                    <a:pos x="396" y="195"/>
                  </a:cxn>
                  <a:cxn ang="0">
                    <a:pos x="390" y="199"/>
                  </a:cxn>
                  <a:cxn ang="0">
                    <a:pos x="383" y="202"/>
                  </a:cxn>
                  <a:cxn ang="0">
                    <a:pos x="375" y="203"/>
                  </a:cxn>
                  <a:cxn ang="0">
                    <a:pos x="368" y="204"/>
                  </a:cxn>
                  <a:cxn ang="0">
                    <a:pos x="359" y="204"/>
                  </a:cxn>
                  <a:cxn ang="0">
                    <a:pos x="340" y="202"/>
                  </a:cxn>
                  <a:cxn ang="0">
                    <a:pos x="319" y="198"/>
                  </a:cxn>
                  <a:cxn ang="0">
                    <a:pos x="296" y="195"/>
                  </a:cxn>
                  <a:cxn ang="0">
                    <a:pos x="272" y="192"/>
                  </a:cxn>
                  <a:cxn ang="0">
                    <a:pos x="247" y="191"/>
                  </a:cxn>
                  <a:cxn ang="0">
                    <a:pos x="233" y="191"/>
                  </a:cxn>
                  <a:cxn ang="0">
                    <a:pos x="219" y="192"/>
                  </a:cxn>
                  <a:cxn ang="0">
                    <a:pos x="202" y="193"/>
                  </a:cxn>
                  <a:cxn ang="0">
                    <a:pos x="186" y="195"/>
                  </a:cxn>
                  <a:cxn ang="0">
                    <a:pos x="168" y="197"/>
                  </a:cxn>
                  <a:cxn ang="0">
                    <a:pos x="150" y="198"/>
                  </a:cxn>
                  <a:cxn ang="0">
                    <a:pos x="113" y="202"/>
                  </a:cxn>
                  <a:cxn ang="0">
                    <a:pos x="96" y="203"/>
                  </a:cxn>
                  <a:cxn ang="0">
                    <a:pos x="78" y="204"/>
                  </a:cxn>
                  <a:cxn ang="0">
                    <a:pos x="61" y="204"/>
                  </a:cxn>
                  <a:cxn ang="0">
                    <a:pos x="46" y="203"/>
                  </a:cxn>
                  <a:cxn ang="0">
                    <a:pos x="32" y="202"/>
                  </a:cxn>
                  <a:cxn ang="0">
                    <a:pos x="19" y="199"/>
                  </a:cxn>
                  <a:cxn ang="0">
                    <a:pos x="9" y="195"/>
                  </a:cxn>
                  <a:cxn ang="0">
                    <a:pos x="0" y="191"/>
                  </a:cxn>
                  <a:cxn ang="0">
                    <a:pos x="0" y="13"/>
                  </a:cxn>
                  <a:cxn ang="0">
                    <a:pos x="5" y="10"/>
                  </a:cxn>
                  <a:cxn ang="0">
                    <a:pos x="12" y="8"/>
                  </a:cxn>
                  <a:cxn ang="0">
                    <a:pos x="19" y="6"/>
                  </a:cxn>
                  <a:cxn ang="0">
                    <a:pos x="27" y="4"/>
                  </a:cxn>
                  <a:cxn ang="0">
                    <a:pos x="36" y="3"/>
                  </a:cxn>
                  <a:cxn ang="0">
                    <a:pos x="46" y="2"/>
                  </a:cxn>
                  <a:cxn ang="0">
                    <a:pos x="67" y="1"/>
                  </a:cxn>
                  <a:cxn ang="0">
                    <a:pos x="90" y="0"/>
                  </a:cxn>
                  <a:cxn ang="0">
                    <a:pos x="114" y="0"/>
                  </a:cxn>
                  <a:cxn ang="0">
                    <a:pos x="140" y="1"/>
                  </a:cxn>
                  <a:cxn ang="0">
                    <a:pos x="166" y="2"/>
                  </a:cxn>
                  <a:cxn ang="0">
                    <a:pos x="191" y="4"/>
                  </a:cxn>
                  <a:cxn ang="0">
                    <a:pos x="218" y="5"/>
                  </a:cxn>
                  <a:cxn ang="0">
                    <a:pos x="242" y="7"/>
                  </a:cxn>
                  <a:cxn ang="0">
                    <a:pos x="266" y="9"/>
                  </a:cxn>
                  <a:cxn ang="0">
                    <a:pos x="288" y="10"/>
                  </a:cxn>
                  <a:cxn ang="0">
                    <a:pos x="308" y="11"/>
                  </a:cxn>
                  <a:cxn ang="0">
                    <a:pos x="317" y="12"/>
                  </a:cxn>
                  <a:cxn ang="0">
                    <a:pos x="325" y="13"/>
                  </a:cxn>
                  <a:cxn ang="0">
                    <a:pos x="332" y="13"/>
                  </a:cxn>
                  <a:cxn ang="0">
                    <a:pos x="339" y="13"/>
                  </a:cxn>
                  <a:cxn ang="0">
                    <a:pos x="351" y="13"/>
                  </a:cxn>
                  <a:cxn ang="0">
                    <a:pos x="361" y="13"/>
                  </a:cxn>
                  <a:cxn ang="0">
                    <a:pos x="369" y="13"/>
                  </a:cxn>
                  <a:cxn ang="0">
                    <a:pos x="375" y="13"/>
                  </a:cxn>
                  <a:cxn ang="0">
                    <a:pos x="381" y="13"/>
                  </a:cxn>
                  <a:cxn ang="0">
                    <a:pos x="385" y="13"/>
                  </a:cxn>
                  <a:cxn ang="0">
                    <a:pos x="388" y="13"/>
                  </a:cxn>
                  <a:cxn ang="0">
                    <a:pos x="391" y="13"/>
                  </a:cxn>
                  <a:cxn ang="0">
                    <a:pos x="394" y="13"/>
                  </a:cxn>
                  <a:cxn ang="0">
                    <a:pos x="396" y="13"/>
                  </a:cxn>
                  <a:cxn ang="0">
                    <a:pos x="398" y="13"/>
                  </a:cxn>
                  <a:cxn ang="0">
                    <a:pos x="399" y="13"/>
                  </a:cxn>
                  <a:cxn ang="0">
                    <a:pos x="402" y="13"/>
                  </a:cxn>
                </a:cxnLst>
                <a:rect l="0" t="0" r="r" b="b"/>
                <a:pathLst>
                  <a:path w="403" h="205">
                    <a:moveTo>
                      <a:pt x="402" y="13"/>
                    </a:moveTo>
                    <a:lnTo>
                      <a:pt x="402" y="191"/>
                    </a:lnTo>
                    <a:lnTo>
                      <a:pt x="396" y="195"/>
                    </a:lnTo>
                    <a:lnTo>
                      <a:pt x="390" y="199"/>
                    </a:lnTo>
                    <a:lnTo>
                      <a:pt x="383" y="202"/>
                    </a:lnTo>
                    <a:lnTo>
                      <a:pt x="375" y="203"/>
                    </a:lnTo>
                    <a:lnTo>
                      <a:pt x="368" y="204"/>
                    </a:lnTo>
                    <a:lnTo>
                      <a:pt x="359" y="204"/>
                    </a:lnTo>
                    <a:lnTo>
                      <a:pt x="340" y="202"/>
                    </a:lnTo>
                    <a:lnTo>
                      <a:pt x="319" y="198"/>
                    </a:lnTo>
                    <a:lnTo>
                      <a:pt x="296" y="195"/>
                    </a:lnTo>
                    <a:lnTo>
                      <a:pt x="272" y="192"/>
                    </a:lnTo>
                    <a:lnTo>
                      <a:pt x="247" y="191"/>
                    </a:lnTo>
                    <a:lnTo>
                      <a:pt x="233" y="191"/>
                    </a:lnTo>
                    <a:lnTo>
                      <a:pt x="219" y="192"/>
                    </a:lnTo>
                    <a:lnTo>
                      <a:pt x="202" y="193"/>
                    </a:lnTo>
                    <a:lnTo>
                      <a:pt x="186" y="195"/>
                    </a:lnTo>
                    <a:lnTo>
                      <a:pt x="168" y="197"/>
                    </a:lnTo>
                    <a:lnTo>
                      <a:pt x="150" y="198"/>
                    </a:lnTo>
                    <a:lnTo>
                      <a:pt x="113" y="202"/>
                    </a:lnTo>
                    <a:lnTo>
                      <a:pt x="96" y="203"/>
                    </a:lnTo>
                    <a:lnTo>
                      <a:pt x="78" y="204"/>
                    </a:lnTo>
                    <a:lnTo>
                      <a:pt x="61" y="204"/>
                    </a:lnTo>
                    <a:lnTo>
                      <a:pt x="46" y="203"/>
                    </a:lnTo>
                    <a:lnTo>
                      <a:pt x="32" y="202"/>
                    </a:lnTo>
                    <a:lnTo>
                      <a:pt x="19" y="199"/>
                    </a:lnTo>
                    <a:lnTo>
                      <a:pt x="9" y="195"/>
                    </a:lnTo>
                    <a:lnTo>
                      <a:pt x="0" y="191"/>
                    </a:lnTo>
                    <a:lnTo>
                      <a:pt x="0" y="13"/>
                    </a:lnTo>
                    <a:lnTo>
                      <a:pt x="5" y="10"/>
                    </a:lnTo>
                    <a:lnTo>
                      <a:pt x="12" y="8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3"/>
                    </a:lnTo>
                    <a:lnTo>
                      <a:pt x="46" y="2"/>
                    </a:lnTo>
                    <a:lnTo>
                      <a:pt x="67" y="1"/>
                    </a:lnTo>
                    <a:lnTo>
                      <a:pt x="90" y="0"/>
                    </a:lnTo>
                    <a:lnTo>
                      <a:pt x="114" y="0"/>
                    </a:lnTo>
                    <a:lnTo>
                      <a:pt x="140" y="1"/>
                    </a:lnTo>
                    <a:lnTo>
                      <a:pt x="166" y="2"/>
                    </a:lnTo>
                    <a:lnTo>
                      <a:pt x="191" y="4"/>
                    </a:lnTo>
                    <a:lnTo>
                      <a:pt x="218" y="5"/>
                    </a:lnTo>
                    <a:lnTo>
                      <a:pt x="242" y="7"/>
                    </a:lnTo>
                    <a:lnTo>
                      <a:pt x="266" y="9"/>
                    </a:lnTo>
                    <a:lnTo>
                      <a:pt x="288" y="10"/>
                    </a:lnTo>
                    <a:lnTo>
                      <a:pt x="308" y="11"/>
                    </a:lnTo>
                    <a:lnTo>
                      <a:pt x="317" y="12"/>
                    </a:lnTo>
                    <a:lnTo>
                      <a:pt x="325" y="13"/>
                    </a:lnTo>
                    <a:lnTo>
                      <a:pt x="332" y="13"/>
                    </a:lnTo>
                    <a:lnTo>
                      <a:pt x="339" y="13"/>
                    </a:lnTo>
                    <a:lnTo>
                      <a:pt x="351" y="13"/>
                    </a:lnTo>
                    <a:lnTo>
                      <a:pt x="361" y="13"/>
                    </a:lnTo>
                    <a:lnTo>
                      <a:pt x="369" y="13"/>
                    </a:lnTo>
                    <a:lnTo>
                      <a:pt x="375" y="13"/>
                    </a:lnTo>
                    <a:lnTo>
                      <a:pt x="381" y="13"/>
                    </a:lnTo>
                    <a:lnTo>
                      <a:pt x="385" y="13"/>
                    </a:lnTo>
                    <a:lnTo>
                      <a:pt x="388" y="13"/>
                    </a:lnTo>
                    <a:lnTo>
                      <a:pt x="391" y="13"/>
                    </a:lnTo>
                    <a:lnTo>
                      <a:pt x="394" y="13"/>
                    </a:lnTo>
                    <a:lnTo>
                      <a:pt x="396" y="13"/>
                    </a:lnTo>
                    <a:lnTo>
                      <a:pt x="398" y="13"/>
                    </a:lnTo>
                    <a:lnTo>
                      <a:pt x="399" y="13"/>
                    </a:lnTo>
                    <a:lnTo>
                      <a:pt x="402" y="13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8" name="Freeform 14"/>
              <p:cNvSpPr>
                <a:spLocks/>
              </p:cNvSpPr>
              <p:nvPr/>
            </p:nvSpPr>
            <p:spPr bwMode="ltGray">
              <a:xfrm>
                <a:off x="16" y="2481"/>
                <a:ext cx="401" cy="288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5"/>
                  </a:cxn>
                  <a:cxn ang="0">
                    <a:pos x="400" y="14"/>
                  </a:cxn>
                  <a:cxn ang="0">
                    <a:pos x="400" y="27"/>
                  </a:cxn>
                  <a:cxn ang="0">
                    <a:pos x="400" y="45"/>
                  </a:cxn>
                  <a:cxn ang="0">
                    <a:pos x="400" y="85"/>
                  </a:cxn>
                  <a:cxn ang="0">
                    <a:pos x="400" y="139"/>
                  </a:cxn>
                  <a:cxn ang="0">
                    <a:pos x="400" y="188"/>
                  </a:cxn>
                  <a:cxn ang="0">
                    <a:pos x="400" y="233"/>
                  </a:cxn>
                  <a:cxn ang="0">
                    <a:pos x="400" y="246"/>
                  </a:cxn>
                  <a:cxn ang="0">
                    <a:pos x="400" y="260"/>
                  </a:cxn>
                  <a:cxn ang="0">
                    <a:pos x="400" y="269"/>
                  </a:cxn>
                  <a:cxn ang="0">
                    <a:pos x="400" y="273"/>
                  </a:cxn>
                  <a:cxn ang="0">
                    <a:pos x="374" y="269"/>
                  </a:cxn>
                  <a:cxn ang="0">
                    <a:pos x="350" y="264"/>
                  </a:cxn>
                  <a:cxn ang="0">
                    <a:pos x="328" y="264"/>
                  </a:cxn>
                  <a:cxn ang="0">
                    <a:pos x="306" y="260"/>
                  </a:cxn>
                  <a:cxn ang="0">
                    <a:pos x="285" y="260"/>
                  </a:cxn>
                  <a:cxn ang="0">
                    <a:pos x="266" y="260"/>
                  </a:cxn>
                  <a:cxn ang="0">
                    <a:pos x="247" y="260"/>
                  </a:cxn>
                  <a:cxn ang="0">
                    <a:pos x="230" y="260"/>
                  </a:cxn>
                  <a:cxn ang="0">
                    <a:pos x="214" y="260"/>
                  </a:cxn>
                  <a:cxn ang="0">
                    <a:pos x="198" y="260"/>
                  </a:cxn>
                  <a:cxn ang="0">
                    <a:pos x="183" y="260"/>
                  </a:cxn>
                  <a:cxn ang="0">
                    <a:pos x="169" y="264"/>
                  </a:cxn>
                  <a:cxn ang="0">
                    <a:pos x="156" y="264"/>
                  </a:cxn>
                  <a:cxn ang="0">
                    <a:pos x="144" y="269"/>
                  </a:cxn>
                  <a:cxn ang="0">
                    <a:pos x="132" y="269"/>
                  </a:cxn>
                  <a:cxn ang="0">
                    <a:pos x="121" y="273"/>
                  </a:cxn>
                  <a:cxn ang="0">
                    <a:pos x="101" y="278"/>
                  </a:cxn>
                  <a:cxn ang="0">
                    <a:pos x="82" y="282"/>
                  </a:cxn>
                  <a:cxn ang="0">
                    <a:pos x="66" y="282"/>
                  </a:cxn>
                  <a:cxn ang="0">
                    <a:pos x="51" y="287"/>
                  </a:cxn>
                  <a:cxn ang="0">
                    <a:pos x="37" y="287"/>
                  </a:cxn>
                  <a:cxn ang="0">
                    <a:pos x="25" y="282"/>
                  </a:cxn>
                  <a:cxn ang="0">
                    <a:pos x="0" y="273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88">
                    <a:moveTo>
                      <a:pt x="400" y="0"/>
                    </a:moveTo>
                    <a:lnTo>
                      <a:pt x="400" y="5"/>
                    </a:lnTo>
                    <a:lnTo>
                      <a:pt x="400" y="14"/>
                    </a:lnTo>
                    <a:lnTo>
                      <a:pt x="400" y="27"/>
                    </a:lnTo>
                    <a:lnTo>
                      <a:pt x="400" y="45"/>
                    </a:lnTo>
                    <a:lnTo>
                      <a:pt x="400" y="85"/>
                    </a:lnTo>
                    <a:lnTo>
                      <a:pt x="400" y="139"/>
                    </a:lnTo>
                    <a:lnTo>
                      <a:pt x="400" y="188"/>
                    </a:lnTo>
                    <a:lnTo>
                      <a:pt x="400" y="233"/>
                    </a:lnTo>
                    <a:lnTo>
                      <a:pt x="400" y="246"/>
                    </a:lnTo>
                    <a:lnTo>
                      <a:pt x="400" y="260"/>
                    </a:lnTo>
                    <a:lnTo>
                      <a:pt x="400" y="269"/>
                    </a:lnTo>
                    <a:lnTo>
                      <a:pt x="400" y="273"/>
                    </a:lnTo>
                    <a:lnTo>
                      <a:pt x="374" y="269"/>
                    </a:lnTo>
                    <a:lnTo>
                      <a:pt x="350" y="264"/>
                    </a:lnTo>
                    <a:lnTo>
                      <a:pt x="328" y="264"/>
                    </a:lnTo>
                    <a:lnTo>
                      <a:pt x="306" y="260"/>
                    </a:lnTo>
                    <a:lnTo>
                      <a:pt x="285" y="260"/>
                    </a:lnTo>
                    <a:lnTo>
                      <a:pt x="266" y="260"/>
                    </a:lnTo>
                    <a:lnTo>
                      <a:pt x="247" y="260"/>
                    </a:lnTo>
                    <a:lnTo>
                      <a:pt x="230" y="260"/>
                    </a:lnTo>
                    <a:lnTo>
                      <a:pt x="214" y="260"/>
                    </a:lnTo>
                    <a:lnTo>
                      <a:pt x="198" y="260"/>
                    </a:lnTo>
                    <a:lnTo>
                      <a:pt x="183" y="260"/>
                    </a:lnTo>
                    <a:lnTo>
                      <a:pt x="169" y="264"/>
                    </a:lnTo>
                    <a:lnTo>
                      <a:pt x="156" y="264"/>
                    </a:lnTo>
                    <a:lnTo>
                      <a:pt x="144" y="269"/>
                    </a:lnTo>
                    <a:lnTo>
                      <a:pt x="132" y="269"/>
                    </a:lnTo>
                    <a:lnTo>
                      <a:pt x="121" y="273"/>
                    </a:lnTo>
                    <a:lnTo>
                      <a:pt x="101" y="278"/>
                    </a:lnTo>
                    <a:lnTo>
                      <a:pt x="82" y="282"/>
                    </a:lnTo>
                    <a:lnTo>
                      <a:pt x="66" y="282"/>
                    </a:lnTo>
                    <a:lnTo>
                      <a:pt x="51" y="287"/>
                    </a:lnTo>
                    <a:lnTo>
                      <a:pt x="37" y="287"/>
                    </a:lnTo>
                    <a:lnTo>
                      <a:pt x="25" y="282"/>
                    </a:lnTo>
                    <a:lnTo>
                      <a:pt x="0" y="273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19" name="Freeform 15"/>
              <p:cNvSpPr>
                <a:spLocks/>
              </p:cNvSpPr>
              <p:nvPr/>
            </p:nvSpPr>
            <p:spPr bwMode="ltGray">
              <a:xfrm>
                <a:off x="16" y="2229"/>
                <a:ext cx="401" cy="290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272"/>
                  </a:cxn>
                  <a:cxn ang="0">
                    <a:pos x="393" y="276"/>
                  </a:cxn>
                  <a:cxn ang="0">
                    <a:pos x="386" y="280"/>
                  </a:cxn>
                  <a:cxn ang="0">
                    <a:pos x="378" y="280"/>
                  </a:cxn>
                  <a:cxn ang="0">
                    <a:pos x="368" y="284"/>
                  </a:cxn>
                  <a:cxn ang="0">
                    <a:pos x="359" y="284"/>
                  </a:cxn>
                  <a:cxn ang="0">
                    <a:pos x="349" y="284"/>
                  </a:cxn>
                  <a:cxn ang="0">
                    <a:pos x="326" y="289"/>
                  </a:cxn>
                  <a:cxn ang="0">
                    <a:pos x="302" y="284"/>
                  </a:cxn>
                  <a:cxn ang="0">
                    <a:pos x="276" y="284"/>
                  </a:cxn>
                  <a:cxn ang="0">
                    <a:pos x="249" y="280"/>
                  </a:cxn>
                  <a:cxn ang="0">
                    <a:pos x="221" y="276"/>
                  </a:cxn>
                  <a:cxn ang="0">
                    <a:pos x="162" y="268"/>
                  </a:cxn>
                  <a:cxn ang="0">
                    <a:pos x="133" y="268"/>
                  </a:cxn>
                  <a:cxn ang="0">
                    <a:pos x="105" y="264"/>
                  </a:cxn>
                  <a:cxn ang="0">
                    <a:pos x="76" y="264"/>
                  </a:cxn>
                  <a:cxn ang="0">
                    <a:pos x="49" y="264"/>
                  </a:cxn>
                  <a:cxn ang="0">
                    <a:pos x="24" y="268"/>
                  </a:cxn>
                  <a:cxn ang="0">
                    <a:pos x="0" y="272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90">
                    <a:moveTo>
                      <a:pt x="400" y="0"/>
                    </a:moveTo>
                    <a:lnTo>
                      <a:pt x="400" y="272"/>
                    </a:lnTo>
                    <a:lnTo>
                      <a:pt x="393" y="276"/>
                    </a:lnTo>
                    <a:lnTo>
                      <a:pt x="386" y="280"/>
                    </a:lnTo>
                    <a:lnTo>
                      <a:pt x="378" y="280"/>
                    </a:lnTo>
                    <a:lnTo>
                      <a:pt x="368" y="284"/>
                    </a:lnTo>
                    <a:lnTo>
                      <a:pt x="359" y="284"/>
                    </a:lnTo>
                    <a:lnTo>
                      <a:pt x="349" y="284"/>
                    </a:lnTo>
                    <a:lnTo>
                      <a:pt x="326" y="289"/>
                    </a:lnTo>
                    <a:lnTo>
                      <a:pt x="302" y="284"/>
                    </a:lnTo>
                    <a:lnTo>
                      <a:pt x="276" y="284"/>
                    </a:lnTo>
                    <a:lnTo>
                      <a:pt x="249" y="280"/>
                    </a:lnTo>
                    <a:lnTo>
                      <a:pt x="221" y="276"/>
                    </a:lnTo>
                    <a:lnTo>
                      <a:pt x="162" y="268"/>
                    </a:lnTo>
                    <a:lnTo>
                      <a:pt x="133" y="268"/>
                    </a:lnTo>
                    <a:lnTo>
                      <a:pt x="105" y="264"/>
                    </a:lnTo>
                    <a:lnTo>
                      <a:pt x="76" y="264"/>
                    </a:lnTo>
                    <a:lnTo>
                      <a:pt x="49" y="264"/>
                    </a:lnTo>
                    <a:lnTo>
                      <a:pt x="24" y="268"/>
                    </a:lnTo>
                    <a:lnTo>
                      <a:pt x="0" y="272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0" name="Freeform 16"/>
              <p:cNvSpPr>
                <a:spLocks/>
              </p:cNvSpPr>
              <p:nvPr/>
            </p:nvSpPr>
            <p:spPr bwMode="ltGray">
              <a:xfrm>
                <a:off x="16" y="1516"/>
                <a:ext cx="401" cy="184"/>
              </a:xfrm>
              <a:custGeom>
                <a:avLst/>
                <a:gdLst/>
                <a:ahLst/>
                <a:cxnLst>
                  <a:cxn ang="0">
                    <a:pos x="400" y="22"/>
                  </a:cxn>
                  <a:cxn ang="0">
                    <a:pos x="400" y="164"/>
                  </a:cxn>
                  <a:cxn ang="0">
                    <a:pos x="393" y="166"/>
                  </a:cxn>
                  <a:cxn ang="0">
                    <a:pos x="385" y="169"/>
                  </a:cxn>
                  <a:cxn ang="0">
                    <a:pos x="377" y="169"/>
                  </a:cxn>
                  <a:cxn ang="0">
                    <a:pos x="366" y="172"/>
                  </a:cxn>
                  <a:cxn ang="0">
                    <a:pos x="356" y="174"/>
                  </a:cxn>
                  <a:cxn ang="0">
                    <a:pos x="343" y="174"/>
                  </a:cxn>
                  <a:cxn ang="0">
                    <a:pos x="332" y="177"/>
                  </a:cxn>
                  <a:cxn ang="0">
                    <a:pos x="318" y="177"/>
                  </a:cxn>
                  <a:cxn ang="0">
                    <a:pos x="291" y="180"/>
                  </a:cxn>
                  <a:cxn ang="0">
                    <a:pos x="261" y="180"/>
                  </a:cxn>
                  <a:cxn ang="0">
                    <a:pos x="230" y="183"/>
                  </a:cxn>
                  <a:cxn ang="0">
                    <a:pos x="200" y="183"/>
                  </a:cxn>
                  <a:cxn ang="0">
                    <a:pos x="169" y="183"/>
                  </a:cxn>
                  <a:cxn ang="0">
                    <a:pos x="138" y="180"/>
                  </a:cxn>
                  <a:cxn ang="0">
                    <a:pos x="109" y="180"/>
                  </a:cxn>
                  <a:cxn ang="0">
                    <a:pos x="81" y="177"/>
                  </a:cxn>
                  <a:cxn ang="0">
                    <a:pos x="68" y="177"/>
                  </a:cxn>
                  <a:cxn ang="0">
                    <a:pos x="56" y="174"/>
                  </a:cxn>
                  <a:cxn ang="0">
                    <a:pos x="44" y="174"/>
                  </a:cxn>
                  <a:cxn ang="0">
                    <a:pos x="33" y="172"/>
                  </a:cxn>
                  <a:cxn ang="0">
                    <a:pos x="24" y="169"/>
                  </a:cxn>
                  <a:cxn ang="0">
                    <a:pos x="14" y="169"/>
                  </a:cxn>
                  <a:cxn ang="0">
                    <a:pos x="6" y="166"/>
                  </a:cxn>
                  <a:cxn ang="0">
                    <a:pos x="0" y="164"/>
                  </a:cxn>
                  <a:cxn ang="0">
                    <a:pos x="0" y="22"/>
                  </a:cxn>
                  <a:cxn ang="0">
                    <a:pos x="5" y="17"/>
                  </a:cxn>
                  <a:cxn ang="0">
                    <a:pos x="11" y="14"/>
                  </a:cxn>
                  <a:cxn ang="0">
                    <a:pos x="17" y="11"/>
                  </a:cxn>
                  <a:cxn ang="0">
                    <a:pos x="25" y="8"/>
                  </a:cxn>
                  <a:cxn ang="0">
                    <a:pos x="33" y="6"/>
                  </a:cxn>
                  <a:cxn ang="0">
                    <a:pos x="42" y="3"/>
                  </a:cxn>
                  <a:cxn ang="0">
                    <a:pos x="61" y="0"/>
                  </a:cxn>
                  <a:cxn ang="0">
                    <a:pos x="82" y="0"/>
                  </a:cxn>
                  <a:cxn ang="0">
                    <a:pos x="105" y="0"/>
                  </a:cxn>
                  <a:cxn ang="0">
                    <a:pos x="128" y="0"/>
                  </a:cxn>
                  <a:cxn ang="0">
                    <a:pos x="153" y="0"/>
                  </a:cxn>
                  <a:cxn ang="0">
                    <a:pos x="166" y="0"/>
                  </a:cxn>
                  <a:cxn ang="0">
                    <a:pos x="180" y="0"/>
                  </a:cxn>
                  <a:cxn ang="0">
                    <a:pos x="196" y="3"/>
                  </a:cxn>
                  <a:cxn ang="0">
                    <a:pos x="213" y="3"/>
                  </a:cxn>
                  <a:cxn ang="0">
                    <a:pos x="247" y="6"/>
                  </a:cxn>
                  <a:cxn ang="0">
                    <a:pos x="282" y="11"/>
                  </a:cxn>
                  <a:cxn ang="0">
                    <a:pos x="317" y="14"/>
                  </a:cxn>
                  <a:cxn ang="0">
                    <a:pos x="333" y="17"/>
                  </a:cxn>
                  <a:cxn ang="0">
                    <a:pos x="349" y="17"/>
                  </a:cxn>
                  <a:cxn ang="0">
                    <a:pos x="364" y="19"/>
                  </a:cxn>
                  <a:cxn ang="0">
                    <a:pos x="377" y="19"/>
                  </a:cxn>
                  <a:cxn ang="0">
                    <a:pos x="389" y="22"/>
                  </a:cxn>
                  <a:cxn ang="0">
                    <a:pos x="400" y="22"/>
                  </a:cxn>
                </a:cxnLst>
                <a:rect l="0" t="0" r="r" b="b"/>
                <a:pathLst>
                  <a:path w="401" h="184">
                    <a:moveTo>
                      <a:pt x="400" y="22"/>
                    </a:moveTo>
                    <a:lnTo>
                      <a:pt x="400" y="164"/>
                    </a:lnTo>
                    <a:lnTo>
                      <a:pt x="393" y="166"/>
                    </a:lnTo>
                    <a:lnTo>
                      <a:pt x="385" y="169"/>
                    </a:lnTo>
                    <a:lnTo>
                      <a:pt x="377" y="169"/>
                    </a:lnTo>
                    <a:lnTo>
                      <a:pt x="366" y="172"/>
                    </a:lnTo>
                    <a:lnTo>
                      <a:pt x="356" y="174"/>
                    </a:lnTo>
                    <a:lnTo>
                      <a:pt x="343" y="174"/>
                    </a:lnTo>
                    <a:lnTo>
                      <a:pt x="332" y="177"/>
                    </a:lnTo>
                    <a:lnTo>
                      <a:pt x="318" y="177"/>
                    </a:lnTo>
                    <a:lnTo>
                      <a:pt x="291" y="180"/>
                    </a:lnTo>
                    <a:lnTo>
                      <a:pt x="261" y="180"/>
                    </a:lnTo>
                    <a:lnTo>
                      <a:pt x="230" y="183"/>
                    </a:lnTo>
                    <a:lnTo>
                      <a:pt x="200" y="183"/>
                    </a:lnTo>
                    <a:lnTo>
                      <a:pt x="169" y="183"/>
                    </a:lnTo>
                    <a:lnTo>
                      <a:pt x="138" y="180"/>
                    </a:lnTo>
                    <a:lnTo>
                      <a:pt x="109" y="180"/>
                    </a:lnTo>
                    <a:lnTo>
                      <a:pt x="81" y="177"/>
                    </a:lnTo>
                    <a:lnTo>
                      <a:pt x="68" y="177"/>
                    </a:lnTo>
                    <a:lnTo>
                      <a:pt x="56" y="174"/>
                    </a:lnTo>
                    <a:lnTo>
                      <a:pt x="44" y="174"/>
                    </a:lnTo>
                    <a:lnTo>
                      <a:pt x="33" y="172"/>
                    </a:lnTo>
                    <a:lnTo>
                      <a:pt x="24" y="169"/>
                    </a:lnTo>
                    <a:lnTo>
                      <a:pt x="14" y="169"/>
                    </a:lnTo>
                    <a:lnTo>
                      <a:pt x="6" y="166"/>
                    </a:lnTo>
                    <a:lnTo>
                      <a:pt x="0" y="164"/>
                    </a:lnTo>
                    <a:lnTo>
                      <a:pt x="0" y="22"/>
                    </a:lnTo>
                    <a:lnTo>
                      <a:pt x="5" y="17"/>
                    </a:lnTo>
                    <a:lnTo>
                      <a:pt x="11" y="14"/>
                    </a:lnTo>
                    <a:lnTo>
                      <a:pt x="17" y="11"/>
                    </a:lnTo>
                    <a:lnTo>
                      <a:pt x="25" y="8"/>
                    </a:lnTo>
                    <a:lnTo>
                      <a:pt x="33" y="6"/>
                    </a:lnTo>
                    <a:lnTo>
                      <a:pt x="42" y="3"/>
                    </a:lnTo>
                    <a:lnTo>
                      <a:pt x="61" y="0"/>
                    </a:lnTo>
                    <a:lnTo>
                      <a:pt x="82" y="0"/>
                    </a:lnTo>
                    <a:lnTo>
                      <a:pt x="105" y="0"/>
                    </a:lnTo>
                    <a:lnTo>
                      <a:pt x="128" y="0"/>
                    </a:lnTo>
                    <a:lnTo>
                      <a:pt x="153" y="0"/>
                    </a:lnTo>
                    <a:lnTo>
                      <a:pt x="166" y="0"/>
                    </a:lnTo>
                    <a:lnTo>
                      <a:pt x="180" y="0"/>
                    </a:lnTo>
                    <a:lnTo>
                      <a:pt x="196" y="3"/>
                    </a:lnTo>
                    <a:lnTo>
                      <a:pt x="213" y="3"/>
                    </a:lnTo>
                    <a:lnTo>
                      <a:pt x="247" y="6"/>
                    </a:lnTo>
                    <a:lnTo>
                      <a:pt x="282" y="11"/>
                    </a:lnTo>
                    <a:lnTo>
                      <a:pt x="317" y="14"/>
                    </a:lnTo>
                    <a:lnTo>
                      <a:pt x="333" y="17"/>
                    </a:lnTo>
                    <a:lnTo>
                      <a:pt x="349" y="17"/>
                    </a:lnTo>
                    <a:lnTo>
                      <a:pt x="364" y="19"/>
                    </a:lnTo>
                    <a:lnTo>
                      <a:pt x="377" y="19"/>
                    </a:lnTo>
                    <a:lnTo>
                      <a:pt x="389" y="22"/>
                    </a:lnTo>
                    <a:lnTo>
                      <a:pt x="400" y="22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1" name="Freeform 17"/>
              <p:cNvSpPr>
                <a:spLocks/>
              </p:cNvSpPr>
              <p:nvPr/>
            </p:nvSpPr>
            <p:spPr bwMode="ltGray">
              <a:xfrm>
                <a:off x="16" y="2039"/>
                <a:ext cx="401" cy="214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188"/>
                  </a:cxn>
                  <a:cxn ang="0">
                    <a:pos x="393" y="191"/>
                  </a:cxn>
                  <a:cxn ang="0">
                    <a:pos x="385" y="195"/>
                  </a:cxn>
                  <a:cxn ang="0">
                    <a:pos x="377" y="195"/>
                  </a:cxn>
                  <a:cxn ang="0">
                    <a:pos x="366" y="198"/>
                  </a:cxn>
                  <a:cxn ang="0">
                    <a:pos x="356" y="202"/>
                  </a:cxn>
                  <a:cxn ang="0">
                    <a:pos x="343" y="202"/>
                  </a:cxn>
                  <a:cxn ang="0">
                    <a:pos x="332" y="206"/>
                  </a:cxn>
                  <a:cxn ang="0">
                    <a:pos x="318" y="206"/>
                  </a:cxn>
                  <a:cxn ang="0">
                    <a:pos x="291" y="209"/>
                  </a:cxn>
                  <a:cxn ang="0">
                    <a:pos x="261" y="209"/>
                  </a:cxn>
                  <a:cxn ang="0">
                    <a:pos x="230" y="213"/>
                  </a:cxn>
                  <a:cxn ang="0">
                    <a:pos x="200" y="213"/>
                  </a:cxn>
                  <a:cxn ang="0">
                    <a:pos x="169" y="213"/>
                  </a:cxn>
                  <a:cxn ang="0">
                    <a:pos x="138" y="209"/>
                  </a:cxn>
                  <a:cxn ang="0">
                    <a:pos x="109" y="209"/>
                  </a:cxn>
                  <a:cxn ang="0">
                    <a:pos x="81" y="206"/>
                  </a:cxn>
                  <a:cxn ang="0">
                    <a:pos x="68" y="206"/>
                  </a:cxn>
                  <a:cxn ang="0">
                    <a:pos x="56" y="202"/>
                  </a:cxn>
                  <a:cxn ang="0">
                    <a:pos x="44" y="202"/>
                  </a:cxn>
                  <a:cxn ang="0">
                    <a:pos x="33" y="198"/>
                  </a:cxn>
                  <a:cxn ang="0">
                    <a:pos x="24" y="195"/>
                  </a:cxn>
                  <a:cxn ang="0">
                    <a:pos x="14" y="195"/>
                  </a:cxn>
                  <a:cxn ang="0">
                    <a:pos x="6" y="191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22" y="4"/>
                  </a:cxn>
                  <a:cxn ang="0">
                    <a:pos x="44" y="4"/>
                  </a:cxn>
                  <a:cxn ang="0">
                    <a:pos x="64" y="7"/>
                  </a:cxn>
                  <a:cxn ang="0">
                    <a:pos x="84" y="7"/>
                  </a:cxn>
                  <a:cxn ang="0">
                    <a:pos x="103" y="11"/>
                  </a:cxn>
                  <a:cxn ang="0">
                    <a:pos x="121" y="11"/>
                  </a:cxn>
                  <a:cxn ang="0">
                    <a:pos x="138" y="11"/>
                  </a:cxn>
                  <a:cxn ang="0">
                    <a:pos x="155" y="11"/>
                  </a:cxn>
                  <a:cxn ang="0">
                    <a:pos x="170" y="14"/>
                  </a:cxn>
                  <a:cxn ang="0">
                    <a:pos x="185" y="14"/>
                  </a:cxn>
                  <a:cxn ang="0">
                    <a:pos x="199" y="14"/>
                  </a:cxn>
                  <a:cxn ang="0">
                    <a:pos x="213" y="14"/>
                  </a:cxn>
                  <a:cxn ang="0">
                    <a:pos x="238" y="11"/>
                  </a:cxn>
                  <a:cxn ang="0">
                    <a:pos x="261" y="11"/>
                  </a:cxn>
                  <a:cxn ang="0">
                    <a:pos x="282" y="11"/>
                  </a:cxn>
                  <a:cxn ang="0">
                    <a:pos x="302" y="7"/>
                  </a:cxn>
                  <a:cxn ang="0">
                    <a:pos x="320" y="7"/>
                  </a:cxn>
                  <a:cxn ang="0">
                    <a:pos x="337" y="4"/>
                  </a:cxn>
                  <a:cxn ang="0">
                    <a:pos x="353" y="4"/>
                  </a:cxn>
                  <a:cxn ang="0">
                    <a:pos x="369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14">
                    <a:moveTo>
                      <a:pt x="400" y="0"/>
                    </a:moveTo>
                    <a:lnTo>
                      <a:pt x="400" y="188"/>
                    </a:lnTo>
                    <a:lnTo>
                      <a:pt x="393" y="191"/>
                    </a:lnTo>
                    <a:lnTo>
                      <a:pt x="385" y="195"/>
                    </a:lnTo>
                    <a:lnTo>
                      <a:pt x="377" y="195"/>
                    </a:lnTo>
                    <a:lnTo>
                      <a:pt x="366" y="198"/>
                    </a:lnTo>
                    <a:lnTo>
                      <a:pt x="356" y="202"/>
                    </a:lnTo>
                    <a:lnTo>
                      <a:pt x="343" y="202"/>
                    </a:lnTo>
                    <a:lnTo>
                      <a:pt x="332" y="206"/>
                    </a:lnTo>
                    <a:lnTo>
                      <a:pt x="318" y="206"/>
                    </a:lnTo>
                    <a:lnTo>
                      <a:pt x="291" y="209"/>
                    </a:lnTo>
                    <a:lnTo>
                      <a:pt x="261" y="209"/>
                    </a:lnTo>
                    <a:lnTo>
                      <a:pt x="230" y="213"/>
                    </a:lnTo>
                    <a:lnTo>
                      <a:pt x="200" y="213"/>
                    </a:lnTo>
                    <a:lnTo>
                      <a:pt x="169" y="213"/>
                    </a:lnTo>
                    <a:lnTo>
                      <a:pt x="138" y="209"/>
                    </a:lnTo>
                    <a:lnTo>
                      <a:pt x="109" y="209"/>
                    </a:lnTo>
                    <a:lnTo>
                      <a:pt x="81" y="206"/>
                    </a:lnTo>
                    <a:lnTo>
                      <a:pt x="68" y="206"/>
                    </a:lnTo>
                    <a:lnTo>
                      <a:pt x="56" y="202"/>
                    </a:lnTo>
                    <a:lnTo>
                      <a:pt x="44" y="202"/>
                    </a:lnTo>
                    <a:lnTo>
                      <a:pt x="33" y="198"/>
                    </a:lnTo>
                    <a:lnTo>
                      <a:pt x="24" y="195"/>
                    </a:lnTo>
                    <a:lnTo>
                      <a:pt x="14" y="195"/>
                    </a:lnTo>
                    <a:lnTo>
                      <a:pt x="6" y="191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22" y="4"/>
                    </a:lnTo>
                    <a:lnTo>
                      <a:pt x="44" y="4"/>
                    </a:lnTo>
                    <a:lnTo>
                      <a:pt x="64" y="7"/>
                    </a:lnTo>
                    <a:lnTo>
                      <a:pt x="84" y="7"/>
                    </a:lnTo>
                    <a:lnTo>
                      <a:pt x="103" y="11"/>
                    </a:lnTo>
                    <a:lnTo>
                      <a:pt x="121" y="11"/>
                    </a:lnTo>
                    <a:lnTo>
                      <a:pt x="138" y="11"/>
                    </a:lnTo>
                    <a:lnTo>
                      <a:pt x="155" y="11"/>
                    </a:lnTo>
                    <a:lnTo>
                      <a:pt x="170" y="14"/>
                    </a:lnTo>
                    <a:lnTo>
                      <a:pt x="185" y="14"/>
                    </a:lnTo>
                    <a:lnTo>
                      <a:pt x="199" y="14"/>
                    </a:lnTo>
                    <a:lnTo>
                      <a:pt x="213" y="14"/>
                    </a:lnTo>
                    <a:lnTo>
                      <a:pt x="238" y="11"/>
                    </a:lnTo>
                    <a:lnTo>
                      <a:pt x="261" y="11"/>
                    </a:lnTo>
                    <a:lnTo>
                      <a:pt x="282" y="11"/>
                    </a:lnTo>
                    <a:lnTo>
                      <a:pt x="302" y="7"/>
                    </a:lnTo>
                    <a:lnTo>
                      <a:pt x="320" y="7"/>
                    </a:lnTo>
                    <a:lnTo>
                      <a:pt x="337" y="4"/>
                    </a:lnTo>
                    <a:lnTo>
                      <a:pt x="353" y="4"/>
                    </a:lnTo>
                    <a:lnTo>
                      <a:pt x="369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2" name="Freeform 18"/>
              <p:cNvSpPr>
                <a:spLocks/>
              </p:cNvSpPr>
              <p:nvPr/>
            </p:nvSpPr>
            <p:spPr bwMode="ltGray">
              <a:xfrm>
                <a:off x="16" y="1847"/>
                <a:ext cx="401" cy="272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4"/>
                  </a:cxn>
                  <a:cxn ang="0">
                    <a:pos x="400" y="11"/>
                  </a:cxn>
                  <a:cxn ang="0">
                    <a:pos x="400" y="24"/>
                  </a:cxn>
                  <a:cxn ang="0">
                    <a:pos x="400" y="44"/>
                  </a:cxn>
                  <a:cxn ang="0">
                    <a:pos x="400" y="85"/>
                  </a:cxn>
                  <a:cxn ang="0">
                    <a:pos x="400" y="136"/>
                  </a:cxn>
                  <a:cxn ang="0">
                    <a:pos x="400" y="186"/>
                  </a:cxn>
                  <a:cxn ang="0">
                    <a:pos x="400" y="230"/>
                  </a:cxn>
                  <a:cxn ang="0">
                    <a:pos x="400" y="247"/>
                  </a:cxn>
                  <a:cxn ang="0">
                    <a:pos x="400" y="261"/>
                  </a:cxn>
                  <a:cxn ang="0">
                    <a:pos x="400" y="268"/>
                  </a:cxn>
                  <a:cxn ang="0">
                    <a:pos x="400" y="271"/>
                  </a:cxn>
                  <a:cxn ang="0">
                    <a:pos x="388" y="264"/>
                  </a:cxn>
                  <a:cxn ang="0">
                    <a:pos x="379" y="261"/>
                  </a:cxn>
                  <a:cxn ang="0">
                    <a:pos x="359" y="251"/>
                  </a:cxn>
                  <a:cxn ang="0">
                    <a:pos x="341" y="244"/>
                  </a:cxn>
                  <a:cxn ang="0">
                    <a:pos x="325" y="241"/>
                  </a:cxn>
                  <a:cxn ang="0">
                    <a:pos x="307" y="241"/>
                  </a:cxn>
                  <a:cxn ang="0">
                    <a:pos x="290" y="237"/>
                  </a:cxn>
                  <a:cxn ang="0">
                    <a:pos x="279" y="237"/>
                  </a:cxn>
                  <a:cxn ang="0">
                    <a:pos x="270" y="237"/>
                  </a:cxn>
                  <a:cxn ang="0">
                    <a:pos x="258" y="237"/>
                  </a:cxn>
                  <a:cxn ang="0">
                    <a:pos x="246" y="237"/>
                  </a:cxn>
                  <a:cxn ang="0">
                    <a:pos x="233" y="237"/>
                  </a:cxn>
                  <a:cxn ang="0">
                    <a:pos x="219" y="237"/>
                  </a:cxn>
                  <a:cxn ang="0">
                    <a:pos x="204" y="241"/>
                  </a:cxn>
                  <a:cxn ang="0">
                    <a:pos x="188" y="244"/>
                  </a:cxn>
                  <a:cxn ang="0">
                    <a:pos x="155" y="247"/>
                  </a:cxn>
                  <a:cxn ang="0">
                    <a:pos x="121" y="254"/>
                  </a:cxn>
                  <a:cxn ang="0">
                    <a:pos x="87" y="261"/>
                  </a:cxn>
                  <a:cxn ang="0">
                    <a:pos x="70" y="264"/>
                  </a:cxn>
                  <a:cxn ang="0">
                    <a:pos x="54" y="264"/>
                  </a:cxn>
                  <a:cxn ang="0">
                    <a:pos x="40" y="268"/>
                  </a:cxn>
                  <a:cxn ang="0">
                    <a:pos x="25" y="271"/>
                  </a:cxn>
                  <a:cxn ang="0">
                    <a:pos x="12" y="271"/>
                  </a:cxn>
                  <a:cxn ang="0">
                    <a:pos x="0" y="271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72">
                    <a:moveTo>
                      <a:pt x="400" y="0"/>
                    </a:moveTo>
                    <a:lnTo>
                      <a:pt x="400" y="4"/>
                    </a:lnTo>
                    <a:lnTo>
                      <a:pt x="400" y="11"/>
                    </a:lnTo>
                    <a:lnTo>
                      <a:pt x="400" y="24"/>
                    </a:lnTo>
                    <a:lnTo>
                      <a:pt x="400" y="44"/>
                    </a:lnTo>
                    <a:lnTo>
                      <a:pt x="400" y="85"/>
                    </a:lnTo>
                    <a:lnTo>
                      <a:pt x="400" y="136"/>
                    </a:lnTo>
                    <a:lnTo>
                      <a:pt x="400" y="186"/>
                    </a:lnTo>
                    <a:lnTo>
                      <a:pt x="400" y="230"/>
                    </a:lnTo>
                    <a:lnTo>
                      <a:pt x="400" y="247"/>
                    </a:lnTo>
                    <a:lnTo>
                      <a:pt x="400" y="261"/>
                    </a:lnTo>
                    <a:lnTo>
                      <a:pt x="400" y="268"/>
                    </a:lnTo>
                    <a:lnTo>
                      <a:pt x="400" y="271"/>
                    </a:lnTo>
                    <a:lnTo>
                      <a:pt x="388" y="264"/>
                    </a:lnTo>
                    <a:lnTo>
                      <a:pt x="379" y="261"/>
                    </a:lnTo>
                    <a:lnTo>
                      <a:pt x="359" y="251"/>
                    </a:lnTo>
                    <a:lnTo>
                      <a:pt x="341" y="244"/>
                    </a:lnTo>
                    <a:lnTo>
                      <a:pt x="325" y="241"/>
                    </a:lnTo>
                    <a:lnTo>
                      <a:pt x="307" y="241"/>
                    </a:lnTo>
                    <a:lnTo>
                      <a:pt x="290" y="237"/>
                    </a:lnTo>
                    <a:lnTo>
                      <a:pt x="279" y="237"/>
                    </a:lnTo>
                    <a:lnTo>
                      <a:pt x="270" y="237"/>
                    </a:lnTo>
                    <a:lnTo>
                      <a:pt x="258" y="237"/>
                    </a:lnTo>
                    <a:lnTo>
                      <a:pt x="246" y="237"/>
                    </a:lnTo>
                    <a:lnTo>
                      <a:pt x="233" y="237"/>
                    </a:lnTo>
                    <a:lnTo>
                      <a:pt x="219" y="237"/>
                    </a:lnTo>
                    <a:lnTo>
                      <a:pt x="204" y="241"/>
                    </a:lnTo>
                    <a:lnTo>
                      <a:pt x="188" y="244"/>
                    </a:lnTo>
                    <a:lnTo>
                      <a:pt x="155" y="247"/>
                    </a:lnTo>
                    <a:lnTo>
                      <a:pt x="121" y="254"/>
                    </a:lnTo>
                    <a:lnTo>
                      <a:pt x="87" y="261"/>
                    </a:lnTo>
                    <a:lnTo>
                      <a:pt x="70" y="264"/>
                    </a:lnTo>
                    <a:lnTo>
                      <a:pt x="54" y="264"/>
                    </a:lnTo>
                    <a:lnTo>
                      <a:pt x="40" y="268"/>
                    </a:lnTo>
                    <a:lnTo>
                      <a:pt x="25" y="271"/>
                    </a:lnTo>
                    <a:lnTo>
                      <a:pt x="12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3" name="Freeform 19"/>
              <p:cNvSpPr>
                <a:spLocks/>
              </p:cNvSpPr>
              <p:nvPr/>
            </p:nvSpPr>
            <p:spPr bwMode="ltGray">
              <a:xfrm>
                <a:off x="16" y="1669"/>
                <a:ext cx="401" cy="203"/>
              </a:xfrm>
              <a:custGeom>
                <a:avLst/>
                <a:gdLst/>
                <a:ahLst/>
                <a:cxnLst>
                  <a:cxn ang="0">
                    <a:pos x="400" y="12"/>
                  </a:cxn>
                  <a:cxn ang="0">
                    <a:pos x="400" y="190"/>
                  </a:cxn>
                  <a:cxn ang="0">
                    <a:pos x="394" y="196"/>
                  </a:cxn>
                  <a:cxn ang="0">
                    <a:pos x="389" y="199"/>
                  </a:cxn>
                  <a:cxn ang="0">
                    <a:pos x="382" y="202"/>
                  </a:cxn>
                  <a:cxn ang="0">
                    <a:pos x="374" y="202"/>
                  </a:cxn>
                  <a:cxn ang="0">
                    <a:pos x="366" y="202"/>
                  </a:cxn>
                  <a:cxn ang="0">
                    <a:pos x="358" y="202"/>
                  </a:cxn>
                  <a:cxn ang="0">
                    <a:pos x="338" y="202"/>
                  </a:cxn>
                  <a:cxn ang="0">
                    <a:pos x="317" y="199"/>
                  </a:cxn>
                  <a:cxn ang="0">
                    <a:pos x="295" y="193"/>
                  </a:cxn>
                  <a:cxn ang="0">
                    <a:pos x="270" y="190"/>
                  </a:cxn>
                  <a:cxn ang="0">
                    <a:pos x="246" y="190"/>
                  </a:cxn>
                  <a:cxn ang="0">
                    <a:pos x="232" y="190"/>
                  </a:cxn>
                  <a:cxn ang="0">
                    <a:pos x="218" y="190"/>
                  </a:cxn>
                  <a:cxn ang="0">
                    <a:pos x="202" y="193"/>
                  </a:cxn>
                  <a:cxn ang="0">
                    <a:pos x="185" y="193"/>
                  </a:cxn>
                  <a:cxn ang="0">
                    <a:pos x="168" y="196"/>
                  </a:cxn>
                  <a:cxn ang="0">
                    <a:pos x="149" y="199"/>
                  </a:cxn>
                  <a:cxn ang="0">
                    <a:pos x="112" y="202"/>
                  </a:cxn>
                  <a:cxn ang="0">
                    <a:pos x="95" y="202"/>
                  </a:cxn>
                  <a:cxn ang="0">
                    <a:pos x="78" y="202"/>
                  </a:cxn>
                  <a:cxn ang="0">
                    <a:pos x="61" y="202"/>
                  </a:cxn>
                  <a:cxn ang="0">
                    <a:pos x="46" y="202"/>
                  </a:cxn>
                  <a:cxn ang="0">
                    <a:pos x="32" y="202"/>
                  </a:cxn>
                  <a:cxn ang="0">
                    <a:pos x="19" y="199"/>
                  </a:cxn>
                  <a:cxn ang="0">
                    <a:pos x="8" y="196"/>
                  </a:cxn>
                  <a:cxn ang="0">
                    <a:pos x="0" y="190"/>
                  </a:cxn>
                  <a:cxn ang="0">
                    <a:pos x="0" y="12"/>
                  </a:cxn>
                  <a:cxn ang="0">
                    <a:pos x="5" y="9"/>
                  </a:cxn>
                  <a:cxn ang="0">
                    <a:pos x="12" y="6"/>
                  </a:cxn>
                  <a:cxn ang="0">
                    <a:pos x="19" y="6"/>
                  </a:cxn>
                  <a:cxn ang="0">
                    <a:pos x="28" y="3"/>
                  </a:cxn>
                  <a:cxn ang="0">
                    <a:pos x="36" y="3"/>
                  </a:cxn>
                  <a:cxn ang="0">
                    <a:pos x="46" y="0"/>
                  </a:cxn>
                  <a:cxn ang="0">
                    <a:pos x="67" y="0"/>
                  </a:cxn>
                  <a:cxn ang="0">
                    <a:pos x="90" y="0"/>
                  </a:cxn>
                  <a:cxn ang="0">
                    <a:pos x="114" y="0"/>
                  </a:cxn>
                  <a:cxn ang="0">
                    <a:pos x="139" y="0"/>
                  </a:cxn>
                  <a:cxn ang="0">
                    <a:pos x="165" y="0"/>
                  </a:cxn>
                  <a:cxn ang="0">
                    <a:pos x="191" y="3"/>
                  </a:cxn>
                  <a:cxn ang="0">
                    <a:pos x="217" y="3"/>
                  </a:cxn>
                  <a:cxn ang="0">
                    <a:pos x="241" y="6"/>
                  </a:cxn>
                  <a:cxn ang="0">
                    <a:pos x="265" y="9"/>
                  </a:cxn>
                  <a:cxn ang="0">
                    <a:pos x="287" y="9"/>
                  </a:cxn>
                  <a:cxn ang="0">
                    <a:pos x="307" y="12"/>
                  </a:cxn>
                  <a:cxn ang="0">
                    <a:pos x="316" y="12"/>
                  </a:cxn>
                  <a:cxn ang="0">
                    <a:pos x="324" y="12"/>
                  </a:cxn>
                  <a:cxn ang="0">
                    <a:pos x="331" y="12"/>
                  </a:cxn>
                  <a:cxn ang="0">
                    <a:pos x="338" y="12"/>
                  </a:cxn>
                  <a:cxn ang="0">
                    <a:pos x="349" y="12"/>
                  </a:cxn>
                  <a:cxn ang="0">
                    <a:pos x="359" y="12"/>
                  </a:cxn>
                  <a:cxn ang="0">
                    <a:pos x="368" y="12"/>
                  </a:cxn>
                  <a:cxn ang="0">
                    <a:pos x="374" y="12"/>
                  </a:cxn>
                  <a:cxn ang="0">
                    <a:pos x="379" y="12"/>
                  </a:cxn>
                  <a:cxn ang="0">
                    <a:pos x="383" y="12"/>
                  </a:cxn>
                  <a:cxn ang="0">
                    <a:pos x="386" y="12"/>
                  </a:cxn>
                  <a:cxn ang="0">
                    <a:pos x="390" y="12"/>
                  </a:cxn>
                  <a:cxn ang="0">
                    <a:pos x="392" y="12"/>
                  </a:cxn>
                  <a:cxn ang="0">
                    <a:pos x="394" y="12"/>
                  </a:cxn>
                  <a:cxn ang="0">
                    <a:pos x="396" y="12"/>
                  </a:cxn>
                  <a:cxn ang="0">
                    <a:pos x="397" y="12"/>
                  </a:cxn>
                  <a:cxn ang="0">
                    <a:pos x="400" y="12"/>
                  </a:cxn>
                </a:cxnLst>
                <a:rect l="0" t="0" r="r" b="b"/>
                <a:pathLst>
                  <a:path w="401" h="203">
                    <a:moveTo>
                      <a:pt x="400" y="12"/>
                    </a:moveTo>
                    <a:lnTo>
                      <a:pt x="400" y="190"/>
                    </a:lnTo>
                    <a:lnTo>
                      <a:pt x="394" y="196"/>
                    </a:lnTo>
                    <a:lnTo>
                      <a:pt x="389" y="199"/>
                    </a:lnTo>
                    <a:lnTo>
                      <a:pt x="382" y="202"/>
                    </a:lnTo>
                    <a:lnTo>
                      <a:pt x="374" y="202"/>
                    </a:lnTo>
                    <a:lnTo>
                      <a:pt x="366" y="202"/>
                    </a:lnTo>
                    <a:lnTo>
                      <a:pt x="358" y="202"/>
                    </a:lnTo>
                    <a:lnTo>
                      <a:pt x="338" y="202"/>
                    </a:lnTo>
                    <a:lnTo>
                      <a:pt x="317" y="199"/>
                    </a:lnTo>
                    <a:lnTo>
                      <a:pt x="295" y="193"/>
                    </a:lnTo>
                    <a:lnTo>
                      <a:pt x="270" y="190"/>
                    </a:lnTo>
                    <a:lnTo>
                      <a:pt x="246" y="190"/>
                    </a:lnTo>
                    <a:lnTo>
                      <a:pt x="232" y="190"/>
                    </a:lnTo>
                    <a:lnTo>
                      <a:pt x="218" y="190"/>
                    </a:lnTo>
                    <a:lnTo>
                      <a:pt x="202" y="193"/>
                    </a:lnTo>
                    <a:lnTo>
                      <a:pt x="185" y="193"/>
                    </a:lnTo>
                    <a:lnTo>
                      <a:pt x="168" y="196"/>
                    </a:lnTo>
                    <a:lnTo>
                      <a:pt x="149" y="199"/>
                    </a:lnTo>
                    <a:lnTo>
                      <a:pt x="112" y="202"/>
                    </a:lnTo>
                    <a:lnTo>
                      <a:pt x="95" y="202"/>
                    </a:lnTo>
                    <a:lnTo>
                      <a:pt x="78" y="202"/>
                    </a:lnTo>
                    <a:lnTo>
                      <a:pt x="61" y="202"/>
                    </a:lnTo>
                    <a:lnTo>
                      <a:pt x="46" y="202"/>
                    </a:lnTo>
                    <a:lnTo>
                      <a:pt x="32" y="202"/>
                    </a:lnTo>
                    <a:lnTo>
                      <a:pt x="19" y="199"/>
                    </a:lnTo>
                    <a:lnTo>
                      <a:pt x="8" y="196"/>
                    </a:lnTo>
                    <a:lnTo>
                      <a:pt x="0" y="190"/>
                    </a:lnTo>
                    <a:lnTo>
                      <a:pt x="0" y="12"/>
                    </a:lnTo>
                    <a:lnTo>
                      <a:pt x="5" y="9"/>
                    </a:lnTo>
                    <a:lnTo>
                      <a:pt x="12" y="6"/>
                    </a:lnTo>
                    <a:lnTo>
                      <a:pt x="19" y="6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90" y="0"/>
                    </a:lnTo>
                    <a:lnTo>
                      <a:pt x="114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191" y="3"/>
                    </a:lnTo>
                    <a:lnTo>
                      <a:pt x="217" y="3"/>
                    </a:lnTo>
                    <a:lnTo>
                      <a:pt x="241" y="6"/>
                    </a:lnTo>
                    <a:lnTo>
                      <a:pt x="265" y="9"/>
                    </a:lnTo>
                    <a:lnTo>
                      <a:pt x="287" y="9"/>
                    </a:lnTo>
                    <a:lnTo>
                      <a:pt x="307" y="12"/>
                    </a:lnTo>
                    <a:lnTo>
                      <a:pt x="316" y="12"/>
                    </a:lnTo>
                    <a:lnTo>
                      <a:pt x="324" y="12"/>
                    </a:lnTo>
                    <a:lnTo>
                      <a:pt x="331" y="12"/>
                    </a:lnTo>
                    <a:lnTo>
                      <a:pt x="338" y="12"/>
                    </a:lnTo>
                    <a:lnTo>
                      <a:pt x="349" y="12"/>
                    </a:lnTo>
                    <a:lnTo>
                      <a:pt x="359" y="12"/>
                    </a:lnTo>
                    <a:lnTo>
                      <a:pt x="368" y="12"/>
                    </a:lnTo>
                    <a:lnTo>
                      <a:pt x="374" y="12"/>
                    </a:lnTo>
                    <a:lnTo>
                      <a:pt x="379" y="12"/>
                    </a:lnTo>
                    <a:lnTo>
                      <a:pt x="383" y="12"/>
                    </a:lnTo>
                    <a:lnTo>
                      <a:pt x="386" y="12"/>
                    </a:lnTo>
                    <a:lnTo>
                      <a:pt x="390" y="12"/>
                    </a:lnTo>
                    <a:lnTo>
                      <a:pt x="392" y="12"/>
                    </a:lnTo>
                    <a:lnTo>
                      <a:pt x="394" y="12"/>
                    </a:lnTo>
                    <a:lnTo>
                      <a:pt x="396" y="12"/>
                    </a:lnTo>
                    <a:lnTo>
                      <a:pt x="397" y="12"/>
                    </a:lnTo>
                    <a:lnTo>
                      <a:pt x="400" y="12"/>
                    </a:lnTo>
                  </a:path>
                </a:pathLst>
              </a:custGeom>
              <a:solidFill>
                <a:schemeClr val="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4" name="Freeform 20"/>
              <p:cNvSpPr>
                <a:spLocks/>
              </p:cNvSpPr>
              <p:nvPr/>
            </p:nvSpPr>
            <p:spPr bwMode="ltGray">
              <a:xfrm>
                <a:off x="20" y="3136"/>
                <a:ext cx="401" cy="281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4"/>
                  </a:cxn>
                  <a:cxn ang="0">
                    <a:pos x="400" y="10"/>
                  </a:cxn>
                  <a:cxn ang="0">
                    <a:pos x="400" y="43"/>
                  </a:cxn>
                  <a:cxn ang="0">
                    <a:pos x="400" y="87"/>
                  </a:cxn>
                  <a:cxn ang="0">
                    <a:pos x="400" y="137"/>
                  </a:cxn>
                  <a:cxn ang="0">
                    <a:pos x="400" y="186"/>
                  </a:cxn>
                  <a:cxn ang="0">
                    <a:pos x="400" y="225"/>
                  </a:cxn>
                  <a:cxn ang="0">
                    <a:pos x="400" y="258"/>
                  </a:cxn>
                  <a:cxn ang="0">
                    <a:pos x="400" y="263"/>
                  </a:cxn>
                  <a:cxn ang="0">
                    <a:pos x="400" y="269"/>
                  </a:cxn>
                  <a:cxn ang="0">
                    <a:pos x="374" y="263"/>
                  </a:cxn>
                  <a:cxn ang="0">
                    <a:pos x="350" y="263"/>
                  </a:cxn>
                  <a:cxn ang="0">
                    <a:pos x="328" y="258"/>
                  </a:cxn>
                  <a:cxn ang="0">
                    <a:pos x="306" y="258"/>
                  </a:cxn>
                  <a:cxn ang="0">
                    <a:pos x="286" y="258"/>
                  </a:cxn>
                  <a:cxn ang="0">
                    <a:pos x="266" y="252"/>
                  </a:cxn>
                  <a:cxn ang="0">
                    <a:pos x="247" y="252"/>
                  </a:cxn>
                  <a:cxn ang="0">
                    <a:pos x="230" y="252"/>
                  </a:cxn>
                  <a:cxn ang="0">
                    <a:pos x="214" y="252"/>
                  </a:cxn>
                  <a:cxn ang="0">
                    <a:pos x="198" y="258"/>
                  </a:cxn>
                  <a:cxn ang="0">
                    <a:pos x="182" y="258"/>
                  </a:cxn>
                  <a:cxn ang="0">
                    <a:pos x="169" y="258"/>
                  </a:cxn>
                  <a:cxn ang="0">
                    <a:pos x="156" y="263"/>
                  </a:cxn>
                  <a:cxn ang="0">
                    <a:pos x="144" y="263"/>
                  </a:cxn>
                  <a:cxn ang="0">
                    <a:pos x="132" y="263"/>
                  </a:cxn>
                  <a:cxn ang="0">
                    <a:pos x="121" y="269"/>
                  </a:cxn>
                  <a:cxn ang="0">
                    <a:pos x="101" y="269"/>
                  </a:cxn>
                  <a:cxn ang="0">
                    <a:pos x="82" y="274"/>
                  </a:cxn>
                  <a:cxn ang="0">
                    <a:pos x="66" y="280"/>
                  </a:cxn>
                  <a:cxn ang="0">
                    <a:pos x="51" y="280"/>
                  </a:cxn>
                  <a:cxn ang="0">
                    <a:pos x="37" y="280"/>
                  </a:cxn>
                  <a:cxn ang="0">
                    <a:pos x="25" y="280"/>
                  </a:cxn>
                  <a:cxn ang="0">
                    <a:pos x="0" y="269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81">
                    <a:moveTo>
                      <a:pt x="400" y="0"/>
                    </a:moveTo>
                    <a:lnTo>
                      <a:pt x="400" y="4"/>
                    </a:lnTo>
                    <a:lnTo>
                      <a:pt x="400" y="10"/>
                    </a:lnTo>
                    <a:lnTo>
                      <a:pt x="400" y="43"/>
                    </a:lnTo>
                    <a:lnTo>
                      <a:pt x="400" y="87"/>
                    </a:lnTo>
                    <a:lnTo>
                      <a:pt x="400" y="137"/>
                    </a:lnTo>
                    <a:lnTo>
                      <a:pt x="400" y="186"/>
                    </a:lnTo>
                    <a:lnTo>
                      <a:pt x="400" y="225"/>
                    </a:lnTo>
                    <a:lnTo>
                      <a:pt x="400" y="258"/>
                    </a:lnTo>
                    <a:lnTo>
                      <a:pt x="400" y="263"/>
                    </a:lnTo>
                    <a:lnTo>
                      <a:pt x="400" y="269"/>
                    </a:lnTo>
                    <a:lnTo>
                      <a:pt x="374" y="263"/>
                    </a:lnTo>
                    <a:lnTo>
                      <a:pt x="350" y="263"/>
                    </a:lnTo>
                    <a:lnTo>
                      <a:pt x="328" y="258"/>
                    </a:lnTo>
                    <a:lnTo>
                      <a:pt x="306" y="258"/>
                    </a:lnTo>
                    <a:lnTo>
                      <a:pt x="286" y="258"/>
                    </a:lnTo>
                    <a:lnTo>
                      <a:pt x="266" y="252"/>
                    </a:lnTo>
                    <a:lnTo>
                      <a:pt x="247" y="252"/>
                    </a:lnTo>
                    <a:lnTo>
                      <a:pt x="230" y="252"/>
                    </a:lnTo>
                    <a:lnTo>
                      <a:pt x="214" y="252"/>
                    </a:lnTo>
                    <a:lnTo>
                      <a:pt x="198" y="258"/>
                    </a:lnTo>
                    <a:lnTo>
                      <a:pt x="182" y="258"/>
                    </a:lnTo>
                    <a:lnTo>
                      <a:pt x="169" y="258"/>
                    </a:lnTo>
                    <a:lnTo>
                      <a:pt x="156" y="263"/>
                    </a:lnTo>
                    <a:lnTo>
                      <a:pt x="144" y="263"/>
                    </a:lnTo>
                    <a:lnTo>
                      <a:pt x="132" y="263"/>
                    </a:lnTo>
                    <a:lnTo>
                      <a:pt x="121" y="269"/>
                    </a:lnTo>
                    <a:lnTo>
                      <a:pt x="101" y="269"/>
                    </a:lnTo>
                    <a:lnTo>
                      <a:pt x="82" y="274"/>
                    </a:lnTo>
                    <a:lnTo>
                      <a:pt x="66" y="280"/>
                    </a:lnTo>
                    <a:lnTo>
                      <a:pt x="51" y="280"/>
                    </a:lnTo>
                    <a:lnTo>
                      <a:pt x="37" y="280"/>
                    </a:lnTo>
                    <a:lnTo>
                      <a:pt x="25" y="280"/>
                    </a:lnTo>
                    <a:lnTo>
                      <a:pt x="0" y="269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5" name="Freeform 21"/>
              <p:cNvSpPr>
                <a:spLocks/>
              </p:cNvSpPr>
              <p:nvPr/>
            </p:nvSpPr>
            <p:spPr bwMode="ltGray">
              <a:xfrm>
                <a:off x="20" y="2878"/>
                <a:ext cx="401" cy="286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270"/>
                  </a:cxn>
                  <a:cxn ang="0">
                    <a:pos x="393" y="275"/>
                  </a:cxn>
                  <a:cxn ang="0">
                    <a:pos x="386" y="275"/>
                  </a:cxn>
                  <a:cxn ang="0">
                    <a:pos x="377" y="280"/>
                  </a:cxn>
                  <a:cxn ang="0">
                    <a:pos x="369" y="280"/>
                  </a:cxn>
                  <a:cxn ang="0">
                    <a:pos x="359" y="285"/>
                  </a:cxn>
                  <a:cxn ang="0">
                    <a:pos x="349" y="285"/>
                  </a:cxn>
                  <a:cxn ang="0">
                    <a:pos x="327" y="285"/>
                  </a:cxn>
                  <a:cxn ang="0">
                    <a:pos x="302" y="285"/>
                  </a:cxn>
                  <a:cxn ang="0">
                    <a:pos x="277" y="280"/>
                  </a:cxn>
                  <a:cxn ang="0">
                    <a:pos x="249" y="280"/>
                  </a:cxn>
                  <a:cxn ang="0">
                    <a:pos x="221" y="275"/>
                  </a:cxn>
                  <a:cxn ang="0">
                    <a:pos x="163" y="270"/>
                  </a:cxn>
                  <a:cxn ang="0">
                    <a:pos x="134" y="265"/>
                  </a:cxn>
                  <a:cxn ang="0">
                    <a:pos x="105" y="265"/>
                  </a:cxn>
                  <a:cxn ang="0">
                    <a:pos x="76" y="265"/>
                  </a:cxn>
                  <a:cxn ang="0">
                    <a:pos x="50" y="265"/>
                  </a:cxn>
                  <a:cxn ang="0">
                    <a:pos x="24" y="265"/>
                  </a:cxn>
                  <a:cxn ang="0">
                    <a:pos x="0" y="270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86">
                    <a:moveTo>
                      <a:pt x="400" y="0"/>
                    </a:moveTo>
                    <a:lnTo>
                      <a:pt x="400" y="270"/>
                    </a:lnTo>
                    <a:lnTo>
                      <a:pt x="393" y="275"/>
                    </a:lnTo>
                    <a:lnTo>
                      <a:pt x="386" y="275"/>
                    </a:lnTo>
                    <a:lnTo>
                      <a:pt x="377" y="280"/>
                    </a:lnTo>
                    <a:lnTo>
                      <a:pt x="369" y="280"/>
                    </a:lnTo>
                    <a:lnTo>
                      <a:pt x="359" y="285"/>
                    </a:lnTo>
                    <a:lnTo>
                      <a:pt x="349" y="285"/>
                    </a:lnTo>
                    <a:lnTo>
                      <a:pt x="327" y="285"/>
                    </a:lnTo>
                    <a:lnTo>
                      <a:pt x="302" y="285"/>
                    </a:lnTo>
                    <a:lnTo>
                      <a:pt x="277" y="280"/>
                    </a:lnTo>
                    <a:lnTo>
                      <a:pt x="249" y="280"/>
                    </a:lnTo>
                    <a:lnTo>
                      <a:pt x="221" y="275"/>
                    </a:lnTo>
                    <a:lnTo>
                      <a:pt x="163" y="270"/>
                    </a:lnTo>
                    <a:lnTo>
                      <a:pt x="134" y="265"/>
                    </a:lnTo>
                    <a:lnTo>
                      <a:pt x="105" y="265"/>
                    </a:lnTo>
                    <a:lnTo>
                      <a:pt x="76" y="265"/>
                    </a:lnTo>
                    <a:lnTo>
                      <a:pt x="50" y="265"/>
                    </a:lnTo>
                    <a:lnTo>
                      <a:pt x="24" y="265"/>
                    </a:lnTo>
                    <a:lnTo>
                      <a:pt x="0" y="270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6" name="Freeform 22"/>
              <p:cNvSpPr>
                <a:spLocks/>
              </p:cNvSpPr>
              <p:nvPr/>
            </p:nvSpPr>
            <p:spPr bwMode="ltGray">
              <a:xfrm>
                <a:off x="16" y="3578"/>
                <a:ext cx="401" cy="182"/>
              </a:xfrm>
              <a:custGeom>
                <a:avLst/>
                <a:gdLst/>
                <a:ahLst/>
                <a:cxnLst>
                  <a:cxn ang="0">
                    <a:pos x="400" y="24"/>
                  </a:cxn>
                  <a:cxn ang="0">
                    <a:pos x="400" y="163"/>
                  </a:cxn>
                  <a:cxn ang="0">
                    <a:pos x="393" y="163"/>
                  </a:cxn>
                  <a:cxn ang="0">
                    <a:pos x="385" y="169"/>
                  </a:cxn>
                  <a:cxn ang="0">
                    <a:pos x="376" y="169"/>
                  </a:cxn>
                  <a:cxn ang="0">
                    <a:pos x="366" y="169"/>
                  </a:cxn>
                  <a:cxn ang="0">
                    <a:pos x="355" y="175"/>
                  </a:cxn>
                  <a:cxn ang="0">
                    <a:pos x="344" y="175"/>
                  </a:cxn>
                  <a:cxn ang="0">
                    <a:pos x="332" y="175"/>
                  </a:cxn>
                  <a:cxn ang="0">
                    <a:pos x="318" y="175"/>
                  </a:cxn>
                  <a:cxn ang="0">
                    <a:pos x="291" y="181"/>
                  </a:cxn>
                  <a:cxn ang="0">
                    <a:pos x="262" y="181"/>
                  </a:cxn>
                  <a:cxn ang="0">
                    <a:pos x="231" y="181"/>
                  </a:cxn>
                  <a:cxn ang="0">
                    <a:pos x="200" y="181"/>
                  </a:cxn>
                  <a:cxn ang="0">
                    <a:pos x="168" y="181"/>
                  </a:cxn>
                  <a:cxn ang="0">
                    <a:pos x="137" y="181"/>
                  </a:cxn>
                  <a:cxn ang="0">
                    <a:pos x="108" y="181"/>
                  </a:cxn>
                  <a:cxn ang="0">
                    <a:pos x="81" y="175"/>
                  </a:cxn>
                  <a:cxn ang="0">
                    <a:pos x="68" y="175"/>
                  </a:cxn>
                  <a:cxn ang="0">
                    <a:pos x="55" y="175"/>
                  </a:cxn>
                  <a:cxn ang="0">
                    <a:pos x="44" y="175"/>
                  </a:cxn>
                  <a:cxn ang="0">
                    <a:pos x="33" y="169"/>
                  </a:cxn>
                  <a:cxn ang="0">
                    <a:pos x="23" y="169"/>
                  </a:cxn>
                  <a:cxn ang="0">
                    <a:pos x="14" y="169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0" y="24"/>
                  </a:cxn>
                  <a:cxn ang="0">
                    <a:pos x="5" y="18"/>
                  </a:cxn>
                  <a:cxn ang="0">
                    <a:pos x="11" y="12"/>
                  </a:cxn>
                  <a:cxn ang="0">
                    <a:pos x="17" y="12"/>
                  </a:cxn>
                  <a:cxn ang="0">
                    <a:pos x="26" y="6"/>
                  </a:cxn>
                  <a:cxn ang="0">
                    <a:pos x="42" y="6"/>
                  </a:cxn>
                  <a:cxn ang="0">
                    <a:pos x="62" y="0"/>
                  </a:cxn>
                  <a:cxn ang="0">
                    <a:pos x="82" y="0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53" y="0"/>
                  </a:cxn>
                  <a:cxn ang="0">
                    <a:pos x="167" y="0"/>
                  </a:cxn>
                  <a:cxn ang="0">
                    <a:pos x="181" y="0"/>
                  </a:cxn>
                  <a:cxn ang="0">
                    <a:pos x="197" y="0"/>
                  </a:cxn>
                  <a:cxn ang="0">
                    <a:pos x="213" y="6"/>
                  </a:cxn>
                  <a:cxn ang="0">
                    <a:pos x="247" y="6"/>
                  </a:cxn>
                  <a:cxn ang="0">
                    <a:pos x="282" y="12"/>
                  </a:cxn>
                  <a:cxn ang="0">
                    <a:pos x="317" y="12"/>
                  </a:cxn>
                  <a:cxn ang="0">
                    <a:pos x="333" y="18"/>
                  </a:cxn>
                  <a:cxn ang="0">
                    <a:pos x="349" y="18"/>
                  </a:cxn>
                  <a:cxn ang="0">
                    <a:pos x="364" y="18"/>
                  </a:cxn>
                  <a:cxn ang="0">
                    <a:pos x="377" y="24"/>
                  </a:cxn>
                  <a:cxn ang="0">
                    <a:pos x="389" y="24"/>
                  </a:cxn>
                  <a:cxn ang="0">
                    <a:pos x="400" y="24"/>
                  </a:cxn>
                </a:cxnLst>
                <a:rect l="0" t="0" r="r" b="b"/>
                <a:pathLst>
                  <a:path w="401" h="182">
                    <a:moveTo>
                      <a:pt x="400" y="24"/>
                    </a:moveTo>
                    <a:lnTo>
                      <a:pt x="400" y="163"/>
                    </a:lnTo>
                    <a:lnTo>
                      <a:pt x="393" y="163"/>
                    </a:lnTo>
                    <a:lnTo>
                      <a:pt x="385" y="169"/>
                    </a:lnTo>
                    <a:lnTo>
                      <a:pt x="376" y="169"/>
                    </a:lnTo>
                    <a:lnTo>
                      <a:pt x="366" y="169"/>
                    </a:lnTo>
                    <a:lnTo>
                      <a:pt x="355" y="175"/>
                    </a:lnTo>
                    <a:lnTo>
                      <a:pt x="344" y="175"/>
                    </a:lnTo>
                    <a:lnTo>
                      <a:pt x="332" y="175"/>
                    </a:lnTo>
                    <a:lnTo>
                      <a:pt x="318" y="175"/>
                    </a:lnTo>
                    <a:lnTo>
                      <a:pt x="291" y="181"/>
                    </a:lnTo>
                    <a:lnTo>
                      <a:pt x="262" y="181"/>
                    </a:lnTo>
                    <a:lnTo>
                      <a:pt x="231" y="181"/>
                    </a:lnTo>
                    <a:lnTo>
                      <a:pt x="200" y="181"/>
                    </a:lnTo>
                    <a:lnTo>
                      <a:pt x="168" y="181"/>
                    </a:lnTo>
                    <a:lnTo>
                      <a:pt x="137" y="181"/>
                    </a:lnTo>
                    <a:lnTo>
                      <a:pt x="108" y="181"/>
                    </a:lnTo>
                    <a:lnTo>
                      <a:pt x="81" y="175"/>
                    </a:lnTo>
                    <a:lnTo>
                      <a:pt x="68" y="175"/>
                    </a:lnTo>
                    <a:lnTo>
                      <a:pt x="55" y="175"/>
                    </a:lnTo>
                    <a:lnTo>
                      <a:pt x="44" y="175"/>
                    </a:lnTo>
                    <a:lnTo>
                      <a:pt x="33" y="169"/>
                    </a:lnTo>
                    <a:lnTo>
                      <a:pt x="23" y="169"/>
                    </a:lnTo>
                    <a:lnTo>
                      <a:pt x="14" y="169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0" y="24"/>
                    </a:lnTo>
                    <a:lnTo>
                      <a:pt x="5" y="18"/>
                    </a:lnTo>
                    <a:lnTo>
                      <a:pt x="11" y="12"/>
                    </a:lnTo>
                    <a:lnTo>
                      <a:pt x="17" y="12"/>
                    </a:lnTo>
                    <a:lnTo>
                      <a:pt x="26" y="6"/>
                    </a:lnTo>
                    <a:lnTo>
                      <a:pt x="42" y="6"/>
                    </a:lnTo>
                    <a:lnTo>
                      <a:pt x="62" y="0"/>
                    </a:lnTo>
                    <a:lnTo>
                      <a:pt x="82" y="0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53" y="0"/>
                    </a:lnTo>
                    <a:lnTo>
                      <a:pt x="167" y="0"/>
                    </a:lnTo>
                    <a:lnTo>
                      <a:pt x="181" y="0"/>
                    </a:lnTo>
                    <a:lnTo>
                      <a:pt x="197" y="0"/>
                    </a:lnTo>
                    <a:lnTo>
                      <a:pt x="213" y="6"/>
                    </a:lnTo>
                    <a:lnTo>
                      <a:pt x="247" y="6"/>
                    </a:lnTo>
                    <a:lnTo>
                      <a:pt x="282" y="12"/>
                    </a:lnTo>
                    <a:lnTo>
                      <a:pt x="317" y="12"/>
                    </a:lnTo>
                    <a:lnTo>
                      <a:pt x="333" y="18"/>
                    </a:lnTo>
                    <a:lnTo>
                      <a:pt x="349" y="18"/>
                    </a:lnTo>
                    <a:lnTo>
                      <a:pt x="364" y="18"/>
                    </a:lnTo>
                    <a:lnTo>
                      <a:pt x="377" y="24"/>
                    </a:lnTo>
                    <a:lnTo>
                      <a:pt x="389" y="24"/>
                    </a:lnTo>
                    <a:lnTo>
                      <a:pt x="400" y="24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7" name="Freeform 23"/>
              <p:cNvSpPr>
                <a:spLocks/>
              </p:cNvSpPr>
              <p:nvPr/>
            </p:nvSpPr>
            <p:spPr bwMode="ltGray">
              <a:xfrm>
                <a:off x="16" y="4099"/>
                <a:ext cx="401" cy="222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400" y="221"/>
                  </a:cxn>
                  <a:cxn ang="0">
                    <a:pos x="3" y="221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44" y="7"/>
                  </a:cxn>
                  <a:cxn ang="0">
                    <a:pos x="64" y="7"/>
                  </a:cxn>
                  <a:cxn ang="0">
                    <a:pos x="84" y="7"/>
                  </a:cxn>
                  <a:cxn ang="0">
                    <a:pos x="103" y="7"/>
                  </a:cxn>
                  <a:cxn ang="0">
                    <a:pos x="121" y="14"/>
                  </a:cxn>
                  <a:cxn ang="0">
                    <a:pos x="138" y="14"/>
                  </a:cxn>
                  <a:cxn ang="0">
                    <a:pos x="155" y="14"/>
                  </a:cxn>
                  <a:cxn ang="0">
                    <a:pos x="170" y="14"/>
                  </a:cxn>
                  <a:cxn ang="0">
                    <a:pos x="185" y="14"/>
                  </a:cxn>
                  <a:cxn ang="0">
                    <a:pos x="199" y="14"/>
                  </a:cxn>
                  <a:cxn ang="0">
                    <a:pos x="212" y="14"/>
                  </a:cxn>
                  <a:cxn ang="0">
                    <a:pos x="238" y="14"/>
                  </a:cxn>
                  <a:cxn ang="0">
                    <a:pos x="260" y="14"/>
                  </a:cxn>
                  <a:cxn ang="0">
                    <a:pos x="282" y="7"/>
                  </a:cxn>
                  <a:cxn ang="0">
                    <a:pos x="301" y="7"/>
                  </a:cxn>
                  <a:cxn ang="0">
                    <a:pos x="319" y="7"/>
                  </a:cxn>
                  <a:cxn ang="0">
                    <a:pos x="336" y="7"/>
                  </a:cxn>
                  <a:cxn ang="0">
                    <a:pos x="352" y="0"/>
                  </a:cxn>
                  <a:cxn ang="0">
                    <a:pos x="368" y="0"/>
                  </a:cxn>
                  <a:cxn ang="0">
                    <a:pos x="399" y="0"/>
                  </a:cxn>
                </a:cxnLst>
                <a:rect l="0" t="0" r="r" b="b"/>
                <a:pathLst>
                  <a:path w="401" h="222">
                    <a:moveTo>
                      <a:pt x="399" y="0"/>
                    </a:moveTo>
                    <a:lnTo>
                      <a:pt x="400" y="221"/>
                    </a:lnTo>
                    <a:lnTo>
                      <a:pt x="3" y="221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4" y="7"/>
                    </a:lnTo>
                    <a:lnTo>
                      <a:pt x="64" y="7"/>
                    </a:lnTo>
                    <a:lnTo>
                      <a:pt x="84" y="7"/>
                    </a:lnTo>
                    <a:lnTo>
                      <a:pt x="103" y="7"/>
                    </a:lnTo>
                    <a:lnTo>
                      <a:pt x="121" y="14"/>
                    </a:lnTo>
                    <a:lnTo>
                      <a:pt x="138" y="14"/>
                    </a:lnTo>
                    <a:lnTo>
                      <a:pt x="155" y="14"/>
                    </a:lnTo>
                    <a:lnTo>
                      <a:pt x="170" y="14"/>
                    </a:lnTo>
                    <a:lnTo>
                      <a:pt x="185" y="14"/>
                    </a:lnTo>
                    <a:lnTo>
                      <a:pt x="199" y="14"/>
                    </a:lnTo>
                    <a:lnTo>
                      <a:pt x="212" y="14"/>
                    </a:lnTo>
                    <a:lnTo>
                      <a:pt x="238" y="14"/>
                    </a:lnTo>
                    <a:lnTo>
                      <a:pt x="260" y="14"/>
                    </a:lnTo>
                    <a:lnTo>
                      <a:pt x="282" y="7"/>
                    </a:lnTo>
                    <a:lnTo>
                      <a:pt x="301" y="7"/>
                    </a:lnTo>
                    <a:lnTo>
                      <a:pt x="319" y="7"/>
                    </a:lnTo>
                    <a:lnTo>
                      <a:pt x="336" y="7"/>
                    </a:lnTo>
                    <a:lnTo>
                      <a:pt x="352" y="0"/>
                    </a:lnTo>
                    <a:lnTo>
                      <a:pt x="368" y="0"/>
                    </a:lnTo>
                    <a:lnTo>
                      <a:pt x="399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8" name="Freeform 24"/>
              <p:cNvSpPr>
                <a:spLocks/>
              </p:cNvSpPr>
              <p:nvPr/>
            </p:nvSpPr>
            <p:spPr bwMode="ltGray">
              <a:xfrm>
                <a:off x="16" y="3906"/>
                <a:ext cx="401" cy="275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13"/>
                  </a:cxn>
                  <a:cxn ang="0">
                    <a:pos x="400" y="40"/>
                  </a:cxn>
                  <a:cxn ang="0">
                    <a:pos x="400" y="87"/>
                  </a:cxn>
                  <a:cxn ang="0">
                    <a:pos x="400" y="140"/>
                  </a:cxn>
                  <a:cxn ang="0">
                    <a:pos x="400" y="187"/>
                  </a:cxn>
                  <a:cxn ang="0">
                    <a:pos x="400" y="234"/>
                  </a:cxn>
                  <a:cxn ang="0">
                    <a:pos x="400" y="261"/>
                  </a:cxn>
                  <a:cxn ang="0">
                    <a:pos x="400" y="274"/>
                  </a:cxn>
                  <a:cxn ang="0">
                    <a:pos x="388" y="267"/>
                  </a:cxn>
                  <a:cxn ang="0">
                    <a:pos x="379" y="261"/>
                  </a:cxn>
                  <a:cxn ang="0">
                    <a:pos x="359" y="254"/>
                  </a:cxn>
                  <a:cxn ang="0">
                    <a:pos x="341" y="247"/>
                  </a:cxn>
                  <a:cxn ang="0">
                    <a:pos x="325" y="247"/>
                  </a:cxn>
                  <a:cxn ang="0">
                    <a:pos x="307" y="241"/>
                  </a:cxn>
                  <a:cxn ang="0">
                    <a:pos x="289" y="241"/>
                  </a:cxn>
                  <a:cxn ang="0">
                    <a:pos x="280" y="241"/>
                  </a:cxn>
                  <a:cxn ang="0">
                    <a:pos x="269" y="241"/>
                  </a:cxn>
                  <a:cxn ang="0">
                    <a:pos x="257" y="241"/>
                  </a:cxn>
                  <a:cxn ang="0">
                    <a:pos x="246" y="241"/>
                  </a:cxn>
                  <a:cxn ang="0">
                    <a:pos x="232" y="241"/>
                  </a:cxn>
                  <a:cxn ang="0">
                    <a:pos x="218" y="241"/>
                  </a:cxn>
                  <a:cxn ang="0">
                    <a:pos x="204" y="241"/>
                  </a:cxn>
                  <a:cxn ang="0">
                    <a:pos x="187" y="247"/>
                  </a:cxn>
                  <a:cxn ang="0">
                    <a:pos x="155" y="254"/>
                  </a:cxn>
                  <a:cxn ang="0">
                    <a:pos x="121" y="261"/>
                  </a:cxn>
                  <a:cxn ang="0">
                    <a:pos x="87" y="261"/>
                  </a:cxn>
                  <a:cxn ang="0">
                    <a:pos x="70" y="267"/>
                  </a:cxn>
                  <a:cxn ang="0">
                    <a:pos x="54" y="267"/>
                  </a:cxn>
                  <a:cxn ang="0">
                    <a:pos x="39" y="274"/>
                  </a:cxn>
                  <a:cxn ang="0">
                    <a:pos x="25" y="274"/>
                  </a:cxn>
                  <a:cxn ang="0">
                    <a:pos x="12" y="274"/>
                  </a:cxn>
                  <a:cxn ang="0">
                    <a:pos x="0" y="274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75">
                    <a:moveTo>
                      <a:pt x="400" y="0"/>
                    </a:moveTo>
                    <a:lnTo>
                      <a:pt x="400" y="13"/>
                    </a:lnTo>
                    <a:lnTo>
                      <a:pt x="400" y="40"/>
                    </a:lnTo>
                    <a:lnTo>
                      <a:pt x="400" y="87"/>
                    </a:lnTo>
                    <a:lnTo>
                      <a:pt x="400" y="140"/>
                    </a:lnTo>
                    <a:lnTo>
                      <a:pt x="400" y="187"/>
                    </a:lnTo>
                    <a:lnTo>
                      <a:pt x="400" y="234"/>
                    </a:lnTo>
                    <a:lnTo>
                      <a:pt x="400" y="261"/>
                    </a:lnTo>
                    <a:lnTo>
                      <a:pt x="400" y="274"/>
                    </a:lnTo>
                    <a:lnTo>
                      <a:pt x="388" y="267"/>
                    </a:lnTo>
                    <a:lnTo>
                      <a:pt x="379" y="261"/>
                    </a:lnTo>
                    <a:lnTo>
                      <a:pt x="359" y="254"/>
                    </a:lnTo>
                    <a:lnTo>
                      <a:pt x="341" y="247"/>
                    </a:lnTo>
                    <a:lnTo>
                      <a:pt x="325" y="247"/>
                    </a:lnTo>
                    <a:lnTo>
                      <a:pt x="307" y="241"/>
                    </a:lnTo>
                    <a:lnTo>
                      <a:pt x="289" y="241"/>
                    </a:lnTo>
                    <a:lnTo>
                      <a:pt x="280" y="241"/>
                    </a:lnTo>
                    <a:lnTo>
                      <a:pt x="269" y="241"/>
                    </a:lnTo>
                    <a:lnTo>
                      <a:pt x="257" y="241"/>
                    </a:lnTo>
                    <a:lnTo>
                      <a:pt x="246" y="241"/>
                    </a:lnTo>
                    <a:lnTo>
                      <a:pt x="232" y="241"/>
                    </a:lnTo>
                    <a:lnTo>
                      <a:pt x="218" y="241"/>
                    </a:lnTo>
                    <a:lnTo>
                      <a:pt x="204" y="241"/>
                    </a:lnTo>
                    <a:lnTo>
                      <a:pt x="187" y="247"/>
                    </a:lnTo>
                    <a:lnTo>
                      <a:pt x="155" y="254"/>
                    </a:lnTo>
                    <a:lnTo>
                      <a:pt x="121" y="261"/>
                    </a:lnTo>
                    <a:lnTo>
                      <a:pt x="87" y="261"/>
                    </a:lnTo>
                    <a:lnTo>
                      <a:pt x="70" y="267"/>
                    </a:lnTo>
                    <a:lnTo>
                      <a:pt x="54" y="267"/>
                    </a:lnTo>
                    <a:lnTo>
                      <a:pt x="39" y="274"/>
                    </a:lnTo>
                    <a:lnTo>
                      <a:pt x="25" y="274"/>
                    </a:lnTo>
                    <a:lnTo>
                      <a:pt x="12" y="274"/>
                    </a:lnTo>
                    <a:lnTo>
                      <a:pt x="0" y="274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29" name="Freeform 25"/>
              <p:cNvSpPr>
                <a:spLocks/>
              </p:cNvSpPr>
              <p:nvPr/>
            </p:nvSpPr>
            <p:spPr bwMode="ltGray">
              <a:xfrm>
                <a:off x="16" y="3730"/>
                <a:ext cx="401" cy="203"/>
              </a:xfrm>
              <a:custGeom>
                <a:avLst/>
                <a:gdLst/>
                <a:ahLst/>
                <a:cxnLst>
                  <a:cxn ang="0">
                    <a:pos x="400" y="13"/>
                  </a:cxn>
                  <a:cxn ang="0">
                    <a:pos x="400" y="189"/>
                  </a:cxn>
                  <a:cxn ang="0">
                    <a:pos x="394" y="196"/>
                  </a:cxn>
                  <a:cxn ang="0">
                    <a:pos x="388" y="196"/>
                  </a:cxn>
                  <a:cxn ang="0">
                    <a:pos x="381" y="202"/>
                  </a:cxn>
                  <a:cxn ang="0">
                    <a:pos x="374" y="202"/>
                  </a:cxn>
                  <a:cxn ang="0">
                    <a:pos x="357" y="202"/>
                  </a:cxn>
                  <a:cxn ang="0">
                    <a:pos x="338" y="202"/>
                  </a:cxn>
                  <a:cxn ang="0">
                    <a:pos x="317" y="196"/>
                  </a:cxn>
                  <a:cxn ang="0">
                    <a:pos x="294" y="196"/>
                  </a:cxn>
                  <a:cxn ang="0">
                    <a:pos x="270" y="189"/>
                  </a:cxn>
                  <a:cxn ang="0">
                    <a:pos x="245" y="189"/>
                  </a:cxn>
                  <a:cxn ang="0">
                    <a:pos x="232" y="189"/>
                  </a:cxn>
                  <a:cxn ang="0">
                    <a:pos x="218" y="189"/>
                  </a:cxn>
                  <a:cxn ang="0">
                    <a:pos x="202" y="189"/>
                  </a:cxn>
                  <a:cxn ang="0">
                    <a:pos x="185" y="196"/>
                  </a:cxn>
                  <a:cxn ang="0">
                    <a:pos x="167" y="196"/>
                  </a:cxn>
                  <a:cxn ang="0">
                    <a:pos x="150" y="196"/>
                  </a:cxn>
                  <a:cxn ang="0">
                    <a:pos x="113" y="202"/>
                  </a:cxn>
                  <a:cxn ang="0">
                    <a:pos x="96" y="202"/>
                  </a:cxn>
                  <a:cxn ang="0">
                    <a:pos x="78" y="202"/>
                  </a:cxn>
                  <a:cxn ang="0">
                    <a:pos x="62" y="202"/>
                  </a:cxn>
                  <a:cxn ang="0">
                    <a:pos x="46" y="202"/>
                  </a:cxn>
                  <a:cxn ang="0">
                    <a:pos x="32" y="202"/>
                  </a:cxn>
                  <a:cxn ang="0">
                    <a:pos x="19" y="196"/>
                  </a:cxn>
                  <a:cxn ang="0">
                    <a:pos x="8" y="196"/>
                  </a:cxn>
                  <a:cxn ang="0">
                    <a:pos x="0" y="189"/>
                  </a:cxn>
                  <a:cxn ang="0">
                    <a:pos x="0" y="13"/>
                  </a:cxn>
                  <a:cxn ang="0">
                    <a:pos x="5" y="13"/>
                  </a:cxn>
                  <a:cxn ang="0">
                    <a:pos x="12" y="6"/>
                  </a:cxn>
                  <a:cxn ang="0">
                    <a:pos x="19" y="6"/>
                  </a:cxn>
                  <a:cxn ang="0">
                    <a:pos x="27" y="6"/>
                  </a:cxn>
                  <a:cxn ang="0">
                    <a:pos x="36" y="0"/>
                  </a:cxn>
                  <a:cxn ang="0">
                    <a:pos x="46" y="0"/>
                  </a:cxn>
                  <a:cxn ang="0">
                    <a:pos x="66" y="0"/>
                  </a:cxn>
                  <a:cxn ang="0">
                    <a:pos x="89" y="0"/>
                  </a:cxn>
                  <a:cxn ang="0">
                    <a:pos x="114" y="0"/>
                  </a:cxn>
                  <a:cxn ang="0">
                    <a:pos x="139" y="0"/>
                  </a:cxn>
                  <a:cxn ang="0">
                    <a:pos x="165" y="0"/>
                  </a:cxn>
                  <a:cxn ang="0">
                    <a:pos x="191" y="0"/>
                  </a:cxn>
                  <a:cxn ang="0">
                    <a:pos x="216" y="6"/>
                  </a:cxn>
                  <a:cxn ang="0">
                    <a:pos x="241" y="6"/>
                  </a:cxn>
                  <a:cxn ang="0">
                    <a:pos x="265" y="6"/>
                  </a:cxn>
                  <a:cxn ang="0">
                    <a:pos x="287" y="13"/>
                  </a:cxn>
                  <a:cxn ang="0">
                    <a:pos x="306" y="13"/>
                  </a:cxn>
                  <a:cxn ang="0">
                    <a:pos x="316" y="13"/>
                  </a:cxn>
                  <a:cxn ang="0">
                    <a:pos x="324" y="13"/>
                  </a:cxn>
                  <a:cxn ang="0">
                    <a:pos x="331" y="13"/>
                  </a:cxn>
                  <a:cxn ang="0">
                    <a:pos x="338" y="13"/>
                  </a:cxn>
                  <a:cxn ang="0">
                    <a:pos x="350" y="13"/>
                  </a:cxn>
                  <a:cxn ang="0">
                    <a:pos x="359" y="13"/>
                  </a:cxn>
                  <a:cxn ang="0">
                    <a:pos x="368" y="13"/>
                  </a:cxn>
                  <a:cxn ang="0">
                    <a:pos x="374" y="13"/>
                  </a:cxn>
                  <a:cxn ang="0">
                    <a:pos x="379" y="13"/>
                  </a:cxn>
                  <a:cxn ang="0">
                    <a:pos x="383" y="13"/>
                  </a:cxn>
                  <a:cxn ang="0">
                    <a:pos x="387" y="13"/>
                  </a:cxn>
                  <a:cxn ang="0">
                    <a:pos x="390" y="13"/>
                  </a:cxn>
                  <a:cxn ang="0">
                    <a:pos x="392" y="13"/>
                  </a:cxn>
                  <a:cxn ang="0">
                    <a:pos x="394" y="13"/>
                  </a:cxn>
                  <a:cxn ang="0">
                    <a:pos x="396" y="13"/>
                  </a:cxn>
                  <a:cxn ang="0">
                    <a:pos x="397" y="13"/>
                  </a:cxn>
                  <a:cxn ang="0">
                    <a:pos x="400" y="13"/>
                  </a:cxn>
                </a:cxnLst>
                <a:rect l="0" t="0" r="r" b="b"/>
                <a:pathLst>
                  <a:path w="401" h="203">
                    <a:moveTo>
                      <a:pt x="400" y="13"/>
                    </a:moveTo>
                    <a:lnTo>
                      <a:pt x="400" y="189"/>
                    </a:lnTo>
                    <a:lnTo>
                      <a:pt x="394" y="196"/>
                    </a:lnTo>
                    <a:lnTo>
                      <a:pt x="388" y="196"/>
                    </a:lnTo>
                    <a:lnTo>
                      <a:pt x="381" y="202"/>
                    </a:lnTo>
                    <a:lnTo>
                      <a:pt x="374" y="202"/>
                    </a:lnTo>
                    <a:lnTo>
                      <a:pt x="357" y="202"/>
                    </a:lnTo>
                    <a:lnTo>
                      <a:pt x="338" y="202"/>
                    </a:lnTo>
                    <a:lnTo>
                      <a:pt x="317" y="196"/>
                    </a:lnTo>
                    <a:lnTo>
                      <a:pt x="294" y="196"/>
                    </a:lnTo>
                    <a:lnTo>
                      <a:pt x="270" y="189"/>
                    </a:lnTo>
                    <a:lnTo>
                      <a:pt x="245" y="189"/>
                    </a:lnTo>
                    <a:lnTo>
                      <a:pt x="232" y="189"/>
                    </a:lnTo>
                    <a:lnTo>
                      <a:pt x="218" y="189"/>
                    </a:lnTo>
                    <a:lnTo>
                      <a:pt x="202" y="189"/>
                    </a:lnTo>
                    <a:lnTo>
                      <a:pt x="185" y="196"/>
                    </a:lnTo>
                    <a:lnTo>
                      <a:pt x="167" y="196"/>
                    </a:lnTo>
                    <a:lnTo>
                      <a:pt x="150" y="196"/>
                    </a:lnTo>
                    <a:lnTo>
                      <a:pt x="113" y="202"/>
                    </a:lnTo>
                    <a:lnTo>
                      <a:pt x="96" y="202"/>
                    </a:lnTo>
                    <a:lnTo>
                      <a:pt x="78" y="202"/>
                    </a:lnTo>
                    <a:lnTo>
                      <a:pt x="62" y="202"/>
                    </a:lnTo>
                    <a:lnTo>
                      <a:pt x="46" y="202"/>
                    </a:lnTo>
                    <a:lnTo>
                      <a:pt x="32" y="202"/>
                    </a:lnTo>
                    <a:lnTo>
                      <a:pt x="19" y="196"/>
                    </a:lnTo>
                    <a:lnTo>
                      <a:pt x="8" y="196"/>
                    </a:lnTo>
                    <a:lnTo>
                      <a:pt x="0" y="189"/>
                    </a:lnTo>
                    <a:lnTo>
                      <a:pt x="0" y="13"/>
                    </a:lnTo>
                    <a:lnTo>
                      <a:pt x="5" y="13"/>
                    </a:lnTo>
                    <a:lnTo>
                      <a:pt x="12" y="6"/>
                    </a:lnTo>
                    <a:lnTo>
                      <a:pt x="19" y="6"/>
                    </a:lnTo>
                    <a:lnTo>
                      <a:pt x="27" y="6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66" y="0"/>
                    </a:lnTo>
                    <a:lnTo>
                      <a:pt x="89" y="0"/>
                    </a:lnTo>
                    <a:lnTo>
                      <a:pt x="114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191" y="0"/>
                    </a:lnTo>
                    <a:lnTo>
                      <a:pt x="216" y="6"/>
                    </a:lnTo>
                    <a:lnTo>
                      <a:pt x="241" y="6"/>
                    </a:lnTo>
                    <a:lnTo>
                      <a:pt x="265" y="6"/>
                    </a:lnTo>
                    <a:lnTo>
                      <a:pt x="287" y="13"/>
                    </a:lnTo>
                    <a:lnTo>
                      <a:pt x="306" y="13"/>
                    </a:lnTo>
                    <a:lnTo>
                      <a:pt x="316" y="13"/>
                    </a:lnTo>
                    <a:lnTo>
                      <a:pt x="324" y="13"/>
                    </a:lnTo>
                    <a:lnTo>
                      <a:pt x="331" y="13"/>
                    </a:lnTo>
                    <a:lnTo>
                      <a:pt x="338" y="13"/>
                    </a:lnTo>
                    <a:lnTo>
                      <a:pt x="350" y="13"/>
                    </a:lnTo>
                    <a:lnTo>
                      <a:pt x="359" y="13"/>
                    </a:lnTo>
                    <a:lnTo>
                      <a:pt x="368" y="13"/>
                    </a:lnTo>
                    <a:lnTo>
                      <a:pt x="374" y="13"/>
                    </a:lnTo>
                    <a:lnTo>
                      <a:pt x="379" y="13"/>
                    </a:lnTo>
                    <a:lnTo>
                      <a:pt x="383" y="13"/>
                    </a:lnTo>
                    <a:lnTo>
                      <a:pt x="387" y="13"/>
                    </a:lnTo>
                    <a:lnTo>
                      <a:pt x="390" y="13"/>
                    </a:lnTo>
                    <a:lnTo>
                      <a:pt x="392" y="13"/>
                    </a:lnTo>
                    <a:lnTo>
                      <a:pt x="394" y="13"/>
                    </a:lnTo>
                    <a:lnTo>
                      <a:pt x="396" y="13"/>
                    </a:lnTo>
                    <a:lnTo>
                      <a:pt x="397" y="13"/>
                    </a:lnTo>
                    <a:lnTo>
                      <a:pt x="400" y="13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8330" name="Freeform 26"/>
            <p:cNvSpPr>
              <a:spLocks/>
            </p:cNvSpPr>
            <p:nvPr/>
          </p:nvSpPr>
          <p:spPr bwMode="ltGray">
            <a:xfrm>
              <a:off x="0" y="2"/>
              <a:ext cx="181" cy="4320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41" y="54"/>
                </a:cxn>
                <a:cxn ang="0">
                  <a:pos x="146" y="117"/>
                </a:cxn>
                <a:cxn ang="0">
                  <a:pos x="151" y="172"/>
                </a:cxn>
                <a:cxn ang="0">
                  <a:pos x="155" y="227"/>
                </a:cxn>
                <a:cxn ang="0">
                  <a:pos x="159" y="282"/>
                </a:cxn>
                <a:cxn ang="0">
                  <a:pos x="163" y="331"/>
                </a:cxn>
                <a:cxn ang="0">
                  <a:pos x="170" y="435"/>
                </a:cxn>
                <a:cxn ang="0">
                  <a:pos x="173" y="538"/>
                </a:cxn>
                <a:cxn ang="0">
                  <a:pos x="177" y="642"/>
                </a:cxn>
                <a:cxn ang="0">
                  <a:pos x="179" y="739"/>
                </a:cxn>
                <a:cxn ang="0">
                  <a:pos x="180" y="836"/>
                </a:cxn>
                <a:cxn ang="0">
                  <a:pos x="179" y="932"/>
                </a:cxn>
                <a:cxn ang="0">
                  <a:pos x="178" y="1029"/>
                </a:cxn>
                <a:cxn ang="0">
                  <a:pos x="176" y="1126"/>
                </a:cxn>
                <a:cxn ang="0">
                  <a:pos x="173" y="1230"/>
                </a:cxn>
                <a:cxn ang="0">
                  <a:pos x="170" y="1326"/>
                </a:cxn>
                <a:cxn ang="0">
                  <a:pos x="166" y="1430"/>
                </a:cxn>
                <a:cxn ang="0">
                  <a:pos x="156" y="1651"/>
                </a:cxn>
                <a:cxn ang="0">
                  <a:pos x="146" y="1879"/>
                </a:cxn>
                <a:cxn ang="0">
                  <a:pos x="137" y="2135"/>
                </a:cxn>
                <a:cxn ang="0">
                  <a:pos x="132" y="2266"/>
                </a:cxn>
                <a:cxn ang="0">
                  <a:pos x="128" y="2411"/>
                </a:cxn>
                <a:cxn ang="0">
                  <a:pos x="124" y="2563"/>
                </a:cxn>
                <a:cxn ang="0">
                  <a:pos x="121" y="2715"/>
                </a:cxn>
                <a:cxn ang="0">
                  <a:pos x="118" y="2881"/>
                </a:cxn>
                <a:cxn ang="0">
                  <a:pos x="117" y="3054"/>
                </a:cxn>
                <a:cxn ang="0">
                  <a:pos x="115" y="3240"/>
                </a:cxn>
                <a:cxn ang="0">
                  <a:pos x="115" y="3434"/>
                </a:cxn>
                <a:cxn ang="0">
                  <a:pos x="117" y="3641"/>
                </a:cxn>
                <a:cxn ang="0">
                  <a:pos x="119" y="3856"/>
                </a:cxn>
                <a:cxn ang="0">
                  <a:pos x="123" y="4077"/>
                </a:cxn>
                <a:cxn ang="0">
                  <a:pos x="129" y="4319"/>
                </a:cxn>
                <a:cxn ang="0">
                  <a:pos x="2" y="4319"/>
                </a:cxn>
                <a:cxn ang="0">
                  <a:pos x="0" y="0"/>
                </a:cxn>
                <a:cxn ang="0">
                  <a:pos x="135" y="0"/>
                </a:cxn>
              </a:cxnLst>
              <a:rect l="0" t="0" r="r" b="b"/>
              <a:pathLst>
                <a:path w="181" h="4320">
                  <a:moveTo>
                    <a:pt x="135" y="0"/>
                  </a:moveTo>
                  <a:lnTo>
                    <a:pt x="141" y="54"/>
                  </a:lnTo>
                  <a:lnTo>
                    <a:pt x="146" y="117"/>
                  </a:lnTo>
                  <a:lnTo>
                    <a:pt x="151" y="172"/>
                  </a:lnTo>
                  <a:lnTo>
                    <a:pt x="155" y="227"/>
                  </a:lnTo>
                  <a:lnTo>
                    <a:pt x="159" y="282"/>
                  </a:lnTo>
                  <a:lnTo>
                    <a:pt x="163" y="331"/>
                  </a:lnTo>
                  <a:lnTo>
                    <a:pt x="170" y="435"/>
                  </a:lnTo>
                  <a:lnTo>
                    <a:pt x="173" y="538"/>
                  </a:lnTo>
                  <a:lnTo>
                    <a:pt x="177" y="642"/>
                  </a:lnTo>
                  <a:lnTo>
                    <a:pt x="179" y="739"/>
                  </a:lnTo>
                  <a:lnTo>
                    <a:pt x="180" y="836"/>
                  </a:lnTo>
                  <a:lnTo>
                    <a:pt x="179" y="932"/>
                  </a:lnTo>
                  <a:lnTo>
                    <a:pt x="178" y="1029"/>
                  </a:lnTo>
                  <a:lnTo>
                    <a:pt x="176" y="1126"/>
                  </a:lnTo>
                  <a:lnTo>
                    <a:pt x="173" y="1230"/>
                  </a:lnTo>
                  <a:lnTo>
                    <a:pt x="170" y="1326"/>
                  </a:lnTo>
                  <a:lnTo>
                    <a:pt x="166" y="1430"/>
                  </a:lnTo>
                  <a:lnTo>
                    <a:pt x="156" y="1651"/>
                  </a:lnTo>
                  <a:lnTo>
                    <a:pt x="146" y="1879"/>
                  </a:lnTo>
                  <a:lnTo>
                    <a:pt x="137" y="2135"/>
                  </a:lnTo>
                  <a:lnTo>
                    <a:pt x="132" y="2266"/>
                  </a:lnTo>
                  <a:lnTo>
                    <a:pt x="128" y="2411"/>
                  </a:lnTo>
                  <a:lnTo>
                    <a:pt x="124" y="2563"/>
                  </a:lnTo>
                  <a:lnTo>
                    <a:pt x="121" y="2715"/>
                  </a:lnTo>
                  <a:lnTo>
                    <a:pt x="118" y="2881"/>
                  </a:lnTo>
                  <a:lnTo>
                    <a:pt x="117" y="3054"/>
                  </a:lnTo>
                  <a:lnTo>
                    <a:pt x="115" y="3240"/>
                  </a:lnTo>
                  <a:lnTo>
                    <a:pt x="115" y="3434"/>
                  </a:lnTo>
                  <a:lnTo>
                    <a:pt x="117" y="3641"/>
                  </a:lnTo>
                  <a:lnTo>
                    <a:pt x="119" y="3856"/>
                  </a:lnTo>
                  <a:lnTo>
                    <a:pt x="123" y="4077"/>
                  </a:lnTo>
                  <a:lnTo>
                    <a:pt x="129" y="4319"/>
                  </a:lnTo>
                  <a:lnTo>
                    <a:pt x="2" y="4319"/>
                  </a:lnTo>
                  <a:lnTo>
                    <a:pt x="0" y="0"/>
                  </a:lnTo>
                  <a:lnTo>
                    <a:pt x="135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70196"/>
                    <a:invGamma/>
                  </a:schemeClr>
                </a:gs>
              </a:gsLst>
              <a:lin ang="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8331" name="Freeform 27"/>
            <p:cNvSpPr>
              <a:spLocks/>
            </p:cNvSpPr>
            <p:nvPr/>
          </p:nvSpPr>
          <p:spPr bwMode="ltGray">
            <a:xfrm>
              <a:off x="309" y="2"/>
              <a:ext cx="123" cy="431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6" y="75"/>
                </a:cxn>
                <a:cxn ang="0">
                  <a:pos x="16" y="158"/>
                </a:cxn>
                <a:cxn ang="0">
                  <a:pos x="16" y="255"/>
                </a:cxn>
                <a:cxn ang="0">
                  <a:pos x="16" y="365"/>
                </a:cxn>
                <a:cxn ang="0">
                  <a:pos x="17" y="483"/>
                </a:cxn>
                <a:cxn ang="0">
                  <a:pos x="18" y="614"/>
                </a:cxn>
                <a:cxn ang="0">
                  <a:pos x="20" y="752"/>
                </a:cxn>
                <a:cxn ang="0">
                  <a:pos x="22" y="891"/>
                </a:cxn>
                <a:cxn ang="0">
                  <a:pos x="27" y="1202"/>
                </a:cxn>
                <a:cxn ang="0">
                  <a:pos x="31" y="1527"/>
                </a:cxn>
                <a:cxn ang="0">
                  <a:pos x="36" y="1865"/>
                </a:cxn>
                <a:cxn ang="0">
                  <a:pos x="41" y="2203"/>
                </a:cxn>
                <a:cxn ang="0">
                  <a:pos x="45" y="2549"/>
                </a:cxn>
                <a:cxn ang="0">
                  <a:pos x="46" y="2880"/>
                </a:cxn>
                <a:cxn ang="0">
                  <a:pos x="46" y="3198"/>
                </a:cxn>
                <a:cxn ang="0">
                  <a:pos x="45" y="3350"/>
                </a:cxn>
                <a:cxn ang="0">
                  <a:pos x="44" y="3495"/>
                </a:cxn>
                <a:cxn ang="0">
                  <a:pos x="41" y="3634"/>
                </a:cxn>
                <a:cxn ang="0">
                  <a:pos x="38" y="3758"/>
                </a:cxn>
                <a:cxn ang="0">
                  <a:pos x="34" y="3883"/>
                </a:cxn>
                <a:cxn ang="0">
                  <a:pos x="29" y="3993"/>
                </a:cxn>
                <a:cxn ang="0">
                  <a:pos x="24" y="4090"/>
                </a:cxn>
                <a:cxn ang="0">
                  <a:pos x="17" y="4180"/>
                </a:cxn>
                <a:cxn ang="0">
                  <a:pos x="9" y="4256"/>
                </a:cxn>
                <a:cxn ang="0">
                  <a:pos x="0" y="4318"/>
                </a:cxn>
                <a:cxn ang="0">
                  <a:pos x="122" y="4318"/>
                </a:cxn>
                <a:cxn ang="0">
                  <a:pos x="122" y="0"/>
                </a:cxn>
                <a:cxn ang="0">
                  <a:pos x="18" y="0"/>
                </a:cxn>
              </a:cxnLst>
              <a:rect l="0" t="0" r="r" b="b"/>
              <a:pathLst>
                <a:path w="123" h="4319">
                  <a:moveTo>
                    <a:pt x="18" y="0"/>
                  </a:moveTo>
                  <a:lnTo>
                    <a:pt x="16" y="75"/>
                  </a:lnTo>
                  <a:lnTo>
                    <a:pt x="16" y="158"/>
                  </a:lnTo>
                  <a:lnTo>
                    <a:pt x="16" y="255"/>
                  </a:lnTo>
                  <a:lnTo>
                    <a:pt x="16" y="365"/>
                  </a:lnTo>
                  <a:lnTo>
                    <a:pt x="17" y="483"/>
                  </a:lnTo>
                  <a:lnTo>
                    <a:pt x="18" y="614"/>
                  </a:lnTo>
                  <a:lnTo>
                    <a:pt x="20" y="752"/>
                  </a:lnTo>
                  <a:lnTo>
                    <a:pt x="22" y="891"/>
                  </a:lnTo>
                  <a:lnTo>
                    <a:pt x="27" y="1202"/>
                  </a:lnTo>
                  <a:lnTo>
                    <a:pt x="31" y="1527"/>
                  </a:lnTo>
                  <a:lnTo>
                    <a:pt x="36" y="1865"/>
                  </a:lnTo>
                  <a:lnTo>
                    <a:pt x="41" y="2203"/>
                  </a:lnTo>
                  <a:lnTo>
                    <a:pt x="45" y="2549"/>
                  </a:lnTo>
                  <a:lnTo>
                    <a:pt x="46" y="2880"/>
                  </a:lnTo>
                  <a:lnTo>
                    <a:pt x="46" y="3198"/>
                  </a:lnTo>
                  <a:lnTo>
                    <a:pt x="45" y="3350"/>
                  </a:lnTo>
                  <a:lnTo>
                    <a:pt x="44" y="3495"/>
                  </a:lnTo>
                  <a:lnTo>
                    <a:pt x="41" y="3634"/>
                  </a:lnTo>
                  <a:lnTo>
                    <a:pt x="38" y="3758"/>
                  </a:lnTo>
                  <a:lnTo>
                    <a:pt x="34" y="3883"/>
                  </a:lnTo>
                  <a:lnTo>
                    <a:pt x="29" y="3993"/>
                  </a:lnTo>
                  <a:lnTo>
                    <a:pt x="24" y="4090"/>
                  </a:lnTo>
                  <a:lnTo>
                    <a:pt x="17" y="4180"/>
                  </a:lnTo>
                  <a:lnTo>
                    <a:pt x="9" y="4256"/>
                  </a:lnTo>
                  <a:lnTo>
                    <a:pt x="0" y="4318"/>
                  </a:lnTo>
                  <a:lnTo>
                    <a:pt x="122" y="4318"/>
                  </a:lnTo>
                  <a:lnTo>
                    <a:pt x="122" y="0"/>
                  </a:lnTo>
                  <a:lnTo>
                    <a:pt x="18" y="0"/>
                  </a:lnTo>
                </a:path>
              </a:pathLst>
            </a:custGeom>
            <a:gradFill rotWithShape="0">
              <a:gsLst>
                <a:gs pos="0">
                  <a:schemeClr val="bg1">
                    <a:gamma/>
                    <a:tint val="7019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0" y="6669088"/>
            <a:ext cx="1347788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pt-BR" sz="1200"/>
              <a:t>CIn-UFPE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+mj-lt"/>
          <a:ea typeface="+mj-ea"/>
          <a:cs typeface="+mj-cs"/>
        </a:defRPr>
      </a:lvl1pPr>
      <a:lvl2pPr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2pPr>
      <a:lvl3pPr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3pPr>
      <a:lvl4pPr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4pPr>
      <a:lvl5pPr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5pPr>
      <a:lvl6pPr marL="4572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6pPr>
      <a:lvl7pPr marL="9144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7pPr>
      <a:lvl8pPr marL="13716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8pPr>
      <a:lvl9pPr marL="18288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9pPr>
    </p:titleStyle>
    <p:bodyStyle>
      <a:lvl1pPr marL="374650" indent="-374650" algn="l" defTabSz="762000" rtl="0" fontAlgn="base">
        <a:spcBef>
          <a:spcPct val="60000"/>
        </a:spcBef>
        <a:spcAft>
          <a:spcPct val="0"/>
        </a:spcAft>
        <a:buClr>
          <a:schemeClr val="accent1"/>
        </a:buClr>
        <a:buFont typeface="Monotype Sort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28600" algn="l" defTabSz="762000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2"/>
          </a:solidFill>
          <a:latin typeface="+mn-lt"/>
        </a:defRPr>
      </a:lvl2pPr>
      <a:lvl3pPr marL="1212850" indent="-228600" algn="l" defTabSz="762000" rtl="0" fontAlgn="base">
        <a:spcBef>
          <a:spcPct val="0"/>
        </a:spcBef>
        <a:spcAft>
          <a:spcPct val="0"/>
        </a:spcAft>
        <a:buChar char="–"/>
        <a:defRPr sz="2000" i="1">
          <a:solidFill>
            <a:schemeClr val="bg2"/>
          </a:solidFill>
          <a:latin typeface="+mn-lt"/>
        </a:defRPr>
      </a:lvl3pPr>
      <a:lvl4pPr marL="1631950" indent="-228600" algn="l" defTabSz="762000" rtl="0" fontAlgn="base">
        <a:spcBef>
          <a:spcPct val="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CF3C8-AA81-4ECD-A4AD-BC36B92AC7DE}" type="slidenum">
              <a:rPr lang="pt-BR"/>
              <a:pPr/>
              <a:t>1</a:t>
            </a:fld>
            <a:endParaRPr lang="pt-BR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50975"/>
          </a:xfrm>
        </p:spPr>
        <p:txBody>
          <a:bodyPr/>
          <a:lstStyle/>
          <a:p>
            <a:r>
              <a:rPr lang="pt-BR" sz="3600"/>
              <a:t>Estendendo o Planejamento</a:t>
            </a:r>
            <a:br>
              <a:rPr lang="pt-BR" sz="3600"/>
            </a:br>
            <a:r>
              <a:rPr lang="pt-BR" sz="3600"/>
              <a:t>Clássico para Aplicações do Mundo Real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00513"/>
            <a:ext cx="6400800" cy="1752600"/>
          </a:xfrm>
        </p:spPr>
        <p:txBody>
          <a:bodyPr/>
          <a:lstStyle/>
          <a:p>
            <a:r>
              <a:rPr lang="pt-BR" dirty="0"/>
              <a:t>Tempo, prazos e </a:t>
            </a:r>
            <a:r>
              <a:rPr lang="pt-BR" dirty="0" smtClean="0"/>
              <a:t>recursos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AC8CC-CCD8-4B24-91DC-62D4D7128576}" type="slidenum">
              <a:rPr lang="pt-BR"/>
              <a:pPr/>
              <a:t>10</a:t>
            </a:fld>
            <a:endParaRPr lang="pt-BR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pt-BR"/>
              <a:t>Restrição de Recursos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pt-BR" dirty="0"/>
              <a:t>Problemas reais de escalonamento são ainda mais complexos devido a restrições sobre recursos</a:t>
            </a:r>
          </a:p>
          <a:p>
            <a:pPr marL="742950" lvl="1" indent="-285750" defTabSz="914400"/>
            <a:r>
              <a:rPr lang="pt-BR" dirty="0" err="1"/>
              <a:t>Consumable</a:t>
            </a:r>
            <a:r>
              <a:rPr lang="pt-BR" dirty="0"/>
              <a:t> </a:t>
            </a:r>
            <a:r>
              <a:rPr lang="pt-BR" dirty="0" err="1"/>
              <a:t>resources</a:t>
            </a:r>
            <a:r>
              <a:rPr lang="pt-BR" dirty="0"/>
              <a:t> -  ex. </a:t>
            </a:r>
            <a:r>
              <a:rPr lang="pt-BR" dirty="0" smtClean="0"/>
              <a:t>dinheiro</a:t>
            </a:r>
            <a:endParaRPr lang="pt-BR" dirty="0"/>
          </a:p>
          <a:p>
            <a:pPr marL="742950" lvl="1" indent="-285750" defTabSz="914400"/>
            <a:r>
              <a:rPr lang="pt-BR" dirty="0" err="1"/>
              <a:t>Reusable</a:t>
            </a:r>
            <a:r>
              <a:rPr lang="pt-BR" dirty="0"/>
              <a:t> </a:t>
            </a:r>
            <a:r>
              <a:rPr lang="pt-BR" dirty="0" err="1"/>
              <a:t>resources</a:t>
            </a:r>
            <a:r>
              <a:rPr lang="pt-BR" dirty="0"/>
              <a:t> - ex. um único guindaste para levantar o motor</a:t>
            </a:r>
          </a:p>
          <a:p>
            <a:pPr marL="342900" indent="-342900" defTabSz="914400"/>
            <a:r>
              <a:rPr lang="pt-BR" dirty="0"/>
              <a:t>Como resolver?</a:t>
            </a:r>
          </a:p>
          <a:p>
            <a:pPr marL="342900" indent="-342900" defTabSz="914400"/>
            <a:r>
              <a:rPr lang="pt-BR" dirty="0"/>
              <a:t>Solução para recursos consumíveis</a:t>
            </a:r>
          </a:p>
          <a:p>
            <a:pPr marL="742950" lvl="1" indent="-285750" defTabSz="914400"/>
            <a:r>
              <a:rPr lang="pt-BR" dirty="0"/>
              <a:t>adicionar precondições e efeitos</a:t>
            </a:r>
          </a:p>
          <a:p>
            <a:pPr marL="742950" lvl="1" indent="-285750" defTabSz="914400"/>
            <a:r>
              <a:rPr lang="en-US" sz="2000" b="1" dirty="0"/>
              <a:t>Action</a:t>
            </a:r>
            <a:r>
              <a:rPr lang="en-US" sz="2000" dirty="0"/>
              <a:t> (</a:t>
            </a:r>
            <a:r>
              <a:rPr lang="en-US" sz="2000" dirty="0" err="1"/>
              <a:t>AddEngine</a:t>
            </a:r>
            <a:r>
              <a:rPr lang="en-US" sz="2000" dirty="0"/>
              <a:t>(</a:t>
            </a:r>
            <a:r>
              <a:rPr lang="en-US" sz="2000" dirty="0" err="1"/>
              <a:t>e,c</a:t>
            </a:r>
            <a:r>
              <a:rPr lang="en-US" sz="2000" dirty="0" smtClean="0"/>
              <a:t>),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 err="1" smtClean="0"/>
              <a:t>Precond</a:t>
            </a:r>
            <a:r>
              <a:rPr lang="en-US" sz="2000" dirty="0"/>
              <a:t>: Engine (</a:t>
            </a:r>
            <a:r>
              <a:rPr lang="en-US" sz="2000" dirty="0" err="1"/>
              <a:t>e,c,d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Chassis(c) </a:t>
            </a:r>
            <a:r>
              <a:rPr lang="pt-BR" dirty="0" smtClean="0">
                <a:sym typeface="Symbol" pitchFamily="18" charset="2"/>
              </a:rPr>
              <a:t> </a:t>
            </a:r>
            <a:r>
              <a:rPr lang="pt-BR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Money(g)</a:t>
            </a:r>
            <a:r>
              <a:rPr lang="pt-BR" sz="2000" dirty="0">
                <a:solidFill>
                  <a:srgbClr val="FF0000"/>
                </a:solidFill>
                <a:sym typeface="Symbol" pitchFamily="18" charset="2"/>
              </a:rPr>
              <a:t> &gt; 100)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 smtClean="0"/>
              <a:t> Effect</a:t>
            </a:r>
            <a:r>
              <a:rPr lang="en-US" sz="2000" dirty="0"/>
              <a:t>: </a:t>
            </a:r>
            <a:r>
              <a:rPr lang="en-US" sz="2000" dirty="0" err="1"/>
              <a:t>EngineIn</a:t>
            </a:r>
            <a:r>
              <a:rPr lang="en-US" sz="2000" dirty="0"/>
              <a:t>(c)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pt-BR" sz="2000" dirty="0">
                <a:sym typeface="Symbol" pitchFamily="18" charset="2"/>
              </a:rPr>
              <a:t></a:t>
            </a:r>
            <a:r>
              <a:rPr lang="en-US" sz="2000" dirty="0"/>
              <a:t> Duration(d) </a:t>
            </a:r>
            <a:r>
              <a:rPr lang="pt-BR" sz="2000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Money(g-100)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8E57-578A-47E3-831C-1775B4834436}" type="slidenum">
              <a:rPr lang="pt-BR"/>
              <a:pPr/>
              <a:t>11</a:t>
            </a:fld>
            <a:endParaRPr lang="pt-BR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pt-BR"/>
              <a:t>Restrição de Recursos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pt-BR"/>
              <a:t>Solução para recurso reutilizável: </a:t>
            </a:r>
          </a:p>
          <a:p>
            <a:pPr marL="742950" lvl="1" indent="-285750" defTabSz="914400"/>
            <a:r>
              <a:rPr lang="pt-BR"/>
              <a:t>Mais complicado porque a quantidade de recursos permanece inalterada depois da ação!</a:t>
            </a:r>
          </a:p>
          <a:p>
            <a:pPr marL="742950" lvl="1" indent="-285750" defTabSz="914400"/>
            <a:r>
              <a:rPr lang="pt-BR"/>
              <a:t>Incrementar representação do problema para incluir novo campo </a:t>
            </a:r>
          </a:p>
          <a:p>
            <a:pPr marL="1143000" lvl="2" defTabSz="914400"/>
            <a:r>
              <a:rPr lang="pt-BR"/>
              <a:t>“Resource: R(k)”, k unidades de R são necessárias</a:t>
            </a:r>
          </a:p>
          <a:p>
            <a:pPr marL="742950" lvl="1" indent="-285750" defTabSz="914400"/>
            <a:r>
              <a:rPr lang="pt-BR"/>
              <a:t>Funciona tanto como </a:t>
            </a:r>
          </a:p>
          <a:p>
            <a:pPr marL="1143000" lvl="2" defTabSz="914400"/>
            <a:r>
              <a:rPr lang="pt-BR"/>
              <a:t>uma pré-condição (não se pode fazer sem ele) </a:t>
            </a:r>
          </a:p>
          <a:p>
            <a:pPr marL="1143000" lvl="2" defTabSz="914400"/>
            <a:r>
              <a:rPr lang="pt-BR"/>
              <a:t>um efeito temporário (indisponível pela duração da ação)</a:t>
            </a:r>
          </a:p>
          <a:p>
            <a:pPr marL="342900" indent="-342900" defTabSz="914400"/>
            <a:r>
              <a:rPr lang="pt-BR"/>
              <a:t>Voltando ao exemplo...</a:t>
            </a:r>
          </a:p>
          <a:p>
            <a:pPr marL="742950" lvl="1" indent="-285750" defTabSz="914400"/>
            <a:r>
              <a:rPr lang="pt-BR"/>
              <a:t>1 guindaste, um macaco mecânico e 1 inspetor disponível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0DD37-54A2-4C3F-98C3-53EE88CF3DAF}" type="slidenum">
              <a:rPr lang="pt-BR"/>
              <a:pPr/>
              <a:t>12</a:t>
            </a:fld>
            <a:endParaRPr lang="pt-B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Montagem de Dois Carros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3113" y="1227138"/>
            <a:ext cx="8191500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 err="1"/>
              <a:t>Init</a:t>
            </a:r>
            <a:r>
              <a:rPr lang="pt-BR" sz="1800" b="0" dirty="0"/>
              <a:t> (Chassis(C1) </a:t>
            </a:r>
            <a:r>
              <a:rPr lang="pt-BR" sz="1800" b="0" dirty="0">
                <a:sym typeface="Symbol" pitchFamily="18" charset="2"/>
              </a:rPr>
              <a:t> Chassis(C2)  </a:t>
            </a:r>
            <a:r>
              <a:rPr lang="pt-BR" sz="1800" b="0" dirty="0" err="1">
                <a:sym typeface="Symbol" pitchFamily="18" charset="2"/>
              </a:rPr>
              <a:t>Engine</a:t>
            </a:r>
            <a:r>
              <a:rPr lang="pt-BR" sz="1800" b="0" dirty="0">
                <a:sym typeface="Symbol" pitchFamily="18" charset="2"/>
              </a:rPr>
              <a:t>(E1, C1, 30)  </a:t>
            </a:r>
            <a:r>
              <a:rPr lang="pt-BR" sz="1800" b="0" dirty="0" err="1">
                <a:sym typeface="Symbol" pitchFamily="18" charset="2"/>
              </a:rPr>
              <a:t>Engine</a:t>
            </a:r>
            <a:r>
              <a:rPr lang="pt-BR" sz="1800" b="0" dirty="0">
                <a:sym typeface="Symbol" pitchFamily="18" charset="2"/>
              </a:rPr>
              <a:t>(E2, C2, 60</a:t>
            </a:r>
            <a:r>
              <a:rPr lang="pt-BR" sz="1800" b="0" dirty="0"/>
              <a:t>) </a:t>
            </a:r>
            <a:r>
              <a:rPr lang="pt-BR" sz="1800" b="0" dirty="0">
                <a:sym typeface="Symbol" pitchFamily="18" charset="2"/>
              </a:rPr>
              <a:t>  </a:t>
            </a:r>
            <a:r>
              <a:rPr lang="pt-BR" sz="1800" b="0" dirty="0" err="1">
                <a:sym typeface="Symbol" pitchFamily="18" charset="2"/>
              </a:rPr>
              <a:t>Wheels</a:t>
            </a:r>
            <a:r>
              <a:rPr lang="pt-BR" sz="1800" b="0" dirty="0">
                <a:sym typeface="Symbol" pitchFamily="18" charset="2"/>
              </a:rPr>
              <a:t>(W1, C1, 30)  </a:t>
            </a:r>
            <a:r>
              <a:rPr lang="pt-BR" sz="1800" b="0" dirty="0" err="1">
                <a:sym typeface="Symbol" pitchFamily="18" charset="2"/>
              </a:rPr>
              <a:t>Wheels</a:t>
            </a:r>
            <a:r>
              <a:rPr lang="pt-BR" sz="1800" b="0" dirty="0">
                <a:sym typeface="Symbol" pitchFamily="18" charset="2"/>
              </a:rPr>
              <a:t>(W2, C2, 15)  </a:t>
            </a:r>
            <a:r>
              <a:rPr lang="pt-BR" sz="1800" b="0" dirty="0" err="1">
                <a:solidFill>
                  <a:srgbClr val="FF0033"/>
                </a:solidFill>
                <a:sym typeface="Symbol" pitchFamily="18" charset="2"/>
              </a:rPr>
              <a:t>EngineHoists</a:t>
            </a:r>
            <a:r>
              <a:rPr lang="pt-BR" sz="1800" b="0" dirty="0">
                <a:solidFill>
                  <a:srgbClr val="FF0033"/>
                </a:solidFill>
                <a:sym typeface="Symbol" pitchFamily="18" charset="2"/>
              </a:rPr>
              <a:t>(1) </a:t>
            </a:r>
            <a:r>
              <a:rPr lang="pt-BR" sz="1800" b="0" dirty="0">
                <a:sym typeface="Symbol" pitchFamily="18" charset="2"/>
              </a:rPr>
              <a:t>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>
                <a:sym typeface="Symbol" pitchFamily="18" charset="2"/>
              </a:rPr>
              <a:t>	 </a:t>
            </a:r>
            <a:r>
              <a:rPr lang="pt-BR" sz="1800" b="0" dirty="0" err="1">
                <a:solidFill>
                  <a:srgbClr val="FF0000"/>
                </a:solidFill>
                <a:sym typeface="Symbol" pitchFamily="18" charset="2"/>
              </a:rPr>
              <a:t>WheelStations</a:t>
            </a:r>
            <a:r>
              <a:rPr lang="pt-BR" sz="1800" b="0" dirty="0">
                <a:solidFill>
                  <a:srgbClr val="FF0000"/>
                </a:solidFill>
                <a:sym typeface="Symbol" pitchFamily="18" charset="2"/>
              </a:rPr>
              <a:t>(1) </a:t>
            </a:r>
            <a:r>
              <a:rPr lang="pt-BR" sz="1800" b="0" dirty="0">
                <a:sym typeface="Symbol" pitchFamily="18" charset="2"/>
              </a:rPr>
              <a:t> </a:t>
            </a:r>
            <a:r>
              <a:rPr lang="pt-BR" sz="1800" b="0" dirty="0" err="1">
                <a:solidFill>
                  <a:srgbClr val="FF0000"/>
                </a:solidFill>
                <a:sym typeface="Symbol" pitchFamily="18" charset="2"/>
              </a:rPr>
              <a:t>Inspectors</a:t>
            </a:r>
            <a:r>
              <a:rPr lang="pt-BR" sz="1800" b="0" dirty="0">
                <a:solidFill>
                  <a:srgbClr val="FF0000"/>
                </a:solidFill>
                <a:sym typeface="Symbol" pitchFamily="18" charset="2"/>
              </a:rPr>
              <a:t>(2)</a:t>
            </a:r>
            <a:r>
              <a:rPr lang="pt-BR" sz="1800" b="0" dirty="0">
                <a:sym typeface="Symbol" pitchFamily="18" charset="2"/>
              </a:rPr>
              <a:t>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 err="1">
                <a:sym typeface="Symbol" pitchFamily="18" charset="2"/>
              </a:rPr>
              <a:t>Goal</a:t>
            </a:r>
            <a:r>
              <a:rPr lang="pt-BR" sz="1800" b="0" dirty="0">
                <a:sym typeface="Symbol" pitchFamily="18" charset="2"/>
              </a:rPr>
              <a:t> (</a:t>
            </a:r>
            <a:r>
              <a:rPr lang="pt-BR" sz="1800" b="0" dirty="0" err="1">
                <a:sym typeface="Symbol" pitchFamily="18" charset="2"/>
              </a:rPr>
              <a:t>Done</a:t>
            </a:r>
            <a:r>
              <a:rPr lang="pt-BR" sz="1800" b="0" dirty="0">
                <a:sym typeface="Symbol" pitchFamily="18" charset="2"/>
              </a:rPr>
              <a:t>(C1)  </a:t>
            </a:r>
            <a:r>
              <a:rPr lang="pt-BR" sz="1800" b="0" dirty="0" err="1">
                <a:sym typeface="Symbol" pitchFamily="18" charset="2"/>
              </a:rPr>
              <a:t>Done</a:t>
            </a:r>
            <a:r>
              <a:rPr lang="pt-BR" sz="1800" b="0" dirty="0">
                <a:sym typeface="Symbol" pitchFamily="18" charset="2"/>
              </a:rPr>
              <a:t>(C2)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pt-BR" sz="1800" b="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 err="1"/>
              <a:t>Action</a:t>
            </a:r>
            <a:r>
              <a:rPr lang="pt-BR" sz="1800" b="0" dirty="0"/>
              <a:t> (</a:t>
            </a:r>
            <a:r>
              <a:rPr lang="pt-BR" sz="1800" b="0" dirty="0" err="1"/>
              <a:t>AddEngine</a:t>
            </a:r>
            <a:r>
              <a:rPr lang="pt-BR" sz="1800" b="0" dirty="0"/>
              <a:t>(e, c, m),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/>
              <a:t>	PRECOND: </a:t>
            </a:r>
            <a:r>
              <a:rPr lang="pt-BR" sz="1800" b="0" dirty="0" err="1"/>
              <a:t>Engine</a:t>
            </a:r>
            <a:r>
              <a:rPr lang="pt-BR" sz="1800" b="0" dirty="0"/>
              <a:t>(e, c, d) </a:t>
            </a:r>
            <a:r>
              <a:rPr lang="pt-BR" sz="1800" b="0" dirty="0">
                <a:sym typeface="Symbol" pitchFamily="18" charset="2"/>
              </a:rPr>
              <a:t> Chassis(c</a:t>
            </a:r>
            <a:r>
              <a:rPr lang="pt-BR" sz="1800" b="0" dirty="0" smtClean="0">
                <a:sym typeface="Symbol" pitchFamily="18" charset="2"/>
              </a:rPr>
              <a:t>)</a:t>
            </a:r>
            <a:endParaRPr lang="pt-BR" sz="1800" b="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/>
              <a:t>	EFFECT: </a:t>
            </a:r>
            <a:r>
              <a:rPr lang="pt-BR" sz="1800" b="0" dirty="0" err="1"/>
              <a:t>EngineIn</a:t>
            </a:r>
            <a:r>
              <a:rPr lang="pt-BR" sz="1800" b="0" dirty="0"/>
              <a:t>(c) </a:t>
            </a:r>
            <a:r>
              <a:rPr lang="pt-BR" sz="1800" b="0" dirty="0">
                <a:sym typeface="Symbol" pitchFamily="18" charset="2"/>
              </a:rPr>
              <a:t> </a:t>
            </a:r>
            <a:r>
              <a:rPr lang="pt-BR" sz="1800" b="0" dirty="0" err="1">
                <a:sym typeface="Symbol" pitchFamily="18" charset="2"/>
              </a:rPr>
              <a:t>Duration</a:t>
            </a:r>
            <a:r>
              <a:rPr lang="pt-BR" sz="1800" b="0" dirty="0">
                <a:sym typeface="Symbol" pitchFamily="18" charset="2"/>
              </a:rPr>
              <a:t>(d)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>
                <a:sym typeface="Symbol" pitchFamily="18" charset="2"/>
              </a:rPr>
              <a:t>	RESOURCE: </a:t>
            </a:r>
            <a:r>
              <a:rPr lang="pt-BR" sz="1800" b="0" dirty="0" err="1">
                <a:solidFill>
                  <a:srgbClr val="FF0033"/>
                </a:solidFill>
                <a:sym typeface="Symbol" pitchFamily="18" charset="2"/>
              </a:rPr>
              <a:t>EngineHoist</a:t>
            </a:r>
            <a:r>
              <a:rPr lang="pt-BR" sz="1800" b="0" dirty="0">
                <a:solidFill>
                  <a:srgbClr val="FF0033"/>
                </a:solidFill>
                <a:sym typeface="Symbol" pitchFamily="18" charset="2"/>
              </a:rPr>
              <a:t>(1)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 err="1"/>
              <a:t>Action</a:t>
            </a:r>
            <a:r>
              <a:rPr lang="pt-BR" sz="1800" b="0" dirty="0"/>
              <a:t> (</a:t>
            </a:r>
            <a:r>
              <a:rPr lang="pt-BR" sz="1800" b="0" dirty="0" err="1"/>
              <a:t>AddWheels</a:t>
            </a:r>
            <a:r>
              <a:rPr lang="pt-BR" sz="1800" b="0" dirty="0"/>
              <a:t>(w, c),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pt-BR" sz="1800" b="0" dirty="0"/>
              <a:t>	PRECOND: </a:t>
            </a:r>
            <a:r>
              <a:rPr lang="pt-BR" sz="1800" b="0" dirty="0" err="1"/>
              <a:t>Wheels</a:t>
            </a:r>
            <a:r>
              <a:rPr lang="pt-BR" sz="1800" b="0" dirty="0"/>
              <a:t>(w, c, d) </a:t>
            </a:r>
            <a:r>
              <a:rPr lang="pt-BR" sz="1800" b="0" dirty="0">
                <a:sym typeface="Symbol" pitchFamily="18" charset="2"/>
              </a:rPr>
              <a:t> Chassis(c</a:t>
            </a:r>
            <a:r>
              <a:rPr lang="pt-BR" sz="1800" b="0" dirty="0" smtClean="0">
                <a:sym typeface="Symbol" pitchFamily="18" charset="2"/>
              </a:rPr>
              <a:t>) </a:t>
            </a:r>
            <a:r>
              <a:rPr lang="pt-BR" sz="1800" b="0" dirty="0" smtClean="0">
                <a:sym typeface="Symbol" pitchFamily="18" charset="2"/>
              </a:rPr>
              <a:t> </a:t>
            </a:r>
            <a:r>
              <a:rPr lang="pt-BR" sz="1800" b="0" dirty="0" err="1" smtClean="0"/>
              <a:t>EngineIn</a:t>
            </a:r>
            <a:r>
              <a:rPr lang="pt-BR" sz="1800" b="0" dirty="0" smtClean="0"/>
              <a:t>(c)</a:t>
            </a:r>
            <a:r>
              <a:rPr lang="pt-BR" sz="1800" b="0" dirty="0" smtClean="0">
                <a:sym typeface="Symbol" pitchFamily="18" charset="2"/>
              </a:rPr>
              <a:t> </a:t>
            </a:r>
            <a:r>
              <a:rPr lang="pt-BR" sz="1800" b="0" dirty="0" smtClean="0">
                <a:sym typeface="Symbol" pitchFamily="18" charset="2"/>
              </a:rPr>
              <a:t> </a:t>
            </a:r>
            <a:endParaRPr lang="pt-BR" sz="1800" b="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>
                <a:sym typeface="Symbol" pitchFamily="18" charset="2"/>
              </a:rPr>
              <a:t>	EFFECT: </a:t>
            </a:r>
            <a:r>
              <a:rPr lang="pt-BR" sz="1800" b="0" dirty="0" err="1">
                <a:sym typeface="Symbol" pitchFamily="18" charset="2"/>
              </a:rPr>
              <a:t>WheelsOn</a:t>
            </a:r>
            <a:r>
              <a:rPr lang="pt-BR" sz="1800" b="0" dirty="0">
                <a:sym typeface="Symbol" pitchFamily="18" charset="2"/>
              </a:rPr>
              <a:t>(c)  </a:t>
            </a:r>
            <a:r>
              <a:rPr lang="pt-BR" sz="1800" b="0" dirty="0" err="1">
                <a:sym typeface="Symbol" pitchFamily="18" charset="2"/>
              </a:rPr>
              <a:t>Duration</a:t>
            </a:r>
            <a:r>
              <a:rPr lang="pt-BR" sz="1800" b="0" dirty="0">
                <a:sym typeface="Symbol" pitchFamily="18" charset="2"/>
              </a:rPr>
              <a:t>(d)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>
                <a:sym typeface="Symbol" pitchFamily="18" charset="2"/>
              </a:rPr>
              <a:t>	RESOURCE: </a:t>
            </a:r>
            <a:r>
              <a:rPr lang="pt-BR" sz="1800" b="0" dirty="0" err="1">
                <a:solidFill>
                  <a:srgbClr val="FF0033"/>
                </a:solidFill>
                <a:sym typeface="Symbol" pitchFamily="18" charset="2"/>
              </a:rPr>
              <a:t>WheelStations</a:t>
            </a:r>
            <a:r>
              <a:rPr lang="pt-BR" sz="1800" b="0" dirty="0">
                <a:solidFill>
                  <a:srgbClr val="FF0033"/>
                </a:solidFill>
                <a:sym typeface="Symbol" pitchFamily="18" charset="2"/>
              </a:rPr>
              <a:t>(1)</a:t>
            </a:r>
            <a:r>
              <a:rPr lang="pt-BR" sz="1800" b="0" dirty="0">
                <a:sym typeface="Symbol" pitchFamily="18" charset="2"/>
              </a:rPr>
              <a:t>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 err="1"/>
              <a:t>Action</a:t>
            </a:r>
            <a:r>
              <a:rPr lang="pt-BR" sz="1800" b="0" dirty="0"/>
              <a:t> (</a:t>
            </a:r>
            <a:r>
              <a:rPr lang="pt-BR" sz="1800" b="0" dirty="0" err="1"/>
              <a:t>Inspect</a:t>
            </a:r>
            <a:r>
              <a:rPr lang="pt-BR" sz="1800" b="0" dirty="0"/>
              <a:t>(c),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/>
              <a:t>	PRECOND: </a:t>
            </a:r>
            <a:r>
              <a:rPr lang="pt-BR" sz="1800" b="0" dirty="0" err="1"/>
              <a:t>EngineIn</a:t>
            </a:r>
            <a:r>
              <a:rPr lang="pt-BR" sz="1800" b="0" dirty="0">
                <a:sym typeface="Symbol" pitchFamily="18" charset="2"/>
              </a:rPr>
              <a:t>(c)</a:t>
            </a:r>
            <a:r>
              <a:rPr lang="pt-BR" sz="1800" b="0" dirty="0"/>
              <a:t> </a:t>
            </a:r>
            <a:r>
              <a:rPr lang="pt-BR" sz="1800" b="0" dirty="0">
                <a:sym typeface="Symbol" pitchFamily="18" charset="2"/>
              </a:rPr>
              <a:t> </a:t>
            </a:r>
            <a:r>
              <a:rPr lang="pt-BR" sz="1800" b="0" dirty="0" err="1">
                <a:sym typeface="Symbol" pitchFamily="18" charset="2"/>
              </a:rPr>
              <a:t>WheelsOn</a:t>
            </a:r>
            <a:r>
              <a:rPr lang="pt-BR" sz="1800" b="0" dirty="0">
                <a:sym typeface="Symbol" pitchFamily="18" charset="2"/>
              </a:rPr>
              <a:t>(c)  Chassis(c)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>
                <a:sym typeface="Symbol" pitchFamily="18" charset="2"/>
              </a:rPr>
              <a:t>	EFFECT: </a:t>
            </a:r>
            <a:r>
              <a:rPr lang="pt-BR" sz="1800" b="0" dirty="0" err="1">
                <a:sym typeface="Symbol" pitchFamily="18" charset="2"/>
              </a:rPr>
              <a:t>Done</a:t>
            </a:r>
            <a:r>
              <a:rPr lang="pt-BR" sz="1800" b="0" dirty="0">
                <a:sym typeface="Symbol" pitchFamily="18" charset="2"/>
              </a:rPr>
              <a:t>(c)  </a:t>
            </a:r>
            <a:r>
              <a:rPr lang="pt-BR" sz="1800" b="0" dirty="0" err="1">
                <a:sym typeface="Symbol" pitchFamily="18" charset="2"/>
              </a:rPr>
              <a:t>Duration</a:t>
            </a:r>
            <a:r>
              <a:rPr lang="pt-BR" sz="1800" b="0" dirty="0">
                <a:sym typeface="Symbol" pitchFamily="18" charset="2"/>
              </a:rPr>
              <a:t>(10)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pt-BR" sz="1800" b="0" dirty="0">
                <a:sym typeface="Symbol" pitchFamily="18" charset="2"/>
              </a:rPr>
              <a:t>	RESOURCE:</a:t>
            </a:r>
            <a:r>
              <a:rPr lang="pt-BR" sz="1800" b="0" dirty="0">
                <a:solidFill>
                  <a:srgbClr val="FF0033"/>
                </a:solidFill>
                <a:sym typeface="Symbol" pitchFamily="18" charset="2"/>
              </a:rPr>
              <a:t> </a:t>
            </a:r>
            <a:r>
              <a:rPr lang="pt-BR" sz="1800" b="0" dirty="0" err="1">
                <a:solidFill>
                  <a:srgbClr val="FF0033"/>
                </a:solidFill>
                <a:sym typeface="Symbol" pitchFamily="18" charset="2"/>
              </a:rPr>
              <a:t>Inspectors</a:t>
            </a:r>
            <a:r>
              <a:rPr lang="pt-BR" sz="1800" b="0" dirty="0">
                <a:solidFill>
                  <a:srgbClr val="FF0033"/>
                </a:solidFill>
                <a:sym typeface="Symbol" pitchFamily="18" charset="2"/>
              </a:rPr>
              <a:t>(1) </a:t>
            </a:r>
            <a:r>
              <a:rPr lang="pt-BR" sz="1800" b="0" dirty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pt-BR"/>
              <a:t>Exemplo: Montagem de Dois Carros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600200" y="1519238"/>
            <a:ext cx="51816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15900" y="1497013"/>
            <a:ext cx="1357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/>
              <a:t>EngineHoist(1)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8575" y="2025650"/>
            <a:ext cx="154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dirty="0" err="1"/>
              <a:t>WheelStations</a:t>
            </a:r>
            <a:r>
              <a:rPr lang="pt-BR" sz="1400" dirty="0"/>
              <a:t>(1)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55600" y="2654300"/>
            <a:ext cx="1217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dirty="0" err="1"/>
              <a:t>Inspectors</a:t>
            </a:r>
            <a:r>
              <a:rPr lang="pt-BR" sz="1400" dirty="0"/>
              <a:t>(2)</a:t>
            </a: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1600200" y="4033838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022600" y="408463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30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4864100" y="408463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60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7429500" y="408463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105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8458200" y="408463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115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3200400" y="1976438"/>
            <a:ext cx="44196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5029200" y="2433638"/>
            <a:ext cx="3733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7620000" y="2890838"/>
            <a:ext cx="11430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1601788" y="15192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3213100" y="1976438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5041900" y="2052638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7620000" y="1976438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>
            <a:off x="8763000" y="2433638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1435100" y="40894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0</a:t>
            </a:r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1600200" y="1570038"/>
            <a:ext cx="1600200" cy="20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b="1"/>
              <a:t>AddEngine 1</a:t>
            </a: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3200400" y="1570038"/>
            <a:ext cx="3581400" cy="20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b="1"/>
              <a:t>AddEngine 2</a:t>
            </a: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3200400" y="2024063"/>
            <a:ext cx="1828800" cy="20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b="1"/>
              <a:t>AddWheels 1</a:t>
            </a:r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781800" y="2033588"/>
            <a:ext cx="838200" cy="20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b="1"/>
              <a:t>AddWhls 2</a:t>
            </a:r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7620000" y="2941638"/>
            <a:ext cx="1143000" cy="20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b="1"/>
              <a:t>Inspect 2</a:t>
            </a:r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5029200" y="2481263"/>
            <a:ext cx="685800" cy="20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200" b="1"/>
              <a:t>Inspect 1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6654800" y="408463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90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562600" y="408463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 b="1"/>
              <a:t>70</a:t>
            </a:r>
          </a:p>
        </p:txBody>
      </p:sp>
      <p:sp>
        <p:nvSpPr>
          <p:cNvPr id="138269" name="Line 29"/>
          <p:cNvSpPr>
            <a:spLocks noChangeShapeType="1"/>
          </p:cNvSpPr>
          <p:nvPr/>
        </p:nvSpPr>
        <p:spPr bwMode="auto">
          <a:xfrm>
            <a:off x="6781800" y="15192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8270" name="Line 30"/>
          <p:cNvSpPr>
            <a:spLocks noChangeShapeType="1"/>
          </p:cNvSpPr>
          <p:nvPr/>
        </p:nvSpPr>
        <p:spPr bwMode="auto">
          <a:xfrm>
            <a:off x="5715000" y="2433638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138271" name="AutoShape 31"/>
          <p:cNvCxnSpPr>
            <a:cxnSpLocks noChangeShapeType="1"/>
            <a:stCxn id="138263" idx="3"/>
            <a:endCxn id="138266" idx="1"/>
          </p:cNvCxnSpPr>
          <p:nvPr/>
        </p:nvCxnSpPr>
        <p:spPr bwMode="auto">
          <a:xfrm>
            <a:off x="5029200" y="2125663"/>
            <a:ext cx="1588" cy="45720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2" name="AutoShape 32"/>
          <p:cNvCxnSpPr>
            <a:cxnSpLocks noChangeShapeType="1"/>
            <a:stCxn id="138264" idx="3"/>
            <a:endCxn id="138265" idx="1"/>
          </p:cNvCxnSpPr>
          <p:nvPr/>
        </p:nvCxnSpPr>
        <p:spPr bwMode="auto">
          <a:xfrm>
            <a:off x="7620000" y="2135188"/>
            <a:ext cx="1588" cy="90805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3" name="AutoShape 33"/>
          <p:cNvCxnSpPr>
            <a:cxnSpLocks noChangeShapeType="1"/>
            <a:stCxn id="138262" idx="3"/>
            <a:endCxn id="138264" idx="1"/>
          </p:cNvCxnSpPr>
          <p:nvPr/>
        </p:nvCxnSpPr>
        <p:spPr bwMode="auto">
          <a:xfrm>
            <a:off x="6781800" y="1671638"/>
            <a:ext cx="1588" cy="46355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5" name="AutoShape 35"/>
          <p:cNvCxnSpPr>
            <a:cxnSpLocks noChangeShapeType="1"/>
          </p:cNvCxnSpPr>
          <p:nvPr/>
        </p:nvCxnSpPr>
        <p:spPr bwMode="auto">
          <a:xfrm>
            <a:off x="3201988" y="1655763"/>
            <a:ext cx="1587" cy="45720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FEC4E-D042-4AC9-ACF2-519F94E173E4}" type="slidenum">
              <a:rPr lang="pt-BR"/>
              <a:pPr/>
              <a:t>14</a:t>
            </a:fld>
            <a:endParaRPr lang="pt-BR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04800"/>
            <a:ext cx="8189912" cy="879475"/>
          </a:xfrm>
        </p:spPr>
        <p:txBody>
          <a:bodyPr/>
          <a:lstStyle/>
          <a:p>
            <a:r>
              <a:rPr lang="pt-BR"/>
              <a:t>Recursos reusáveis</a:t>
            </a:r>
            <a:br>
              <a:rPr lang="pt-BR"/>
            </a:br>
            <a:endParaRPr lang="pt-BR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BR" dirty="0" smtClean="0"/>
              <a:t>Encontrar o </a:t>
            </a:r>
            <a:r>
              <a:rPr lang="pt-BR" smtClean="0"/>
              <a:t>melhor escalonamento </a:t>
            </a:r>
            <a:r>
              <a:rPr lang="pt-BR" dirty="0" smtClean="0"/>
              <a:t>que obedece as restrições de recursos é um problema </a:t>
            </a:r>
            <a:r>
              <a:rPr lang="pt-BR" dirty="0" err="1"/>
              <a:t>NP-hard</a:t>
            </a:r>
            <a:endParaRPr lang="pt-BR" dirty="0"/>
          </a:p>
          <a:p>
            <a:pPr marL="457200" indent="-457200"/>
            <a:r>
              <a:rPr lang="pt-BR" dirty="0"/>
              <a:t>Heurística mais usada: </a:t>
            </a:r>
            <a:r>
              <a:rPr lang="pt-BR" dirty="0" err="1"/>
              <a:t>Minimum</a:t>
            </a:r>
            <a:r>
              <a:rPr lang="pt-BR" dirty="0"/>
              <a:t> Slack </a:t>
            </a:r>
            <a:r>
              <a:rPr lang="pt-BR" dirty="0" err="1"/>
              <a:t>Algorithm</a:t>
            </a:r>
            <a:r>
              <a:rPr lang="pt-BR" dirty="0"/>
              <a:t> (</a:t>
            </a:r>
            <a:r>
              <a:rPr lang="pt-BR" dirty="0" err="1"/>
              <a:t>greedy</a:t>
            </a:r>
            <a:r>
              <a:rPr lang="pt-BR" dirty="0"/>
              <a:t>)</a:t>
            </a:r>
          </a:p>
          <a:p>
            <a:pPr marL="1365250" lvl="2" indent="-381000">
              <a:buFontTx/>
              <a:buAutoNum type="arabicPeriod"/>
            </a:pPr>
            <a:r>
              <a:rPr lang="pt-BR" dirty="0"/>
              <a:t>A cada </a:t>
            </a:r>
            <a:r>
              <a:rPr lang="pt-BR" dirty="0" smtClean="0"/>
              <a:t>interação: identifica </a:t>
            </a:r>
            <a:r>
              <a:rPr lang="pt-BR" dirty="0"/>
              <a:t>as ações não escalonadas cujos predecessores já foram todos </a:t>
            </a:r>
            <a:r>
              <a:rPr lang="pt-BR" dirty="0" smtClean="0"/>
              <a:t>escalonados</a:t>
            </a:r>
            <a:r>
              <a:rPr lang="pt-BR" dirty="0"/>
              <a:t> </a:t>
            </a:r>
            <a:r>
              <a:rPr lang="pt-BR" dirty="0" smtClean="0"/>
              <a:t>e para as quais existem recursos disponíveis  </a:t>
            </a:r>
            <a:endParaRPr lang="pt-BR" dirty="0"/>
          </a:p>
          <a:p>
            <a:pPr marL="1365250" lvl="2" indent="-381000">
              <a:buFontTx/>
              <a:buAutoNum type="arabicPeriod"/>
            </a:pPr>
            <a:r>
              <a:rPr lang="pt-BR" dirty="0"/>
              <a:t>Escalona a que </a:t>
            </a:r>
            <a:r>
              <a:rPr lang="pt-BR" dirty="0" smtClean="0"/>
              <a:t>começo o mais </a:t>
            </a:r>
            <a:r>
              <a:rPr lang="pt-BR" dirty="0"/>
              <a:t>cedo possível (</a:t>
            </a:r>
            <a:r>
              <a:rPr lang="pt-BR" dirty="0" err="1"/>
              <a:t>earliest</a:t>
            </a:r>
            <a:r>
              <a:rPr lang="pt-BR" dirty="0"/>
              <a:t> start)...</a:t>
            </a:r>
          </a:p>
          <a:p>
            <a:pPr marL="1365250" lvl="2" indent="-381000">
              <a:buFontTx/>
              <a:buAutoNum type="arabicPeriod"/>
            </a:pPr>
            <a:r>
              <a:rPr lang="pt-BR" dirty="0"/>
              <a:t>Atualiza ES e LS da ação, e recomeça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5A3-C152-428E-BDD0-B07AE5BEE800}" type="slidenum">
              <a:rPr lang="pt-BR"/>
              <a:pPr/>
              <a:t>2</a:t>
            </a:fld>
            <a:endParaRPr lang="pt-BR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pt-BR"/>
              <a:t>Relembrando sobre POP-STRIPS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pt-BR"/>
              <a:t>Diferenças principais entre busca e planejamento?</a:t>
            </a:r>
          </a:p>
          <a:p>
            <a:pPr marL="742950" lvl="1" indent="-285750" defTabSz="914400"/>
            <a:r>
              <a:rPr lang="pt-BR"/>
              <a:t>Tipo de problema</a:t>
            </a:r>
          </a:p>
          <a:p>
            <a:pPr marL="742950" lvl="1" indent="-285750" defTabSz="914400"/>
            <a:r>
              <a:rPr lang="pt-BR"/>
              <a:t>Representação de estados e ações</a:t>
            </a:r>
          </a:p>
          <a:p>
            <a:pPr marL="742950" lvl="1" indent="-285750" defTabSz="914400"/>
            <a:r>
              <a:rPr lang="pt-BR"/>
              <a:t>Planos gerados</a:t>
            </a:r>
          </a:p>
          <a:p>
            <a:pPr marL="742950" lvl="1" indent="-285750" defTabSz="914400"/>
            <a:r>
              <a:rPr lang="pt-BR"/>
              <a:t>Processo de geração do plano</a:t>
            </a:r>
          </a:p>
          <a:p>
            <a:pPr marL="342900" indent="-342900" defTabSz="914400"/>
            <a:r>
              <a:rPr lang="pt-BR"/>
              <a:t>Vantagens de planejamento de POP-STRIPS?</a:t>
            </a:r>
          </a:p>
          <a:p>
            <a:pPr marL="742950" lvl="1" indent="-285750" defTabSz="914400"/>
            <a:r>
              <a:rPr lang="pt-BR"/>
              <a:t>Flexibilidade, expressividade,... </a:t>
            </a:r>
          </a:p>
          <a:p>
            <a:pPr marL="742950" lvl="1" indent="-285750" defTabSz="914400"/>
            <a:r>
              <a:rPr lang="pt-BR"/>
              <a:t>Redução de complexidade (STRIPS, forma de planejar,...)</a:t>
            </a:r>
          </a:p>
          <a:p>
            <a:pPr marL="342900" indent="-342900" defTabSz="914400"/>
            <a:r>
              <a:rPr lang="pt-BR"/>
              <a:t>Limitações</a:t>
            </a:r>
          </a:p>
          <a:p>
            <a:pPr marL="742950" lvl="1" indent="-285750" defTabSz="914400"/>
            <a:r>
              <a:rPr lang="pt-BR"/>
              <a:t>Ambientes acessíveis, deterministas, estáticos...</a:t>
            </a:r>
          </a:p>
          <a:p>
            <a:pPr marL="742950" lvl="1" indent="-285750" defTabSz="914400"/>
            <a:r>
              <a:rPr lang="pt-BR"/>
              <a:t>E várias outras: quais?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75DC-22B9-4778-B40C-3EC917210E81}" type="slidenum">
              <a:rPr lang="pt-BR"/>
              <a:pPr/>
              <a:t>3</a:t>
            </a:fld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Outras Limitações de POP-STRIPS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tempo não é levado em conta</a:t>
            </a:r>
          </a:p>
          <a:p>
            <a:pPr lvl="1"/>
            <a:r>
              <a:rPr lang="pt-BR" sz="2400" dirty="0"/>
              <a:t>Diz “o que”, mas não “quando” nem “por quanto tempo</a:t>
            </a:r>
            <a:r>
              <a:rPr lang="pt-BR" sz="2400" dirty="0" smtClean="0"/>
              <a:t>”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limitação dos recursos não é considerada</a:t>
            </a:r>
          </a:p>
          <a:p>
            <a:pPr lvl="1"/>
            <a:r>
              <a:rPr lang="pt-BR" sz="2400" dirty="0"/>
              <a:t>Não custa nada agir (ex: orçamento, pessoas</a:t>
            </a:r>
            <a:r>
              <a:rPr lang="pt-BR" sz="2400" dirty="0" smtClean="0"/>
              <a:t>)</a:t>
            </a:r>
            <a:endParaRPr lang="pt-BR" dirty="0" smtClean="0"/>
          </a:p>
          <a:p>
            <a:r>
              <a:rPr lang="pt-BR" dirty="0" smtClean="0"/>
              <a:t>Pré-condições </a:t>
            </a:r>
            <a:r>
              <a:rPr lang="pt-BR" dirty="0"/>
              <a:t>e efeitos são simples demais</a:t>
            </a:r>
          </a:p>
          <a:p>
            <a:pPr lvl="1"/>
            <a:r>
              <a:rPr lang="pt-BR" sz="2400" dirty="0"/>
              <a:t>Os operadores são essencialmente proposicionais</a:t>
            </a:r>
          </a:p>
          <a:p>
            <a:pPr lvl="2"/>
            <a:r>
              <a:rPr lang="pt-BR" i="0" dirty="0"/>
              <a:t>ex:</a:t>
            </a:r>
            <a:r>
              <a:rPr lang="pt-BR" dirty="0"/>
              <a:t> sem quantificador universal nos efeitos, não se pode dizer que os componentes da aeronave sobem com 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4C90-FABC-4150-9A86-AADD000DF0F2}" type="slidenum">
              <a:rPr lang="pt-BR"/>
              <a:pPr/>
              <a:t>4</a:t>
            </a:fld>
            <a:endParaRPr lang="pt-BR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879475"/>
          </a:xfrm>
        </p:spPr>
        <p:txBody>
          <a:bodyPr/>
          <a:lstStyle/>
          <a:p>
            <a:r>
              <a:rPr lang="pt-BR"/>
              <a:t>Planejando com Tempo, Prazos e Recursos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82A3A-05A8-4A40-9026-8A7FDA7D7A05}" type="slidenum">
              <a:rPr lang="pt-BR"/>
              <a:pPr/>
              <a:t>5</a:t>
            </a:fld>
            <a:endParaRPr lang="pt-BR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Tempo e Prazos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Job Shop Scheduling</a:t>
            </a:r>
          </a:p>
          <a:p>
            <a:pPr lvl="1"/>
            <a:r>
              <a:rPr lang="pt-BR"/>
              <a:t>Completar conjunto de tarefas (seqüência de ações) </a:t>
            </a:r>
          </a:p>
          <a:p>
            <a:pPr lvl="1"/>
            <a:r>
              <a:rPr lang="pt-BR"/>
              <a:t>Cada ação tem uma duração e pode precisar de recursos</a:t>
            </a:r>
          </a:p>
          <a:p>
            <a:pPr lvl="1"/>
            <a:r>
              <a:rPr lang="pt-BR"/>
              <a:t>Encontrar o escalonamento mais rápido para a execução das tarefas, respeitando restrições de recursos</a:t>
            </a:r>
          </a:p>
          <a:p>
            <a:r>
              <a:rPr lang="pt-BR"/>
              <a:t>Exemplo de Job Shop Problem</a:t>
            </a:r>
          </a:p>
          <a:p>
            <a:pPr lvl="1"/>
            <a:r>
              <a:rPr lang="pt-BR"/>
              <a:t>2 tarefas (jobs): montar dois carros C</a:t>
            </a:r>
            <a:r>
              <a:rPr lang="pt-BR" baseline="-25000"/>
              <a:t>1</a:t>
            </a:r>
            <a:r>
              <a:rPr lang="pt-BR"/>
              <a:t> e C</a:t>
            </a:r>
            <a:r>
              <a:rPr lang="pt-BR" baseline="-25000"/>
              <a:t>2</a:t>
            </a:r>
            <a:endParaRPr lang="pt-BR"/>
          </a:p>
          <a:p>
            <a:pPr lvl="1"/>
            <a:r>
              <a:rPr lang="pt-BR"/>
              <a:t>Ações: colocar motor, colocar rodas, inspecionar</a:t>
            </a:r>
          </a:p>
          <a:p>
            <a:pPr lvl="1"/>
            <a:r>
              <a:rPr lang="pt-BR"/>
              <a:t>Ordem: motor antes das rodas e inspecionar no final</a:t>
            </a:r>
          </a:p>
          <a:p>
            <a:r>
              <a:rPr lang="pt-BR"/>
              <a:t>Como lidar com isto?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7E52-164C-45EB-8489-10B03CD22248}" type="slidenum">
              <a:rPr lang="pt-BR"/>
              <a:pPr/>
              <a:t>6</a:t>
            </a:fld>
            <a:endParaRPr lang="pt-B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Tempo e Prazos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341438"/>
            <a:ext cx="8191500" cy="5516562"/>
          </a:xfrm>
        </p:spPr>
        <p:txBody>
          <a:bodyPr/>
          <a:lstStyle/>
          <a:p>
            <a:r>
              <a:rPr lang="pt-BR" dirty="0"/>
              <a:t>Acrescentar </a:t>
            </a:r>
            <a:r>
              <a:rPr lang="pt-BR" i="1" dirty="0" err="1">
                <a:solidFill>
                  <a:srgbClr val="FF0033"/>
                </a:solidFill>
              </a:rPr>
              <a:t>Duration</a:t>
            </a:r>
            <a:r>
              <a:rPr lang="pt-BR" i="1" dirty="0">
                <a:solidFill>
                  <a:srgbClr val="FF0033"/>
                </a:solidFill>
              </a:rPr>
              <a:t>(d)</a:t>
            </a:r>
            <a:r>
              <a:rPr lang="pt-BR" dirty="0"/>
              <a:t> para ações em STRIPS</a:t>
            </a:r>
          </a:p>
          <a:p>
            <a:r>
              <a:rPr lang="pt-BR" dirty="0"/>
              <a:t>Exemplo...</a:t>
            </a:r>
            <a:endParaRPr lang="pt-BR" dirty="0">
              <a:sym typeface="Symbol" pitchFamily="18" charset="2"/>
            </a:endParaRPr>
          </a:p>
          <a:p>
            <a:pPr lvl="1"/>
            <a:r>
              <a:rPr lang="en-US" sz="2000" b="1" dirty="0"/>
              <a:t>Init</a:t>
            </a:r>
            <a:r>
              <a:rPr lang="en-US" sz="2000" dirty="0"/>
              <a:t> (Chassis(C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Chassis (C</a:t>
            </a:r>
            <a:r>
              <a:rPr lang="en-US" sz="2000" baseline="-25000" dirty="0"/>
              <a:t>2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Engine(E</a:t>
            </a:r>
            <a:r>
              <a:rPr lang="en-US" sz="2000" baseline="-25000" dirty="0"/>
              <a:t>1</a:t>
            </a:r>
            <a:r>
              <a:rPr lang="en-US" sz="2000" dirty="0"/>
              <a:t>,C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33"/>
                </a:solidFill>
              </a:rPr>
              <a:t>30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Engine(E</a:t>
            </a:r>
            <a:r>
              <a:rPr lang="en-US" sz="2000" baseline="-25000" dirty="0"/>
              <a:t>2</a:t>
            </a:r>
            <a:r>
              <a:rPr lang="en-US" sz="2000" dirty="0"/>
              <a:t>,C</a:t>
            </a:r>
            <a:r>
              <a:rPr lang="en-US" sz="2000" baseline="-25000" dirty="0"/>
              <a:t>2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33"/>
                </a:solidFill>
              </a:rPr>
              <a:t>60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Wheels(W</a:t>
            </a:r>
            <a:r>
              <a:rPr lang="en-US" sz="2000" baseline="-25000" dirty="0"/>
              <a:t>1</a:t>
            </a:r>
            <a:r>
              <a:rPr lang="en-US" sz="2000" dirty="0"/>
              <a:t>,C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33"/>
                </a:solidFill>
              </a:rPr>
              <a:t>30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Wheels(W</a:t>
            </a:r>
            <a:r>
              <a:rPr lang="en-US" sz="2000" baseline="-25000" dirty="0"/>
              <a:t>2</a:t>
            </a:r>
            <a:r>
              <a:rPr lang="en-US" sz="2000" dirty="0"/>
              <a:t>,C</a:t>
            </a:r>
            <a:r>
              <a:rPr lang="en-US" sz="2000" baseline="-25000" dirty="0"/>
              <a:t>2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33"/>
                </a:solidFill>
              </a:rPr>
              <a:t>15</a:t>
            </a:r>
            <a:r>
              <a:rPr lang="en-US" sz="2000" dirty="0"/>
              <a:t>))</a:t>
            </a:r>
          </a:p>
          <a:p>
            <a:pPr lvl="1"/>
            <a:r>
              <a:rPr lang="en-US" sz="2000" b="1" dirty="0"/>
              <a:t>Goal</a:t>
            </a:r>
            <a:r>
              <a:rPr lang="en-US" sz="2000" dirty="0"/>
              <a:t> (Done(C1)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Done(C2))</a:t>
            </a:r>
          </a:p>
          <a:p>
            <a:pPr lvl="1"/>
            <a:r>
              <a:rPr lang="en-US" sz="2000" b="1" dirty="0"/>
              <a:t>Action</a:t>
            </a:r>
            <a:r>
              <a:rPr lang="en-US" sz="2000" dirty="0"/>
              <a:t> (</a:t>
            </a:r>
            <a:r>
              <a:rPr lang="en-US" sz="2000" dirty="0" err="1"/>
              <a:t>AddEngine</a:t>
            </a:r>
            <a:r>
              <a:rPr lang="en-US" sz="2000" dirty="0"/>
              <a:t>(</a:t>
            </a:r>
            <a:r>
              <a:rPr lang="en-US" sz="2000" dirty="0" err="1"/>
              <a:t>e,c</a:t>
            </a:r>
            <a:r>
              <a:rPr lang="en-US" sz="2000" dirty="0"/>
              <a:t>), </a:t>
            </a:r>
            <a:br>
              <a:rPr lang="en-US" sz="2000" dirty="0"/>
            </a:br>
            <a:r>
              <a:rPr lang="en-US" sz="2000" dirty="0"/>
              <a:t>          	</a:t>
            </a:r>
            <a:r>
              <a:rPr lang="en-US" sz="2000" dirty="0" err="1"/>
              <a:t>Precond</a:t>
            </a:r>
            <a:r>
              <a:rPr lang="en-US" sz="2000" dirty="0"/>
              <a:t>: Engine (</a:t>
            </a:r>
            <a:r>
              <a:rPr lang="en-US" sz="2000" dirty="0" err="1"/>
              <a:t>e,c,d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Chassis(c</a:t>
            </a:r>
            <a:r>
              <a:rPr lang="en-US" sz="2000" dirty="0" smtClean="0"/>
              <a:t>),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	Effect: </a:t>
            </a:r>
            <a:r>
              <a:rPr lang="en-US" sz="2000" dirty="0" err="1"/>
              <a:t>EngineIn</a:t>
            </a:r>
            <a:r>
              <a:rPr lang="en-US" sz="2000" dirty="0"/>
              <a:t>(c)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33"/>
                </a:solidFill>
              </a:rPr>
              <a:t>Duration(d)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Action</a:t>
            </a:r>
            <a:r>
              <a:rPr lang="en-US" sz="2000" dirty="0"/>
              <a:t> (</a:t>
            </a:r>
            <a:r>
              <a:rPr lang="en-US" sz="2000" dirty="0" err="1"/>
              <a:t>AddWheels</a:t>
            </a:r>
            <a:r>
              <a:rPr lang="en-US" sz="2000" dirty="0"/>
              <a:t>(</a:t>
            </a:r>
            <a:r>
              <a:rPr lang="en-US" sz="2000" dirty="0" err="1"/>
              <a:t>w,c</a:t>
            </a:r>
            <a:r>
              <a:rPr lang="en-US" sz="2000" dirty="0"/>
              <a:t>), </a:t>
            </a:r>
            <a:br>
              <a:rPr lang="en-US" sz="2000" dirty="0"/>
            </a:br>
            <a:r>
              <a:rPr lang="en-US" sz="2000" dirty="0"/>
              <a:t>          	</a:t>
            </a:r>
            <a:r>
              <a:rPr lang="en-US" sz="2000" dirty="0" err="1"/>
              <a:t>Precond</a:t>
            </a:r>
            <a:r>
              <a:rPr lang="en-US" sz="2000" dirty="0"/>
              <a:t>: Wheels(</a:t>
            </a:r>
            <a:r>
              <a:rPr lang="en-US" sz="2000" dirty="0" err="1"/>
              <a:t>e,c,d</a:t>
            </a:r>
            <a:r>
              <a:rPr lang="en-US" sz="2000" dirty="0"/>
              <a:t>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Chassis(c</a:t>
            </a:r>
            <a:r>
              <a:rPr lang="en-US" sz="2000" dirty="0" smtClean="0"/>
              <a:t>)^</a:t>
            </a:r>
            <a:r>
              <a:rPr lang="en-US" sz="2000" dirty="0" smtClean="0"/>
              <a:t> </a:t>
            </a:r>
            <a:r>
              <a:rPr lang="en-US" sz="2000" dirty="0" err="1" smtClean="0"/>
              <a:t>EngineIn</a:t>
            </a:r>
            <a:r>
              <a:rPr lang="en-US" sz="2000" dirty="0" smtClean="0"/>
              <a:t>(c)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Effect: </a:t>
            </a:r>
            <a:r>
              <a:rPr lang="en-US" sz="2000" dirty="0" err="1"/>
              <a:t>WheelsOn</a:t>
            </a:r>
            <a:r>
              <a:rPr lang="en-US" sz="2000" dirty="0"/>
              <a:t>(c)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33"/>
                </a:solidFill>
              </a:rPr>
              <a:t>Duration(d)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Action</a:t>
            </a:r>
            <a:r>
              <a:rPr lang="en-US" sz="2000" dirty="0"/>
              <a:t> (Inspect(c), </a:t>
            </a:r>
            <a:br>
              <a:rPr lang="en-US" sz="2000" dirty="0"/>
            </a:br>
            <a:r>
              <a:rPr lang="en-US" sz="2000" dirty="0"/>
              <a:t>          	</a:t>
            </a:r>
            <a:r>
              <a:rPr lang="en-US" sz="2000" dirty="0" err="1"/>
              <a:t>Precond</a:t>
            </a:r>
            <a:r>
              <a:rPr lang="en-US" sz="2000" dirty="0"/>
              <a:t>: </a:t>
            </a:r>
            <a:r>
              <a:rPr lang="en-US" sz="2000" dirty="0" err="1"/>
              <a:t>EngineIn</a:t>
            </a:r>
            <a:r>
              <a:rPr lang="en-US" sz="2000" dirty="0"/>
              <a:t>(c)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  <a:r>
              <a:rPr lang="en-US" sz="2000" dirty="0" err="1"/>
              <a:t>WheelsOn</a:t>
            </a:r>
            <a:r>
              <a:rPr lang="en-US" sz="2000" dirty="0"/>
              <a:t>(c)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Chassis(c)</a:t>
            </a:r>
            <a:br>
              <a:rPr lang="en-US" sz="2000" dirty="0"/>
            </a:br>
            <a:r>
              <a:rPr lang="en-US" sz="2000" dirty="0"/>
              <a:t>	Effect: Done(c) </a:t>
            </a:r>
            <a:r>
              <a:rPr lang="pt-BR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33"/>
                </a:solidFill>
              </a:rPr>
              <a:t>Duration(10)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1D3CE-8B89-4D81-BB22-1D3CFA784EB2}" type="slidenum">
              <a:rPr lang="pt-BR"/>
              <a:pPr/>
              <a:t>7</a:t>
            </a:fld>
            <a:endParaRPr lang="pt-BR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Tempo e Prazos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127125"/>
            <a:ext cx="8191500" cy="5326063"/>
          </a:xfrm>
        </p:spPr>
        <p:txBody>
          <a:bodyPr/>
          <a:lstStyle/>
          <a:p>
            <a:r>
              <a:rPr lang="pt-BR" sz="2000" dirty="0"/>
              <a:t>Procedimento: “planejar antes e escalonar depois”</a:t>
            </a:r>
          </a:p>
          <a:p>
            <a:pPr lvl="1"/>
            <a:r>
              <a:rPr lang="pt-BR" sz="2000" dirty="0"/>
              <a:t>Rodar POP-STRIPS normalmente e depois escalonar ações (caminho mais rápido</a:t>
            </a:r>
            <a:r>
              <a:rPr lang="pt-BR" sz="2000" dirty="0" smtClean="0"/>
              <a:t>)</a:t>
            </a:r>
            <a:endParaRPr lang="pt-BR" sz="2000" dirty="0"/>
          </a:p>
          <a:p>
            <a:pPr lvl="1"/>
            <a:r>
              <a:rPr lang="pt-BR" sz="2000" dirty="0"/>
              <a:t>Abordagem usada na prática, sobretudo porque o plano pode ser fornecido por um especialista</a:t>
            </a:r>
          </a:p>
          <a:p>
            <a:r>
              <a:rPr lang="pt-BR" sz="2000" dirty="0"/>
              <a:t>Solução Encontrada pelo POP “normal”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381000" y="3735388"/>
            <a:ext cx="8763000" cy="2955925"/>
            <a:chOff x="96" y="1617"/>
            <a:chExt cx="5520" cy="1862"/>
          </a:xfrm>
        </p:grpSpPr>
        <p:sp>
          <p:nvSpPr>
            <p:cNvPr id="146437" name="Text Box 5"/>
            <p:cNvSpPr txBox="1">
              <a:spLocks noChangeArrowheads="1"/>
            </p:cNvSpPr>
            <p:nvPr/>
          </p:nvSpPr>
          <p:spPr bwMode="auto">
            <a:xfrm>
              <a:off x="1248" y="1617"/>
              <a:ext cx="816" cy="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AddEngine 1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30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1248" y="2913"/>
              <a:ext cx="816" cy="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AddEngine 2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60</a:t>
              </a:r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>
              <a:off x="2448" y="2913"/>
              <a:ext cx="878" cy="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AddWheels 2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15</a:t>
              </a:r>
            </a:p>
          </p:txBody>
        </p:sp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2448" y="1617"/>
              <a:ext cx="878" cy="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AddWheels 1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30</a:t>
              </a:r>
            </a:p>
          </p:txBody>
        </p:sp>
        <p:sp>
          <p:nvSpPr>
            <p:cNvPr id="146441" name="Text Box 9"/>
            <p:cNvSpPr txBox="1">
              <a:spLocks noChangeArrowheads="1"/>
            </p:cNvSpPr>
            <p:nvPr/>
          </p:nvSpPr>
          <p:spPr bwMode="auto">
            <a:xfrm>
              <a:off x="3648" y="1617"/>
              <a:ext cx="816" cy="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Inspect 1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10</a:t>
              </a:r>
            </a:p>
          </p:txBody>
        </p:sp>
        <p:sp>
          <p:nvSpPr>
            <p:cNvPr id="146442" name="Text Box 10"/>
            <p:cNvSpPr txBox="1">
              <a:spLocks noChangeArrowheads="1"/>
            </p:cNvSpPr>
            <p:nvPr/>
          </p:nvSpPr>
          <p:spPr bwMode="auto">
            <a:xfrm>
              <a:off x="3648" y="2913"/>
              <a:ext cx="816" cy="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Inspect 2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10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4800" y="2289"/>
              <a:ext cx="816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Finish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96" y="2289"/>
              <a:ext cx="816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pt-BR" sz="1600"/>
            </a:p>
            <a:p>
              <a:pPr algn="ctr">
                <a:lnSpc>
                  <a:spcPct val="90000"/>
                </a:lnSpc>
              </a:pPr>
              <a:r>
                <a:rPr lang="pt-BR" sz="1400" b="1"/>
                <a:t>Start</a:t>
              </a:r>
            </a:p>
            <a:p>
              <a:pPr algn="ctr">
                <a:lnSpc>
                  <a:spcPct val="90000"/>
                </a:lnSpc>
              </a:pPr>
              <a:endParaRPr lang="pt-BR" sz="1400" b="1"/>
            </a:p>
          </p:txBody>
        </p:sp>
        <p:sp>
          <p:nvSpPr>
            <p:cNvPr id="146445" name="Line 13"/>
            <p:cNvSpPr>
              <a:spLocks noChangeShapeType="1"/>
            </p:cNvSpPr>
            <p:nvPr/>
          </p:nvSpPr>
          <p:spPr bwMode="auto">
            <a:xfrm flipV="1">
              <a:off x="912" y="1872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912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47" name="Line 15"/>
            <p:cNvSpPr>
              <a:spLocks noChangeShapeType="1"/>
            </p:cNvSpPr>
            <p:nvPr/>
          </p:nvSpPr>
          <p:spPr bwMode="auto">
            <a:xfrm>
              <a:off x="206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206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49" name="Line 17"/>
            <p:cNvSpPr>
              <a:spLocks noChangeShapeType="1"/>
            </p:cNvSpPr>
            <p:nvPr/>
          </p:nvSpPr>
          <p:spPr bwMode="auto">
            <a:xfrm>
              <a:off x="3317" y="3207"/>
              <a:ext cx="3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50" name="Line 18"/>
            <p:cNvSpPr>
              <a:spLocks noChangeShapeType="1"/>
            </p:cNvSpPr>
            <p:nvPr/>
          </p:nvSpPr>
          <p:spPr bwMode="auto">
            <a:xfrm>
              <a:off x="3344" y="1872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51" name="Line 19"/>
            <p:cNvSpPr>
              <a:spLocks noChangeShapeType="1"/>
            </p:cNvSpPr>
            <p:nvPr/>
          </p:nvSpPr>
          <p:spPr bwMode="auto">
            <a:xfrm>
              <a:off x="4464" y="187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4464" y="2640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C5A7B-4361-4672-939E-290FB3AA9E6E}" type="slidenum">
              <a:rPr lang="pt-BR"/>
              <a:pPr/>
              <a:t>8</a:t>
            </a:fld>
            <a:endParaRPr lang="pt-BR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Tempo e Prazos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3113" y="1127125"/>
            <a:ext cx="8191500" cy="5326063"/>
          </a:xfrm>
        </p:spPr>
        <p:txBody>
          <a:bodyPr/>
          <a:lstStyle/>
          <a:p>
            <a:r>
              <a:rPr lang="pt-BR" sz="2000"/>
              <a:t>Método do Caminho Crítico (CPM)</a:t>
            </a:r>
          </a:p>
          <a:p>
            <a:pPr lvl="1"/>
            <a:r>
              <a:rPr lang="pt-BR" sz="2000"/>
              <a:t>Caminho Crítico: caminho cujo tempo total é maior</a:t>
            </a:r>
          </a:p>
          <a:p>
            <a:pPr lvl="1"/>
            <a:r>
              <a:rPr lang="pt-BR" sz="2000"/>
              <a:t>Para cada ação, indicar </a:t>
            </a:r>
          </a:p>
          <a:p>
            <a:pPr lvl="2"/>
            <a:r>
              <a:rPr lang="pt-BR" sz="1800"/>
              <a:t>Tempo Mais Cedo de Início (ES – Earliest Start) </a:t>
            </a:r>
          </a:p>
          <a:p>
            <a:pPr lvl="2"/>
            <a:r>
              <a:rPr lang="pt-BR" sz="1800"/>
              <a:t>Tempo Mais Tarde de Início (LS – Latest Start)</a:t>
            </a:r>
          </a:p>
          <a:p>
            <a:pPr lvl="1"/>
            <a:r>
              <a:rPr lang="pt-BR" sz="2000"/>
              <a:t>Ações no caminho crítico não podem sofrer nenhum atraso</a:t>
            </a:r>
          </a:p>
          <a:p>
            <a:pPr lvl="1"/>
            <a:r>
              <a:rPr lang="pt-BR" sz="2000"/>
              <a:t>Ações fora desse caminho podem sofrer atrasos de tolerância LS - 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65" name="Group 49"/>
          <p:cNvGrpSpPr>
            <a:grpSpLocks/>
          </p:cNvGrpSpPr>
          <p:nvPr/>
        </p:nvGrpSpPr>
        <p:grpSpPr bwMode="auto">
          <a:xfrm>
            <a:off x="168275" y="2017713"/>
            <a:ext cx="1800225" cy="792162"/>
            <a:chOff x="106" y="1271"/>
            <a:chExt cx="1134" cy="499"/>
          </a:xfrm>
        </p:grpSpPr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106" y="1539"/>
              <a:ext cx="11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hlink"/>
                  </a:solidFill>
                </a:rPr>
                <a:t>Caminho crítico</a:t>
              </a:r>
            </a:p>
          </p:txBody>
        </p:sp>
        <p:sp>
          <p:nvSpPr>
            <p:cNvPr id="111626" name="Freeform 10"/>
            <p:cNvSpPr>
              <a:spLocks/>
            </p:cNvSpPr>
            <p:nvPr/>
          </p:nvSpPr>
          <p:spPr bwMode="auto">
            <a:xfrm>
              <a:off x="884" y="1271"/>
              <a:ext cx="356" cy="305"/>
            </a:xfrm>
            <a:custGeom>
              <a:avLst/>
              <a:gdLst/>
              <a:ahLst/>
              <a:cxnLst>
                <a:cxn ang="0">
                  <a:pos x="0" y="305"/>
                </a:cxn>
                <a:cxn ang="0">
                  <a:pos x="237" y="177"/>
                </a:cxn>
                <a:cxn ang="0">
                  <a:pos x="210" y="168"/>
                </a:cxn>
                <a:cxn ang="0">
                  <a:pos x="173" y="159"/>
                </a:cxn>
                <a:cxn ang="0">
                  <a:pos x="82" y="150"/>
                </a:cxn>
                <a:cxn ang="0">
                  <a:pos x="91" y="122"/>
                </a:cxn>
                <a:cxn ang="0">
                  <a:pos x="118" y="113"/>
                </a:cxn>
                <a:cxn ang="0">
                  <a:pos x="137" y="95"/>
                </a:cxn>
                <a:cxn ang="0">
                  <a:pos x="246" y="58"/>
                </a:cxn>
                <a:cxn ang="0">
                  <a:pos x="301" y="40"/>
                </a:cxn>
                <a:cxn ang="0">
                  <a:pos x="329" y="31"/>
                </a:cxn>
                <a:cxn ang="0">
                  <a:pos x="356" y="3"/>
                </a:cxn>
              </a:cxnLst>
              <a:rect l="0" t="0" r="r" b="b"/>
              <a:pathLst>
                <a:path w="356" h="305">
                  <a:moveTo>
                    <a:pt x="0" y="305"/>
                  </a:moveTo>
                  <a:cubicBezTo>
                    <a:pt x="79" y="262"/>
                    <a:pt x="162" y="226"/>
                    <a:pt x="237" y="177"/>
                  </a:cubicBezTo>
                  <a:cubicBezTo>
                    <a:pt x="245" y="172"/>
                    <a:pt x="219" y="171"/>
                    <a:pt x="210" y="168"/>
                  </a:cubicBezTo>
                  <a:cubicBezTo>
                    <a:pt x="198" y="165"/>
                    <a:pt x="186" y="161"/>
                    <a:pt x="173" y="159"/>
                  </a:cubicBezTo>
                  <a:cubicBezTo>
                    <a:pt x="143" y="155"/>
                    <a:pt x="112" y="153"/>
                    <a:pt x="82" y="150"/>
                  </a:cubicBezTo>
                  <a:cubicBezTo>
                    <a:pt x="85" y="141"/>
                    <a:pt x="84" y="129"/>
                    <a:pt x="91" y="122"/>
                  </a:cubicBezTo>
                  <a:cubicBezTo>
                    <a:pt x="98" y="115"/>
                    <a:pt x="110" y="118"/>
                    <a:pt x="118" y="113"/>
                  </a:cubicBezTo>
                  <a:cubicBezTo>
                    <a:pt x="126" y="109"/>
                    <a:pt x="129" y="99"/>
                    <a:pt x="137" y="95"/>
                  </a:cubicBezTo>
                  <a:cubicBezTo>
                    <a:pt x="172" y="78"/>
                    <a:pt x="210" y="70"/>
                    <a:pt x="246" y="58"/>
                  </a:cubicBezTo>
                  <a:cubicBezTo>
                    <a:pt x="264" y="52"/>
                    <a:pt x="283" y="46"/>
                    <a:pt x="301" y="40"/>
                  </a:cubicBezTo>
                  <a:cubicBezTo>
                    <a:pt x="310" y="37"/>
                    <a:pt x="329" y="31"/>
                    <a:pt x="329" y="31"/>
                  </a:cubicBezTo>
                  <a:cubicBezTo>
                    <a:pt x="349" y="0"/>
                    <a:pt x="336" y="3"/>
                    <a:pt x="356" y="3"/>
                  </a:cubicBez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468313" y="268288"/>
            <a:ext cx="8181975" cy="2262187"/>
            <a:chOff x="295" y="709"/>
            <a:chExt cx="5154" cy="1425"/>
          </a:xfrm>
        </p:grpSpPr>
        <p:sp>
          <p:nvSpPr>
            <p:cNvPr id="111628" name="Text Box 12"/>
            <p:cNvSpPr txBox="1">
              <a:spLocks noChangeArrowheads="1"/>
            </p:cNvSpPr>
            <p:nvPr/>
          </p:nvSpPr>
          <p:spPr bwMode="auto">
            <a:xfrm>
              <a:off x="295" y="1208"/>
              <a:ext cx="482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[0,0]</a:t>
              </a:r>
            </a:p>
            <a:p>
              <a:pPr algn="ctr"/>
              <a:r>
                <a:rPr lang="pt-BR" sz="1400" b="1"/>
                <a:t>Start</a:t>
              </a:r>
            </a:p>
            <a:p>
              <a:endParaRPr lang="pt-BR" sz="1400" b="1"/>
            </a:p>
          </p:txBody>
        </p:sp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1339" y="709"/>
              <a:ext cx="861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[0,15]</a:t>
              </a:r>
            </a:p>
            <a:p>
              <a:pPr algn="ctr"/>
              <a:r>
                <a:rPr lang="pt-BR" sz="1400" b="1"/>
                <a:t>AddEngine1</a:t>
              </a:r>
            </a:p>
            <a:p>
              <a:pPr algn="ctr"/>
              <a:r>
                <a:rPr lang="pt-BR" sz="1400" b="1"/>
                <a:t>30</a:t>
              </a:r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1339" y="1662"/>
              <a:ext cx="861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[0,0]</a:t>
              </a:r>
            </a:p>
            <a:p>
              <a:pPr algn="ctr"/>
              <a:r>
                <a:rPr lang="pt-BR" sz="1400" b="1"/>
                <a:t>AddEngine2</a:t>
              </a:r>
            </a:p>
            <a:p>
              <a:pPr algn="ctr"/>
              <a:r>
                <a:rPr lang="pt-BR" sz="1400" b="1"/>
                <a:t>60</a:t>
              </a:r>
            </a:p>
          </p:txBody>
        </p:sp>
        <p:sp>
          <p:nvSpPr>
            <p:cNvPr id="111631" name="Text Box 15"/>
            <p:cNvSpPr txBox="1">
              <a:spLocks noChangeArrowheads="1"/>
            </p:cNvSpPr>
            <p:nvPr/>
          </p:nvSpPr>
          <p:spPr bwMode="auto">
            <a:xfrm>
              <a:off x="2473" y="709"/>
              <a:ext cx="816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[30,45]</a:t>
              </a:r>
            </a:p>
            <a:p>
              <a:pPr algn="ctr"/>
              <a:r>
                <a:rPr lang="pt-BR" sz="1400" b="1"/>
                <a:t>AddWheels1</a:t>
              </a:r>
            </a:p>
            <a:p>
              <a:pPr algn="ctr"/>
              <a:r>
                <a:rPr lang="pt-BR" sz="1400" b="1"/>
                <a:t>30</a:t>
              </a:r>
            </a:p>
          </p:txBody>
        </p:sp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473" y="1662"/>
              <a:ext cx="816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[60,60]</a:t>
              </a:r>
            </a:p>
            <a:p>
              <a:pPr algn="ctr"/>
              <a:r>
                <a:rPr lang="pt-BR" sz="1400" b="1"/>
                <a:t>AddWheels2</a:t>
              </a:r>
            </a:p>
            <a:p>
              <a:pPr algn="ctr"/>
              <a:r>
                <a:rPr lang="pt-BR" sz="1400" b="1"/>
                <a:t>15</a:t>
              </a:r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3652" y="709"/>
              <a:ext cx="590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[60,75]</a:t>
              </a:r>
            </a:p>
            <a:p>
              <a:pPr algn="ctr"/>
              <a:r>
                <a:rPr lang="pt-BR" sz="1400" b="1"/>
                <a:t>Inspect1</a:t>
              </a:r>
            </a:p>
            <a:p>
              <a:pPr algn="ctr"/>
              <a:r>
                <a:rPr lang="pt-BR" sz="1400" b="1"/>
                <a:t>10</a:t>
              </a:r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3652" y="1662"/>
              <a:ext cx="590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[75,75]</a:t>
              </a:r>
            </a:p>
            <a:p>
              <a:pPr algn="ctr"/>
              <a:r>
                <a:rPr lang="pt-BR" sz="1400" b="1"/>
                <a:t>Inspect2</a:t>
              </a:r>
            </a:p>
            <a:p>
              <a:pPr algn="ctr"/>
              <a:r>
                <a:rPr lang="pt-BR" sz="1400" b="1"/>
                <a:t>10</a:t>
              </a:r>
            </a:p>
          </p:txBody>
        </p: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4967" y="1208"/>
              <a:ext cx="482" cy="4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400" b="1"/>
                <a:t>[85,85]</a:t>
              </a:r>
            </a:p>
            <a:p>
              <a:pPr algn="ctr"/>
              <a:r>
                <a:rPr lang="pt-BR" sz="1400" b="1"/>
                <a:t>Finish</a:t>
              </a:r>
            </a:p>
            <a:p>
              <a:endParaRPr lang="pt-BR" sz="1400" b="1"/>
            </a:p>
          </p:txBody>
        </p:sp>
        <p:cxnSp>
          <p:nvCxnSpPr>
            <p:cNvPr id="111636" name="AutoShape 20"/>
            <p:cNvCxnSpPr>
              <a:cxnSpLocks noChangeShapeType="1"/>
              <a:stCxn id="111628" idx="3"/>
              <a:endCxn id="111629" idx="1"/>
            </p:cNvCxnSpPr>
            <p:nvPr/>
          </p:nvCxnSpPr>
          <p:spPr bwMode="auto">
            <a:xfrm flipV="1">
              <a:off x="783" y="945"/>
              <a:ext cx="550" cy="4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37" name="AutoShape 21"/>
            <p:cNvCxnSpPr>
              <a:cxnSpLocks noChangeShapeType="1"/>
              <a:stCxn id="111629" idx="3"/>
              <a:endCxn id="111631" idx="1"/>
            </p:cNvCxnSpPr>
            <p:nvPr/>
          </p:nvCxnSpPr>
          <p:spPr bwMode="auto">
            <a:xfrm>
              <a:off x="2206" y="945"/>
              <a:ext cx="26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38" name="AutoShape 22"/>
            <p:cNvCxnSpPr>
              <a:cxnSpLocks noChangeShapeType="1"/>
              <a:stCxn id="111631" idx="3"/>
              <a:endCxn id="111633" idx="1"/>
            </p:cNvCxnSpPr>
            <p:nvPr/>
          </p:nvCxnSpPr>
          <p:spPr bwMode="auto">
            <a:xfrm>
              <a:off x="3295" y="945"/>
              <a:ext cx="35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39" name="AutoShape 23"/>
            <p:cNvCxnSpPr>
              <a:cxnSpLocks noChangeShapeType="1"/>
              <a:stCxn id="111633" idx="3"/>
              <a:endCxn id="111635" idx="1"/>
            </p:cNvCxnSpPr>
            <p:nvPr/>
          </p:nvCxnSpPr>
          <p:spPr bwMode="auto">
            <a:xfrm>
              <a:off x="4248" y="945"/>
              <a:ext cx="713" cy="4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40" name="AutoShape 24"/>
            <p:cNvCxnSpPr>
              <a:cxnSpLocks noChangeShapeType="1"/>
              <a:stCxn id="111634" idx="3"/>
              <a:endCxn id="111635" idx="1"/>
            </p:cNvCxnSpPr>
            <p:nvPr/>
          </p:nvCxnSpPr>
          <p:spPr bwMode="auto">
            <a:xfrm flipV="1">
              <a:off x="4248" y="1444"/>
              <a:ext cx="713" cy="45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41" name="AutoShape 25"/>
            <p:cNvCxnSpPr>
              <a:cxnSpLocks noChangeShapeType="1"/>
              <a:stCxn id="111632" idx="3"/>
              <a:endCxn id="111634" idx="1"/>
            </p:cNvCxnSpPr>
            <p:nvPr/>
          </p:nvCxnSpPr>
          <p:spPr bwMode="auto">
            <a:xfrm>
              <a:off x="3295" y="1898"/>
              <a:ext cx="351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42" name="AutoShape 26"/>
            <p:cNvCxnSpPr>
              <a:cxnSpLocks noChangeShapeType="1"/>
              <a:stCxn id="111630" idx="3"/>
              <a:endCxn id="111632" idx="1"/>
            </p:cNvCxnSpPr>
            <p:nvPr/>
          </p:nvCxnSpPr>
          <p:spPr bwMode="auto">
            <a:xfrm>
              <a:off x="2206" y="1898"/>
              <a:ext cx="261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11643" name="AutoShape 27"/>
            <p:cNvCxnSpPr>
              <a:cxnSpLocks noChangeShapeType="1"/>
              <a:stCxn id="111628" idx="3"/>
              <a:endCxn id="111630" idx="1"/>
            </p:cNvCxnSpPr>
            <p:nvPr/>
          </p:nvCxnSpPr>
          <p:spPr bwMode="auto">
            <a:xfrm>
              <a:off x="783" y="1444"/>
              <a:ext cx="550" cy="45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</p:grp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250825" y="258763"/>
            <a:ext cx="1333500" cy="361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25400" rIns="63500" bIns="25400">
            <a:spAutoFit/>
          </a:bodyPr>
          <a:lstStyle/>
          <a:p>
            <a:pPr algn="ctr" defTabSz="762000">
              <a:lnSpc>
                <a:spcPct val="85000"/>
              </a:lnSpc>
            </a:pPr>
            <a:r>
              <a:rPr lang="pt-BR" sz="2400" b="1" i="1">
                <a:solidFill>
                  <a:srgbClr val="5D5C2E"/>
                </a:solidFill>
              </a:rPr>
              <a:t>Plano</a:t>
            </a:r>
          </a:p>
        </p:txBody>
      </p:sp>
      <p:grpSp>
        <p:nvGrpSpPr>
          <p:cNvPr id="111667" name="Group 51"/>
          <p:cNvGrpSpPr>
            <a:grpSpLocks/>
          </p:cNvGrpSpPr>
          <p:nvPr/>
        </p:nvGrpSpPr>
        <p:grpSpPr bwMode="auto">
          <a:xfrm>
            <a:off x="77788" y="3467100"/>
            <a:ext cx="8955087" cy="3390900"/>
            <a:chOff x="49" y="2184"/>
            <a:chExt cx="5641" cy="2136"/>
          </a:xfrm>
        </p:grpSpPr>
        <p:sp>
          <p:nvSpPr>
            <p:cNvPr id="111618" name="Line 2"/>
            <p:cNvSpPr>
              <a:spLocks noChangeShapeType="1"/>
            </p:cNvSpPr>
            <p:nvPr/>
          </p:nvSpPr>
          <p:spPr bwMode="auto">
            <a:xfrm>
              <a:off x="119" y="4065"/>
              <a:ext cx="5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1619" name="Rectangle 3"/>
            <p:cNvSpPr>
              <a:spLocks noChangeArrowheads="1"/>
            </p:cNvSpPr>
            <p:nvPr/>
          </p:nvSpPr>
          <p:spPr bwMode="auto">
            <a:xfrm>
              <a:off x="167" y="3158"/>
              <a:ext cx="3708" cy="34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20" name="Rectangle 4"/>
            <p:cNvSpPr>
              <a:spLocks noChangeArrowheads="1"/>
            </p:cNvSpPr>
            <p:nvPr/>
          </p:nvSpPr>
          <p:spPr bwMode="auto">
            <a:xfrm>
              <a:off x="167" y="2659"/>
              <a:ext cx="2849" cy="36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621" name="Rectangle 5"/>
            <p:cNvSpPr>
              <a:spLocks noChangeArrowheads="1"/>
            </p:cNvSpPr>
            <p:nvPr/>
          </p:nvSpPr>
          <p:spPr bwMode="auto">
            <a:xfrm>
              <a:off x="2034" y="2184"/>
              <a:ext cx="2864" cy="369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3901" y="2674"/>
              <a:ext cx="1610" cy="34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3902" y="3611"/>
              <a:ext cx="987" cy="34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4876" y="3146"/>
              <a:ext cx="635" cy="34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44" name="Text Box 28"/>
            <p:cNvSpPr txBox="1">
              <a:spLocks noChangeArrowheads="1"/>
            </p:cNvSpPr>
            <p:nvPr/>
          </p:nvSpPr>
          <p:spPr bwMode="auto">
            <a:xfrm>
              <a:off x="49" y="4089"/>
              <a:ext cx="526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990600"/>
              <a:r>
                <a:rPr lang="pt-BR" b="1"/>
                <a:t>0	10	20	30	40	50	60	70	80</a:t>
              </a:r>
            </a:p>
          </p:txBody>
        </p:sp>
        <p:sp>
          <p:nvSpPr>
            <p:cNvPr id="111645" name="Text Box 29"/>
            <p:cNvSpPr txBox="1">
              <a:spLocks noChangeArrowheads="1"/>
            </p:cNvSpPr>
            <p:nvPr/>
          </p:nvSpPr>
          <p:spPr bwMode="auto">
            <a:xfrm>
              <a:off x="5534" y="3886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t</a:t>
              </a:r>
            </a:p>
          </p:txBody>
        </p:sp>
        <p:sp>
          <p:nvSpPr>
            <p:cNvPr id="111646" name="Rectangle 30"/>
            <p:cNvSpPr>
              <a:spLocks noChangeArrowheads="1"/>
            </p:cNvSpPr>
            <p:nvPr/>
          </p:nvSpPr>
          <p:spPr bwMode="auto">
            <a:xfrm>
              <a:off x="166" y="2695"/>
              <a:ext cx="1852" cy="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47" name="Text Box 31"/>
            <p:cNvSpPr txBox="1">
              <a:spLocks noChangeArrowheads="1"/>
            </p:cNvSpPr>
            <p:nvPr/>
          </p:nvSpPr>
          <p:spPr bwMode="auto">
            <a:xfrm>
              <a:off x="657" y="2728"/>
              <a:ext cx="99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/>
                <a:t>AddEngine1</a:t>
              </a:r>
            </a:p>
          </p:txBody>
        </p:sp>
        <p:sp>
          <p:nvSpPr>
            <p:cNvPr id="111648" name="Rectangle 32"/>
            <p:cNvSpPr>
              <a:spLocks noChangeArrowheads="1"/>
            </p:cNvSpPr>
            <p:nvPr/>
          </p:nvSpPr>
          <p:spPr bwMode="auto">
            <a:xfrm>
              <a:off x="4876" y="3182"/>
              <a:ext cx="635" cy="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49" name="Text Box 33"/>
            <p:cNvSpPr txBox="1">
              <a:spLocks noChangeArrowheads="1"/>
            </p:cNvSpPr>
            <p:nvPr/>
          </p:nvSpPr>
          <p:spPr bwMode="auto">
            <a:xfrm>
              <a:off x="4876" y="3215"/>
              <a:ext cx="643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/>
                <a:t>Inspect2</a:t>
              </a:r>
            </a:p>
          </p:txBody>
        </p:sp>
        <p:sp>
          <p:nvSpPr>
            <p:cNvPr id="111650" name="Rectangle 34"/>
            <p:cNvSpPr>
              <a:spLocks noChangeArrowheads="1"/>
            </p:cNvSpPr>
            <p:nvPr/>
          </p:nvSpPr>
          <p:spPr bwMode="auto">
            <a:xfrm>
              <a:off x="170" y="3194"/>
              <a:ext cx="3702" cy="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51" name="Text Box 35"/>
            <p:cNvSpPr txBox="1">
              <a:spLocks noChangeArrowheads="1"/>
            </p:cNvSpPr>
            <p:nvPr/>
          </p:nvSpPr>
          <p:spPr bwMode="auto">
            <a:xfrm>
              <a:off x="1383" y="3227"/>
              <a:ext cx="99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/>
                <a:t>AddEngine2</a:t>
              </a:r>
            </a:p>
          </p:txBody>
        </p:sp>
        <p:sp>
          <p:nvSpPr>
            <p:cNvPr id="111652" name="Rectangle 36"/>
            <p:cNvSpPr>
              <a:spLocks noChangeArrowheads="1"/>
            </p:cNvSpPr>
            <p:nvPr/>
          </p:nvSpPr>
          <p:spPr bwMode="auto">
            <a:xfrm>
              <a:off x="2034" y="2231"/>
              <a:ext cx="1860" cy="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53" name="Text Box 37"/>
            <p:cNvSpPr txBox="1">
              <a:spLocks noChangeArrowheads="1"/>
            </p:cNvSpPr>
            <p:nvPr/>
          </p:nvSpPr>
          <p:spPr bwMode="auto">
            <a:xfrm>
              <a:off x="2533" y="2288"/>
              <a:ext cx="99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/>
                <a:t>AddWheels1</a:t>
              </a:r>
            </a:p>
          </p:txBody>
        </p:sp>
        <p:sp>
          <p:nvSpPr>
            <p:cNvPr id="111654" name="Rectangle 38"/>
            <p:cNvSpPr>
              <a:spLocks noChangeArrowheads="1"/>
            </p:cNvSpPr>
            <p:nvPr/>
          </p:nvSpPr>
          <p:spPr bwMode="auto">
            <a:xfrm>
              <a:off x="3908" y="2706"/>
              <a:ext cx="659" cy="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55" name="Text Box 39"/>
            <p:cNvSpPr txBox="1">
              <a:spLocks noChangeArrowheads="1"/>
            </p:cNvSpPr>
            <p:nvPr/>
          </p:nvSpPr>
          <p:spPr bwMode="auto">
            <a:xfrm>
              <a:off x="3908" y="2739"/>
              <a:ext cx="643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/>
                <a:t>Inspect1</a:t>
              </a:r>
            </a:p>
          </p:txBody>
        </p:sp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3904" y="3639"/>
              <a:ext cx="980" cy="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1657" name="Text Box 41"/>
            <p:cNvSpPr txBox="1">
              <a:spLocks noChangeArrowheads="1"/>
            </p:cNvSpPr>
            <p:nvPr/>
          </p:nvSpPr>
          <p:spPr bwMode="auto">
            <a:xfrm>
              <a:off x="3931" y="3696"/>
              <a:ext cx="99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/>
                <a:t>AddWheels2</a:t>
              </a:r>
            </a:p>
          </p:txBody>
        </p:sp>
        <p:sp>
          <p:nvSpPr>
            <p:cNvPr id="111658" name="Freeform 42"/>
            <p:cNvSpPr>
              <a:spLocks/>
            </p:cNvSpPr>
            <p:nvPr/>
          </p:nvSpPr>
          <p:spPr bwMode="auto">
            <a:xfrm>
              <a:off x="1784" y="2406"/>
              <a:ext cx="458" cy="414"/>
            </a:xfrm>
            <a:custGeom>
              <a:avLst/>
              <a:gdLst/>
              <a:ahLst/>
              <a:cxnLst>
                <a:cxn ang="0">
                  <a:pos x="232" y="468"/>
                </a:cxn>
                <a:cxn ang="0">
                  <a:pos x="424" y="324"/>
                </a:cxn>
                <a:cxn ang="0">
                  <a:pos x="28" y="120"/>
                </a:cxn>
                <a:cxn ang="0">
                  <a:pos x="256" y="0"/>
                </a:cxn>
              </a:cxnLst>
              <a:rect l="0" t="0" r="r" b="b"/>
              <a:pathLst>
                <a:path w="458" h="468">
                  <a:moveTo>
                    <a:pt x="232" y="468"/>
                  </a:moveTo>
                  <a:cubicBezTo>
                    <a:pt x="345" y="425"/>
                    <a:pt x="458" y="382"/>
                    <a:pt x="424" y="324"/>
                  </a:cubicBezTo>
                  <a:cubicBezTo>
                    <a:pt x="390" y="266"/>
                    <a:pt x="56" y="174"/>
                    <a:pt x="28" y="120"/>
                  </a:cubicBezTo>
                  <a:cubicBezTo>
                    <a:pt x="0" y="66"/>
                    <a:pt x="128" y="33"/>
                    <a:pt x="25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1659" name="Freeform 43"/>
            <p:cNvSpPr>
              <a:spLocks/>
            </p:cNvSpPr>
            <p:nvPr/>
          </p:nvSpPr>
          <p:spPr bwMode="auto">
            <a:xfrm>
              <a:off x="4644" y="3358"/>
              <a:ext cx="458" cy="414"/>
            </a:xfrm>
            <a:custGeom>
              <a:avLst/>
              <a:gdLst/>
              <a:ahLst/>
              <a:cxnLst>
                <a:cxn ang="0">
                  <a:pos x="232" y="468"/>
                </a:cxn>
                <a:cxn ang="0">
                  <a:pos x="424" y="324"/>
                </a:cxn>
                <a:cxn ang="0">
                  <a:pos x="28" y="120"/>
                </a:cxn>
                <a:cxn ang="0">
                  <a:pos x="256" y="0"/>
                </a:cxn>
              </a:cxnLst>
              <a:rect l="0" t="0" r="r" b="b"/>
              <a:pathLst>
                <a:path w="458" h="468">
                  <a:moveTo>
                    <a:pt x="232" y="468"/>
                  </a:moveTo>
                  <a:cubicBezTo>
                    <a:pt x="345" y="425"/>
                    <a:pt x="458" y="382"/>
                    <a:pt x="424" y="324"/>
                  </a:cubicBezTo>
                  <a:cubicBezTo>
                    <a:pt x="390" y="266"/>
                    <a:pt x="56" y="174"/>
                    <a:pt x="28" y="120"/>
                  </a:cubicBezTo>
                  <a:cubicBezTo>
                    <a:pt x="0" y="66"/>
                    <a:pt x="128" y="33"/>
                    <a:pt x="25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1660" name="Freeform 44"/>
            <p:cNvSpPr>
              <a:spLocks/>
            </p:cNvSpPr>
            <p:nvPr/>
          </p:nvSpPr>
          <p:spPr bwMode="auto">
            <a:xfrm flipH="1">
              <a:off x="3676" y="2390"/>
              <a:ext cx="458" cy="414"/>
            </a:xfrm>
            <a:custGeom>
              <a:avLst/>
              <a:gdLst/>
              <a:ahLst/>
              <a:cxnLst>
                <a:cxn ang="0">
                  <a:pos x="232" y="468"/>
                </a:cxn>
                <a:cxn ang="0">
                  <a:pos x="424" y="324"/>
                </a:cxn>
                <a:cxn ang="0">
                  <a:pos x="28" y="120"/>
                </a:cxn>
                <a:cxn ang="0">
                  <a:pos x="256" y="0"/>
                </a:cxn>
              </a:cxnLst>
              <a:rect l="0" t="0" r="r" b="b"/>
              <a:pathLst>
                <a:path w="458" h="468">
                  <a:moveTo>
                    <a:pt x="232" y="468"/>
                  </a:moveTo>
                  <a:cubicBezTo>
                    <a:pt x="345" y="425"/>
                    <a:pt x="458" y="382"/>
                    <a:pt x="424" y="324"/>
                  </a:cubicBezTo>
                  <a:cubicBezTo>
                    <a:pt x="390" y="266"/>
                    <a:pt x="56" y="174"/>
                    <a:pt x="28" y="120"/>
                  </a:cubicBezTo>
                  <a:cubicBezTo>
                    <a:pt x="0" y="66"/>
                    <a:pt x="128" y="33"/>
                    <a:pt x="25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1663" name="Text Box 47"/>
            <p:cNvSpPr txBox="1">
              <a:spLocks noChangeArrowheads="1"/>
            </p:cNvSpPr>
            <p:nvPr/>
          </p:nvSpPr>
          <p:spPr bwMode="auto">
            <a:xfrm>
              <a:off x="150" y="2233"/>
              <a:ext cx="1524" cy="22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 defTabSz="762000">
                <a:lnSpc>
                  <a:spcPct val="85000"/>
                </a:lnSpc>
              </a:pPr>
              <a:r>
                <a:rPr lang="pt-BR" sz="2400" b="1" i="1">
                  <a:solidFill>
                    <a:srgbClr val="5D5C2E"/>
                  </a:solidFill>
                </a:rPr>
                <a:t>Escalonamento</a:t>
              </a:r>
            </a:p>
          </p:txBody>
        </p:sp>
        <p:sp>
          <p:nvSpPr>
            <p:cNvPr id="111666" name="Freeform 50"/>
            <p:cNvSpPr>
              <a:spLocks/>
            </p:cNvSpPr>
            <p:nvPr/>
          </p:nvSpPr>
          <p:spPr bwMode="auto">
            <a:xfrm flipH="1">
              <a:off x="3668" y="3363"/>
              <a:ext cx="458" cy="414"/>
            </a:xfrm>
            <a:custGeom>
              <a:avLst/>
              <a:gdLst/>
              <a:ahLst/>
              <a:cxnLst>
                <a:cxn ang="0">
                  <a:pos x="232" y="468"/>
                </a:cxn>
                <a:cxn ang="0">
                  <a:pos x="424" y="324"/>
                </a:cxn>
                <a:cxn ang="0">
                  <a:pos x="28" y="120"/>
                </a:cxn>
                <a:cxn ang="0">
                  <a:pos x="256" y="0"/>
                </a:cxn>
              </a:cxnLst>
              <a:rect l="0" t="0" r="r" b="b"/>
              <a:pathLst>
                <a:path w="458" h="468">
                  <a:moveTo>
                    <a:pt x="232" y="468"/>
                  </a:moveTo>
                  <a:cubicBezTo>
                    <a:pt x="345" y="425"/>
                    <a:pt x="458" y="382"/>
                    <a:pt x="424" y="324"/>
                  </a:cubicBezTo>
                  <a:cubicBezTo>
                    <a:pt x="390" y="266"/>
                    <a:pt x="56" y="174"/>
                    <a:pt x="28" y="120"/>
                  </a:cubicBezTo>
                  <a:cubicBezTo>
                    <a:pt x="0" y="66"/>
                    <a:pt x="128" y="33"/>
                    <a:pt x="25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97">
  <a:themeElements>
    <a:clrScheme name="">
      <a:dk1>
        <a:srgbClr val="000000"/>
      </a:dk1>
      <a:lt1>
        <a:srgbClr val="FFFFFF"/>
      </a:lt1>
      <a:dk2>
        <a:srgbClr val="663300"/>
      </a:dk2>
      <a:lt2>
        <a:srgbClr val="996600"/>
      </a:lt2>
      <a:accent1>
        <a:srgbClr val="FF9900"/>
      </a:accent1>
      <a:accent2>
        <a:srgbClr val="666633"/>
      </a:accent2>
      <a:accent3>
        <a:srgbClr val="FFFFFF"/>
      </a:accent3>
      <a:accent4>
        <a:srgbClr val="000000"/>
      </a:accent4>
      <a:accent5>
        <a:srgbClr val="FFCAAA"/>
      </a:accent5>
      <a:accent6>
        <a:srgbClr val="5C5C2D"/>
      </a:accent6>
      <a:hlink>
        <a:srgbClr val="CC3300"/>
      </a:hlink>
      <a:folHlink>
        <a:srgbClr val="FFCC99"/>
      </a:folHlink>
    </a:clrScheme>
    <a:fontScheme name="modelo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9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97 2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97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97 4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plan-classico-casa</Template>
  <TotalTime>4413</TotalTime>
  <Words>734</Words>
  <Application>Microsoft PowerPoint</Application>
  <PresentationFormat>Apresentação na tela (4:3)</PresentationFormat>
  <Paragraphs>187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Monotype Sorts</vt:lpstr>
      <vt:lpstr>Symbol</vt:lpstr>
      <vt:lpstr>Wingdings</vt:lpstr>
      <vt:lpstr>modelo97</vt:lpstr>
      <vt:lpstr>Estendendo o Planejamento Clássico para Aplicações do Mundo Real</vt:lpstr>
      <vt:lpstr>Relembrando sobre POP-STRIPS</vt:lpstr>
      <vt:lpstr>Outras Limitações de POP-STRIPS</vt:lpstr>
      <vt:lpstr>Planejando com Tempo, Prazos e Recursos</vt:lpstr>
      <vt:lpstr>Tempo e Prazos</vt:lpstr>
      <vt:lpstr>Tempo e Prazos</vt:lpstr>
      <vt:lpstr>Tempo e Prazos</vt:lpstr>
      <vt:lpstr>Tempo e Prazos</vt:lpstr>
      <vt:lpstr>Slide 9</vt:lpstr>
      <vt:lpstr>Restrição de Recursos</vt:lpstr>
      <vt:lpstr>Restrição de Recursos</vt:lpstr>
      <vt:lpstr>Exemplo: Montagem de Dois Carros</vt:lpstr>
      <vt:lpstr>Exemplo: Montagem de Dois Carros</vt:lpstr>
      <vt:lpstr>Recursos reusáveis </vt:lpstr>
    </vt:vector>
  </TitlesOfParts>
  <Company>Familia Trololo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PLANEJADORES PRÁTICOS</dc:title>
  <dc:creator>Massilon Jr.</dc:creator>
  <cp:lastModifiedBy>Ricardo</cp:lastModifiedBy>
  <cp:revision>196</cp:revision>
  <cp:lastPrinted>1998-09-21T19:22:10Z</cp:lastPrinted>
  <dcterms:created xsi:type="dcterms:W3CDTF">1997-09-12T11:25:12Z</dcterms:created>
  <dcterms:modified xsi:type="dcterms:W3CDTF">2010-05-13T13:47:34Z</dcterms:modified>
</cp:coreProperties>
</file>