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57"/>
  </p:notesMasterIdLst>
  <p:handoutMasterIdLst>
    <p:handoutMasterId r:id="rId58"/>
  </p:handoutMasterIdLst>
  <p:sldIdLst>
    <p:sldId id="343" r:id="rId2"/>
    <p:sldId id="407" r:id="rId3"/>
    <p:sldId id="344" r:id="rId4"/>
    <p:sldId id="346" r:id="rId5"/>
    <p:sldId id="347" r:id="rId6"/>
    <p:sldId id="348" r:id="rId7"/>
    <p:sldId id="365" r:id="rId8"/>
    <p:sldId id="270" r:id="rId9"/>
    <p:sldId id="383" r:id="rId10"/>
    <p:sldId id="275" r:id="rId11"/>
    <p:sldId id="370" r:id="rId12"/>
    <p:sldId id="384" r:id="rId13"/>
    <p:sldId id="388" r:id="rId14"/>
    <p:sldId id="385" r:id="rId15"/>
    <p:sldId id="389" r:id="rId16"/>
    <p:sldId id="390" r:id="rId17"/>
    <p:sldId id="391" r:id="rId18"/>
    <p:sldId id="387" r:id="rId19"/>
    <p:sldId id="386" r:id="rId20"/>
    <p:sldId id="367" r:id="rId21"/>
    <p:sldId id="397" r:id="rId22"/>
    <p:sldId id="399" r:id="rId23"/>
    <p:sldId id="400" r:id="rId24"/>
    <p:sldId id="408" r:id="rId25"/>
    <p:sldId id="405" r:id="rId26"/>
    <p:sldId id="396" r:id="rId27"/>
    <p:sldId id="278" r:id="rId28"/>
    <p:sldId id="324" r:id="rId29"/>
    <p:sldId id="283" r:id="rId30"/>
    <p:sldId id="325" r:id="rId31"/>
    <p:sldId id="281" r:id="rId32"/>
    <p:sldId id="409" r:id="rId33"/>
    <p:sldId id="326" r:id="rId34"/>
    <p:sldId id="319" r:id="rId35"/>
    <p:sldId id="320" r:id="rId36"/>
    <p:sldId id="327" r:id="rId37"/>
    <p:sldId id="368" r:id="rId38"/>
    <p:sldId id="290" r:id="rId39"/>
    <p:sldId id="287" r:id="rId40"/>
    <p:sldId id="364" r:id="rId41"/>
    <p:sldId id="331" r:id="rId42"/>
    <p:sldId id="332" r:id="rId43"/>
    <p:sldId id="333" r:id="rId44"/>
    <p:sldId id="336" r:id="rId45"/>
    <p:sldId id="393" r:id="rId46"/>
    <p:sldId id="394" r:id="rId47"/>
    <p:sldId id="371" r:id="rId48"/>
    <p:sldId id="372" r:id="rId49"/>
    <p:sldId id="373" r:id="rId50"/>
    <p:sldId id="374" r:id="rId51"/>
    <p:sldId id="379" r:id="rId52"/>
    <p:sldId id="369" r:id="rId53"/>
    <p:sldId id="377" r:id="rId54"/>
    <p:sldId id="378" r:id="rId55"/>
    <p:sldId id="375" r:id="rId56"/>
  </p:sldIdLst>
  <p:sldSz cx="9144000" cy="6858000" type="screen4x3"/>
  <p:notesSz cx="6743700" cy="9855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</p:showPr>
  <p:clrMru>
    <a:srgbClr val="996633"/>
    <a:srgbClr val="5D5C2E"/>
    <a:srgbClr val="336600"/>
    <a:srgbClr val="333300"/>
    <a:srgbClr val="66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446" autoAdjust="0"/>
    <p:restoredTop sz="91081" autoAdjust="0"/>
  </p:normalViewPr>
  <p:slideViewPr>
    <p:cSldViewPr>
      <p:cViewPr varScale="1">
        <p:scale>
          <a:sx n="71" d="100"/>
          <a:sy n="71" d="100"/>
        </p:scale>
        <p:origin x="-8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22513" y="163513"/>
            <a:ext cx="20986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97" tIns="47749" rIns="95497" bIns="47749" numCol="1" anchor="ctr" anchorCtr="0" compatLnSpc="1">
            <a:prstTxWarp prst="textNoShape">
              <a:avLst/>
            </a:prstTxWarp>
          </a:bodyPr>
          <a:lstStyle>
            <a:lvl1pPr algn="ctr" defTabSz="947738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3" y="8951913"/>
            <a:ext cx="164782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97" tIns="47749" rIns="95497" bIns="47749" numCol="1" anchor="ctr" anchorCtr="0" compatLnSpc="1">
            <a:prstTxWarp prst="textNoShape">
              <a:avLst/>
            </a:prstTxWarp>
          </a:bodyPr>
          <a:lstStyle>
            <a:lvl1pPr defTabSz="947738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322513" y="8951913"/>
            <a:ext cx="20986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97" tIns="47749" rIns="95497" bIns="47749" numCol="1" anchor="ctr" anchorCtr="0" compatLnSpc="1">
            <a:prstTxWarp prst="textNoShape">
              <a:avLst/>
            </a:prstTxWarp>
          </a:bodyPr>
          <a:lstStyle>
            <a:lvl1pPr algn="ctr" defTabSz="947738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570413" y="8951913"/>
            <a:ext cx="164782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97" tIns="47749" rIns="95497" bIns="47749" numCol="1" anchor="ctr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4039E2B1-D36B-407B-8E4C-446B39906A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2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2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83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09638" y="739775"/>
            <a:ext cx="4926012" cy="3694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79950"/>
            <a:ext cx="4946650" cy="4435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3075"/>
            <a:ext cx="2922588" cy="492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363075"/>
            <a:ext cx="2922587" cy="492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12A4C92B-1CBC-488F-854A-6D058FA98A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762000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762000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762000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762000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pt-BR" smtClean="0"/>
              <a:t>Funções são proibidas para diminuir o espaço de busca (não se sabe que símbolos virão delas) e para</a:t>
            </a:r>
          </a:p>
          <a:p>
            <a:pPr eaLnBrk="1" hangingPunct="1"/>
            <a:r>
              <a:rPr lang="pt-BR" smtClean="0">
                <a:sym typeface="Symbol" pitchFamily="18" charset="2"/>
              </a:rPr>
              <a:t>garantir que qualquer esquema de ação possa ser proposicionalizado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FCBB3-D30D-47FA-BDFD-0F9FD00F6C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2FD3A-B2E5-41EE-A375-1111D5A730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6888" y="304800"/>
            <a:ext cx="2046287" cy="61483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03263" y="304800"/>
            <a:ext cx="5991225" cy="61483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61131-8540-4B93-B3BB-7FAB73253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3263" y="304800"/>
            <a:ext cx="8189912" cy="46513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773113" y="1196975"/>
            <a:ext cx="7975600" cy="25511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73113" y="3900488"/>
            <a:ext cx="7975600" cy="25527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07B05-6F37-41F6-8907-F89E91FF2D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5709E-7F88-4536-BC9C-9AEA87D90C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E4A31-59E6-4C06-AAF9-D5882C0775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73113" y="1196975"/>
            <a:ext cx="3911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7113" y="1196975"/>
            <a:ext cx="3911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E74CF-2109-490E-A150-AE505ADC48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14667-D3D4-4588-BF9C-CE95D0D3AD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C405D-4CEA-45BB-B639-7E46DCFFD6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CEDFF-55E4-4EE1-9FA3-5A720001799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A7F66-6815-4696-8D79-61C7FBA0A5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60A0F-2E1F-491A-8FBD-ADAACD7CBE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10C31E6-A9BA-4091-AFC9-B00583A63A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3263" y="304800"/>
            <a:ext cx="8189912" cy="465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Title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3113" y="1196975"/>
            <a:ext cx="7975600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Este é um teste</a:t>
            </a:r>
          </a:p>
          <a:p>
            <a:pPr lvl="1"/>
            <a:r>
              <a:rPr lang="pt-BR" smtClean="0"/>
              <a:t>o resto é igual</a:t>
            </a:r>
          </a:p>
          <a:p>
            <a:pPr lvl="2"/>
            <a:r>
              <a:rPr lang="pt-BR" smtClean="0"/>
              <a:t>terceiro nível</a:t>
            </a:r>
          </a:p>
        </p:txBody>
      </p:sp>
      <p:grpSp>
        <p:nvGrpSpPr>
          <p:cNvPr id="3077" name="Group 6"/>
          <p:cNvGrpSpPr>
            <a:grpSpLocks/>
          </p:cNvGrpSpPr>
          <p:nvPr/>
        </p:nvGrpSpPr>
        <p:grpSpPr bwMode="auto">
          <a:xfrm>
            <a:off x="0" y="0"/>
            <a:ext cx="633413" cy="6861175"/>
            <a:chOff x="0" y="0"/>
            <a:chExt cx="432" cy="4322"/>
          </a:xfrm>
        </p:grpSpPr>
        <p:grpSp>
          <p:nvGrpSpPr>
            <p:cNvPr id="3079" name="Group 7"/>
            <p:cNvGrpSpPr>
              <a:grpSpLocks/>
            </p:cNvGrpSpPr>
            <p:nvPr/>
          </p:nvGrpSpPr>
          <p:grpSpPr bwMode="auto">
            <a:xfrm>
              <a:off x="16" y="0"/>
              <a:ext cx="407" cy="4321"/>
              <a:chOff x="16" y="0"/>
              <a:chExt cx="407" cy="4321"/>
            </a:xfrm>
          </p:grpSpPr>
          <p:sp>
            <p:nvSpPr>
              <p:cNvPr id="79880" name="Freeform 8"/>
              <p:cNvSpPr>
                <a:spLocks/>
              </p:cNvSpPr>
              <p:nvPr/>
            </p:nvSpPr>
            <p:spPr bwMode="ltGray">
              <a:xfrm>
                <a:off x="22" y="0"/>
                <a:ext cx="402" cy="4306"/>
              </a:xfrm>
              <a:custGeom>
                <a:avLst/>
                <a:gdLst/>
                <a:ahLst/>
                <a:cxnLst>
                  <a:cxn ang="0">
                    <a:pos x="401" y="0"/>
                  </a:cxn>
                  <a:cxn ang="0">
                    <a:pos x="401" y="4305"/>
                  </a:cxn>
                  <a:cxn ang="0">
                    <a:pos x="0" y="4305"/>
                  </a:cxn>
                  <a:cxn ang="0">
                    <a:pos x="0" y="0"/>
                  </a:cxn>
                  <a:cxn ang="0">
                    <a:pos x="401" y="0"/>
                  </a:cxn>
                </a:cxnLst>
                <a:rect l="0" t="0" r="r" b="b"/>
                <a:pathLst>
                  <a:path w="402" h="4306">
                    <a:moveTo>
                      <a:pt x="401" y="0"/>
                    </a:moveTo>
                    <a:lnTo>
                      <a:pt x="401" y="4305"/>
                    </a:lnTo>
                    <a:lnTo>
                      <a:pt x="0" y="4305"/>
                    </a:lnTo>
                    <a:lnTo>
                      <a:pt x="0" y="0"/>
                    </a:lnTo>
                    <a:lnTo>
                      <a:pt x="401" y="0"/>
                    </a:lnTo>
                  </a:path>
                </a:pathLst>
              </a:custGeom>
              <a:solidFill>
                <a:schemeClr val="accent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9881" name="Freeform 9"/>
              <p:cNvSpPr>
                <a:spLocks/>
              </p:cNvSpPr>
              <p:nvPr/>
            </p:nvSpPr>
            <p:spPr bwMode="ltGray">
              <a:xfrm>
                <a:off x="22" y="1071"/>
                <a:ext cx="402" cy="283"/>
              </a:xfrm>
              <a:custGeom>
                <a:avLst/>
                <a:gdLst/>
                <a:ahLst/>
                <a:cxnLst>
                  <a:cxn ang="0">
                    <a:pos x="401" y="0"/>
                  </a:cxn>
                  <a:cxn ang="0">
                    <a:pos x="401" y="1"/>
                  </a:cxn>
                  <a:cxn ang="0">
                    <a:pos x="401" y="10"/>
                  </a:cxn>
                  <a:cxn ang="0">
                    <a:pos x="401" y="23"/>
                  </a:cxn>
                  <a:cxn ang="0">
                    <a:pos x="401" y="41"/>
                  </a:cxn>
                  <a:cxn ang="0">
                    <a:pos x="401" y="61"/>
                  </a:cxn>
                  <a:cxn ang="0">
                    <a:pos x="401" y="85"/>
                  </a:cxn>
                  <a:cxn ang="0">
                    <a:pos x="401" y="134"/>
                  </a:cxn>
                  <a:cxn ang="0">
                    <a:pos x="401" y="182"/>
                  </a:cxn>
                  <a:cxn ang="0">
                    <a:pos x="401" y="207"/>
                  </a:cxn>
                  <a:cxn ang="0">
                    <a:pos x="401" y="227"/>
                  </a:cxn>
                  <a:cxn ang="0">
                    <a:pos x="401" y="244"/>
                  </a:cxn>
                  <a:cxn ang="0">
                    <a:pos x="401" y="258"/>
                  </a:cxn>
                  <a:cxn ang="0">
                    <a:pos x="401" y="266"/>
                  </a:cxn>
                  <a:cxn ang="0">
                    <a:pos x="401" y="269"/>
                  </a:cxn>
                  <a:cxn ang="0">
                    <a:pos x="375" y="264"/>
                  </a:cxn>
                  <a:cxn ang="0">
                    <a:pos x="351" y="262"/>
                  </a:cxn>
                  <a:cxn ang="0">
                    <a:pos x="329" y="258"/>
                  </a:cxn>
                  <a:cxn ang="0">
                    <a:pos x="306" y="258"/>
                  </a:cxn>
                  <a:cxn ang="0">
                    <a:pos x="286" y="255"/>
                  </a:cxn>
                  <a:cxn ang="0">
                    <a:pos x="266" y="255"/>
                  </a:cxn>
                  <a:cxn ang="0">
                    <a:pos x="248" y="255"/>
                  </a:cxn>
                  <a:cxn ang="0">
                    <a:pos x="230" y="255"/>
                  </a:cxn>
                  <a:cxn ang="0">
                    <a:pos x="214" y="255"/>
                  </a:cxn>
                  <a:cxn ang="0">
                    <a:pos x="198" y="258"/>
                  </a:cxn>
                  <a:cxn ang="0">
                    <a:pos x="183" y="258"/>
                  </a:cxn>
                  <a:cxn ang="0">
                    <a:pos x="169" y="260"/>
                  </a:cxn>
                  <a:cxn ang="0">
                    <a:pos x="156" y="262"/>
                  </a:cxn>
                  <a:cxn ang="0">
                    <a:pos x="144" y="264"/>
                  </a:cxn>
                  <a:cxn ang="0">
                    <a:pos x="132" y="266"/>
                  </a:cxn>
                  <a:cxn ang="0">
                    <a:pos x="121" y="269"/>
                  </a:cxn>
                  <a:cxn ang="0">
                    <a:pos x="101" y="273"/>
                  </a:cxn>
                  <a:cxn ang="0">
                    <a:pos x="83" y="275"/>
                  </a:cxn>
                  <a:cxn ang="0">
                    <a:pos x="66" y="280"/>
                  </a:cxn>
                  <a:cxn ang="0">
                    <a:pos x="52" y="282"/>
                  </a:cxn>
                  <a:cxn ang="0">
                    <a:pos x="37" y="282"/>
                  </a:cxn>
                  <a:cxn ang="0">
                    <a:pos x="25" y="280"/>
                  </a:cxn>
                  <a:cxn ang="0">
                    <a:pos x="12" y="275"/>
                  </a:cxn>
                  <a:cxn ang="0">
                    <a:pos x="0" y="269"/>
                  </a:cxn>
                  <a:cxn ang="0">
                    <a:pos x="0" y="0"/>
                  </a:cxn>
                  <a:cxn ang="0">
                    <a:pos x="401" y="0"/>
                  </a:cxn>
                </a:cxnLst>
                <a:rect l="0" t="0" r="r" b="b"/>
                <a:pathLst>
                  <a:path w="402" h="283">
                    <a:moveTo>
                      <a:pt x="401" y="0"/>
                    </a:moveTo>
                    <a:lnTo>
                      <a:pt x="401" y="1"/>
                    </a:lnTo>
                    <a:lnTo>
                      <a:pt x="401" y="10"/>
                    </a:lnTo>
                    <a:lnTo>
                      <a:pt x="401" y="23"/>
                    </a:lnTo>
                    <a:lnTo>
                      <a:pt x="401" y="41"/>
                    </a:lnTo>
                    <a:lnTo>
                      <a:pt x="401" y="61"/>
                    </a:lnTo>
                    <a:lnTo>
                      <a:pt x="401" y="85"/>
                    </a:lnTo>
                    <a:lnTo>
                      <a:pt x="401" y="134"/>
                    </a:lnTo>
                    <a:lnTo>
                      <a:pt x="401" y="182"/>
                    </a:lnTo>
                    <a:lnTo>
                      <a:pt x="401" y="207"/>
                    </a:lnTo>
                    <a:lnTo>
                      <a:pt x="401" y="227"/>
                    </a:lnTo>
                    <a:lnTo>
                      <a:pt x="401" y="244"/>
                    </a:lnTo>
                    <a:lnTo>
                      <a:pt x="401" y="258"/>
                    </a:lnTo>
                    <a:lnTo>
                      <a:pt x="401" y="266"/>
                    </a:lnTo>
                    <a:lnTo>
                      <a:pt x="401" y="269"/>
                    </a:lnTo>
                    <a:lnTo>
                      <a:pt x="375" y="264"/>
                    </a:lnTo>
                    <a:lnTo>
                      <a:pt x="351" y="262"/>
                    </a:lnTo>
                    <a:lnTo>
                      <a:pt x="329" y="258"/>
                    </a:lnTo>
                    <a:lnTo>
                      <a:pt x="306" y="258"/>
                    </a:lnTo>
                    <a:lnTo>
                      <a:pt x="286" y="255"/>
                    </a:lnTo>
                    <a:lnTo>
                      <a:pt x="266" y="255"/>
                    </a:lnTo>
                    <a:lnTo>
                      <a:pt x="248" y="255"/>
                    </a:lnTo>
                    <a:lnTo>
                      <a:pt x="230" y="255"/>
                    </a:lnTo>
                    <a:lnTo>
                      <a:pt x="214" y="255"/>
                    </a:lnTo>
                    <a:lnTo>
                      <a:pt x="198" y="258"/>
                    </a:lnTo>
                    <a:lnTo>
                      <a:pt x="183" y="258"/>
                    </a:lnTo>
                    <a:lnTo>
                      <a:pt x="169" y="260"/>
                    </a:lnTo>
                    <a:lnTo>
                      <a:pt x="156" y="262"/>
                    </a:lnTo>
                    <a:lnTo>
                      <a:pt x="144" y="264"/>
                    </a:lnTo>
                    <a:lnTo>
                      <a:pt x="132" y="266"/>
                    </a:lnTo>
                    <a:lnTo>
                      <a:pt x="121" y="269"/>
                    </a:lnTo>
                    <a:lnTo>
                      <a:pt x="101" y="273"/>
                    </a:lnTo>
                    <a:lnTo>
                      <a:pt x="83" y="275"/>
                    </a:lnTo>
                    <a:lnTo>
                      <a:pt x="66" y="280"/>
                    </a:lnTo>
                    <a:lnTo>
                      <a:pt x="52" y="282"/>
                    </a:lnTo>
                    <a:lnTo>
                      <a:pt x="37" y="282"/>
                    </a:lnTo>
                    <a:lnTo>
                      <a:pt x="25" y="280"/>
                    </a:lnTo>
                    <a:lnTo>
                      <a:pt x="12" y="275"/>
                    </a:lnTo>
                    <a:lnTo>
                      <a:pt x="0" y="269"/>
                    </a:lnTo>
                    <a:lnTo>
                      <a:pt x="0" y="0"/>
                    </a:lnTo>
                    <a:lnTo>
                      <a:pt x="401" y="0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9882" name="Freeform 10"/>
              <p:cNvSpPr>
                <a:spLocks/>
              </p:cNvSpPr>
              <p:nvPr/>
            </p:nvSpPr>
            <p:spPr bwMode="ltGray">
              <a:xfrm>
                <a:off x="22" y="812"/>
                <a:ext cx="402" cy="287"/>
              </a:xfrm>
              <a:custGeom>
                <a:avLst/>
                <a:gdLst/>
                <a:ahLst/>
                <a:cxnLst>
                  <a:cxn ang="0">
                    <a:pos x="401" y="0"/>
                  </a:cxn>
                  <a:cxn ang="0">
                    <a:pos x="401" y="271"/>
                  </a:cxn>
                  <a:cxn ang="0">
                    <a:pos x="394" y="275"/>
                  </a:cxn>
                  <a:cxn ang="0">
                    <a:pos x="387" y="278"/>
                  </a:cxn>
                  <a:cxn ang="0">
                    <a:pos x="378" y="280"/>
                  </a:cxn>
                  <a:cxn ang="0">
                    <a:pos x="370" y="284"/>
                  </a:cxn>
                  <a:cxn ang="0">
                    <a:pos x="360" y="284"/>
                  </a:cxn>
                  <a:cxn ang="0">
                    <a:pos x="349" y="286"/>
                  </a:cxn>
                  <a:cxn ang="0">
                    <a:pos x="328" y="286"/>
                  </a:cxn>
                  <a:cxn ang="0">
                    <a:pos x="303" y="286"/>
                  </a:cxn>
                  <a:cxn ang="0">
                    <a:pos x="277" y="284"/>
                  </a:cxn>
                  <a:cxn ang="0">
                    <a:pos x="250" y="280"/>
                  </a:cxn>
                  <a:cxn ang="0">
                    <a:pos x="221" y="277"/>
                  </a:cxn>
                  <a:cxn ang="0">
                    <a:pos x="163" y="269"/>
                  </a:cxn>
                  <a:cxn ang="0">
                    <a:pos x="134" y="268"/>
                  </a:cxn>
                  <a:cxn ang="0">
                    <a:pos x="105" y="264"/>
                  </a:cxn>
                  <a:cxn ang="0">
                    <a:pos x="77" y="264"/>
                  </a:cxn>
                  <a:cxn ang="0">
                    <a:pos x="50" y="264"/>
                  </a:cxn>
                  <a:cxn ang="0">
                    <a:pos x="24" y="268"/>
                  </a:cxn>
                  <a:cxn ang="0">
                    <a:pos x="0" y="271"/>
                  </a:cxn>
                  <a:cxn ang="0">
                    <a:pos x="0" y="0"/>
                  </a:cxn>
                  <a:cxn ang="0">
                    <a:pos x="401" y="0"/>
                  </a:cxn>
                </a:cxnLst>
                <a:rect l="0" t="0" r="r" b="b"/>
                <a:pathLst>
                  <a:path w="402" h="287">
                    <a:moveTo>
                      <a:pt x="401" y="0"/>
                    </a:moveTo>
                    <a:lnTo>
                      <a:pt x="401" y="271"/>
                    </a:lnTo>
                    <a:lnTo>
                      <a:pt x="394" y="275"/>
                    </a:lnTo>
                    <a:lnTo>
                      <a:pt x="387" y="278"/>
                    </a:lnTo>
                    <a:lnTo>
                      <a:pt x="378" y="280"/>
                    </a:lnTo>
                    <a:lnTo>
                      <a:pt x="370" y="284"/>
                    </a:lnTo>
                    <a:lnTo>
                      <a:pt x="360" y="284"/>
                    </a:lnTo>
                    <a:lnTo>
                      <a:pt x="349" y="286"/>
                    </a:lnTo>
                    <a:lnTo>
                      <a:pt x="328" y="286"/>
                    </a:lnTo>
                    <a:lnTo>
                      <a:pt x="303" y="286"/>
                    </a:lnTo>
                    <a:lnTo>
                      <a:pt x="277" y="284"/>
                    </a:lnTo>
                    <a:lnTo>
                      <a:pt x="250" y="280"/>
                    </a:lnTo>
                    <a:lnTo>
                      <a:pt x="221" y="277"/>
                    </a:lnTo>
                    <a:lnTo>
                      <a:pt x="163" y="269"/>
                    </a:lnTo>
                    <a:lnTo>
                      <a:pt x="134" y="268"/>
                    </a:lnTo>
                    <a:lnTo>
                      <a:pt x="105" y="264"/>
                    </a:lnTo>
                    <a:lnTo>
                      <a:pt x="77" y="264"/>
                    </a:lnTo>
                    <a:lnTo>
                      <a:pt x="50" y="264"/>
                    </a:lnTo>
                    <a:lnTo>
                      <a:pt x="24" y="268"/>
                    </a:lnTo>
                    <a:lnTo>
                      <a:pt x="0" y="271"/>
                    </a:lnTo>
                    <a:lnTo>
                      <a:pt x="0" y="0"/>
                    </a:lnTo>
                    <a:lnTo>
                      <a:pt x="401" y="0"/>
                    </a:lnTo>
                  </a:path>
                </a:pathLst>
              </a:custGeom>
              <a:solidFill>
                <a:schemeClr val="folHlink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9883" name="Freeform 11"/>
              <p:cNvSpPr>
                <a:spLocks/>
              </p:cNvSpPr>
              <p:nvPr/>
            </p:nvSpPr>
            <p:spPr bwMode="ltGray">
              <a:xfrm>
                <a:off x="22" y="101"/>
                <a:ext cx="402" cy="182"/>
              </a:xfrm>
              <a:custGeom>
                <a:avLst/>
                <a:gdLst/>
                <a:ahLst/>
                <a:cxnLst>
                  <a:cxn ang="0">
                    <a:pos x="401" y="23"/>
                  </a:cxn>
                  <a:cxn ang="0">
                    <a:pos x="401" y="164"/>
                  </a:cxn>
                  <a:cxn ang="0">
                    <a:pos x="394" y="166"/>
                  </a:cxn>
                  <a:cxn ang="0">
                    <a:pos x="386" y="168"/>
                  </a:cxn>
                  <a:cxn ang="0">
                    <a:pos x="377" y="170"/>
                  </a:cxn>
                  <a:cxn ang="0">
                    <a:pos x="367" y="172"/>
                  </a:cxn>
                  <a:cxn ang="0">
                    <a:pos x="356" y="173"/>
                  </a:cxn>
                  <a:cxn ang="0">
                    <a:pos x="345" y="174"/>
                  </a:cxn>
                  <a:cxn ang="0">
                    <a:pos x="333" y="176"/>
                  </a:cxn>
                  <a:cxn ang="0">
                    <a:pos x="319" y="177"/>
                  </a:cxn>
                  <a:cxn ang="0">
                    <a:pos x="292" y="179"/>
                  </a:cxn>
                  <a:cxn ang="0">
                    <a:pos x="263" y="180"/>
                  </a:cxn>
                  <a:cxn ang="0">
                    <a:pos x="232" y="181"/>
                  </a:cxn>
                  <a:cxn ang="0">
                    <a:pos x="200" y="181"/>
                  </a:cxn>
                  <a:cxn ang="0">
                    <a:pos x="169" y="181"/>
                  </a:cxn>
                  <a:cxn ang="0">
                    <a:pos x="138" y="180"/>
                  </a:cxn>
                  <a:cxn ang="0">
                    <a:pos x="109" y="179"/>
                  </a:cxn>
                  <a:cxn ang="0">
                    <a:pos x="81" y="177"/>
                  </a:cxn>
                  <a:cxn ang="0">
                    <a:pos x="68" y="176"/>
                  </a:cxn>
                  <a:cxn ang="0">
                    <a:pos x="56" y="174"/>
                  </a:cxn>
                  <a:cxn ang="0">
                    <a:pos x="45" y="173"/>
                  </a:cxn>
                  <a:cxn ang="0">
                    <a:pos x="34" y="172"/>
                  </a:cxn>
                  <a:cxn ang="0">
                    <a:pos x="23" y="170"/>
                  </a:cxn>
                  <a:cxn ang="0">
                    <a:pos x="15" y="168"/>
                  </a:cxn>
                  <a:cxn ang="0">
                    <a:pos x="7" y="166"/>
                  </a:cxn>
                  <a:cxn ang="0">
                    <a:pos x="0" y="164"/>
                  </a:cxn>
                  <a:cxn ang="0">
                    <a:pos x="0" y="23"/>
                  </a:cxn>
                  <a:cxn ang="0">
                    <a:pos x="5" y="19"/>
                  </a:cxn>
                  <a:cxn ang="0">
                    <a:pos x="11" y="14"/>
                  </a:cxn>
                  <a:cxn ang="0">
                    <a:pos x="18" y="11"/>
                  </a:cxn>
                  <a:cxn ang="0">
                    <a:pos x="25" y="8"/>
                  </a:cxn>
                  <a:cxn ang="0">
                    <a:pos x="34" y="6"/>
                  </a:cxn>
                  <a:cxn ang="0">
                    <a:pos x="43" y="4"/>
                  </a:cxn>
                  <a:cxn ang="0">
                    <a:pos x="61" y="1"/>
                  </a:cxn>
                  <a:cxn ang="0">
                    <a:pos x="82" y="0"/>
                  </a:cxn>
                  <a:cxn ang="0">
                    <a:pos x="105" y="0"/>
                  </a:cxn>
                  <a:cxn ang="0">
                    <a:pos x="129" y="0"/>
                  </a:cxn>
                  <a:cxn ang="0">
                    <a:pos x="154" y="0"/>
                  </a:cxn>
                  <a:cxn ang="0">
                    <a:pos x="167" y="0"/>
                  </a:cxn>
                  <a:cxn ang="0">
                    <a:pos x="182" y="1"/>
                  </a:cxn>
                  <a:cxn ang="0">
                    <a:pos x="197" y="2"/>
                  </a:cxn>
                  <a:cxn ang="0">
                    <a:pos x="213" y="3"/>
                  </a:cxn>
                  <a:cxn ang="0">
                    <a:pos x="248" y="6"/>
                  </a:cxn>
                  <a:cxn ang="0">
                    <a:pos x="283" y="10"/>
                  </a:cxn>
                  <a:cxn ang="0">
                    <a:pos x="318" y="14"/>
                  </a:cxn>
                  <a:cxn ang="0">
                    <a:pos x="334" y="16"/>
                  </a:cxn>
                  <a:cxn ang="0">
                    <a:pos x="350" y="18"/>
                  </a:cxn>
                  <a:cxn ang="0">
                    <a:pos x="365" y="19"/>
                  </a:cxn>
                  <a:cxn ang="0">
                    <a:pos x="378" y="21"/>
                  </a:cxn>
                  <a:cxn ang="0">
                    <a:pos x="390" y="22"/>
                  </a:cxn>
                  <a:cxn ang="0">
                    <a:pos x="401" y="23"/>
                  </a:cxn>
                </a:cxnLst>
                <a:rect l="0" t="0" r="r" b="b"/>
                <a:pathLst>
                  <a:path w="402" h="182">
                    <a:moveTo>
                      <a:pt x="401" y="23"/>
                    </a:moveTo>
                    <a:lnTo>
                      <a:pt x="401" y="164"/>
                    </a:lnTo>
                    <a:lnTo>
                      <a:pt x="394" y="166"/>
                    </a:lnTo>
                    <a:lnTo>
                      <a:pt x="386" y="168"/>
                    </a:lnTo>
                    <a:lnTo>
                      <a:pt x="377" y="170"/>
                    </a:lnTo>
                    <a:lnTo>
                      <a:pt x="367" y="172"/>
                    </a:lnTo>
                    <a:lnTo>
                      <a:pt x="356" y="173"/>
                    </a:lnTo>
                    <a:lnTo>
                      <a:pt x="345" y="174"/>
                    </a:lnTo>
                    <a:lnTo>
                      <a:pt x="333" y="176"/>
                    </a:lnTo>
                    <a:lnTo>
                      <a:pt x="319" y="177"/>
                    </a:lnTo>
                    <a:lnTo>
                      <a:pt x="292" y="179"/>
                    </a:lnTo>
                    <a:lnTo>
                      <a:pt x="263" y="180"/>
                    </a:lnTo>
                    <a:lnTo>
                      <a:pt x="232" y="181"/>
                    </a:lnTo>
                    <a:lnTo>
                      <a:pt x="200" y="181"/>
                    </a:lnTo>
                    <a:lnTo>
                      <a:pt x="169" y="181"/>
                    </a:lnTo>
                    <a:lnTo>
                      <a:pt x="138" y="180"/>
                    </a:lnTo>
                    <a:lnTo>
                      <a:pt x="109" y="179"/>
                    </a:lnTo>
                    <a:lnTo>
                      <a:pt x="81" y="177"/>
                    </a:lnTo>
                    <a:lnTo>
                      <a:pt x="68" y="176"/>
                    </a:lnTo>
                    <a:lnTo>
                      <a:pt x="56" y="174"/>
                    </a:lnTo>
                    <a:lnTo>
                      <a:pt x="45" y="173"/>
                    </a:lnTo>
                    <a:lnTo>
                      <a:pt x="34" y="172"/>
                    </a:lnTo>
                    <a:lnTo>
                      <a:pt x="23" y="170"/>
                    </a:lnTo>
                    <a:lnTo>
                      <a:pt x="15" y="168"/>
                    </a:lnTo>
                    <a:lnTo>
                      <a:pt x="7" y="166"/>
                    </a:lnTo>
                    <a:lnTo>
                      <a:pt x="0" y="164"/>
                    </a:lnTo>
                    <a:lnTo>
                      <a:pt x="0" y="23"/>
                    </a:lnTo>
                    <a:lnTo>
                      <a:pt x="5" y="19"/>
                    </a:lnTo>
                    <a:lnTo>
                      <a:pt x="11" y="14"/>
                    </a:lnTo>
                    <a:lnTo>
                      <a:pt x="18" y="11"/>
                    </a:lnTo>
                    <a:lnTo>
                      <a:pt x="25" y="8"/>
                    </a:lnTo>
                    <a:lnTo>
                      <a:pt x="34" y="6"/>
                    </a:lnTo>
                    <a:lnTo>
                      <a:pt x="43" y="4"/>
                    </a:lnTo>
                    <a:lnTo>
                      <a:pt x="61" y="1"/>
                    </a:lnTo>
                    <a:lnTo>
                      <a:pt x="82" y="0"/>
                    </a:lnTo>
                    <a:lnTo>
                      <a:pt x="105" y="0"/>
                    </a:lnTo>
                    <a:lnTo>
                      <a:pt x="129" y="0"/>
                    </a:lnTo>
                    <a:lnTo>
                      <a:pt x="154" y="0"/>
                    </a:lnTo>
                    <a:lnTo>
                      <a:pt x="167" y="0"/>
                    </a:lnTo>
                    <a:lnTo>
                      <a:pt x="182" y="1"/>
                    </a:lnTo>
                    <a:lnTo>
                      <a:pt x="197" y="2"/>
                    </a:lnTo>
                    <a:lnTo>
                      <a:pt x="213" y="3"/>
                    </a:lnTo>
                    <a:lnTo>
                      <a:pt x="248" y="6"/>
                    </a:lnTo>
                    <a:lnTo>
                      <a:pt x="283" y="10"/>
                    </a:lnTo>
                    <a:lnTo>
                      <a:pt x="318" y="14"/>
                    </a:lnTo>
                    <a:lnTo>
                      <a:pt x="334" y="16"/>
                    </a:lnTo>
                    <a:lnTo>
                      <a:pt x="350" y="18"/>
                    </a:lnTo>
                    <a:lnTo>
                      <a:pt x="365" y="19"/>
                    </a:lnTo>
                    <a:lnTo>
                      <a:pt x="378" y="21"/>
                    </a:lnTo>
                    <a:lnTo>
                      <a:pt x="390" y="22"/>
                    </a:lnTo>
                    <a:lnTo>
                      <a:pt x="401" y="23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9884" name="Freeform 12"/>
              <p:cNvSpPr>
                <a:spLocks/>
              </p:cNvSpPr>
              <p:nvPr/>
            </p:nvSpPr>
            <p:spPr bwMode="ltGray">
              <a:xfrm>
                <a:off x="22" y="625"/>
                <a:ext cx="402" cy="212"/>
              </a:xfrm>
              <a:custGeom>
                <a:avLst/>
                <a:gdLst/>
                <a:ahLst/>
                <a:cxnLst>
                  <a:cxn ang="0">
                    <a:pos x="401" y="0"/>
                  </a:cxn>
                  <a:cxn ang="0">
                    <a:pos x="401" y="188"/>
                  </a:cxn>
                  <a:cxn ang="0">
                    <a:pos x="394" y="190"/>
                  </a:cxn>
                  <a:cxn ang="0">
                    <a:pos x="386" y="193"/>
                  </a:cxn>
                  <a:cxn ang="0">
                    <a:pos x="377" y="196"/>
                  </a:cxn>
                  <a:cxn ang="0">
                    <a:pos x="367" y="198"/>
                  </a:cxn>
                  <a:cxn ang="0">
                    <a:pos x="356" y="200"/>
                  </a:cxn>
                  <a:cxn ang="0">
                    <a:pos x="345" y="203"/>
                  </a:cxn>
                  <a:cxn ang="0">
                    <a:pos x="333" y="204"/>
                  </a:cxn>
                  <a:cxn ang="0">
                    <a:pos x="319" y="205"/>
                  </a:cxn>
                  <a:cxn ang="0">
                    <a:pos x="292" y="208"/>
                  </a:cxn>
                  <a:cxn ang="0">
                    <a:pos x="263" y="209"/>
                  </a:cxn>
                  <a:cxn ang="0">
                    <a:pos x="232" y="211"/>
                  </a:cxn>
                  <a:cxn ang="0">
                    <a:pos x="200" y="211"/>
                  </a:cxn>
                  <a:cxn ang="0">
                    <a:pos x="169" y="211"/>
                  </a:cxn>
                  <a:cxn ang="0">
                    <a:pos x="138" y="209"/>
                  </a:cxn>
                  <a:cxn ang="0">
                    <a:pos x="109" y="208"/>
                  </a:cxn>
                  <a:cxn ang="0">
                    <a:pos x="81" y="205"/>
                  </a:cxn>
                  <a:cxn ang="0">
                    <a:pos x="68" y="204"/>
                  </a:cxn>
                  <a:cxn ang="0">
                    <a:pos x="56" y="203"/>
                  </a:cxn>
                  <a:cxn ang="0">
                    <a:pos x="45" y="200"/>
                  </a:cxn>
                  <a:cxn ang="0">
                    <a:pos x="34" y="198"/>
                  </a:cxn>
                  <a:cxn ang="0">
                    <a:pos x="23" y="196"/>
                  </a:cxn>
                  <a:cxn ang="0">
                    <a:pos x="15" y="193"/>
                  </a:cxn>
                  <a:cxn ang="0">
                    <a:pos x="7" y="190"/>
                  </a:cxn>
                  <a:cxn ang="0">
                    <a:pos x="0" y="188"/>
                  </a:cxn>
                  <a:cxn ang="0">
                    <a:pos x="0" y="0"/>
                  </a:cxn>
                  <a:cxn ang="0">
                    <a:pos x="22" y="2"/>
                  </a:cxn>
                  <a:cxn ang="0">
                    <a:pos x="44" y="4"/>
                  </a:cxn>
                  <a:cxn ang="0">
                    <a:pos x="64" y="6"/>
                  </a:cxn>
                  <a:cxn ang="0">
                    <a:pos x="84" y="8"/>
                  </a:cxn>
                  <a:cxn ang="0">
                    <a:pos x="103" y="9"/>
                  </a:cxn>
                  <a:cxn ang="0">
                    <a:pos x="121" y="10"/>
                  </a:cxn>
                  <a:cxn ang="0">
                    <a:pos x="138" y="10"/>
                  </a:cxn>
                  <a:cxn ang="0">
                    <a:pos x="155" y="12"/>
                  </a:cxn>
                  <a:cxn ang="0">
                    <a:pos x="171" y="12"/>
                  </a:cxn>
                  <a:cxn ang="0">
                    <a:pos x="185" y="12"/>
                  </a:cxn>
                  <a:cxn ang="0">
                    <a:pos x="200" y="12"/>
                  </a:cxn>
                  <a:cxn ang="0">
                    <a:pos x="213" y="12"/>
                  </a:cxn>
                  <a:cxn ang="0">
                    <a:pos x="238" y="12"/>
                  </a:cxn>
                  <a:cxn ang="0">
                    <a:pos x="261" y="10"/>
                  </a:cxn>
                  <a:cxn ang="0">
                    <a:pos x="283" y="9"/>
                  </a:cxn>
                  <a:cxn ang="0">
                    <a:pos x="302" y="8"/>
                  </a:cxn>
                  <a:cxn ang="0">
                    <a:pos x="320" y="5"/>
                  </a:cxn>
                  <a:cxn ang="0">
                    <a:pos x="337" y="4"/>
                  </a:cxn>
                  <a:cxn ang="0">
                    <a:pos x="353" y="2"/>
                  </a:cxn>
                  <a:cxn ang="0">
                    <a:pos x="370" y="1"/>
                  </a:cxn>
                  <a:cxn ang="0">
                    <a:pos x="401" y="0"/>
                  </a:cxn>
                </a:cxnLst>
                <a:rect l="0" t="0" r="r" b="b"/>
                <a:pathLst>
                  <a:path w="402" h="212">
                    <a:moveTo>
                      <a:pt x="401" y="0"/>
                    </a:moveTo>
                    <a:lnTo>
                      <a:pt x="401" y="188"/>
                    </a:lnTo>
                    <a:lnTo>
                      <a:pt x="394" y="190"/>
                    </a:lnTo>
                    <a:lnTo>
                      <a:pt x="386" y="193"/>
                    </a:lnTo>
                    <a:lnTo>
                      <a:pt x="377" y="196"/>
                    </a:lnTo>
                    <a:lnTo>
                      <a:pt x="367" y="198"/>
                    </a:lnTo>
                    <a:lnTo>
                      <a:pt x="356" y="200"/>
                    </a:lnTo>
                    <a:lnTo>
                      <a:pt x="345" y="203"/>
                    </a:lnTo>
                    <a:lnTo>
                      <a:pt x="333" y="204"/>
                    </a:lnTo>
                    <a:lnTo>
                      <a:pt x="319" y="205"/>
                    </a:lnTo>
                    <a:lnTo>
                      <a:pt x="292" y="208"/>
                    </a:lnTo>
                    <a:lnTo>
                      <a:pt x="263" y="209"/>
                    </a:lnTo>
                    <a:lnTo>
                      <a:pt x="232" y="211"/>
                    </a:lnTo>
                    <a:lnTo>
                      <a:pt x="200" y="211"/>
                    </a:lnTo>
                    <a:lnTo>
                      <a:pt x="169" y="211"/>
                    </a:lnTo>
                    <a:lnTo>
                      <a:pt x="138" y="209"/>
                    </a:lnTo>
                    <a:lnTo>
                      <a:pt x="109" y="208"/>
                    </a:lnTo>
                    <a:lnTo>
                      <a:pt x="81" y="205"/>
                    </a:lnTo>
                    <a:lnTo>
                      <a:pt x="68" y="204"/>
                    </a:lnTo>
                    <a:lnTo>
                      <a:pt x="56" y="203"/>
                    </a:lnTo>
                    <a:lnTo>
                      <a:pt x="45" y="200"/>
                    </a:lnTo>
                    <a:lnTo>
                      <a:pt x="34" y="198"/>
                    </a:lnTo>
                    <a:lnTo>
                      <a:pt x="23" y="196"/>
                    </a:lnTo>
                    <a:lnTo>
                      <a:pt x="15" y="193"/>
                    </a:lnTo>
                    <a:lnTo>
                      <a:pt x="7" y="190"/>
                    </a:lnTo>
                    <a:lnTo>
                      <a:pt x="0" y="188"/>
                    </a:lnTo>
                    <a:lnTo>
                      <a:pt x="0" y="0"/>
                    </a:lnTo>
                    <a:lnTo>
                      <a:pt x="22" y="2"/>
                    </a:lnTo>
                    <a:lnTo>
                      <a:pt x="44" y="4"/>
                    </a:lnTo>
                    <a:lnTo>
                      <a:pt x="64" y="6"/>
                    </a:lnTo>
                    <a:lnTo>
                      <a:pt x="84" y="8"/>
                    </a:lnTo>
                    <a:lnTo>
                      <a:pt x="103" y="9"/>
                    </a:lnTo>
                    <a:lnTo>
                      <a:pt x="121" y="10"/>
                    </a:lnTo>
                    <a:lnTo>
                      <a:pt x="138" y="10"/>
                    </a:lnTo>
                    <a:lnTo>
                      <a:pt x="155" y="12"/>
                    </a:lnTo>
                    <a:lnTo>
                      <a:pt x="171" y="12"/>
                    </a:lnTo>
                    <a:lnTo>
                      <a:pt x="185" y="12"/>
                    </a:lnTo>
                    <a:lnTo>
                      <a:pt x="200" y="12"/>
                    </a:lnTo>
                    <a:lnTo>
                      <a:pt x="213" y="12"/>
                    </a:lnTo>
                    <a:lnTo>
                      <a:pt x="238" y="12"/>
                    </a:lnTo>
                    <a:lnTo>
                      <a:pt x="261" y="10"/>
                    </a:lnTo>
                    <a:lnTo>
                      <a:pt x="283" y="9"/>
                    </a:lnTo>
                    <a:lnTo>
                      <a:pt x="302" y="8"/>
                    </a:lnTo>
                    <a:lnTo>
                      <a:pt x="320" y="5"/>
                    </a:lnTo>
                    <a:lnTo>
                      <a:pt x="337" y="4"/>
                    </a:lnTo>
                    <a:lnTo>
                      <a:pt x="353" y="2"/>
                    </a:lnTo>
                    <a:lnTo>
                      <a:pt x="370" y="1"/>
                    </a:lnTo>
                    <a:lnTo>
                      <a:pt x="401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9885" name="Freeform 13"/>
              <p:cNvSpPr>
                <a:spLocks/>
              </p:cNvSpPr>
              <p:nvPr/>
            </p:nvSpPr>
            <p:spPr bwMode="ltGray">
              <a:xfrm>
                <a:off x="22" y="432"/>
                <a:ext cx="402" cy="273"/>
              </a:xfrm>
              <a:custGeom>
                <a:avLst/>
                <a:gdLst/>
                <a:ahLst/>
                <a:cxnLst>
                  <a:cxn ang="0">
                    <a:pos x="401" y="0"/>
                  </a:cxn>
                  <a:cxn ang="0">
                    <a:pos x="401" y="1"/>
                  </a:cxn>
                  <a:cxn ang="0">
                    <a:pos x="401" y="3"/>
                  </a:cxn>
                  <a:cxn ang="0">
                    <a:pos x="401" y="6"/>
                  </a:cxn>
                  <a:cxn ang="0">
                    <a:pos x="401" y="11"/>
                  </a:cxn>
                  <a:cxn ang="0">
                    <a:pos x="401" y="18"/>
                  </a:cxn>
                  <a:cxn ang="0">
                    <a:pos x="401" y="24"/>
                  </a:cxn>
                  <a:cxn ang="0">
                    <a:pos x="401" y="42"/>
                  </a:cxn>
                  <a:cxn ang="0">
                    <a:pos x="401" y="62"/>
                  </a:cxn>
                  <a:cxn ang="0">
                    <a:pos x="401" y="86"/>
                  </a:cxn>
                  <a:cxn ang="0">
                    <a:pos x="401" y="111"/>
                  </a:cxn>
                  <a:cxn ang="0">
                    <a:pos x="401" y="136"/>
                  </a:cxn>
                  <a:cxn ang="0">
                    <a:pos x="401" y="161"/>
                  </a:cxn>
                  <a:cxn ang="0">
                    <a:pos x="401" y="186"/>
                  </a:cxn>
                  <a:cxn ang="0">
                    <a:pos x="401" y="209"/>
                  </a:cxn>
                  <a:cxn ang="0">
                    <a:pos x="401" y="229"/>
                  </a:cxn>
                  <a:cxn ang="0">
                    <a:pos x="401" y="247"/>
                  </a:cxn>
                  <a:cxn ang="0">
                    <a:pos x="401" y="254"/>
                  </a:cxn>
                  <a:cxn ang="0">
                    <a:pos x="401" y="261"/>
                  </a:cxn>
                  <a:cxn ang="0">
                    <a:pos x="401" y="265"/>
                  </a:cxn>
                  <a:cxn ang="0">
                    <a:pos x="401" y="269"/>
                  </a:cxn>
                  <a:cxn ang="0">
                    <a:pos x="401" y="271"/>
                  </a:cxn>
                  <a:cxn ang="0">
                    <a:pos x="401" y="272"/>
                  </a:cxn>
                  <a:cxn ang="0">
                    <a:pos x="390" y="266"/>
                  </a:cxn>
                  <a:cxn ang="0">
                    <a:pos x="379" y="262"/>
                  </a:cxn>
                  <a:cxn ang="0">
                    <a:pos x="360" y="254"/>
                  </a:cxn>
                  <a:cxn ang="0">
                    <a:pos x="343" y="248"/>
                  </a:cxn>
                  <a:cxn ang="0">
                    <a:pos x="326" y="245"/>
                  </a:cxn>
                  <a:cxn ang="0">
                    <a:pos x="308" y="243"/>
                  </a:cxn>
                  <a:cxn ang="0">
                    <a:pos x="290" y="241"/>
                  </a:cxn>
                  <a:cxn ang="0">
                    <a:pos x="280" y="241"/>
                  </a:cxn>
                  <a:cxn ang="0">
                    <a:pos x="270" y="241"/>
                  </a:cxn>
                  <a:cxn ang="0">
                    <a:pos x="258" y="241"/>
                  </a:cxn>
                  <a:cxn ang="0">
                    <a:pos x="246" y="241"/>
                  </a:cxn>
                  <a:cxn ang="0">
                    <a:pos x="234" y="241"/>
                  </a:cxn>
                  <a:cxn ang="0">
                    <a:pos x="219" y="242"/>
                  </a:cxn>
                  <a:cxn ang="0">
                    <a:pos x="203" y="244"/>
                  </a:cxn>
                  <a:cxn ang="0">
                    <a:pos x="188" y="245"/>
                  </a:cxn>
                  <a:cxn ang="0">
                    <a:pos x="155" y="251"/>
                  </a:cxn>
                  <a:cxn ang="0">
                    <a:pos x="121" y="256"/>
                  </a:cxn>
                  <a:cxn ang="0">
                    <a:pos x="87" y="262"/>
                  </a:cxn>
                  <a:cxn ang="0">
                    <a:pos x="71" y="265"/>
                  </a:cxn>
                  <a:cxn ang="0">
                    <a:pos x="55" y="267"/>
                  </a:cxn>
                  <a:cxn ang="0">
                    <a:pos x="39" y="269"/>
                  </a:cxn>
                  <a:cxn ang="0">
                    <a:pos x="25" y="271"/>
                  </a:cxn>
                  <a:cxn ang="0">
                    <a:pos x="12" y="272"/>
                  </a:cxn>
                  <a:cxn ang="0">
                    <a:pos x="0" y="272"/>
                  </a:cxn>
                  <a:cxn ang="0">
                    <a:pos x="0" y="0"/>
                  </a:cxn>
                  <a:cxn ang="0">
                    <a:pos x="401" y="0"/>
                  </a:cxn>
                </a:cxnLst>
                <a:rect l="0" t="0" r="r" b="b"/>
                <a:pathLst>
                  <a:path w="402" h="273">
                    <a:moveTo>
                      <a:pt x="401" y="0"/>
                    </a:moveTo>
                    <a:lnTo>
                      <a:pt x="401" y="1"/>
                    </a:lnTo>
                    <a:lnTo>
                      <a:pt x="401" y="3"/>
                    </a:lnTo>
                    <a:lnTo>
                      <a:pt x="401" y="6"/>
                    </a:lnTo>
                    <a:lnTo>
                      <a:pt x="401" y="11"/>
                    </a:lnTo>
                    <a:lnTo>
                      <a:pt x="401" y="18"/>
                    </a:lnTo>
                    <a:lnTo>
                      <a:pt x="401" y="24"/>
                    </a:lnTo>
                    <a:lnTo>
                      <a:pt x="401" y="42"/>
                    </a:lnTo>
                    <a:lnTo>
                      <a:pt x="401" y="62"/>
                    </a:lnTo>
                    <a:lnTo>
                      <a:pt x="401" y="86"/>
                    </a:lnTo>
                    <a:lnTo>
                      <a:pt x="401" y="111"/>
                    </a:lnTo>
                    <a:lnTo>
                      <a:pt x="401" y="136"/>
                    </a:lnTo>
                    <a:lnTo>
                      <a:pt x="401" y="161"/>
                    </a:lnTo>
                    <a:lnTo>
                      <a:pt x="401" y="186"/>
                    </a:lnTo>
                    <a:lnTo>
                      <a:pt x="401" y="209"/>
                    </a:lnTo>
                    <a:lnTo>
                      <a:pt x="401" y="229"/>
                    </a:lnTo>
                    <a:lnTo>
                      <a:pt x="401" y="247"/>
                    </a:lnTo>
                    <a:lnTo>
                      <a:pt x="401" y="254"/>
                    </a:lnTo>
                    <a:lnTo>
                      <a:pt x="401" y="261"/>
                    </a:lnTo>
                    <a:lnTo>
                      <a:pt x="401" y="265"/>
                    </a:lnTo>
                    <a:lnTo>
                      <a:pt x="401" y="269"/>
                    </a:lnTo>
                    <a:lnTo>
                      <a:pt x="401" y="271"/>
                    </a:lnTo>
                    <a:lnTo>
                      <a:pt x="401" y="272"/>
                    </a:lnTo>
                    <a:lnTo>
                      <a:pt x="390" y="266"/>
                    </a:lnTo>
                    <a:lnTo>
                      <a:pt x="379" y="262"/>
                    </a:lnTo>
                    <a:lnTo>
                      <a:pt x="360" y="254"/>
                    </a:lnTo>
                    <a:lnTo>
                      <a:pt x="343" y="248"/>
                    </a:lnTo>
                    <a:lnTo>
                      <a:pt x="326" y="245"/>
                    </a:lnTo>
                    <a:lnTo>
                      <a:pt x="308" y="243"/>
                    </a:lnTo>
                    <a:lnTo>
                      <a:pt x="290" y="241"/>
                    </a:lnTo>
                    <a:lnTo>
                      <a:pt x="280" y="241"/>
                    </a:lnTo>
                    <a:lnTo>
                      <a:pt x="270" y="241"/>
                    </a:lnTo>
                    <a:lnTo>
                      <a:pt x="258" y="241"/>
                    </a:lnTo>
                    <a:lnTo>
                      <a:pt x="246" y="241"/>
                    </a:lnTo>
                    <a:lnTo>
                      <a:pt x="234" y="241"/>
                    </a:lnTo>
                    <a:lnTo>
                      <a:pt x="219" y="242"/>
                    </a:lnTo>
                    <a:lnTo>
                      <a:pt x="203" y="244"/>
                    </a:lnTo>
                    <a:lnTo>
                      <a:pt x="188" y="245"/>
                    </a:lnTo>
                    <a:lnTo>
                      <a:pt x="155" y="251"/>
                    </a:lnTo>
                    <a:lnTo>
                      <a:pt x="121" y="256"/>
                    </a:lnTo>
                    <a:lnTo>
                      <a:pt x="87" y="262"/>
                    </a:lnTo>
                    <a:lnTo>
                      <a:pt x="71" y="265"/>
                    </a:lnTo>
                    <a:lnTo>
                      <a:pt x="55" y="267"/>
                    </a:lnTo>
                    <a:lnTo>
                      <a:pt x="39" y="269"/>
                    </a:lnTo>
                    <a:lnTo>
                      <a:pt x="25" y="271"/>
                    </a:lnTo>
                    <a:lnTo>
                      <a:pt x="12" y="272"/>
                    </a:lnTo>
                    <a:lnTo>
                      <a:pt x="0" y="272"/>
                    </a:lnTo>
                    <a:lnTo>
                      <a:pt x="0" y="0"/>
                    </a:lnTo>
                    <a:lnTo>
                      <a:pt x="401" y="0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9886" name="Freeform 14"/>
              <p:cNvSpPr>
                <a:spLocks/>
              </p:cNvSpPr>
              <p:nvPr/>
            </p:nvSpPr>
            <p:spPr bwMode="ltGray">
              <a:xfrm>
                <a:off x="22" y="254"/>
                <a:ext cx="403" cy="205"/>
              </a:xfrm>
              <a:custGeom>
                <a:avLst/>
                <a:gdLst/>
                <a:ahLst/>
                <a:cxnLst>
                  <a:cxn ang="0">
                    <a:pos x="402" y="13"/>
                  </a:cxn>
                  <a:cxn ang="0">
                    <a:pos x="402" y="191"/>
                  </a:cxn>
                  <a:cxn ang="0">
                    <a:pos x="396" y="195"/>
                  </a:cxn>
                  <a:cxn ang="0">
                    <a:pos x="390" y="199"/>
                  </a:cxn>
                  <a:cxn ang="0">
                    <a:pos x="383" y="202"/>
                  </a:cxn>
                  <a:cxn ang="0">
                    <a:pos x="375" y="203"/>
                  </a:cxn>
                  <a:cxn ang="0">
                    <a:pos x="368" y="204"/>
                  </a:cxn>
                  <a:cxn ang="0">
                    <a:pos x="359" y="204"/>
                  </a:cxn>
                  <a:cxn ang="0">
                    <a:pos x="340" y="202"/>
                  </a:cxn>
                  <a:cxn ang="0">
                    <a:pos x="319" y="198"/>
                  </a:cxn>
                  <a:cxn ang="0">
                    <a:pos x="296" y="195"/>
                  </a:cxn>
                  <a:cxn ang="0">
                    <a:pos x="272" y="192"/>
                  </a:cxn>
                  <a:cxn ang="0">
                    <a:pos x="247" y="191"/>
                  </a:cxn>
                  <a:cxn ang="0">
                    <a:pos x="233" y="191"/>
                  </a:cxn>
                  <a:cxn ang="0">
                    <a:pos x="219" y="192"/>
                  </a:cxn>
                  <a:cxn ang="0">
                    <a:pos x="202" y="193"/>
                  </a:cxn>
                  <a:cxn ang="0">
                    <a:pos x="186" y="195"/>
                  </a:cxn>
                  <a:cxn ang="0">
                    <a:pos x="168" y="197"/>
                  </a:cxn>
                  <a:cxn ang="0">
                    <a:pos x="150" y="198"/>
                  </a:cxn>
                  <a:cxn ang="0">
                    <a:pos x="113" y="202"/>
                  </a:cxn>
                  <a:cxn ang="0">
                    <a:pos x="96" y="203"/>
                  </a:cxn>
                  <a:cxn ang="0">
                    <a:pos x="78" y="204"/>
                  </a:cxn>
                  <a:cxn ang="0">
                    <a:pos x="61" y="204"/>
                  </a:cxn>
                  <a:cxn ang="0">
                    <a:pos x="46" y="203"/>
                  </a:cxn>
                  <a:cxn ang="0">
                    <a:pos x="32" y="202"/>
                  </a:cxn>
                  <a:cxn ang="0">
                    <a:pos x="19" y="199"/>
                  </a:cxn>
                  <a:cxn ang="0">
                    <a:pos x="9" y="195"/>
                  </a:cxn>
                  <a:cxn ang="0">
                    <a:pos x="0" y="191"/>
                  </a:cxn>
                  <a:cxn ang="0">
                    <a:pos x="0" y="13"/>
                  </a:cxn>
                  <a:cxn ang="0">
                    <a:pos x="5" y="10"/>
                  </a:cxn>
                  <a:cxn ang="0">
                    <a:pos x="12" y="8"/>
                  </a:cxn>
                  <a:cxn ang="0">
                    <a:pos x="19" y="6"/>
                  </a:cxn>
                  <a:cxn ang="0">
                    <a:pos x="27" y="4"/>
                  </a:cxn>
                  <a:cxn ang="0">
                    <a:pos x="36" y="3"/>
                  </a:cxn>
                  <a:cxn ang="0">
                    <a:pos x="46" y="2"/>
                  </a:cxn>
                  <a:cxn ang="0">
                    <a:pos x="67" y="1"/>
                  </a:cxn>
                  <a:cxn ang="0">
                    <a:pos x="90" y="0"/>
                  </a:cxn>
                  <a:cxn ang="0">
                    <a:pos x="114" y="0"/>
                  </a:cxn>
                  <a:cxn ang="0">
                    <a:pos x="140" y="1"/>
                  </a:cxn>
                  <a:cxn ang="0">
                    <a:pos x="166" y="2"/>
                  </a:cxn>
                  <a:cxn ang="0">
                    <a:pos x="191" y="4"/>
                  </a:cxn>
                  <a:cxn ang="0">
                    <a:pos x="218" y="5"/>
                  </a:cxn>
                  <a:cxn ang="0">
                    <a:pos x="242" y="7"/>
                  </a:cxn>
                  <a:cxn ang="0">
                    <a:pos x="266" y="9"/>
                  </a:cxn>
                  <a:cxn ang="0">
                    <a:pos x="288" y="10"/>
                  </a:cxn>
                  <a:cxn ang="0">
                    <a:pos x="308" y="11"/>
                  </a:cxn>
                  <a:cxn ang="0">
                    <a:pos x="317" y="12"/>
                  </a:cxn>
                  <a:cxn ang="0">
                    <a:pos x="325" y="13"/>
                  </a:cxn>
                  <a:cxn ang="0">
                    <a:pos x="332" y="13"/>
                  </a:cxn>
                  <a:cxn ang="0">
                    <a:pos x="339" y="13"/>
                  </a:cxn>
                  <a:cxn ang="0">
                    <a:pos x="351" y="13"/>
                  </a:cxn>
                  <a:cxn ang="0">
                    <a:pos x="361" y="13"/>
                  </a:cxn>
                  <a:cxn ang="0">
                    <a:pos x="369" y="13"/>
                  </a:cxn>
                  <a:cxn ang="0">
                    <a:pos x="375" y="13"/>
                  </a:cxn>
                  <a:cxn ang="0">
                    <a:pos x="381" y="13"/>
                  </a:cxn>
                  <a:cxn ang="0">
                    <a:pos x="385" y="13"/>
                  </a:cxn>
                  <a:cxn ang="0">
                    <a:pos x="388" y="13"/>
                  </a:cxn>
                  <a:cxn ang="0">
                    <a:pos x="391" y="13"/>
                  </a:cxn>
                  <a:cxn ang="0">
                    <a:pos x="394" y="13"/>
                  </a:cxn>
                  <a:cxn ang="0">
                    <a:pos x="396" y="13"/>
                  </a:cxn>
                  <a:cxn ang="0">
                    <a:pos x="398" y="13"/>
                  </a:cxn>
                  <a:cxn ang="0">
                    <a:pos x="399" y="13"/>
                  </a:cxn>
                  <a:cxn ang="0">
                    <a:pos x="402" y="13"/>
                  </a:cxn>
                </a:cxnLst>
                <a:rect l="0" t="0" r="r" b="b"/>
                <a:pathLst>
                  <a:path w="403" h="205">
                    <a:moveTo>
                      <a:pt x="402" y="13"/>
                    </a:moveTo>
                    <a:lnTo>
                      <a:pt x="402" y="191"/>
                    </a:lnTo>
                    <a:lnTo>
                      <a:pt x="396" y="195"/>
                    </a:lnTo>
                    <a:lnTo>
                      <a:pt x="390" y="199"/>
                    </a:lnTo>
                    <a:lnTo>
                      <a:pt x="383" y="202"/>
                    </a:lnTo>
                    <a:lnTo>
                      <a:pt x="375" y="203"/>
                    </a:lnTo>
                    <a:lnTo>
                      <a:pt x="368" y="204"/>
                    </a:lnTo>
                    <a:lnTo>
                      <a:pt x="359" y="204"/>
                    </a:lnTo>
                    <a:lnTo>
                      <a:pt x="340" y="202"/>
                    </a:lnTo>
                    <a:lnTo>
                      <a:pt x="319" y="198"/>
                    </a:lnTo>
                    <a:lnTo>
                      <a:pt x="296" y="195"/>
                    </a:lnTo>
                    <a:lnTo>
                      <a:pt x="272" y="192"/>
                    </a:lnTo>
                    <a:lnTo>
                      <a:pt x="247" y="191"/>
                    </a:lnTo>
                    <a:lnTo>
                      <a:pt x="233" y="191"/>
                    </a:lnTo>
                    <a:lnTo>
                      <a:pt x="219" y="192"/>
                    </a:lnTo>
                    <a:lnTo>
                      <a:pt x="202" y="193"/>
                    </a:lnTo>
                    <a:lnTo>
                      <a:pt x="186" y="195"/>
                    </a:lnTo>
                    <a:lnTo>
                      <a:pt x="168" y="197"/>
                    </a:lnTo>
                    <a:lnTo>
                      <a:pt x="150" y="198"/>
                    </a:lnTo>
                    <a:lnTo>
                      <a:pt x="113" y="202"/>
                    </a:lnTo>
                    <a:lnTo>
                      <a:pt x="96" y="203"/>
                    </a:lnTo>
                    <a:lnTo>
                      <a:pt x="78" y="204"/>
                    </a:lnTo>
                    <a:lnTo>
                      <a:pt x="61" y="204"/>
                    </a:lnTo>
                    <a:lnTo>
                      <a:pt x="46" y="203"/>
                    </a:lnTo>
                    <a:lnTo>
                      <a:pt x="32" y="202"/>
                    </a:lnTo>
                    <a:lnTo>
                      <a:pt x="19" y="199"/>
                    </a:lnTo>
                    <a:lnTo>
                      <a:pt x="9" y="195"/>
                    </a:lnTo>
                    <a:lnTo>
                      <a:pt x="0" y="191"/>
                    </a:lnTo>
                    <a:lnTo>
                      <a:pt x="0" y="13"/>
                    </a:lnTo>
                    <a:lnTo>
                      <a:pt x="5" y="10"/>
                    </a:lnTo>
                    <a:lnTo>
                      <a:pt x="12" y="8"/>
                    </a:lnTo>
                    <a:lnTo>
                      <a:pt x="19" y="6"/>
                    </a:lnTo>
                    <a:lnTo>
                      <a:pt x="27" y="4"/>
                    </a:lnTo>
                    <a:lnTo>
                      <a:pt x="36" y="3"/>
                    </a:lnTo>
                    <a:lnTo>
                      <a:pt x="46" y="2"/>
                    </a:lnTo>
                    <a:lnTo>
                      <a:pt x="67" y="1"/>
                    </a:lnTo>
                    <a:lnTo>
                      <a:pt x="90" y="0"/>
                    </a:lnTo>
                    <a:lnTo>
                      <a:pt x="114" y="0"/>
                    </a:lnTo>
                    <a:lnTo>
                      <a:pt x="140" y="1"/>
                    </a:lnTo>
                    <a:lnTo>
                      <a:pt x="166" y="2"/>
                    </a:lnTo>
                    <a:lnTo>
                      <a:pt x="191" y="4"/>
                    </a:lnTo>
                    <a:lnTo>
                      <a:pt x="218" y="5"/>
                    </a:lnTo>
                    <a:lnTo>
                      <a:pt x="242" y="7"/>
                    </a:lnTo>
                    <a:lnTo>
                      <a:pt x="266" y="9"/>
                    </a:lnTo>
                    <a:lnTo>
                      <a:pt x="288" y="10"/>
                    </a:lnTo>
                    <a:lnTo>
                      <a:pt x="308" y="11"/>
                    </a:lnTo>
                    <a:lnTo>
                      <a:pt x="317" y="12"/>
                    </a:lnTo>
                    <a:lnTo>
                      <a:pt x="325" y="13"/>
                    </a:lnTo>
                    <a:lnTo>
                      <a:pt x="332" y="13"/>
                    </a:lnTo>
                    <a:lnTo>
                      <a:pt x="339" y="13"/>
                    </a:lnTo>
                    <a:lnTo>
                      <a:pt x="351" y="13"/>
                    </a:lnTo>
                    <a:lnTo>
                      <a:pt x="361" y="13"/>
                    </a:lnTo>
                    <a:lnTo>
                      <a:pt x="369" y="13"/>
                    </a:lnTo>
                    <a:lnTo>
                      <a:pt x="375" y="13"/>
                    </a:lnTo>
                    <a:lnTo>
                      <a:pt x="381" y="13"/>
                    </a:lnTo>
                    <a:lnTo>
                      <a:pt x="385" y="13"/>
                    </a:lnTo>
                    <a:lnTo>
                      <a:pt x="388" y="13"/>
                    </a:lnTo>
                    <a:lnTo>
                      <a:pt x="391" y="13"/>
                    </a:lnTo>
                    <a:lnTo>
                      <a:pt x="394" y="13"/>
                    </a:lnTo>
                    <a:lnTo>
                      <a:pt x="396" y="13"/>
                    </a:lnTo>
                    <a:lnTo>
                      <a:pt x="398" y="13"/>
                    </a:lnTo>
                    <a:lnTo>
                      <a:pt x="399" y="13"/>
                    </a:lnTo>
                    <a:lnTo>
                      <a:pt x="402" y="13"/>
                    </a:lnTo>
                  </a:path>
                </a:pathLst>
              </a:custGeom>
              <a:solidFill>
                <a:schemeClr val="tx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9887" name="Freeform 15"/>
              <p:cNvSpPr>
                <a:spLocks/>
              </p:cNvSpPr>
              <p:nvPr/>
            </p:nvSpPr>
            <p:spPr bwMode="ltGray">
              <a:xfrm>
                <a:off x="16" y="2481"/>
                <a:ext cx="401" cy="288"/>
              </a:xfrm>
              <a:custGeom>
                <a:avLst/>
                <a:gdLst/>
                <a:ahLst/>
                <a:cxnLst>
                  <a:cxn ang="0">
                    <a:pos x="400" y="0"/>
                  </a:cxn>
                  <a:cxn ang="0">
                    <a:pos x="400" y="5"/>
                  </a:cxn>
                  <a:cxn ang="0">
                    <a:pos x="400" y="14"/>
                  </a:cxn>
                  <a:cxn ang="0">
                    <a:pos x="400" y="27"/>
                  </a:cxn>
                  <a:cxn ang="0">
                    <a:pos x="400" y="45"/>
                  </a:cxn>
                  <a:cxn ang="0">
                    <a:pos x="400" y="85"/>
                  </a:cxn>
                  <a:cxn ang="0">
                    <a:pos x="400" y="139"/>
                  </a:cxn>
                  <a:cxn ang="0">
                    <a:pos x="400" y="188"/>
                  </a:cxn>
                  <a:cxn ang="0">
                    <a:pos x="400" y="233"/>
                  </a:cxn>
                  <a:cxn ang="0">
                    <a:pos x="400" y="246"/>
                  </a:cxn>
                  <a:cxn ang="0">
                    <a:pos x="400" y="260"/>
                  </a:cxn>
                  <a:cxn ang="0">
                    <a:pos x="400" y="269"/>
                  </a:cxn>
                  <a:cxn ang="0">
                    <a:pos x="400" y="273"/>
                  </a:cxn>
                  <a:cxn ang="0">
                    <a:pos x="374" y="269"/>
                  </a:cxn>
                  <a:cxn ang="0">
                    <a:pos x="350" y="264"/>
                  </a:cxn>
                  <a:cxn ang="0">
                    <a:pos x="328" y="264"/>
                  </a:cxn>
                  <a:cxn ang="0">
                    <a:pos x="306" y="260"/>
                  </a:cxn>
                  <a:cxn ang="0">
                    <a:pos x="285" y="260"/>
                  </a:cxn>
                  <a:cxn ang="0">
                    <a:pos x="266" y="260"/>
                  </a:cxn>
                  <a:cxn ang="0">
                    <a:pos x="247" y="260"/>
                  </a:cxn>
                  <a:cxn ang="0">
                    <a:pos x="230" y="260"/>
                  </a:cxn>
                  <a:cxn ang="0">
                    <a:pos x="214" y="260"/>
                  </a:cxn>
                  <a:cxn ang="0">
                    <a:pos x="198" y="260"/>
                  </a:cxn>
                  <a:cxn ang="0">
                    <a:pos x="183" y="260"/>
                  </a:cxn>
                  <a:cxn ang="0">
                    <a:pos x="169" y="264"/>
                  </a:cxn>
                  <a:cxn ang="0">
                    <a:pos x="156" y="264"/>
                  </a:cxn>
                  <a:cxn ang="0">
                    <a:pos x="144" y="269"/>
                  </a:cxn>
                  <a:cxn ang="0">
                    <a:pos x="132" y="269"/>
                  </a:cxn>
                  <a:cxn ang="0">
                    <a:pos x="121" y="273"/>
                  </a:cxn>
                  <a:cxn ang="0">
                    <a:pos x="101" y="278"/>
                  </a:cxn>
                  <a:cxn ang="0">
                    <a:pos x="82" y="282"/>
                  </a:cxn>
                  <a:cxn ang="0">
                    <a:pos x="66" y="282"/>
                  </a:cxn>
                  <a:cxn ang="0">
                    <a:pos x="51" y="287"/>
                  </a:cxn>
                  <a:cxn ang="0">
                    <a:pos x="37" y="287"/>
                  </a:cxn>
                  <a:cxn ang="0">
                    <a:pos x="25" y="282"/>
                  </a:cxn>
                  <a:cxn ang="0">
                    <a:pos x="0" y="273"/>
                  </a:cxn>
                  <a:cxn ang="0">
                    <a:pos x="0" y="0"/>
                  </a:cxn>
                  <a:cxn ang="0">
                    <a:pos x="400" y="0"/>
                  </a:cxn>
                </a:cxnLst>
                <a:rect l="0" t="0" r="r" b="b"/>
                <a:pathLst>
                  <a:path w="401" h="288">
                    <a:moveTo>
                      <a:pt x="400" y="0"/>
                    </a:moveTo>
                    <a:lnTo>
                      <a:pt x="400" y="5"/>
                    </a:lnTo>
                    <a:lnTo>
                      <a:pt x="400" y="14"/>
                    </a:lnTo>
                    <a:lnTo>
                      <a:pt x="400" y="27"/>
                    </a:lnTo>
                    <a:lnTo>
                      <a:pt x="400" y="45"/>
                    </a:lnTo>
                    <a:lnTo>
                      <a:pt x="400" y="85"/>
                    </a:lnTo>
                    <a:lnTo>
                      <a:pt x="400" y="139"/>
                    </a:lnTo>
                    <a:lnTo>
                      <a:pt x="400" y="188"/>
                    </a:lnTo>
                    <a:lnTo>
                      <a:pt x="400" y="233"/>
                    </a:lnTo>
                    <a:lnTo>
                      <a:pt x="400" y="246"/>
                    </a:lnTo>
                    <a:lnTo>
                      <a:pt x="400" y="260"/>
                    </a:lnTo>
                    <a:lnTo>
                      <a:pt x="400" y="269"/>
                    </a:lnTo>
                    <a:lnTo>
                      <a:pt x="400" y="273"/>
                    </a:lnTo>
                    <a:lnTo>
                      <a:pt x="374" y="269"/>
                    </a:lnTo>
                    <a:lnTo>
                      <a:pt x="350" y="264"/>
                    </a:lnTo>
                    <a:lnTo>
                      <a:pt x="328" y="264"/>
                    </a:lnTo>
                    <a:lnTo>
                      <a:pt x="306" y="260"/>
                    </a:lnTo>
                    <a:lnTo>
                      <a:pt x="285" y="260"/>
                    </a:lnTo>
                    <a:lnTo>
                      <a:pt x="266" y="260"/>
                    </a:lnTo>
                    <a:lnTo>
                      <a:pt x="247" y="260"/>
                    </a:lnTo>
                    <a:lnTo>
                      <a:pt x="230" y="260"/>
                    </a:lnTo>
                    <a:lnTo>
                      <a:pt x="214" y="260"/>
                    </a:lnTo>
                    <a:lnTo>
                      <a:pt x="198" y="260"/>
                    </a:lnTo>
                    <a:lnTo>
                      <a:pt x="183" y="260"/>
                    </a:lnTo>
                    <a:lnTo>
                      <a:pt x="169" y="264"/>
                    </a:lnTo>
                    <a:lnTo>
                      <a:pt x="156" y="264"/>
                    </a:lnTo>
                    <a:lnTo>
                      <a:pt x="144" y="269"/>
                    </a:lnTo>
                    <a:lnTo>
                      <a:pt x="132" y="269"/>
                    </a:lnTo>
                    <a:lnTo>
                      <a:pt x="121" y="273"/>
                    </a:lnTo>
                    <a:lnTo>
                      <a:pt x="101" y="278"/>
                    </a:lnTo>
                    <a:lnTo>
                      <a:pt x="82" y="282"/>
                    </a:lnTo>
                    <a:lnTo>
                      <a:pt x="66" y="282"/>
                    </a:lnTo>
                    <a:lnTo>
                      <a:pt x="51" y="287"/>
                    </a:lnTo>
                    <a:lnTo>
                      <a:pt x="37" y="287"/>
                    </a:lnTo>
                    <a:lnTo>
                      <a:pt x="25" y="282"/>
                    </a:lnTo>
                    <a:lnTo>
                      <a:pt x="0" y="273"/>
                    </a:lnTo>
                    <a:lnTo>
                      <a:pt x="0" y="0"/>
                    </a:lnTo>
                    <a:lnTo>
                      <a:pt x="400" y="0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9888" name="Freeform 16"/>
              <p:cNvSpPr>
                <a:spLocks/>
              </p:cNvSpPr>
              <p:nvPr/>
            </p:nvSpPr>
            <p:spPr bwMode="ltGray">
              <a:xfrm>
                <a:off x="16" y="2229"/>
                <a:ext cx="401" cy="290"/>
              </a:xfrm>
              <a:custGeom>
                <a:avLst/>
                <a:gdLst/>
                <a:ahLst/>
                <a:cxnLst>
                  <a:cxn ang="0">
                    <a:pos x="400" y="0"/>
                  </a:cxn>
                  <a:cxn ang="0">
                    <a:pos x="400" y="272"/>
                  </a:cxn>
                  <a:cxn ang="0">
                    <a:pos x="393" y="276"/>
                  </a:cxn>
                  <a:cxn ang="0">
                    <a:pos x="386" y="280"/>
                  </a:cxn>
                  <a:cxn ang="0">
                    <a:pos x="378" y="280"/>
                  </a:cxn>
                  <a:cxn ang="0">
                    <a:pos x="368" y="284"/>
                  </a:cxn>
                  <a:cxn ang="0">
                    <a:pos x="359" y="284"/>
                  </a:cxn>
                  <a:cxn ang="0">
                    <a:pos x="349" y="284"/>
                  </a:cxn>
                  <a:cxn ang="0">
                    <a:pos x="326" y="289"/>
                  </a:cxn>
                  <a:cxn ang="0">
                    <a:pos x="302" y="284"/>
                  </a:cxn>
                  <a:cxn ang="0">
                    <a:pos x="276" y="284"/>
                  </a:cxn>
                  <a:cxn ang="0">
                    <a:pos x="249" y="280"/>
                  </a:cxn>
                  <a:cxn ang="0">
                    <a:pos x="221" y="276"/>
                  </a:cxn>
                  <a:cxn ang="0">
                    <a:pos x="162" y="268"/>
                  </a:cxn>
                  <a:cxn ang="0">
                    <a:pos x="133" y="268"/>
                  </a:cxn>
                  <a:cxn ang="0">
                    <a:pos x="105" y="264"/>
                  </a:cxn>
                  <a:cxn ang="0">
                    <a:pos x="76" y="264"/>
                  </a:cxn>
                  <a:cxn ang="0">
                    <a:pos x="49" y="264"/>
                  </a:cxn>
                  <a:cxn ang="0">
                    <a:pos x="24" y="268"/>
                  </a:cxn>
                  <a:cxn ang="0">
                    <a:pos x="0" y="272"/>
                  </a:cxn>
                  <a:cxn ang="0">
                    <a:pos x="0" y="0"/>
                  </a:cxn>
                  <a:cxn ang="0">
                    <a:pos x="400" y="0"/>
                  </a:cxn>
                </a:cxnLst>
                <a:rect l="0" t="0" r="r" b="b"/>
                <a:pathLst>
                  <a:path w="401" h="290">
                    <a:moveTo>
                      <a:pt x="400" y="0"/>
                    </a:moveTo>
                    <a:lnTo>
                      <a:pt x="400" y="272"/>
                    </a:lnTo>
                    <a:lnTo>
                      <a:pt x="393" y="276"/>
                    </a:lnTo>
                    <a:lnTo>
                      <a:pt x="386" y="280"/>
                    </a:lnTo>
                    <a:lnTo>
                      <a:pt x="378" y="280"/>
                    </a:lnTo>
                    <a:lnTo>
                      <a:pt x="368" y="284"/>
                    </a:lnTo>
                    <a:lnTo>
                      <a:pt x="359" y="284"/>
                    </a:lnTo>
                    <a:lnTo>
                      <a:pt x="349" y="284"/>
                    </a:lnTo>
                    <a:lnTo>
                      <a:pt x="326" y="289"/>
                    </a:lnTo>
                    <a:lnTo>
                      <a:pt x="302" y="284"/>
                    </a:lnTo>
                    <a:lnTo>
                      <a:pt x="276" y="284"/>
                    </a:lnTo>
                    <a:lnTo>
                      <a:pt x="249" y="280"/>
                    </a:lnTo>
                    <a:lnTo>
                      <a:pt x="221" y="276"/>
                    </a:lnTo>
                    <a:lnTo>
                      <a:pt x="162" y="268"/>
                    </a:lnTo>
                    <a:lnTo>
                      <a:pt x="133" y="268"/>
                    </a:lnTo>
                    <a:lnTo>
                      <a:pt x="105" y="264"/>
                    </a:lnTo>
                    <a:lnTo>
                      <a:pt x="76" y="264"/>
                    </a:lnTo>
                    <a:lnTo>
                      <a:pt x="49" y="264"/>
                    </a:lnTo>
                    <a:lnTo>
                      <a:pt x="24" y="268"/>
                    </a:lnTo>
                    <a:lnTo>
                      <a:pt x="0" y="272"/>
                    </a:lnTo>
                    <a:lnTo>
                      <a:pt x="0" y="0"/>
                    </a:lnTo>
                    <a:lnTo>
                      <a:pt x="40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9889" name="Freeform 17"/>
              <p:cNvSpPr>
                <a:spLocks/>
              </p:cNvSpPr>
              <p:nvPr/>
            </p:nvSpPr>
            <p:spPr bwMode="ltGray">
              <a:xfrm>
                <a:off x="16" y="1516"/>
                <a:ext cx="401" cy="184"/>
              </a:xfrm>
              <a:custGeom>
                <a:avLst/>
                <a:gdLst/>
                <a:ahLst/>
                <a:cxnLst>
                  <a:cxn ang="0">
                    <a:pos x="400" y="22"/>
                  </a:cxn>
                  <a:cxn ang="0">
                    <a:pos x="400" y="164"/>
                  </a:cxn>
                  <a:cxn ang="0">
                    <a:pos x="393" y="166"/>
                  </a:cxn>
                  <a:cxn ang="0">
                    <a:pos x="385" y="169"/>
                  </a:cxn>
                  <a:cxn ang="0">
                    <a:pos x="377" y="169"/>
                  </a:cxn>
                  <a:cxn ang="0">
                    <a:pos x="366" y="172"/>
                  </a:cxn>
                  <a:cxn ang="0">
                    <a:pos x="356" y="174"/>
                  </a:cxn>
                  <a:cxn ang="0">
                    <a:pos x="343" y="174"/>
                  </a:cxn>
                  <a:cxn ang="0">
                    <a:pos x="332" y="177"/>
                  </a:cxn>
                  <a:cxn ang="0">
                    <a:pos x="318" y="177"/>
                  </a:cxn>
                  <a:cxn ang="0">
                    <a:pos x="291" y="180"/>
                  </a:cxn>
                  <a:cxn ang="0">
                    <a:pos x="261" y="180"/>
                  </a:cxn>
                  <a:cxn ang="0">
                    <a:pos x="230" y="183"/>
                  </a:cxn>
                  <a:cxn ang="0">
                    <a:pos x="200" y="183"/>
                  </a:cxn>
                  <a:cxn ang="0">
                    <a:pos x="169" y="183"/>
                  </a:cxn>
                  <a:cxn ang="0">
                    <a:pos x="138" y="180"/>
                  </a:cxn>
                  <a:cxn ang="0">
                    <a:pos x="109" y="180"/>
                  </a:cxn>
                  <a:cxn ang="0">
                    <a:pos x="81" y="177"/>
                  </a:cxn>
                  <a:cxn ang="0">
                    <a:pos x="68" y="177"/>
                  </a:cxn>
                  <a:cxn ang="0">
                    <a:pos x="56" y="174"/>
                  </a:cxn>
                  <a:cxn ang="0">
                    <a:pos x="44" y="174"/>
                  </a:cxn>
                  <a:cxn ang="0">
                    <a:pos x="33" y="172"/>
                  </a:cxn>
                  <a:cxn ang="0">
                    <a:pos x="24" y="169"/>
                  </a:cxn>
                  <a:cxn ang="0">
                    <a:pos x="14" y="169"/>
                  </a:cxn>
                  <a:cxn ang="0">
                    <a:pos x="6" y="166"/>
                  </a:cxn>
                  <a:cxn ang="0">
                    <a:pos x="0" y="164"/>
                  </a:cxn>
                  <a:cxn ang="0">
                    <a:pos x="0" y="22"/>
                  </a:cxn>
                  <a:cxn ang="0">
                    <a:pos x="5" y="17"/>
                  </a:cxn>
                  <a:cxn ang="0">
                    <a:pos x="11" y="14"/>
                  </a:cxn>
                  <a:cxn ang="0">
                    <a:pos x="17" y="11"/>
                  </a:cxn>
                  <a:cxn ang="0">
                    <a:pos x="25" y="8"/>
                  </a:cxn>
                  <a:cxn ang="0">
                    <a:pos x="33" y="6"/>
                  </a:cxn>
                  <a:cxn ang="0">
                    <a:pos x="42" y="3"/>
                  </a:cxn>
                  <a:cxn ang="0">
                    <a:pos x="61" y="0"/>
                  </a:cxn>
                  <a:cxn ang="0">
                    <a:pos x="82" y="0"/>
                  </a:cxn>
                  <a:cxn ang="0">
                    <a:pos x="105" y="0"/>
                  </a:cxn>
                  <a:cxn ang="0">
                    <a:pos x="128" y="0"/>
                  </a:cxn>
                  <a:cxn ang="0">
                    <a:pos x="153" y="0"/>
                  </a:cxn>
                  <a:cxn ang="0">
                    <a:pos x="166" y="0"/>
                  </a:cxn>
                  <a:cxn ang="0">
                    <a:pos x="180" y="0"/>
                  </a:cxn>
                  <a:cxn ang="0">
                    <a:pos x="196" y="3"/>
                  </a:cxn>
                  <a:cxn ang="0">
                    <a:pos x="213" y="3"/>
                  </a:cxn>
                  <a:cxn ang="0">
                    <a:pos x="247" y="6"/>
                  </a:cxn>
                  <a:cxn ang="0">
                    <a:pos x="282" y="11"/>
                  </a:cxn>
                  <a:cxn ang="0">
                    <a:pos x="317" y="14"/>
                  </a:cxn>
                  <a:cxn ang="0">
                    <a:pos x="333" y="17"/>
                  </a:cxn>
                  <a:cxn ang="0">
                    <a:pos x="349" y="17"/>
                  </a:cxn>
                  <a:cxn ang="0">
                    <a:pos x="364" y="19"/>
                  </a:cxn>
                  <a:cxn ang="0">
                    <a:pos x="377" y="19"/>
                  </a:cxn>
                  <a:cxn ang="0">
                    <a:pos x="389" y="22"/>
                  </a:cxn>
                  <a:cxn ang="0">
                    <a:pos x="400" y="22"/>
                  </a:cxn>
                </a:cxnLst>
                <a:rect l="0" t="0" r="r" b="b"/>
                <a:pathLst>
                  <a:path w="401" h="184">
                    <a:moveTo>
                      <a:pt x="400" y="22"/>
                    </a:moveTo>
                    <a:lnTo>
                      <a:pt x="400" y="164"/>
                    </a:lnTo>
                    <a:lnTo>
                      <a:pt x="393" y="166"/>
                    </a:lnTo>
                    <a:lnTo>
                      <a:pt x="385" y="169"/>
                    </a:lnTo>
                    <a:lnTo>
                      <a:pt x="377" y="169"/>
                    </a:lnTo>
                    <a:lnTo>
                      <a:pt x="366" y="172"/>
                    </a:lnTo>
                    <a:lnTo>
                      <a:pt x="356" y="174"/>
                    </a:lnTo>
                    <a:lnTo>
                      <a:pt x="343" y="174"/>
                    </a:lnTo>
                    <a:lnTo>
                      <a:pt x="332" y="177"/>
                    </a:lnTo>
                    <a:lnTo>
                      <a:pt x="318" y="177"/>
                    </a:lnTo>
                    <a:lnTo>
                      <a:pt x="291" y="180"/>
                    </a:lnTo>
                    <a:lnTo>
                      <a:pt x="261" y="180"/>
                    </a:lnTo>
                    <a:lnTo>
                      <a:pt x="230" y="183"/>
                    </a:lnTo>
                    <a:lnTo>
                      <a:pt x="200" y="183"/>
                    </a:lnTo>
                    <a:lnTo>
                      <a:pt x="169" y="183"/>
                    </a:lnTo>
                    <a:lnTo>
                      <a:pt x="138" y="180"/>
                    </a:lnTo>
                    <a:lnTo>
                      <a:pt x="109" y="180"/>
                    </a:lnTo>
                    <a:lnTo>
                      <a:pt x="81" y="177"/>
                    </a:lnTo>
                    <a:lnTo>
                      <a:pt x="68" y="177"/>
                    </a:lnTo>
                    <a:lnTo>
                      <a:pt x="56" y="174"/>
                    </a:lnTo>
                    <a:lnTo>
                      <a:pt x="44" y="174"/>
                    </a:lnTo>
                    <a:lnTo>
                      <a:pt x="33" y="172"/>
                    </a:lnTo>
                    <a:lnTo>
                      <a:pt x="24" y="169"/>
                    </a:lnTo>
                    <a:lnTo>
                      <a:pt x="14" y="169"/>
                    </a:lnTo>
                    <a:lnTo>
                      <a:pt x="6" y="166"/>
                    </a:lnTo>
                    <a:lnTo>
                      <a:pt x="0" y="164"/>
                    </a:lnTo>
                    <a:lnTo>
                      <a:pt x="0" y="22"/>
                    </a:lnTo>
                    <a:lnTo>
                      <a:pt x="5" y="17"/>
                    </a:lnTo>
                    <a:lnTo>
                      <a:pt x="11" y="14"/>
                    </a:lnTo>
                    <a:lnTo>
                      <a:pt x="17" y="11"/>
                    </a:lnTo>
                    <a:lnTo>
                      <a:pt x="25" y="8"/>
                    </a:lnTo>
                    <a:lnTo>
                      <a:pt x="33" y="6"/>
                    </a:lnTo>
                    <a:lnTo>
                      <a:pt x="42" y="3"/>
                    </a:lnTo>
                    <a:lnTo>
                      <a:pt x="61" y="0"/>
                    </a:lnTo>
                    <a:lnTo>
                      <a:pt x="82" y="0"/>
                    </a:lnTo>
                    <a:lnTo>
                      <a:pt x="105" y="0"/>
                    </a:lnTo>
                    <a:lnTo>
                      <a:pt x="128" y="0"/>
                    </a:lnTo>
                    <a:lnTo>
                      <a:pt x="153" y="0"/>
                    </a:lnTo>
                    <a:lnTo>
                      <a:pt x="166" y="0"/>
                    </a:lnTo>
                    <a:lnTo>
                      <a:pt x="180" y="0"/>
                    </a:lnTo>
                    <a:lnTo>
                      <a:pt x="196" y="3"/>
                    </a:lnTo>
                    <a:lnTo>
                      <a:pt x="213" y="3"/>
                    </a:lnTo>
                    <a:lnTo>
                      <a:pt x="247" y="6"/>
                    </a:lnTo>
                    <a:lnTo>
                      <a:pt x="282" y="11"/>
                    </a:lnTo>
                    <a:lnTo>
                      <a:pt x="317" y="14"/>
                    </a:lnTo>
                    <a:lnTo>
                      <a:pt x="333" y="17"/>
                    </a:lnTo>
                    <a:lnTo>
                      <a:pt x="349" y="17"/>
                    </a:lnTo>
                    <a:lnTo>
                      <a:pt x="364" y="19"/>
                    </a:lnTo>
                    <a:lnTo>
                      <a:pt x="377" y="19"/>
                    </a:lnTo>
                    <a:lnTo>
                      <a:pt x="389" y="22"/>
                    </a:lnTo>
                    <a:lnTo>
                      <a:pt x="400" y="22"/>
                    </a:lnTo>
                  </a:path>
                </a:pathLst>
              </a:custGeom>
              <a:solidFill>
                <a:schemeClr val="tx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9890" name="Freeform 18"/>
              <p:cNvSpPr>
                <a:spLocks/>
              </p:cNvSpPr>
              <p:nvPr/>
            </p:nvSpPr>
            <p:spPr bwMode="ltGray">
              <a:xfrm>
                <a:off x="16" y="2039"/>
                <a:ext cx="401" cy="214"/>
              </a:xfrm>
              <a:custGeom>
                <a:avLst/>
                <a:gdLst/>
                <a:ahLst/>
                <a:cxnLst>
                  <a:cxn ang="0">
                    <a:pos x="400" y="0"/>
                  </a:cxn>
                  <a:cxn ang="0">
                    <a:pos x="400" y="188"/>
                  </a:cxn>
                  <a:cxn ang="0">
                    <a:pos x="393" y="191"/>
                  </a:cxn>
                  <a:cxn ang="0">
                    <a:pos x="385" y="195"/>
                  </a:cxn>
                  <a:cxn ang="0">
                    <a:pos x="377" y="195"/>
                  </a:cxn>
                  <a:cxn ang="0">
                    <a:pos x="366" y="198"/>
                  </a:cxn>
                  <a:cxn ang="0">
                    <a:pos x="356" y="202"/>
                  </a:cxn>
                  <a:cxn ang="0">
                    <a:pos x="343" y="202"/>
                  </a:cxn>
                  <a:cxn ang="0">
                    <a:pos x="332" y="206"/>
                  </a:cxn>
                  <a:cxn ang="0">
                    <a:pos x="318" y="206"/>
                  </a:cxn>
                  <a:cxn ang="0">
                    <a:pos x="291" y="209"/>
                  </a:cxn>
                  <a:cxn ang="0">
                    <a:pos x="261" y="209"/>
                  </a:cxn>
                  <a:cxn ang="0">
                    <a:pos x="230" y="213"/>
                  </a:cxn>
                  <a:cxn ang="0">
                    <a:pos x="200" y="213"/>
                  </a:cxn>
                  <a:cxn ang="0">
                    <a:pos x="169" y="213"/>
                  </a:cxn>
                  <a:cxn ang="0">
                    <a:pos x="138" y="209"/>
                  </a:cxn>
                  <a:cxn ang="0">
                    <a:pos x="109" y="209"/>
                  </a:cxn>
                  <a:cxn ang="0">
                    <a:pos x="81" y="206"/>
                  </a:cxn>
                  <a:cxn ang="0">
                    <a:pos x="68" y="206"/>
                  </a:cxn>
                  <a:cxn ang="0">
                    <a:pos x="56" y="202"/>
                  </a:cxn>
                  <a:cxn ang="0">
                    <a:pos x="44" y="202"/>
                  </a:cxn>
                  <a:cxn ang="0">
                    <a:pos x="33" y="198"/>
                  </a:cxn>
                  <a:cxn ang="0">
                    <a:pos x="24" y="195"/>
                  </a:cxn>
                  <a:cxn ang="0">
                    <a:pos x="14" y="195"/>
                  </a:cxn>
                  <a:cxn ang="0">
                    <a:pos x="6" y="191"/>
                  </a:cxn>
                  <a:cxn ang="0">
                    <a:pos x="0" y="188"/>
                  </a:cxn>
                  <a:cxn ang="0">
                    <a:pos x="0" y="0"/>
                  </a:cxn>
                  <a:cxn ang="0">
                    <a:pos x="22" y="4"/>
                  </a:cxn>
                  <a:cxn ang="0">
                    <a:pos x="44" y="4"/>
                  </a:cxn>
                  <a:cxn ang="0">
                    <a:pos x="64" y="7"/>
                  </a:cxn>
                  <a:cxn ang="0">
                    <a:pos x="84" y="7"/>
                  </a:cxn>
                  <a:cxn ang="0">
                    <a:pos x="103" y="11"/>
                  </a:cxn>
                  <a:cxn ang="0">
                    <a:pos x="121" y="11"/>
                  </a:cxn>
                  <a:cxn ang="0">
                    <a:pos x="138" y="11"/>
                  </a:cxn>
                  <a:cxn ang="0">
                    <a:pos x="155" y="11"/>
                  </a:cxn>
                  <a:cxn ang="0">
                    <a:pos x="170" y="14"/>
                  </a:cxn>
                  <a:cxn ang="0">
                    <a:pos x="185" y="14"/>
                  </a:cxn>
                  <a:cxn ang="0">
                    <a:pos x="199" y="14"/>
                  </a:cxn>
                  <a:cxn ang="0">
                    <a:pos x="213" y="14"/>
                  </a:cxn>
                  <a:cxn ang="0">
                    <a:pos x="238" y="11"/>
                  </a:cxn>
                  <a:cxn ang="0">
                    <a:pos x="261" y="11"/>
                  </a:cxn>
                  <a:cxn ang="0">
                    <a:pos x="282" y="11"/>
                  </a:cxn>
                  <a:cxn ang="0">
                    <a:pos x="302" y="7"/>
                  </a:cxn>
                  <a:cxn ang="0">
                    <a:pos x="320" y="7"/>
                  </a:cxn>
                  <a:cxn ang="0">
                    <a:pos x="337" y="4"/>
                  </a:cxn>
                  <a:cxn ang="0">
                    <a:pos x="353" y="4"/>
                  </a:cxn>
                  <a:cxn ang="0">
                    <a:pos x="369" y="0"/>
                  </a:cxn>
                  <a:cxn ang="0">
                    <a:pos x="400" y="0"/>
                  </a:cxn>
                </a:cxnLst>
                <a:rect l="0" t="0" r="r" b="b"/>
                <a:pathLst>
                  <a:path w="401" h="214">
                    <a:moveTo>
                      <a:pt x="400" y="0"/>
                    </a:moveTo>
                    <a:lnTo>
                      <a:pt x="400" y="188"/>
                    </a:lnTo>
                    <a:lnTo>
                      <a:pt x="393" y="191"/>
                    </a:lnTo>
                    <a:lnTo>
                      <a:pt x="385" y="195"/>
                    </a:lnTo>
                    <a:lnTo>
                      <a:pt x="377" y="195"/>
                    </a:lnTo>
                    <a:lnTo>
                      <a:pt x="366" y="198"/>
                    </a:lnTo>
                    <a:lnTo>
                      <a:pt x="356" y="202"/>
                    </a:lnTo>
                    <a:lnTo>
                      <a:pt x="343" y="202"/>
                    </a:lnTo>
                    <a:lnTo>
                      <a:pt x="332" y="206"/>
                    </a:lnTo>
                    <a:lnTo>
                      <a:pt x="318" y="206"/>
                    </a:lnTo>
                    <a:lnTo>
                      <a:pt x="291" y="209"/>
                    </a:lnTo>
                    <a:lnTo>
                      <a:pt x="261" y="209"/>
                    </a:lnTo>
                    <a:lnTo>
                      <a:pt x="230" y="213"/>
                    </a:lnTo>
                    <a:lnTo>
                      <a:pt x="200" y="213"/>
                    </a:lnTo>
                    <a:lnTo>
                      <a:pt x="169" y="213"/>
                    </a:lnTo>
                    <a:lnTo>
                      <a:pt x="138" y="209"/>
                    </a:lnTo>
                    <a:lnTo>
                      <a:pt x="109" y="209"/>
                    </a:lnTo>
                    <a:lnTo>
                      <a:pt x="81" y="206"/>
                    </a:lnTo>
                    <a:lnTo>
                      <a:pt x="68" y="206"/>
                    </a:lnTo>
                    <a:lnTo>
                      <a:pt x="56" y="202"/>
                    </a:lnTo>
                    <a:lnTo>
                      <a:pt x="44" y="202"/>
                    </a:lnTo>
                    <a:lnTo>
                      <a:pt x="33" y="198"/>
                    </a:lnTo>
                    <a:lnTo>
                      <a:pt x="24" y="195"/>
                    </a:lnTo>
                    <a:lnTo>
                      <a:pt x="14" y="195"/>
                    </a:lnTo>
                    <a:lnTo>
                      <a:pt x="6" y="191"/>
                    </a:lnTo>
                    <a:lnTo>
                      <a:pt x="0" y="188"/>
                    </a:lnTo>
                    <a:lnTo>
                      <a:pt x="0" y="0"/>
                    </a:lnTo>
                    <a:lnTo>
                      <a:pt x="22" y="4"/>
                    </a:lnTo>
                    <a:lnTo>
                      <a:pt x="44" y="4"/>
                    </a:lnTo>
                    <a:lnTo>
                      <a:pt x="64" y="7"/>
                    </a:lnTo>
                    <a:lnTo>
                      <a:pt x="84" y="7"/>
                    </a:lnTo>
                    <a:lnTo>
                      <a:pt x="103" y="11"/>
                    </a:lnTo>
                    <a:lnTo>
                      <a:pt x="121" y="11"/>
                    </a:lnTo>
                    <a:lnTo>
                      <a:pt x="138" y="11"/>
                    </a:lnTo>
                    <a:lnTo>
                      <a:pt x="155" y="11"/>
                    </a:lnTo>
                    <a:lnTo>
                      <a:pt x="170" y="14"/>
                    </a:lnTo>
                    <a:lnTo>
                      <a:pt x="185" y="14"/>
                    </a:lnTo>
                    <a:lnTo>
                      <a:pt x="199" y="14"/>
                    </a:lnTo>
                    <a:lnTo>
                      <a:pt x="213" y="14"/>
                    </a:lnTo>
                    <a:lnTo>
                      <a:pt x="238" y="11"/>
                    </a:lnTo>
                    <a:lnTo>
                      <a:pt x="261" y="11"/>
                    </a:lnTo>
                    <a:lnTo>
                      <a:pt x="282" y="11"/>
                    </a:lnTo>
                    <a:lnTo>
                      <a:pt x="302" y="7"/>
                    </a:lnTo>
                    <a:lnTo>
                      <a:pt x="320" y="7"/>
                    </a:lnTo>
                    <a:lnTo>
                      <a:pt x="337" y="4"/>
                    </a:lnTo>
                    <a:lnTo>
                      <a:pt x="353" y="4"/>
                    </a:lnTo>
                    <a:lnTo>
                      <a:pt x="369" y="0"/>
                    </a:lnTo>
                    <a:lnTo>
                      <a:pt x="400" y="0"/>
                    </a:lnTo>
                  </a:path>
                </a:pathLst>
              </a:custGeom>
              <a:solidFill>
                <a:schemeClr val="folHlink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9891" name="Freeform 19"/>
              <p:cNvSpPr>
                <a:spLocks/>
              </p:cNvSpPr>
              <p:nvPr/>
            </p:nvSpPr>
            <p:spPr bwMode="ltGray">
              <a:xfrm>
                <a:off x="16" y="1847"/>
                <a:ext cx="401" cy="272"/>
              </a:xfrm>
              <a:custGeom>
                <a:avLst/>
                <a:gdLst/>
                <a:ahLst/>
                <a:cxnLst>
                  <a:cxn ang="0">
                    <a:pos x="400" y="0"/>
                  </a:cxn>
                  <a:cxn ang="0">
                    <a:pos x="400" y="4"/>
                  </a:cxn>
                  <a:cxn ang="0">
                    <a:pos x="400" y="11"/>
                  </a:cxn>
                  <a:cxn ang="0">
                    <a:pos x="400" y="24"/>
                  </a:cxn>
                  <a:cxn ang="0">
                    <a:pos x="400" y="44"/>
                  </a:cxn>
                  <a:cxn ang="0">
                    <a:pos x="400" y="85"/>
                  </a:cxn>
                  <a:cxn ang="0">
                    <a:pos x="400" y="136"/>
                  </a:cxn>
                  <a:cxn ang="0">
                    <a:pos x="400" y="186"/>
                  </a:cxn>
                  <a:cxn ang="0">
                    <a:pos x="400" y="230"/>
                  </a:cxn>
                  <a:cxn ang="0">
                    <a:pos x="400" y="247"/>
                  </a:cxn>
                  <a:cxn ang="0">
                    <a:pos x="400" y="261"/>
                  </a:cxn>
                  <a:cxn ang="0">
                    <a:pos x="400" y="268"/>
                  </a:cxn>
                  <a:cxn ang="0">
                    <a:pos x="400" y="271"/>
                  </a:cxn>
                  <a:cxn ang="0">
                    <a:pos x="388" y="264"/>
                  </a:cxn>
                  <a:cxn ang="0">
                    <a:pos x="379" y="261"/>
                  </a:cxn>
                  <a:cxn ang="0">
                    <a:pos x="359" y="251"/>
                  </a:cxn>
                  <a:cxn ang="0">
                    <a:pos x="341" y="244"/>
                  </a:cxn>
                  <a:cxn ang="0">
                    <a:pos x="325" y="241"/>
                  </a:cxn>
                  <a:cxn ang="0">
                    <a:pos x="307" y="241"/>
                  </a:cxn>
                  <a:cxn ang="0">
                    <a:pos x="290" y="237"/>
                  </a:cxn>
                  <a:cxn ang="0">
                    <a:pos x="279" y="237"/>
                  </a:cxn>
                  <a:cxn ang="0">
                    <a:pos x="270" y="237"/>
                  </a:cxn>
                  <a:cxn ang="0">
                    <a:pos x="258" y="237"/>
                  </a:cxn>
                  <a:cxn ang="0">
                    <a:pos x="246" y="237"/>
                  </a:cxn>
                  <a:cxn ang="0">
                    <a:pos x="233" y="237"/>
                  </a:cxn>
                  <a:cxn ang="0">
                    <a:pos x="219" y="237"/>
                  </a:cxn>
                  <a:cxn ang="0">
                    <a:pos x="204" y="241"/>
                  </a:cxn>
                  <a:cxn ang="0">
                    <a:pos x="188" y="244"/>
                  </a:cxn>
                  <a:cxn ang="0">
                    <a:pos x="155" y="247"/>
                  </a:cxn>
                  <a:cxn ang="0">
                    <a:pos x="121" y="254"/>
                  </a:cxn>
                  <a:cxn ang="0">
                    <a:pos x="87" y="261"/>
                  </a:cxn>
                  <a:cxn ang="0">
                    <a:pos x="70" y="264"/>
                  </a:cxn>
                  <a:cxn ang="0">
                    <a:pos x="54" y="264"/>
                  </a:cxn>
                  <a:cxn ang="0">
                    <a:pos x="40" y="268"/>
                  </a:cxn>
                  <a:cxn ang="0">
                    <a:pos x="25" y="271"/>
                  </a:cxn>
                  <a:cxn ang="0">
                    <a:pos x="12" y="271"/>
                  </a:cxn>
                  <a:cxn ang="0">
                    <a:pos x="0" y="271"/>
                  </a:cxn>
                  <a:cxn ang="0">
                    <a:pos x="0" y="0"/>
                  </a:cxn>
                  <a:cxn ang="0">
                    <a:pos x="400" y="0"/>
                  </a:cxn>
                </a:cxnLst>
                <a:rect l="0" t="0" r="r" b="b"/>
                <a:pathLst>
                  <a:path w="401" h="272">
                    <a:moveTo>
                      <a:pt x="400" y="0"/>
                    </a:moveTo>
                    <a:lnTo>
                      <a:pt x="400" y="4"/>
                    </a:lnTo>
                    <a:lnTo>
                      <a:pt x="400" y="11"/>
                    </a:lnTo>
                    <a:lnTo>
                      <a:pt x="400" y="24"/>
                    </a:lnTo>
                    <a:lnTo>
                      <a:pt x="400" y="44"/>
                    </a:lnTo>
                    <a:lnTo>
                      <a:pt x="400" y="85"/>
                    </a:lnTo>
                    <a:lnTo>
                      <a:pt x="400" y="136"/>
                    </a:lnTo>
                    <a:lnTo>
                      <a:pt x="400" y="186"/>
                    </a:lnTo>
                    <a:lnTo>
                      <a:pt x="400" y="230"/>
                    </a:lnTo>
                    <a:lnTo>
                      <a:pt x="400" y="247"/>
                    </a:lnTo>
                    <a:lnTo>
                      <a:pt x="400" y="261"/>
                    </a:lnTo>
                    <a:lnTo>
                      <a:pt x="400" y="268"/>
                    </a:lnTo>
                    <a:lnTo>
                      <a:pt x="400" y="271"/>
                    </a:lnTo>
                    <a:lnTo>
                      <a:pt x="388" y="264"/>
                    </a:lnTo>
                    <a:lnTo>
                      <a:pt x="379" y="261"/>
                    </a:lnTo>
                    <a:lnTo>
                      <a:pt x="359" y="251"/>
                    </a:lnTo>
                    <a:lnTo>
                      <a:pt x="341" y="244"/>
                    </a:lnTo>
                    <a:lnTo>
                      <a:pt x="325" y="241"/>
                    </a:lnTo>
                    <a:lnTo>
                      <a:pt x="307" y="241"/>
                    </a:lnTo>
                    <a:lnTo>
                      <a:pt x="290" y="237"/>
                    </a:lnTo>
                    <a:lnTo>
                      <a:pt x="279" y="237"/>
                    </a:lnTo>
                    <a:lnTo>
                      <a:pt x="270" y="237"/>
                    </a:lnTo>
                    <a:lnTo>
                      <a:pt x="258" y="237"/>
                    </a:lnTo>
                    <a:lnTo>
                      <a:pt x="246" y="237"/>
                    </a:lnTo>
                    <a:lnTo>
                      <a:pt x="233" y="237"/>
                    </a:lnTo>
                    <a:lnTo>
                      <a:pt x="219" y="237"/>
                    </a:lnTo>
                    <a:lnTo>
                      <a:pt x="204" y="241"/>
                    </a:lnTo>
                    <a:lnTo>
                      <a:pt x="188" y="244"/>
                    </a:lnTo>
                    <a:lnTo>
                      <a:pt x="155" y="247"/>
                    </a:lnTo>
                    <a:lnTo>
                      <a:pt x="121" y="254"/>
                    </a:lnTo>
                    <a:lnTo>
                      <a:pt x="87" y="261"/>
                    </a:lnTo>
                    <a:lnTo>
                      <a:pt x="70" y="264"/>
                    </a:lnTo>
                    <a:lnTo>
                      <a:pt x="54" y="264"/>
                    </a:lnTo>
                    <a:lnTo>
                      <a:pt x="40" y="268"/>
                    </a:lnTo>
                    <a:lnTo>
                      <a:pt x="25" y="271"/>
                    </a:lnTo>
                    <a:lnTo>
                      <a:pt x="12" y="271"/>
                    </a:lnTo>
                    <a:lnTo>
                      <a:pt x="0" y="271"/>
                    </a:lnTo>
                    <a:lnTo>
                      <a:pt x="0" y="0"/>
                    </a:lnTo>
                    <a:lnTo>
                      <a:pt x="400" y="0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9892" name="Freeform 20"/>
              <p:cNvSpPr>
                <a:spLocks/>
              </p:cNvSpPr>
              <p:nvPr/>
            </p:nvSpPr>
            <p:spPr bwMode="ltGray">
              <a:xfrm>
                <a:off x="16" y="1669"/>
                <a:ext cx="401" cy="203"/>
              </a:xfrm>
              <a:custGeom>
                <a:avLst/>
                <a:gdLst/>
                <a:ahLst/>
                <a:cxnLst>
                  <a:cxn ang="0">
                    <a:pos x="400" y="12"/>
                  </a:cxn>
                  <a:cxn ang="0">
                    <a:pos x="400" y="190"/>
                  </a:cxn>
                  <a:cxn ang="0">
                    <a:pos x="394" y="196"/>
                  </a:cxn>
                  <a:cxn ang="0">
                    <a:pos x="389" y="199"/>
                  </a:cxn>
                  <a:cxn ang="0">
                    <a:pos x="382" y="202"/>
                  </a:cxn>
                  <a:cxn ang="0">
                    <a:pos x="374" y="202"/>
                  </a:cxn>
                  <a:cxn ang="0">
                    <a:pos x="366" y="202"/>
                  </a:cxn>
                  <a:cxn ang="0">
                    <a:pos x="358" y="202"/>
                  </a:cxn>
                  <a:cxn ang="0">
                    <a:pos x="338" y="202"/>
                  </a:cxn>
                  <a:cxn ang="0">
                    <a:pos x="317" y="199"/>
                  </a:cxn>
                  <a:cxn ang="0">
                    <a:pos x="295" y="193"/>
                  </a:cxn>
                  <a:cxn ang="0">
                    <a:pos x="270" y="190"/>
                  </a:cxn>
                  <a:cxn ang="0">
                    <a:pos x="246" y="190"/>
                  </a:cxn>
                  <a:cxn ang="0">
                    <a:pos x="232" y="190"/>
                  </a:cxn>
                  <a:cxn ang="0">
                    <a:pos x="218" y="190"/>
                  </a:cxn>
                  <a:cxn ang="0">
                    <a:pos x="202" y="193"/>
                  </a:cxn>
                  <a:cxn ang="0">
                    <a:pos x="185" y="193"/>
                  </a:cxn>
                  <a:cxn ang="0">
                    <a:pos x="168" y="196"/>
                  </a:cxn>
                  <a:cxn ang="0">
                    <a:pos x="149" y="199"/>
                  </a:cxn>
                  <a:cxn ang="0">
                    <a:pos x="112" y="202"/>
                  </a:cxn>
                  <a:cxn ang="0">
                    <a:pos x="95" y="202"/>
                  </a:cxn>
                  <a:cxn ang="0">
                    <a:pos x="78" y="202"/>
                  </a:cxn>
                  <a:cxn ang="0">
                    <a:pos x="61" y="202"/>
                  </a:cxn>
                  <a:cxn ang="0">
                    <a:pos x="46" y="202"/>
                  </a:cxn>
                  <a:cxn ang="0">
                    <a:pos x="32" y="202"/>
                  </a:cxn>
                  <a:cxn ang="0">
                    <a:pos x="19" y="199"/>
                  </a:cxn>
                  <a:cxn ang="0">
                    <a:pos x="8" y="196"/>
                  </a:cxn>
                  <a:cxn ang="0">
                    <a:pos x="0" y="190"/>
                  </a:cxn>
                  <a:cxn ang="0">
                    <a:pos x="0" y="12"/>
                  </a:cxn>
                  <a:cxn ang="0">
                    <a:pos x="5" y="9"/>
                  </a:cxn>
                  <a:cxn ang="0">
                    <a:pos x="12" y="6"/>
                  </a:cxn>
                  <a:cxn ang="0">
                    <a:pos x="19" y="6"/>
                  </a:cxn>
                  <a:cxn ang="0">
                    <a:pos x="28" y="3"/>
                  </a:cxn>
                  <a:cxn ang="0">
                    <a:pos x="36" y="3"/>
                  </a:cxn>
                  <a:cxn ang="0">
                    <a:pos x="46" y="0"/>
                  </a:cxn>
                  <a:cxn ang="0">
                    <a:pos x="67" y="0"/>
                  </a:cxn>
                  <a:cxn ang="0">
                    <a:pos x="90" y="0"/>
                  </a:cxn>
                  <a:cxn ang="0">
                    <a:pos x="114" y="0"/>
                  </a:cxn>
                  <a:cxn ang="0">
                    <a:pos x="139" y="0"/>
                  </a:cxn>
                  <a:cxn ang="0">
                    <a:pos x="165" y="0"/>
                  </a:cxn>
                  <a:cxn ang="0">
                    <a:pos x="191" y="3"/>
                  </a:cxn>
                  <a:cxn ang="0">
                    <a:pos x="217" y="3"/>
                  </a:cxn>
                  <a:cxn ang="0">
                    <a:pos x="241" y="6"/>
                  </a:cxn>
                  <a:cxn ang="0">
                    <a:pos x="265" y="9"/>
                  </a:cxn>
                  <a:cxn ang="0">
                    <a:pos x="287" y="9"/>
                  </a:cxn>
                  <a:cxn ang="0">
                    <a:pos x="307" y="12"/>
                  </a:cxn>
                  <a:cxn ang="0">
                    <a:pos x="316" y="12"/>
                  </a:cxn>
                  <a:cxn ang="0">
                    <a:pos x="324" y="12"/>
                  </a:cxn>
                  <a:cxn ang="0">
                    <a:pos x="331" y="12"/>
                  </a:cxn>
                  <a:cxn ang="0">
                    <a:pos x="338" y="12"/>
                  </a:cxn>
                  <a:cxn ang="0">
                    <a:pos x="349" y="12"/>
                  </a:cxn>
                  <a:cxn ang="0">
                    <a:pos x="359" y="12"/>
                  </a:cxn>
                  <a:cxn ang="0">
                    <a:pos x="368" y="12"/>
                  </a:cxn>
                  <a:cxn ang="0">
                    <a:pos x="374" y="12"/>
                  </a:cxn>
                  <a:cxn ang="0">
                    <a:pos x="379" y="12"/>
                  </a:cxn>
                  <a:cxn ang="0">
                    <a:pos x="383" y="12"/>
                  </a:cxn>
                  <a:cxn ang="0">
                    <a:pos x="386" y="12"/>
                  </a:cxn>
                  <a:cxn ang="0">
                    <a:pos x="390" y="12"/>
                  </a:cxn>
                  <a:cxn ang="0">
                    <a:pos x="392" y="12"/>
                  </a:cxn>
                  <a:cxn ang="0">
                    <a:pos x="394" y="12"/>
                  </a:cxn>
                  <a:cxn ang="0">
                    <a:pos x="396" y="12"/>
                  </a:cxn>
                  <a:cxn ang="0">
                    <a:pos x="397" y="12"/>
                  </a:cxn>
                  <a:cxn ang="0">
                    <a:pos x="400" y="12"/>
                  </a:cxn>
                </a:cxnLst>
                <a:rect l="0" t="0" r="r" b="b"/>
                <a:pathLst>
                  <a:path w="401" h="203">
                    <a:moveTo>
                      <a:pt x="400" y="12"/>
                    </a:moveTo>
                    <a:lnTo>
                      <a:pt x="400" y="190"/>
                    </a:lnTo>
                    <a:lnTo>
                      <a:pt x="394" y="196"/>
                    </a:lnTo>
                    <a:lnTo>
                      <a:pt x="389" y="199"/>
                    </a:lnTo>
                    <a:lnTo>
                      <a:pt x="382" y="202"/>
                    </a:lnTo>
                    <a:lnTo>
                      <a:pt x="374" y="202"/>
                    </a:lnTo>
                    <a:lnTo>
                      <a:pt x="366" y="202"/>
                    </a:lnTo>
                    <a:lnTo>
                      <a:pt x="358" y="202"/>
                    </a:lnTo>
                    <a:lnTo>
                      <a:pt x="338" y="202"/>
                    </a:lnTo>
                    <a:lnTo>
                      <a:pt x="317" y="199"/>
                    </a:lnTo>
                    <a:lnTo>
                      <a:pt x="295" y="193"/>
                    </a:lnTo>
                    <a:lnTo>
                      <a:pt x="270" y="190"/>
                    </a:lnTo>
                    <a:lnTo>
                      <a:pt x="246" y="190"/>
                    </a:lnTo>
                    <a:lnTo>
                      <a:pt x="232" y="190"/>
                    </a:lnTo>
                    <a:lnTo>
                      <a:pt x="218" y="190"/>
                    </a:lnTo>
                    <a:lnTo>
                      <a:pt x="202" y="193"/>
                    </a:lnTo>
                    <a:lnTo>
                      <a:pt x="185" y="193"/>
                    </a:lnTo>
                    <a:lnTo>
                      <a:pt x="168" y="196"/>
                    </a:lnTo>
                    <a:lnTo>
                      <a:pt x="149" y="199"/>
                    </a:lnTo>
                    <a:lnTo>
                      <a:pt x="112" y="202"/>
                    </a:lnTo>
                    <a:lnTo>
                      <a:pt x="95" y="202"/>
                    </a:lnTo>
                    <a:lnTo>
                      <a:pt x="78" y="202"/>
                    </a:lnTo>
                    <a:lnTo>
                      <a:pt x="61" y="202"/>
                    </a:lnTo>
                    <a:lnTo>
                      <a:pt x="46" y="202"/>
                    </a:lnTo>
                    <a:lnTo>
                      <a:pt x="32" y="202"/>
                    </a:lnTo>
                    <a:lnTo>
                      <a:pt x="19" y="199"/>
                    </a:lnTo>
                    <a:lnTo>
                      <a:pt x="8" y="196"/>
                    </a:lnTo>
                    <a:lnTo>
                      <a:pt x="0" y="190"/>
                    </a:lnTo>
                    <a:lnTo>
                      <a:pt x="0" y="12"/>
                    </a:lnTo>
                    <a:lnTo>
                      <a:pt x="5" y="9"/>
                    </a:lnTo>
                    <a:lnTo>
                      <a:pt x="12" y="6"/>
                    </a:lnTo>
                    <a:lnTo>
                      <a:pt x="19" y="6"/>
                    </a:lnTo>
                    <a:lnTo>
                      <a:pt x="28" y="3"/>
                    </a:lnTo>
                    <a:lnTo>
                      <a:pt x="36" y="3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90" y="0"/>
                    </a:lnTo>
                    <a:lnTo>
                      <a:pt x="114" y="0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191" y="3"/>
                    </a:lnTo>
                    <a:lnTo>
                      <a:pt x="217" y="3"/>
                    </a:lnTo>
                    <a:lnTo>
                      <a:pt x="241" y="6"/>
                    </a:lnTo>
                    <a:lnTo>
                      <a:pt x="265" y="9"/>
                    </a:lnTo>
                    <a:lnTo>
                      <a:pt x="287" y="9"/>
                    </a:lnTo>
                    <a:lnTo>
                      <a:pt x="307" y="12"/>
                    </a:lnTo>
                    <a:lnTo>
                      <a:pt x="316" y="12"/>
                    </a:lnTo>
                    <a:lnTo>
                      <a:pt x="324" y="12"/>
                    </a:lnTo>
                    <a:lnTo>
                      <a:pt x="331" y="12"/>
                    </a:lnTo>
                    <a:lnTo>
                      <a:pt x="338" y="12"/>
                    </a:lnTo>
                    <a:lnTo>
                      <a:pt x="349" y="12"/>
                    </a:lnTo>
                    <a:lnTo>
                      <a:pt x="359" y="12"/>
                    </a:lnTo>
                    <a:lnTo>
                      <a:pt x="368" y="12"/>
                    </a:lnTo>
                    <a:lnTo>
                      <a:pt x="374" y="12"/>
                    </a:lnTo>
                    <a:lnTo>
                      <a:pt x="379" y="12"/>
                    </a:lnTo>
                    <a:lnTo>
                      <a:pt x="383" y="12"/>
                    </a:lnTo>
                    <a:lnTo>
                      <a:pt x="386" y="12"/>
                    </a:lnTo>
                    <a:lnTo>
                      <a:pt x="390" y="12"/>
                    </a:lnTo>
                    <a:lnTo>
                      <a:pt x="392" y="12"/>
                    </a:lnTo>
                    <a:lnTo>
                      <a:pt x="394" y="12"/>
                    </a:lnTo>
                    <a:lnTo>
                      <a:pt x="396" y="12"/>
                    </a:lnTo>
                    <a:lnTo>
                      <a:pt x="397" y="12"/>
                    </a:lnTo>
                    <a:lnTo>
                      <a:pt x="400" y="12"/>
                    </a:lnTo>
                  </a:path>
                </a:pathLst>
              </a:custGeom>
              <a:solidFill>
                <a:schemeClr val="hlink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9893" name="Freeform 21"/>
              <p:cNvSpPr>
                <a:spLocks/>
              </p:cNvSpPr>
              <p:nvPr/>
            </p:nvSpPr>
            <p:spPr bwMode="ltGray">
              <a:xfrm>
                <a:off x="22" y="3136"/>
                <a:ext cx="401" cy="281"/>
              </a:xfrm>
              <a:custGeom>
                <a:avLst/>
                <a:gdLst/>
                <a:ahLst/>
                <a:cxnLst>
                  <a:cxn ang="0">
                    <a:pos x="400" y="0"/>
                  </a:cxn>
                  <a:cxn ang="0">
                    <a:pos x="400" y="4"/>
                  </a:cxn>
                  <a:cxn ang="0">
                    <a:pos x="400" y="10"/>
                  </a:cxn>
                  <a:cxn ang="0">
                    <a:pos x="400" y="43"/>
                  </a:cxn>
                  <a:cxn ang="0">
                    <a:pos x="400" y="87"/>
                  </a:cxn>
                  <a:cxn ang="0">
                    <a:pos x="400" y="137"/>
                  </a:cxn>
                  <a:cxn ang="0">
                    <a:pos x="400" y="186"/>
                  </a:cxn>
                  <a:cxn ang="0">
                    <a:pos x="400" y="225"/>
                  </a:cxn>
                  <a:cxn ang="0">
                    <a:pos x="400" y="258"/>
                  </a:cxn>
                  <a:cxn ang="0">
                    <a:pos x="400" y="263"/>
                  </a:cxn>
                  <a:cxn ang="0">
                    <a:pos x="400" y="269"/>
                  </a:cxn>
                  <a:cxn ang="0">
                    <a:pos x="374" y="263"/>
                  </a:cxn>
                  <a:cxn ang="0">
                    <a:pos x="350" y="263"/>
                  </a:cxn>
                  <a:cxn ang="0">
                    <a:pos x="328" y="258"/>
                  </a:cxn>
                  <a:cxn ang="0">
                    <a:pos x="306" y="258"/>
                  </a:cxn>
                  <a:cxn ang="0">
                    <a:pos x="286" y="258"/>
                  </a:cxn>
                  <a:cxn ang="0">
                    <a:pos x="266" y="252"/>
                  </a:cxn>
                  <a:cxn ang="0">
                    <a:pos x="247" y="252"/>
                  </a:cxn>
                  <a:cxn ang="0">
                    <a:pos x="230" y="252"/>
                  </a:cxn>
                  <a:cxn ang="0">
                    <a:pos x="214" y="252"/>
                  </a:cxn>
                  <a:cxn ang="0">
                    <a:pos x="198" y="258"/>
                  </a:cxn>
                  <a:cxn ang="0">
                    <a:pos x="182" y="258"/>
                  </a:cxn>
                  <a:cxn ang="0">
                    <a:pos x="169" y="258"/>
                  </a:cxn>
                  <a:cxn ang="0">
                    <a:pos x="156" y="263"/>
                  </a:cxn>
                  <a:cxn ang="0">
                    <a:pos x="144" y="263"/>
                  </a:cxn>
                  <a:cxn ang="0">
                    <a:pos x="132" y="263"/>
                  </a:cxn>
                  <a:cxn ang="0">
                    <a:pos x="121" y="269"/>
                  </a:cxn>
                  <a:cxn ang="0">
                    <a:pos x="101" y="269"/>
                  </a:cxn>
                  <a:cxn ang="0">
                    <a:pos x="82" y="274"/>
                  </a:cxn>
                  <a:cxn ang="0">
                    <a:pos x="66" y="280"/>
                  </a:cxn>
                  <a:cxn ang="0">
                    <a:pos x="51" y="280"/>
                  </a:cxn>
                  <a:cxn ang="0">
                    <a:pos x="37" y="280"/>
                  </a:cxn>
                  <a:cxn ang="0">
                    <a:pos x="25" y="280"/>
                  </a:cxn>
                  <a:cxn ang="0">
                    <a:pos x="0" y="269"/>
                  </a:cxn>
                  <a:cxn ang="0">
                    <a:pos x="0" y="0"/>
                  </a:cxn>
                  <a:cxn ang="0">
                    <a:pos x="400" y="0"/>
                  </a:cxn>
                </a:cxnLst>
                <a:rect l="0" t="0" r="r" b="b"/>
                <a:pathLst>
                  <a:path w="401" h="281">
                    <a:moveTo>
                      <a:pt x="400" y="0"/>
                    </a:moveTo>
                    <a:lnTo>
                      <a:pt x="400" y="4"/>
                    </a:lnTo>
                    <a:lnTo>
                      <a:pt x="400" y="10"/>
                    </a:lnTo>
                    <a:lnTo>
                      <a:pt x="400" y="43"/>
                    </a:lnTo>
                    <a:lnTo>
                      <a:pt x="400" y="87"/>
                    </a:lnTo>
                    <a:lnTo>
                      <a:pt x="400" y="137"/>
                    </a:lnTo>
                    <a:lnTo>
                      <a:pt x="400" y="186"/>
                    </a:lnTo>
                    <a:lnTo>
                      <a:pt x="400" y="225"/>
                    </a:lnTo>
                    <a:lnTo>
                      <a:pt x="400" y="258"/>
                    </a:lnTo>
                    <a:lnTo>
                      <a:pt x="400" y="263"/>
                    </a:lnTo>
                    <a:lnTo>
                      <a:pt x="400" y="269"/>
                    </a:lnTo>
                    <a:lnTo>
                      <a:pt x="374" y="263"/>
                    </a:lnTo>
                    <a:lnTo>
                      <a:pt x="350" y="263"/>
                    </a:lnTo>
                    <a:lnTo>
                      <a:pt x="328" y="258"/>
                    </a:lnTo>
                    <a:lnTo>
                      <a:pt x="306" y="258"/>
                    </a:lnTo>
                    <a:lnTo>
                      <a:pt x="286" y="258"/>
                    </a:lnTo>
                    <a:lnTo>
                      <a:pt x="266" y="252"/>
                    </a:lnTo>
                    <a:lnTo>
                      <a:pt x="247" y="252"/>
                    </a:lnTo>
                    <a:lnTo>
                      <a:pt x="230" y="252"/>
                    </a:lnTo>
                    <a:lnTo>
                      <a:pt x="214" y="252"/>
                    </a:lnTo>
                    <a:lnTo>
                      <a:pt x="198" y="258"/>
                    </a:lnTo>
                    <a:lnTo>
                      <a:pt x="182" y="258"/>
                    </a:lnTo>
                    <a:lnTo>
                      <a:pt x="169" y="258"/>
                    </a:lnTo>
                    <a:lnTo>
                      <a:pt x="156" y="263"/>
                    </a:lnTo>
                    <a:lnTo>
                      <a:pt x="144" y="263"/>
                    </a:lnTo>
                    <a:lnTo>
                      <a:pt x="132" y="263"/>
                    </a:lnTo>
                    <a:lnTo>
                      <a:pt x="121" y="269"/>
                    </a:lnTo>
                    <a:lnTo>
                      <a:pt x="101" y="269"/>
                    </a:lnTo>
                    <a:lnTo>
                      <a:pt x="82" y="274"/>
                    </a:lnTo>
                    <a:lnTo>
                      <a:pt x="66" y="280"/>
                    </a:lnTo>
                    <a:lnTo>
                      <a:pt x="51" y="280"/>
                    </a:lnTo>
                    <a:lnTo>
                      <a:pt x="37" y="280"/>
                    </a:lnTo>
                    <a:lnTo>
                      <a:pt x="25" y="280"/>
                    </a:lnTo>
                    <a:lnTo>
                      <a:pt x="0" y="269"/>
                    </a:lnTo>
                    <a:lnTo>
                      <a:pt x="0" y="0"/>
                    </a:lnTo>
                    <a:lnTo>
                      <a:pt x="400" y="0"/>
                    </a:lnTo>
                  </a:path>
                </a:pathLst>
              </a:custGeom>
              <a:solidFill>
                <a:schemeClr val="hlink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9894" name="Freeform 22"/>
              <p:cNvSpPr>
                <a:spLocks/>
              </p:cNvSpPr>
              <p:nvPr/>
            </p:nvSpPr>
            <p:spPr bwMode="ltGray">
              <a:xfrm>
                <a:off x="22" y="2878"/>
                <a:ext cx="401" cy="286"/>
              </a:xfrm>
              <a:custGeom>
                <a:avLst/>
                <a:gdLst/>
                <a:ahLst/>
                <a:cxnLst>
                  <a:cxn ang="0">
                    <a:pos x="400" y="0"/>
                  </a:cxn>
                  <a:cxn ang="0">
                    <a:pos x="400" y="270"/>
                  </a:cxn>
                  <a:cxn ang="0">
                    <a:pos x="393" y="275"/>
                  </a:cxn>
                  <a:cxn ang="0">
                    <a:pos x="386" y="275"/>
                  </a:cxn>
                  <a:cxn ang="0">
                    <a:pos x="377" y="280"/>
                  </a:cxn>
                  <a:cxn ang="0">
                    <a:pos x="369" y="280"/>
                  </a:cxn>
                  <a:cxn ang="0">
                    <a:pos x="359" y="285"/>
                  </a:cxn>
                  <a:cxn ang="0">
                    <a:pos x="349" y="285"/>
                  </a:cxn>
                  <a:cxn ang="0">
                    <a:pos x="327" y="285"/>
                  </a:cxn>
                  <a:cxn ang="0">
                    <a:pos x="302" y="285"/>
                  </a:cxn>
                  <a:cxn ang="0">
                    <a:pos x="277" y="280"/>
                  </a:cxn>
                  <a:cxn ang="0">
                    <a:pos x="249" y="280"/>
                  </a:cxn>
                  <a:cxn ang="0">
                    <a:pos x="221" y="275"/>
                  </a:cxn>
                  <a:cxn ang="0">
                    <a:pos x="163" y="270"/>
                  </a:cxn>
                  <a:cxn ang="0">
                    <a:pos x="134" y="265"/>
                  </a:cxn>
                  <a:cxn ang="0">
                    <a:pos x="105" y="265"/>
                  </a:cxn>
                  <a:cxn ang="0">
                    <a:pos x="76" y="265"/>
                  </a:cxn>
                  <a:cxn ang="0">
                    <a:pos x="50" y="265"/>
                  </a:cxn>
                  <a:cxn ang="0">
                    <a:pos x="24" y="265"/>
                  </a:cxn>
                  <a:cxn ang="0">
                    <a:pos x="0" y="270"/>
                  </a:cxn>
                  <a:cxn ang="0">
                    <a:pos x="0" y="0"/>
                  </a:cxn>
                  <a:cxn ang="0">
                    <a:pos x="400" y="0"/>
                  </a:cxn>
                </a:cxnLst>
                <a:rect l="0" t="0" r="r" b="b"/>
                <a:pathLst>
                  <a:path w="401" h="286">
                    <a:moveTo>
                      <a:pt x="400" y="0"/>
                    </a:moveTo>
                    <a:lnTo>
                      <a:pt x="400" y="270"/>
                    </a:lnTo>
                    <a:lnTo>
                      <a:pt x="393" y="275"/>
                    </a:lnTo>
                    <a:lnTo>
                      <a:pt x="386" y="275"/>
                    </a:lnTo>
                    <a:lnTo>
                      <a:pt x="377" y="280"/>
                    </a:lnTo>
                    <a:lnTo>
                      <a:pt x="369" y="280"/>
                    </a:lnTo>
                    <a:lnTo>
                      <a:pt x="359" y="285"/>
                    </a:lnTo>
                    <a:lnTo>
                      <a:pt x="349" y="285"/>
                    </a:lnTo>
                    <a:lnTo>
                      <a:pt x="327" y="285"/>
                    </a:lnTo>
                    <a:lnTo>
                      <a:pt x="302" y="285"/>
                    </a:lnTo>
                    <a:lnTo>
                      <a:pt x="277" y="280"/>
                    </a:lnTo>
                    <a:lnTo>
                      <a:pt x="249" y="280"/>
                    </a:lnTo>
                    <a:lnTo>
                      <a:pt x="221" y="275"/>
                    </a:lnTo>
                    <a:lnTo>
                      <a:pt x="163" y="270"/>
                    </a:lnTo>
                    <a:lnTo>
                      <a:pt x="134" y="265"/>
                    </a:lnTo>
                    <a:lnTo>
                      <a:pt x="105" y="265"/>
                    </a:lnTo>
                    <a:lnTo>
                      <a:pt x="76" y="265"/>
                    </a:lnTo>
                    <a:lnTo>
                      <a:pt x="50" y="265"/>
                    </a:lnTo>
                    <a:lnTo>
                      <a:pt x="24" y="265"/>
                    </a:lnTo>
                    <a:lnTo>
                      <a:pt x="0" y="270"/>
                    </a:lnTo>
                    <a:lnTo>
                      <a:pt x="0" y="0"/>
                    </a:lnTo>
                    <a:lnTo>
                      <a:pt x="400" y="0"/>
                    </a:lnTo>
                  </a:path>
                </a:pathLst>
              </a:custGeom>
              <a:solidFill>
                <a:schemeClr val="tx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9895" name="Freeform 23"/>
              <p:cNvSpPr>
                <a:spLocks/>
              </p:cNvSpPr>
              <p:nvPr/>
            </p:nvSpPr>
            <p:spPr bwMode="ltGray">
              <a:xfrm>
                <a:off x="16" y="3578"/>
                <a:ext cx="401" cy="182"/>
              </a:xfrm>
              <a:custGeom>
                <a:avLst/>
                <a:gdLst/>
                <a:ahLst/>
                <a:cxnLst>
                  <a:cxn ang="0">
                    <a:pos x="400" y="24"/>
                  </a:cxn>
                  <a:cxn ang="0">
                    <a:pos x="400" y="163"/>
                  </a:cxn>
                  <a:cxn ang="0">
                    <a:pos x="393" y="163"/>
                  </a:cxn>
                  <a:cxn ang="0">
                    <a:pos x="385" y="169"/>
                  </a:cxn>
                  <a:cxn ang="0">
                    <a:pos x="376" y="169"/>
                  </a:cxn>
                  <a:cxn ang="0">
                    <a:pos x="366" y="169"/>
                  </a:cxn>
                  <a:cxn ang="0">
                    <a:pos x="355" y="175"/>
                  </a:cxn>
                  <a:cxn ang="0">
                    <a:pos x="344" y="175"/>
                  </a:cxn>
                  <a:cxn ang="0">
                    <a:pos x="332" y="175"/>
                  </a:cxn>
                  <a:cxn ang="0">
                    <a:pos x="318" y="175"/>
                  </a:cxn>
                  <a:cxn ang="0">
                    <a:pos x="291" y="181"/>
                  </a:cxn>
                  <a:cxn ang="0">
                    <a:pos x="262" y="181"/>
                  </a:cxn>
                  <a:cxn ang="0">
                    <a:pos x="231" y="181"/>
                  </a:cxn>
                  <a:cxn ang="0">
                    <a:pos x="200" y="181"/>
                  </a:cxn>
                  <a:cxn ang="0">
                    <a:pos x="168" y="181"/>
                  </a:cxn>
                  <a:cxn ang="0">
                    <a:pos x="137" y="181"/>
                  </a:cxn>
                  <a:cxn ang="0">
                    <a:pos x="108" y="181"/>
                  </a:cxn>
                  <a:cxn ang="0">
                    <a:pos x="81" y="175"/>
                  </a:cxn>
                  <a:cxn ang="0">
                    <a:pos x="68" y="175"/>
                  </a:cxn>
                  <a:cxn ang="0">
                    <a:pos x="55" y="175"/>
                  </a:cxn>
                  <a:cxn ang="0">
                    <a:pos x="44" y="175"/>
                  </a:cxn>
                  <a:cxn ang="0">
                    <a:pos x="33" y="169"/>
                  </a:cxn>
                  <a:cxn ang="0">
                    <a:pos x="23" y="169"/>
                  </a:cxn>
                  <a:cxn ang="0">
                    <a:pos x="14" y="169"/>
                  </a:cxn>
                  <a:cxn ang="0">
                    <a:pos x="6" y="163"/>
                  </a:cxn>
                  <a:cxn ang="0">
                    <a:pos x="0" y="163"/>
                  </a:cxn>
                  <a:cxn ang="0">
                    <a:pos x="0" y="24"/>
                  </a:cxn>
                  <a:cxn ang="0">
                    <a:pos x="5" y="18"/>
                  </a:cxn>
                  <a:cxn ang="0">
                    <a:pos x="11" y="12"/>
                  </a:cxn>
                  <a:cxn ang="0">
                    <a:pos x="17" y="12"/>
                  </a:cxn>
                  <a:cxn ang="0">
                    <a:pos x="26" y="6"/>
                  </a:cxn>
                  <a:cxn ang="0">
                    <a:pos x="42" y="6"/>
                  </a:cxn>
                  <a:cxn ang="0">
                    <a:pos x="62" y="0"/>
                  </a:cxn>
                  <a:cxn ang="0">
                    <a:pos x="82" y="0"/>
                  </a:cxn>
                  <a:cxn ang="0">
                    <a:pos x="105" y="0"/>
                  </a:cxn>
                  <a:cxn ang="0">
                    <a:pos x="129" y="0"/>
                  </a:cxn>
                  <a:cxn ang="0">
                    <a:pos x="153" y="0"/>
                  </a:cxn>
                  <a:cxn ang="0">
                    <a:pos x="167" y="0"/>
                  </a:cxn>
                  <a:cxn ang="0">
                    <a:pos x="181" y="0"/>
                  </a:cxn>
                  <a:cxn ang="0">
                    <a:pos x="197" y="0"/>
                  </a:cxn>
                  <a:cxn ang="0">
                    <a:pos x="213" y="6"/>
                  </a:cxn>
                  <a:cxn ang="0">
                    <a:pos x="247" y="6"/>
                  </a:cxn>
                  <a:cxn ang="0">
                    <a:pos x="282" y="12"/>
                  </a:cxn>
                  <a:cxn ang="0">
                    <a:pos x="317" y="12"/>
                  </a:cxn>
                  <a:cxn ang="0">
                    <a:pos x="333" y="18"/>
                  </a:cxn>
                  <a:cxn ang="0">
                    <a:pos x="349" y="18"/>
                  </a:cxn>
                  <a:cxn ang="0">
                    <a:pos x="364" y="18"/>
                  </a:cxn>
                  <a:cxn ang="0">
                    <a:pos x="377" y="24"/>
                  </a:cxn>
                  <a:cxn ang="0">
                    <a:pos x="389" y="24"/>
                  </a:cxn>
                  <a:cxn ang="0">
                    <a:pos x="400" y="24"/>
                  </a:cxn>
                </a:cxnLst>
                <a:rect l="0" t="0" r="r" b="b"/>
                <a:pathLst>
                  <a:path w="401" h="182">
                    <a:moveTo>
                      <a:pt x="400" y="24"/>
                    </a:moveTo>
                    <a:lnTo>
                      <a:pt x="400" y="163"/>
                    </a:lnTo>
                    <a:lnTo>
                      <a:pt x="393" y="163"/>
                    </a:lnTo>
                    <a:lnTo>
                      <a:pt x="385" y="169"/>
                    </a:lnTo>
                    <a:lnTo>
                      <a:pt x="376" y="169"/>
                    </a:lnTo>
                    <a:lnTo>
                      <a:pt x="366" y="169"/>
                    </a:lnTo>
                    <a:lnTo>
                      <a:pt x="355" y="175"/>
                    </a:lnTo>
                    <a:lnTo>
                      <a:pt x="344" y="175"/>
                    </a:lnTo>
                    <a:lnTo>
                      <a:pt x="332" y="175"/>
                    </a:lnTo>
                    <a:lnTo>
                      <a:pt x="318" y="175"/>
                    </a:lnTo>
                    <a:lnTo>
                      <a:pt x="291" y="181"/>
                    </a:lnTo>
                    <a:lnTo>
                      <a:pt x="262" y="181"/>
                    </a:lnTo>
                    <a:lnTo>
                      <a:pt x="231" y="181"/>
                    </a:lnTo>
                    <a:lnTo>
                      <a:pt x="200" y="181"/>
                    </a:lnTo>
                    <a:lnTo>
                      <a:pt x="168" y="181"/>
                    </a:lnTo>
                    <a:lnTo>
                      <a:pt x="137" y="181"/>
                    </a:lnTo>
                    <a:lnTo>
                      <a:pt x="108" y="181"/>
                    </a:lnTo>
                    <a:lnTo>
                      <a:pt x="81" y="175"/>
                    </a:lnTo>
                    <a:lnTo>
                      <a:pt x="68" y="175"/>
                    </a:lnTo>
                    <a:lnTo>
                      <a:pt x="55" y="175"/>
                    </a:lnTo>
                    <a:lnTo>
                      <a:pt x="44" y="175"/>
                    </a:lnTo>
                    <a:lnTo>
                      <a:pt x="33" y="169"/>
                    </a:lnTo>
                    <a:lnTo>
                      <a:pt x="23" y="169"/>
                    </a:lnTo>
                    <a:lnTo>
                      <a:pt x="14" y="169"/>
                    </a:lnTo>
                    <a:lnTo>
                      <a:pt x="6" y="163"/>
                    </a:lnTo>
                    <a:lnTo>
                      <a:pt x="0" y="163"/>
                    </a:lnTo>
                    <a:lnTo>
                      <a:pt x="0" y="24"/>
                    </a:lnTo>
                    <a:lnTo>
                      <a:pt x="5" y="18"/>
                    </a:lnTo>
                    <a:lnTo>
                      <a:pt x="11" y="12"/>
                    </a:lnTo>
                    <a:lnTo>
                      <a:pt x="17" y="12"/>
                    </a:lnTo>
                    <a:lnTo>
                      <a:pt x="26" y="6"/>
                    </a:lnTo>
                    <a:lnTo>
                      <a:pt x="42" y="6"/>
                    </a:lnTo>
                    <a:lnTo>
                      <a:pt x="62" y="0"/>
                    </a:lnTo>
                    <a:lnTo>
                      <a:pt x="82" y="0"/>
                    </a:lnTo>
                    <a:lnTo>
                      <a:pt x="105" y="0"/>
                    </a:lnTo>
                    <a:lnTo>
                      <a:pt x="129" y="0"/>
                    </a:lnTo>
                    <a:lnTo>
                      <a:pt x="153" y="0"/>
                    </a:lnTo>
                    <a:lnTo>
                      <a:pt x="167" y="0"/>
                    </a:lnTo>
                    <a:lnTo>
                      <a:pt x="181" y="0"/>
                    </a:lnTo>
                    <a:lnTo>
                      <a:pt x="197" y="0"/>
                    </a:lnTo>
                    <a:lnTo>
                      <a:pt x="213" y="6"/>
                    </a:lnTo>
                    <a:lnTo>
                      <a:pt x="247" y="6"/>
                    </a:lnTo>
                    <a:lnTo>
                      <a:pt x="282" y="12"/>
                    </a:lnTo>
                    <a:lnTo>
                      <a:pt x="317" y="12"/>
                    </a:lnTo>
                    <a:lnTo>
                      <a:pt x="333" y="18"/>
                    </a:lnTo>
                    <a:lnTo>
                      <a:pt x="349" y="18"/>
                    </a:lnTo>
                    <a:lnTo>
                      <a:pt x="364" y="18"/>
                    </a:lnTo>
                    <a:lnTo>
                      <a:pt x="377" y="24"/>
                    </a:lnTo>
                    <a:lnTo>
                      <a:pt x="389" y="24"/>
                    </a:lnTo>
                    <a:lnTo>
                      <a:pt x="400" y="24"/>
                    </a:lnTo>
                  </a:path>
                </a:pathLst>
              </a:custGeom>
              <a:solidFill>
                <a:schemeClr val="folHlink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9896" name="Freeform 24"/>
              <p:cNvSpPr>
                <a:spLocks/>
              </p:cNvSpPr>
              <p:nvPr/>
            </p:nvSpPr>
            <p:spPr bwMode="ltGray">
              <a:xfrm>
                <a:off x="16" y="4099"/>
                <a:ext cx="401" cy="222"/>
              </a:xfrm>
              <a:custGeom>
                <a:avLst/>
                <a:gdLst/>
                <a:ahLst/>
                <a:cxnLst>
                  <a:cxn ang="0">
                    <a:pos x="399" y="0"/>
                  </a:cxn>
                  <a:cxn ang="0">
                    <a:pos x="400" y="221"/>
                  </a:cxn>
                  <a:cxn ang="0">
                    <a:pos x="3" y="221"/>
                  </a:cxn>
                  <a:cxn ang="0">
                    <a:pos x="0" y="0"/>
                  </a:cxn>
                  <a:cxn ang="0">
                    <a:pos x="22" y="0"/>
                  </a:cxn>
                  <a:cxn ang="0">
                    <a:pos x="44" y="7"/>
                  </a:cxn>
                  <a:cxn ang="0">
                    <a:pos x="64" y="7"/>
                  </a:cxn>
                  <a:cxn ang="0">
                    <a:pos x="84" y="7"/>
                  </a:cxn>
                  <a:cxn ang="0">
                    <a:pos x="103" y="7"/>
                  </a:cxn>
                  <a:cxn ang="0">
                    <a:pos x="121" y="14"/>
                  </a:cxn>
                  <a:cxn ang="0">
                    <a:pos x="138" y="14"/>
                  </a:cxn>
                  <a:cxn ang="0">
                    <a:pos x="155" y="14"/>
                  </a:cxn>
                  <a:cxn ang="0">
                    <a:pos x="170" y="14"/>
                  </a:cxn>
                  <a:cxn ang="0">
                    <a:pos x="185" y="14"/>
                  </a:cxn>
                  <a:cxn ang="0">
                    <a:pos x="199" y="14"/>
                  </a:cxn>
                  <a:cxn ang="0">
                    <a:pos x="212" y="14"/>
                  </a:cxn>
                  <a:cxn ang="0">
                    <a:pos x="238" y="14"/>
                  </a:cxn>
                  <a:cxn ang="0">
                    <a:pos x="260" y="14"/>
                  </a:cxn>
                  <a:cxn ang="0">
                    <a:pos x="282" y="7"/>
                  </a:cxn>
                  <a:cxn ang="0">
                    <a:pos x="301" y="7"/>
                  </a:cxn>
                  <a:cxn ang="0">
                    <a:pos x="319" y="7"/>
                  </a:cxn>
                  <a:cxn ang="0">
                    <a:pos x="336" y="7"/>
                  </a:cxn>
                  <a:cxn ang="0">
                    <a:pos x="352" y="0"/>
                  </a:cxn>
                  <a:cxn ang="0">
                    <a:pos x="368" y="0"/>
                  </a:cxn>
                  <a:cxn ang="0">
                    <a:pos x="399" y="0"/>
                  </a:cxn>
                </a:cxnLst>
                <a:rect l="0" t="0" r="r" b="b"/>
                <a:pathLst>
                  <a:path w="401" h="222">
                    <a:moveTo>
                      <a:pt x="399" y="0"/>
                    </a:moveTo>
                    <a:lnTo>
                      <a:pt x="400" y="221"/>
                    </a:lnTo>
                    <a:lnTo>
                      <a:pt x="3" y="221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4" y="7"/>
                    </a:lnTo>
                    <a:lnTo>
                      <a:pt x="64" y="7"/>
                    </a:lnTo>
                    <a:lnTo>
                      <a:pt x="84" y="7"/>
                    </a:lnTo>
                    <a:lnTo>
                      <a:pt x="103" y="7"/>
                    </a:lnTo>
                    <a:lnTo>
                      <a:pt x="121" y="14"/>
                    </a:lnTo>
                    <a:lnTo>
                      <a:pt x="138" y="14"/>
                    </a:lnTo>
                    <a:lnTo>
                      <a:pt x="155" y="14"/>
                    </a:lnTo>
                    <a:lnTo>
                      <a:pt x="170" y="14"/>
                    </a:lnTo>
                    <a:lnTo>
                      <a:pt x="185" y="14"/>
                    </a:lnTo>
                    <a:lnTo>
                      <a:pt x="199" y="14"/>
                    </a:lnTo>
                    <a:lnTo>
                      <a:pt x="212" y="14"/>
                    </a:lnTo>
                    <a:lnTo>
                      <a:pt x="238" y="14"/>
                    </a:lnTo>
                    <a:lnTo>
                      <a:pt x="260" y="14"/>
                    </a:lnTo>
                    <a:lnTo>
                      <a:pt x="282" y="7"/>
                    </a:lnTo>
                    <a:lnTo>
                      <a:pt x="301" y="7"/>
                    </a:lnTo>
                    <a:lnTo>
                      <a:pt x="319" y="7"/>
                    </a:lnTo>
                    <a:lnTo>
                      <a:pt x="336" y="7"/>
                    </a:lnTo>
                    <a:lnTo>
                      <a:pt x="352" y="0"/>
                    </a:lnTo>
                    <a:lnTo>
                      <a:pt x="368" y="0"/>
                    </a:lnTo>
                    <a:lnTo>
                      <a:pt x="399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9897" name="Freeform 25"/>
              <p:cNvSpPr>
                <a:spLocks/>
              </p:cNvSpPr>
              <p:nvPr/>
            </p:nvSpPr>
            <p:spPr bwMode="ltGray">
              <a:xfrm>
                <a:off x="16" y="3906"/>
                <a:ext cx="401" cy="275"/>
              </a:xfrm>
              <a:custGeom>
                <a:avLst/>
                <a:gdLst/>
                <a:ahLst/>
                <a:cxnLst>
                  <a:cxn ang="0">
                    <a:pos x="400" y="0"/>
                  </a:cxn>
                  <a:cxn ang="0">
                    <a:pos x="400" y="13"/>
                  </a:cxn>
                  <a:cxn ang="0">
                    <a:pos x="400" y="40"/>
                  </a:cxn>
                  <a:cxn ang="0">
                    <a:pos x="400" y="87"/>
                  </a:cxn>
                  <a:cxn ang="0">
                    <a:pos x="400" y="140"/>
                  </a:cxn>
                  <a:cxn ang="0">
                    <a:pos x="400" y="187"/>
                  </a:cxn>
                  <a:cxn ang="0">
                    <a:pos x="400" y="234"/>
                  </a:cxn>
                  <a:cxn ang="0">
                    <a:pos x="400" y="261"/>
                  </a:cxn>
                  <a:cxn ang="0">
                    <a:pos x="400" y="274"/>
                  </a:cxn>
                  <a:cxn ang="0">
                    <a:pos x="388" y="267"/>
                  </a:cxn>
                  <a:cxn ang="0">
                    <a:pos x="379" y="261"/>
                  </a:cxn>
                  <a:cxn ang="0">
                    <a:pos x="359" y="254"/>
                  </a:cxn>
                  <a:cxn ang="0">
                    <a:pos x="341" y="247"/>
                  </a:cxn>
                  <a:cxn ang="0">
                    <a:pos x="325" y="247"/>
                  </a:cxn>
                  <a:cxn ang="0">
                    <a:pos x="307" y="241"/>
                  </a:cxn>
                  <a:cxn ang="0">
                    <a:pos x="289" y="241"/>
                  </a:cxn>
                  <a:cxn ang="0">
                    <a:pos x="280" y="241"/>
                  </a:cxn>
                  <a:cxn ang="0">
                    <a:pos x="269" y="241"/>
                  </a:cxn>
                  <a:cxn ang="0">
                    <a:pos x="257" y="241"/>
                  </a:cxn>
                  <a:cxn ang="0">
                    <a:pos x="246" y="241"/>
                  </a:cxn>
                  <a:cxn ang="0">
                    <a:pos x="232" y="241"/>
                  </a:cxn>
                  <a:cxn ang="0">
                    <a:pos x="218" y="241"/>
                  </a:cxn>
                  <a:cxn ang="0">
                    <a:pos x="204" y="241"/>
                  </a:cxn>
                  <a:cxn ang="0">
                    <a:pos x="187" y="247"/>
                  </a:cxn>
                  <a:cxn ang="0">
                    <a:pos x="155" y="254"/>
                  </a:cxn>
                  <a:cxn ang="0">
                    <a:pos x="121" y="261"/>
                  </a:cxn>
                  <a:cxn ang="0">
                    <a:pos x="87" y="261"/>
                  </a:cxn>
                  <a:cxn ang="0">
                    <a:pos x="70" y="267"/>
                  </a:cxn>
                  <a:cxn ang="0">
                    <a:pos x="54" y="267"/>
                  </a:cxn>
                  <a:cxn ang="0">
                    <a:pos x="39" y="274"/>
                  </a:cxn>
                  <a:cxn ang="0">
                    <a:pos x="25" y="274"/>
                  </a:cxn>
                  <a:cxn ang="0">
                    <a:pos x="12" y="274"/>
                  </a:cxn>
                  <a:cxn ang="0">
                    <a:pos x="0" y="274"/>
                  </a:cxn>
                  <a:cxn ang="0">
                    <a:pos x="0" y="0"/>
                  </a:cxn>
                  <a:cxn ang="0">
                    <a:pos x="400" y="0"/>
                  </a:cxn>
                </a:cxnLst>
                <a:rect l="0" t="0" r="r" b="b"/>
                <a:pathLst>
                  <a:path w="401" h="275">
                    <a:moveTo>
                      <a:pt x="400" y="0"/>
                    </a:moveTo>
                    <a:lnTo>
                      <a:pt x="400" y="13"/>
                    </a:lnTo>
                    <a:lnTo>
                      <a:pt x="400" y="40"/>
                    </a:lnTo>
                    <a:lnTo>
                      <a:pt x="400" y="87"/>
                    </a:lnTo>
                    <a:lnTo>
                      <a:pt x="400" y="140"/>
                    </a:lnTo>
                    <a:lnTo>
                      <a:pt x="400" y="187"/>
                    </a:lnTo>
                    <a:lnTo>
                      <a:pt x="400" y="234"/>
                    </a:lnTo>
                    <a:lnTo>
                      <a:pt x="400" y="261"/>
                    </a:lnTo>
                    <a:lnTo>
                      <a:pt x="400" y="274"/>
                    </a:lnTo>
                    <a:lnTo>
                      <a:pt x="388" y="267"/>
                    </a:lnTo>
                    <a:lnTo>
                      <a:pt x="379" y="261"/>
                    </a:lnTo>
                    <a:lnTo>
                      <a:pt x="359" y="254"/>
                    </a:lnTo>
                    <a:lnTo>
                      <a:pt x="341" y="247"/>
                    </a:lnTo>
                    <a:lnTo>
                      <a:pt x="325" y="247"/>
                    </a:lnTo>
                    <a:lnTo>
                      <a:pt x="307" y="241"/>
                    </a:lnTo>
                    <a:lnTo>
                      <a:pt x="289" y="241"/>
                    </a:lnTo>
                    <a:lnTo>
                      <a:pt x="280" y="241"/>
                    </a:lnTo>
                    <a:lnTo>
                      <a:pt x="269" y="241"/>
                    </a:lnTo>
                    <a:lnTo>
                      <a:pt x="257" y="241"/>
                    </a:lnTo>
                    <a:lnTo>
                      <a:pt x="246" y="241"/>
                    </a:lnTo>
                    <a:lnTo>
                      <a:pt x="232" y="241"/>
                    </a:lnTo>
                    <a:lnTo>
                      <a:pt x="218" y="241"/>
                    </a:lnTo>
                    <a:lnTo>
                      <a:pt x="204" y="241"/>
                    </a:lnTo>
                    <a:lnTo>
                      <a:pt x="187" y="247"/>
                    </a:lnTo>
                    <a:lnTo>
                      <a:pt x="155" y="254"/>
                    </a:lnTo>
                    <a:lnTo>
                      <a:pt x="121" y="261"/>
                    </a:lnTo>
                    <a:lnTo>
                      <a:pt x="87" y="261"/>
                    </a:lnTo>
                    <a:lnTo>
                      <a:pt x="70" y="267"/>
                    </a:lnTo>
                    <a:lnTo>
                      <a:pt x="54" y="267"/>
                    </a:lnTo>
                    <a:lnTo>
                      <a:pt x="39" y="274"/>
                    </a:lnTo>
                    <a:lnTo>
                      <a:pt x="25" y="274"/>
                    </a:lnTo>
                    <a:lnTo>
                      <a:pt x="12" y="274"/>
                    </a:lnTo>
                    <a:lnTo>
                      <a:pt x="0" y="274"/>
                    </a:lnTo>
                    <a:lnTo>
                      <a:pt x="0" y="0"/>
                    </a:lnTo>
                    <a:lnTo>
                      <a:pt x="400" y="0"/>
                    </a:lnTo>
                  </a:path>
                </a:pathLst>
              </a:custGeom>
              <a:solidFill>
                <a:schemeClr val="accent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9898" name="Freeform 26"/>
              <p:cNvSpPr>
                <a:spLocks/>
              </p:cNvSpPr>
              <p:nvPr/>
            </p:nvSpPr>
            <p:spPr bwMode="ltGray">
              <a:xfrm>
                <a:off x="16" y="3730"/>
                <a:ext cx="401" cy="203"/>
              </a:xfrm>
              <a:custGeom>
                <a:avLst/>
                <a:gdLst/>
                <a:ahLst/>
                <a:cxnLst>
                  <a:cxn ang="0">
                    <a:pos x="400" y="13"/>
                  </a:cxn>
                  <a:cxn ang="0">
                    <a:pos x="400" y="189"/>
                  </a:cxn>
                  <a:cxn ang="0">
                    <a:pos x="394" y="196"/>
                  </a:cxn>
                  <a:cxn ang="0">
                    <a:pos x="388" y="196"/>
                  </a:cxn>
                  <a:cxn ang="0">
                    <a:pos x="381" y="202"/>
                  </a:cxn>
                  <a:cxn ang="0">
                    <a:pos x="374" y="202"/>
                  </a:cxn>
                  <a:cxn ang="0">
                    <a:pos x="357" y="202"/>
                  </a:cxn>
                  <a:cxn ang="0">
                    <a:pos x="338" y="202"/>
                  </a:cxn>
                  <a:cxn ang="0">
                    <a:pos x="317" y="196"/>
                  </a:cxn>
                  <a:cxn ang="0">
                    <a:pos x="294" y="196"/>
                  </a:cxn>
                  <a:cxn ang="0">
                    <a:pos x="270" y="189"/>
                  </a:cxn>
                  <a:cxn ang="0">
                    <a:pos x="245" y="189"/>
                  </a:cxn>
                  <a:cxn ang="0">
                    <a:pos x="232" y="189"/>
                  </a:cxn>
                  <a:cxn ang="0">
                    <a:pos x="218" y="189"/>
                  </a:cxn>
                  <a:cxn ang="0">
                    <a:pos x="202" y="189"/>
                  </a:cxn>
                  <a:cxn ang="0">
                    <a:pos x="185" y="196"/>
                  </a:cxn>
                  <a:cxn ang="0">
                    <a:pos x="167" y="196"/>
                  </a:cxn>
                  <a:cxn ang="0">
                    <a:pos x="150" y="196"/>
                  </a:cxn>
                  <a:cxn ang="0">
                    <a:pos x="113" y="202"/>
                  </a:cxn>
                  <a:cxn ang="0">
                    <a:pos x="96" y="202"/>
                  </a:cxn>
                  <a:cxn ang="0">
                    <a:pos x="78" y="202"/>
                  </a:cxn>
                  <a:cxn ang="0">
                    <a:pos x="62" y="202"/>
                  </a:cxn>
                  <a:cxn ang="0">
                    <a:pos x="46" y="202"/>
                  </a:cxn>
                  <a:cxn ang="0">
                    <a:pos x="32" y="202"/>
                  </a:cxn>
                  <a:cxn ang="0">
                    <a:pos x="19" y="196"/>
                  </a:cxn>
                  <a:cxn ang="0">
                    <a:pos x="8" y="196"/>
                  </a:cxn>
                  <a:cxn ang="0">
                    <a:pos x="0" y="189"/>
                  </a:cxn>
                  <a:cxn ang="0">
                    <a:pos x="0" y="13"/>
                  </a:cxn>
                  <a:cxn ang="0">
                    <a:pos x="5" y="13"/>
                  </a:cxn>
                  <a:cxn ang="0">
                    <a:pos x="12" y="6"/>
                  </a:cxn>
                  <a:cxn ang="0">
                    <a:pos x="19" y="6"/>
                  </a:cxn>
                  <a:cxn ang="0">
                    <a:pos x="27" y="6"/>
                  </a:cxn>
                  <a:cxn ang="0">
                    <a:pos x="36" y="0"/>
                  </a:cxn>
                  <a:cxn ang="0">
                    <a:pos x="46" y="0"/>
                  </a:cxn>
                  <a:cxn ang="0">
                    <a:pos x="66" y="0"/>
                  </a:cxn>
                  <a:cxn ang="0">
                    <a:pos x="89" y="0"/>
                  </a:cxn>
                  <a:cxn ang="0">
                    <a:pos x="114" y="0"/>
                  </a:cxn>
                  <a:cxn ang="0">
                    <a:pos x="139" y="0"/>
                  </a:cxn>
                  <a:cxn ang="0">
                    <a:pos x="165" y="0"/>
                  </a:cxn>
                  <a:cxn ang="0">
                    <a:pos x="191" y="0"/>
                  </a:cxn>
                  <a:cxn ang="0">
                    <a:pos x="216" y="6"/>
                  </a:cxn>
                  <a:cxn ang="0">
                    <a:pos x="241" y="6"/>
                  </a:cxn>
                  <a:cxn ang="0">
                    <a:pos x="265" y="6"/>
                  </a:cxn>
                  <a:cxn ang="0">
                    <a:pos x="287" y="13"/>
                  </a:cxn>
                  <a:cxn ang="0">
                    <a:pos x="306" y="13"/>
                  </a:cxn>
                  <a:cxn ang="0">
                    <a:pos x="316" y="13"/>
                  </a:cxn>
                  <a:cxn ang="0">
                    <a:pos x="324" y="13"/>
                  </a:cxn>
                  <a:cxn ang="0">
                    <a:pos x="331" y="13"/>
                  </a:cxn>
                  <a:cxn ang="0">
                    <a:pos x="338" y="13"/>
                  </a:cxn>
                  <a:cxn ang="0">
                    <a:pos x="350" y="13"/>
                  </a:cxn>
                  <a:cxn ang="0">
                    <a:pos x="359" y="13"/>
                  </a:cxn>
                  <a:cxn ang="0">
                    <a:pos x="368" y="13"/>
                  </a:cxn>
                  <a:cxn ang="0">
                    <a:pos x="374" y="13"/>
                  </a:cxn>
                  <a:cxn ang="0">
                    <a:pos x="379" y="13"/>
                  </a:cxn>
                  <a:cxn ang="0">
                    <a:pos x="383" y="13"/>
                  </a:cxn>
                  <a:cxn ang="0">
                    <a:pos x="387" y="13"/>
                  </a:cxn>
                  <a:cxn ang="0">
                    <a:pos x="390" y="13"/>
                  </a:cxn>
                  <a:cxn ang="0">
                    <a:pos x="392" y="13"/>
                  </a:cxn>
                  <a:cxn ang="0">
                    <a:pos x="394" y="13"/>
                  </a:cxn>
                  <a:cxn ang="0">
                    <a:pos x="396" y="13"/>
                  </a:cxn>
                  <a:cxn ang="0">
                    <a:pos x="397" y="13"/>
                  </a:cxn>
                  <a:cxn ang="0">
                    <a:pos x="400" y="13"/>
                  </a:cxn>
                </a:cxnLst>
                <a:rect l="0" t="0" r="r" b="b"/>
                <a:pathLst>
                  <a:path w="401" h="203">
                    <a:moveTo>
                      <a:pt x="400" y="13"/>
                    </a:moveTo>
                    <a:lnTo>
                      <a:pt x="400" y="189"/>
                    </a:lnTo>
                    <a:lnTo>
                      <a:pt x="394" y="196"/>
                    </a:lnTo>
                    <a:lnTo>
                      <a:pt x="388" y="196"/>
                    </a:lnTo>
                    <a:lnTo>
                      <a:pt x="381" y="202"/>
                    </a:lnTo>
                    <a:lnTo>
                      <a:pt x="374" y="202"/>
                    </a:lnTo>
                    <a:lnTo>
                      <a:pt x="357" y="202"/>
                    </a:lnTo>
                    <a:lnTo>
                      <a:pt x="338" y="202"/>
                    </a:lnTo>
                    <a:lnTo>
                      <a:pt x="317" y="196"/>
                    </a:lnTo>
                    <a:lnTo>
                      <a:pt x="294" y="196"/>
                    </a:lnTo>
                    <a:lnTo>
                      <a:pt x="270" y="189"/>
                    </a:lnTo>
                    <a:lnTo>
                      <a:pt x="245" y="189"/>
                    </a:lnTo>
                    <a:lnTo>
                      <a:pt x="232" y="189"/>
                    </a:lnTo>
                    <a:lnTo>
                      <a:pt x="218" y="189"/>
                    </a:lnTo>
                    <a:lnTo>
                      <a:pt x="202" y="189"/>
                    </a:lnTo>
                    <a:lnTo>
                      <a:pt x="185" y="196"/>
                    </a:lnTo>
                    <a:lnTo>
                      <a:pt x="167" y="196"/>
                    </a:lnTo>
                    <a:lnTo>
                      <a:pt x="150" y="196"/>
                    </a:lnTo>
                    <a:lnTo>
                      <a:pt x="113" y="202"/>
                    </a:lnTo>
                    <a:lnTo>
                      <a:pt x="96" y="202"/>
                    </a:lnTo>
                    <a:lnTo>
                      <a:pt x="78" y="202"/>
                    </a:lnTo>
                    <a:lnTo>
                      <a:pt x="62" y="202"/>
                    </a:lnTo>
                    <a:lnTo>
                      <a:pt x="46" y="202"/>
                    </a:lnTo>
                    <a:lnTo>
                      <a:pt x="32" y="202"/>
                    </a:lnTo>
                    <a:lnTo>
                      <a:pt x="19" y="196"/>
                    </a:lnTo>
                    <a:lnTo>
                      <a:pt x="8" y="196"/>
                    </a:lnTo>
                    <a:lnTo>
                      <a:pt x="0" y="189"/>
                    </a:lnTo>
                    <a:lnTo>
                      <a:pt x="0" y="13"/>
                    </a:lnTo>
                    <a:lnTo>
                      <a:pt x="5" y="13"/>
                    </a:lnTo>
                    <a:lnTo>
                      <a:pt x="12" y="6"/>
                    </a:lnTo>
                    <a:lnTo>
                      <a:pt x="19" y="6"/>
                    </a:lnTo>
                    <a:lnTo>
                      <a:pt x="27" y="6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66" y="0"/>
                    </a:lnTo>
                    <a:lnTo>
                      <a:pt x="89" y="0"/>
                    </a:lnTo>
                    <a:lnTo>
                      <a:pt x="114" y="0"/>
                    </a:lnTo>
                    <a:lnTo>
                      <a:pt x="139" y="0"/>
                    </a:lnTo>
                    <a:lnTo>
                      <a:pt x="165" y="0"/>
                    </a:lnTo>
                    <a:lnTo>
                      <a:pt x="191" y="0"/>
                    </a:lnTo>
                    <a:lnTo>
                      <a:pt x="216" y="6"/>
                    </a:lnTo>
                    <a:lnTo>
                      <a:pt x="241" y="6"/>
                    </a:lnTo>
                    <a:lnTo>
                      <a:pt x="265" y="6"/>
                    </a:lnTo>
                    <a:lnTo>
                      <a:pt x="287" y="13"/>
                    </a:lnTo>
                    <a:lnTo>
                      <a:pt x="306" y="13"/>
                    </a:lnTo>
                    <a:lnTo>
                      <a:pt x="316" y="13"/>
                    </a:lnTo>
                    <a:lnTo>
                      <a:pt x="324" y="13"/>
                    </a:lnTo>
                    <a:lnTo>
                      <a:pt x="331" y="13"/>
                    </a:lnTo>
                    <a:lnTo>
                      <a:pt x="338" y="13"/>
                    </a:lnTo>
                    <a:lnTo>
                      <a:pt x="350" y="13"/>
                    </a:lnTo>
                    <a:lnTo>
                      <a:pt x="359" y="13"/>
                    </a:lnTo>
                    <a:lnTo>
                      <a:pt x="368" y="13"/>
                    </a:lnTo>
                    <a:lnTo>
                      <a:pt x="374" y="13"/>
                    </a:lnTo>
                    <a:lnTo>
                      <a:pt x="379" y="13"/>
                    </a:lnTo>
                    <a:lnTo>
                      <a:pt x="383" y="13"/>
                    </a:lnTo>
                    <a:lnTo>
                      <a:pt x="387" y="13"/>
                    </a:lnTo>
                    <a:lnTo>
                      <a:pt x="390" y="13"/>
                    </a:lnTo>
                    <a:lnTo>
                      <a:pt x="392" y="13"/>
                    </a:lnTo>
                    <a:lnTo>
                      <a:pt x="394" y="13"/>
                    </a:lnTo>
                    <a:lnTo>
                      <a:pt x="396" y="13"/>
                    </a:lnTo>
                    <a:lnTo>
                      <a:pt x="397" y="13"/>
                    </a:lnTo>
                    <a:lnTo>
                      <a:pt x="400" y="13"/>
                    </a:lnTo>
                  </a:path>
                </a:pathLst>
              </a:custGeom>
              <a:solidFill>
                <a:schemeClr val="tx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79899" name="Freeform 27"/>
            <p:cNvSpPr>
              <a:spLocks/>
            </p:cNvSpPr>
            <p:nvPr/>
          </p:nvSpPr>
          <p:spPr bwMode="ltGray">
            <a:xfrm>
              <a:off x="0" y="2"/>
              <a:ext cx="181" cy="4320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141" y="54"/>
                </a:cxn>
                <a:cxn ang="0">
                  <a:pos x="146" y="117"/>
                </a:cxn>
                <a:cxn ang="0">
                  <a:pos x="151" y="172"/>
                </a:cxn>
                <a:cxn ang="0">
                  <a:pos x="155" y="227"/>
                </a:cxn>
                <a:cxn ang="0">
                  <a:pos x="159" y="282"/>
                </a:cxn>
                <a:cxn ang="0">
                  <a:pos x="163" y="331"/>
                </a:cxn>
                <a:cxn ang="0">
                  <a:pos x="170" y="435"/>
                </a:cxn>
                <a:cxn ang="0">
                  <a:pos x="173" y="538"/>
                </a:cxn>
                <a:cxn ang="0">
                  <a:pos x="177" y="642"/>
                </a:cxn>
                <a:cxn ang="0">
                  <a:pos x="179" y="739"/>
                </a:cxn>
                <a:cxn ang="0">
                  <a:pos x="180" y="836"/>
                </a:cxn>
                <a:cxn ang="0">
                  <a:pos x="179" y="932"/>
                </a:cxn>
                <a:cxn ang="0">
                  <a:pos x="178" y="1029"/>
                </a:cxn>
                <a:cxn ang="0">
                  <a:pos x="176" y="1126"/>
                </a:cxn>
                <a:cxn ang="0">
                  <a:pos x="173" y="1230"/>
                </a:cxn>
                <a:cxn ang="0">
                  <a:pos x="170" y="1326"/>
                </a:cxn>
                <a:cxn ang="0">
                  <a:pos x="166" y="1430"/>
                </a:cxn>
                <a:cxn ang="0">
                  <a:pos x="156" y="1651"/>
                </a:cxn>
                <a:cxn ang="0">
                  <a:pos x="146" y="1879"/>
                </a:cxn>
                <a:cxn ang="0">
                  <a:pos x="137" y="2135"/>
                </a:cxn>
                <a:cxn ang="0">
                  <a:pos x="132" y="2266"/>
                </a:cxn>
                <a:cxn ang="0">
                  <a:pos x="128" y="2411"/>
                </a:cxn>
                <a:cxn ang="0">
                  <a:pos x="124" y="2563"/>
                </a:cxn>
                <a:cxn ang="0">
                  <a:pos x="121" y="2715"/>
                </a:cxn>
                <a:cxn ang="0">
                  <a:pos x="118" y="2881"/>
                </a:cxn>
                <a:cxn ang="0">
                  <a:pos x="117" y="3054"/>
                </a:cxn>
                <a:cxn ang="0">
                  <a:pos x="115" y="3240"/>
                </a:cxn>
                <a:cxn ang="0">
                  <a:pos x="115" y="3434"/>
                </a:cxn>
                <a:cxn ang="0">
                  <a:pos x="117" y="3641"/>
                </a:cxn>
                <a:cxn ang="0">
                  <a:pos x="119" y="3856"/>
                </a:cxn>
                <a:cxn ang="0">
                  <a:pos x="123" y="4077"/>
                </a:cxn>
                <a:cxn ang="0">
                  <a:pos x="129" y="4319"/>
                </a:cxn>
                <a:cxn ang="0">
                  <a:pos x="2" y="4319"/>
                </a:cxn>
                <a:cxn ang="0">
                  <a:pos x="0" y="0"/>
                </a:cxn>
                <a:cxn ang="0">
                  <a:pos x="135" y="0"/>
                </a:cxn>
              </a:cxnLst>
              <a:rect l="0" t="0" r="r" b="b"/>
              <a:pathLst>
                <a:path w="181" h="4320">
                  <a:moveTo>
                    <a:pt x="135" y="0"/>
                  </a:moveTo>
                  <a:lnTo>
                    <a:pt x="141" y="54"/>
                  </a:lnTo>
                  <a:lnTo>
                    <a:pt x="146" y="117"/>
                  </a:lnTo>
                  <a:lnTo>
                    <a:pt x="151" y="172"/>
                  </a:lnTo>
                  <a:lnTo>
                    <a:pt x="155" y="227"/>
                  </a:lnTo>
                  <a:lnTo>
                    <a:pt x="159" y="282"/>
                  </a:lnTo>
                  <a:lnTo>
                    <a:pt x="163" y="331"/>
                  </a:lnTo>
                  <a:lnTo>
                    <a:pt x="170" y="435"/>
                  </a:lnTo>
                  <a:lnTo>
                    <a:pt x="173" y="538"/>
                  </a:lnTo>
                  <a:lnTo>
                    <a:pt x="177" y="642"/>
                  </a:lnTo>
                  <a:lnTo>
                    <a:pt x="179" y="739"/>
                  </a:lnTo>
                  <a:lnTo>
                    <a:pt x="180" y="836"/>
                  </a:lnTo>
                  <a:lnTo>
                    <a:pt x="179" y="932"/>
                  </a:lnTo>
                  <a:lnTo>
                    <a:pt x="178" y="1029"/>
                  </a:lnTo>
                  <a:lnTo>
                    <a:pt x="176" y="1126"/>
                  </a:lnTo>
                  <a:lnTo>
                    <a:pt x="173" y="1230"/>
                  </a:lnTo>
                  <a:lnTo>
                    <a:pt x="170" y="1326"/>
                  </a:lnTo>
                  <a:lnTo>
                    <a:pt x="166" y="1430"/>
                  </a:lnTo>
                  <a:lnTo>
                    <a:pt x="156" y="1651"/>
                  </a:lnTo>
                  <a:lnTo>
                    <a:pt x="146" y="1879"/>
                  </a:lnTo>
                  <a:lnTo>
                    <a:pt x="137" y="2135"/>
                  </a:lnTo>
                  <a:lnTo>
                    <a:pt x="132" y="2266"/>
                  </a:lnTo>
                  <a:lnTo>
                    <a:pt x="128" y="2411"/>
                  </a:lnTo>
                  <a:lnTo>
                    <a:pt x="124" y="2563"/>
                  </a:lnTo>
                  <a:lnTo>
                    <a:pt x="121" y="2715"/>
                  </a:lnTo>
                  <a:lnTo>
                    <a:pt x="118" y="2881"/>
                  </a:lnTo>
                  <a:lnTo>
                    <a:pt x="117" y="3054"/>
                  </a:lnTo>
                  <a:lnTo>
                    <a:pt x="115" y="3240"/>
                  </a:lnTo>
                  <a:lnTo>
                    <a:pt x="115" y="3434"/>
                  </a:lnTo>
                  <a:lnTo>
                    <a:pt x="117" y="3641"/>
                  </a:lnTo>
                  <a:lnTo>
                    <a:pt x="119" y="3856"/>
                  </a:lnTo>
                  <a:lnTo>
                    <a:pt x="123" y="4077"/>
                  </a:lnTo>
                  <a:lnTo>
                    <a:pt x="129" y="4319"/>
                  </a:lnTo>
                  <a:lnTo>
                    <a:pt x="2" y="4319"/>
                  </a:lnTo>
                  <a:lnTo>
                    <a:pt x="0" y="0"/>
                  </a:lnTo>
                  <a:lnTo>
                    <a:pt x="135" y="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70196"/>
                    <a:invGamma/>
                  </a:schemeClr>
                </a:gs>
              </a:gsLst>
              <a:lin ang="0" scaled="1"/>
            </a:gra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9900" name="Freeform 28"/>
            <p:cNvSpPr>
              <a:spLocks/>
            </p:cNvSpPr>
            <p:nvPr/>
          </p:nvSpPr>
          <p:spPr bwMode="ltGray">
            <a:xfrm>
              <a:off x="309" y="2"/>
              <a:ext cx="123" cy="4319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6" y="75"/>
                </a:cxn>
                <a:cxn ang="0">
                  <a:pos x="16" y="158"/>
                </a:cxn>
                <a:cxn ang="0">
                  <a:pos x="16" y="255"/>
                </a:cxn>
                <a:cxn ang="0">
                  <a:pos x="16" y="365"/>
                </a:cxn>
                <a:cxn ang="0">
                  <a:pos x="17" y="483"/>
                </a:cxn>
                <a:cxn ang="0">
                  <a:pos x="18" y="614"/>
                </a:cxn>
                <a:cxn ang="0">
                  <a:pos x="20" y="752"/>
                </a:cxn>
                <a:cxn ang="0">
                  <a:pos x="22" y="891"/>
                </a:cxn>
                <a:cxn ang="0">
                  <a:pos x="27" y="1202"/>
                </a:cxn>
                <a:cxn ang="0">
                  <a:pos x="31" y="1527"/>
                </a:cxn>
                <a:cxn ang="0">
                  <a:pos x="36" y="1865"/>
                </a:cxn>
                <a:cxn ang="0">
                  <a:pos x="41" y="2203"/>
                </a:cxn>
                <a:cxn ang="0">
                  <a:pos x="45" y="2549"/>
                </a:cxn>
                <a:cxn ang="0">
                  <a:pos x="46" y="2880"/>
                </a:cxn>
                <a:cxn ang="0">
                  <a:pos x="46" y="3198"/>
                </a:cxn>
                <a:cxn ang="0">
                  <a:pos x="45" y="3350"/>
                </a:cxn>
                <a:cxn ang="0">
                  <a:pos x="44" y="3495"/>
                </a:cxn>
                <a:cxn ang="0">
                  <a:pos x="41" y="3634"/>
                </a:cxn>
                <a:cxn ang="0">
                  <a:pos x="38" y="3758"/>
                </a:cxn>
                <a:cxn ang="0">
                  <a:pos x="34" y="3883"/>
                </a:cxn>
                <a:cxn ang="0">
                  <a:pos x="29" y="3993"/>
                </a:cxn>
                <a:cxn ang="0">
                  <a:pos x="24" y="4090"/>
                </a:cxn>
                <a:cxn ang="0">
                  <a:pos x="17" y="4180"/>
                </a:cxn>
                <a:cxn ang="0">
                  <a:pos x="9" y="4256"/>
                </a:cxn>
                <a:cxn ang="0">
                  <a:pos x="0" y="4318"/>
                </a:cxn>
                <a:cxn ang="0">
                  <a:pos x="122" y="4318"/>
                </a:cxn>
                <a:cxn ang="0">
                  <a:pos x="122" y="0"/>
                </a:cxn>
                <a:cxn ang="0">
                  <a:pos x="18" y="0"/>
                </a:cxn>
              </a:cxnLst>
              <a:rect l="0" t="0" r="r" b="b"/>
              <a:pathLst>
                <a:path w="123" h="4319">
                  <a:moveTo>
                    <a:pt x="18" y="0"/>
                  </a:moveTo>
                  <a:lnTo>
                    <a:pt x="16" y="75"/>
                  </a:lnTo>
                  <a:lnTo>
                    <a:pt x="16" y="158"/>
                  </a:lnTo>
                  <a:lnTo>
                    <a:pt x="16" y="255"/>
                  </a:lnTo>
                  <a:lnTo>
                    <a:pt x="16" y="365"/>
                  </a:lnTo>
                  <a:lnTo>
                    <a:pt x="17" y="483"/>
                  </a:lnTo>
                  <a:lnTo>
                    <a:pt x="18" y="614"/>
                  </a:lnTo>
                  <a:lnTo>
                    <a:pt x="20" y="752"/>
                  </a:lnTo>
                  <a:lnTo>
                    <a:pt x="22" y="891"/>
                  </a:lnTo>
                  <a:lnTo>
                    <a:pt x="27" y="1202"/>
                  </a:lnTo>
                  <a:lnTo>
                    <a:pt x="31" y="1527"/>
                  </a:lnTo>
                  <a:lnTo>
                    <a:pt x="36" y="1865"/>
                  </a:lnTo>
                  <a:lnTo>
                    <a:pt x="41" y="2203"/>
                  </a:lnTo>
                  <a:lnTo>
                    <a:pt x="45" y="2549"/>
                  </a:lnTo>
                  <a:lnTo>
                    <a:pt x="46" y="2880"/>
                  </a:lnTo>
                  <a:lnTo>
                    <a:pt x="46" y="3198"/>
                  </a:lnTo>
                  <a:lnTo>
                    <a:pt x="45" y="3350"/>
                  </a:lnTo>
                  <a:lnTo>
                    <a:pt x="44" y="3495"/>
                  </a:lnTo>
                  <a:lnTo>
                    <a:pt x="41" y="3634"/>
                  </a:lnTo>
                  <a:lnTo>
                    <a:pt x="38" y="3758"/>
                  </a:lnTo>
                  <a:lnTo>
                    <a:pt x="34" y="3883"/>
                  </a:lnTo>
                  <a:lnTo>
                    <a:pt x="29" y="3993"/>
                  </a:lnTo>
                  <a:lnTo>
                    <a:pt x="24" y="4090"/>
                  </a:lnTo>
                  <a:lnTo>
                    <a:pt x="17" y="4180"/>
                  </a:lnTo>
                  <a:lnTo>
                    <a:pt x="9" y="4256"/>
                  </a:lnTo>
                  <a:lnTo>
                    <a:pt x="0" y="4318"/>
                  </a:lnTo>
                  <a:lnTo>
                    <a:pt x="122" y="4318"/>
                  </a:lnTo>
                  <a:lnTo>
                    <a:pt x="122" y="0"/>
                  </a:lnTo>
                  <a:lnTo>
                    <a:pt x="18" y="0"/>
                  </a:lnTo>
                </a:path>
              </a:pathLst>
            </a:custGeom>
            <a:gradFill rotWithShape="0">
              <a:gsLst>
                <a:gs pos="0">
                  <a:schemeClr val="bg1">
                    <a:gamma/>
                    <a:tint val="7019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6669088"/>
            <a:ext cx="1347788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  <a:defRPr/>
            </a:pPr>
            <a:r>
              <a:rPr lang="pt-BR" sz="1200"/>
              <a:t>CIn-UFPE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5D5C2E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5D5C2E"/>
          </a:solidFill>
          <a:latin typeface="Arial" charset="0"/>
        </a:defRPr>
      </a:lvl2pPr>
      <a:lvl3pPr algn="ctr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5D5C2E"/>
          </a:solidFill>
          <a:latin typeface="Arial" charset="0"/>
        </a:defRPr>
      </a:lvl3pPr>
      <a:lvl4pPr algn="ctr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5D5C2E"/>
          </a:solidFill>
          <a:latin typeface="Arial" charset="0"/>
        </a:defRPr>
      </a:lvl4pPr>
      <a:lvl5pPr algn="ctr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5D5C2E"/>
          </a:solidFill>
          <a:latin typeface="Arial" charset="0"/>
        </a:defRPr>
      </a:lvl5pPr>
      <a:lvl6pPr marL="457200" algn="ctr" defTabSz="762000" rtl="0" fontAlgn="base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5D5C2E"/>
          </a:solidFill>
          <a:latin typeface="Arial" charset="0"/>
        </a:defRPr>
      </a:lvl6pPr>
      <a:lvl7pPr marL="914400" algn="ctr" defTabSz="762000" rtl="0" fontAlgn="base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5D5C2E"/>
          </a:solidFill>
          <a:latin typeface="Arial" charset="0"/>
        </a:defRPr>
      </a:lvl7pPr>
      <a:lvl8pPr marL="1371600" algn="ctr" defTabSz="762000" rtl="0" fontAlgn="base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5D5C2E"/>
          </a:solidFill>
          <a:latin typeface="Arial" charset="0"/>
        </a:defRPr>
      </a:lvl8pPr>
      <a:lvl9pPr marL="1828800" algn="ctr" defTabSz="762000" rtl="0" fontAlgn="base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rgbClr val="5D5C2E"/>
          </a:solidFill>
          <a:latin typeface="Arial" charset="0"/>
        </a:defRPr>
      </a:lvl9pPr>
    </p:titleStyle>
    <p:bodyStyle>
      <a:lvl1pPr marL="374650" indent="-374650" algn="l" defTabSz="762000" rtl="0" eaLnBrk="0" fontAlgn="base" hangingPunct="0">
        <a:spcBef>
          <a:spcPct val="60000"/>
        </a:spcBef>
        <a:spcAft>
          <a:spcPct val="0"/>
        </a:spcAft>
        <a:buClr>
          <a:schemeClr val="accent1"/>
        </a:buClr>
        <a:buFont typeface="Monotype Sort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28600" algn="l" defTabSz="7620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2pPr>
      <a:lvl3pPr marL="1212850" indent="-228600" algn="l" defTabSz="762000" rtl="0" eaLnBrk="0" fontAlgn="base" hangingPunct="0">
        <a:spcBef>
          <a:spcPct val="10000"/>
        </a:spcBef>
        <a:spcAft>
          <a:spcPct val="0"/>
        </a:spcAft>
        <a:buChar char="–"/>
        <a:defRPr sz="2000" i="1">
          <a:solidFill>
            <a:schemeClr val="bg2"/>
          </a:solidFill>
          <a:latin typeface="+mn-lt"/>
        </a:defRPr>
      </a:lvl3pPr>
      <a:lvl4pPr marL="163195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defTabSz="76200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defTabSz="76200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defTabSz="76200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defTabSz="76200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038B7794-6948-4AD4-889E-CCCD178F0FC6}" type="slidenum">
              <a:rPr lang="pt-BR"/>
              <a:pPr defTabSz="762000"/>
              <a:t>1</a:t>
            </a:fld>
            <a:endParaRPr lang="pt-BR"/>
          </a:p>
        </p:txBody>
      </p:sp>
      <p:sp>
        <p:nvSpPr>
          <p:cNvPr id="4099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627063"/>
          </a:xfrm>
        </p:spPr>
        <p:txBody>
          <a:bodyPr/>
          <a:lstStyle/>
          <a:p>
            <a:pPr eaLnBrk="1" hangingPunct="1"/>
            <a:r>
              <a:rPr lang="pt-BR" sz="4400" smtClean="0"/>
              <a:t>Planejamento Clássico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72870920-BFBE-4E80-B9EB-9714CD4B122D}" type="slidenum">
              <a:rPr lang="pt-BR"/>
              <a:pPr defTabSz="762000"/>
              <a:t>10</a:t>
            </a:fld>
            <a:endParaRPr lang="pt-BR"/>
          </a:p>
        </p:txBody>
      </p:sp>
      <p:sp>
        <p:nvSpPr>
          <p:cNvPr id="1331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Como fica o operador “ir”?</a:t>
            </a:r>
          </a:p>
        </p:txBody>
      </p:sp>
      <p:sp>
        <p:nvSpPr>
          <p:cNvPr id="31758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Ação de ir de um lugar para outro</a:t>
            </a:r>
          </a:p>
          <a:p>
            <a:pPr lvl="2" eaLnBrk="1" hangingPunct="1"/>
            <a:r>
              <a:rPr lang="pt-BR" smtClean="0"/>
              <a:t>Action (Go(there), </a:t>
            </a:r>
            <a:br>
              <a:rPr lang="pt-BR" smtClean="0"/>
            </a:br>
            <a:r>
              <a:rPr lang="pt-BR" smtClean="0"/>
              <a:t>     PRECOND:At(here) ^ Path(here, there), </a:t>
            </a:r>
            <a:br>
              <a:rPr lang="pt-BR" smtClean="0"/>
            </a:br>
            <a:r>
              <a:rPr lang="pt-BR" smtClean="0"/>
              <a:t>     EFFECT:At(there) ^ ¬ At(here))</a:t>
            </a:r>
          </a:p>
          <a:p>
            <a:pPr lvl="1" eaLnBrk="1" hangingPunct="1"/>
            <a:endParaRPr lang="pt-BR" smtClean="0"/>
          </a:p>
          <a:p>
            <a:pPr lvl="1" eaLnBrk="1" hangingPunct="1"/>
            <a:r>
              <a:rPr lang="pt-BR" smtClean="0"/>
              <a:t> Notação alternativa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Diferença</a:t>
            </a:r>
          </a:p>
          <a:p>
            <a:pPr lvl="2" eaLnBrk="1" hangingPunct="1"/>
            <a:r>
              <a:rPr lang="en-US" smtClean="0"/>
              <a:t>Esquema de ação (Classe). Ex. Go</a:t>
            </a:r>
          </a:p>
          <a:p>
            <a:pPr lvl="2" eaLnBrk="1" hangingPunct="1"/>
            <a:r>
              <a:rPr lang="en-US" smtClean="0"/>
              <a:t>Ação (instância). Ex. Go(Recife)</a:t>
            </a:r>
          </a:p>
          <a:p>
            <a:pPr eaLnBrk="1" hangingPunct="1"/>
            <a:endParaRPr lang="pt-BR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484438" y="3284538"/>
            <a:ext cx="3155950" cy="1235075"/>
            <a:chOff x="2160" y="2160"/>
            <a:chExt cx="1988" cy="778"/>
          </a:xfrm>
        </p:grpSpPr>
        <p:sp>
          <p:nvSpPr>
            <p:cNvPr id="31748" name="Rectangle 4"/>
            <p:cNvSpPr>
              <a:spLocks noChangeArrowheads="1"/>
            </p:cNvSpPr>
            <p:nvPr/>
          </p:nvSpPr>
          <p:spPr bwMode="auto">
            <a:xfrm>
              <a:off x="2483" y="2404"/>
              <a:ext cx="1346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pt-BR" sz="20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Go(there)</a:t>
              </a:r>
            </a:p>
          </p:txBody>
        </p:sp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2160" y="2160"/>
              <a:ext cx="19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 sz="20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At(here), Path(here, there)</a:t>
              </a:r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2387" y="2688"/>
              <a:ext cx="15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 sz="20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At(there), </a:t>
              </a:r>
              <a:r>
                <a:rPr lang="pt-BR" sz="2000" i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</a:t>
              </a:r>
              <a:r>
                <a:rPr lang="pt-BR" sz="20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At(here)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D23EE43D-C1FA-4063-941E-6E0444364025}" type="slidenum">
              <a:rPr lang="pt-BR"/>
              <a:pPr defTabSz="762000"/>
              <a:t>11</a:t>
            </a:fld>
            <a:endParaRPr lang="pt-BR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STRIPS: Semântica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Ação aplicável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Uma ação O é </a:t>
            </a:r>
            <a:r>
              <a:rPr lang="pt-BR" b="1" smtClean="0"/>
              <a:t>aplicável</a:t>
            </a:r>
            <a:r>
              <a:rPr lang="pt-BR" smtClean="0"/>
              <a:t> a um estado s, se  </a:t>
            </a:r>
            <a:br>
              <a:rPr lang="pt-BR" smtClean="0"/>
            </a:br>
            <a:r>
              <a:rPr lang="pt-BR" smtClean="0"/>
              <a:t>precond (O) </a:t>
            </a:r>
            <a:r>
              <a:rPr lang="pt-BR" smtClean="0">
                <a:sym typeface="Symbol" pitchFamily="18" charset="2"/>
              </a:rPr>
              <a:t></a:t>
            </a:r>
            <a:r>
              <a:rPr lang="pt-BR" smtClean="0"/>
              <a:t> s (pré-condições satisfeitas)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Ex.:  Fly(P1, JFK, SFO) aplicável ao estado:</a:t>
            </a:r>
            <a:br>
              <a:rPr lang="pt-BR" smtClean="0"/>
            </a:br>
            <a:r>
              <a:rPr lang="pt-BR" smtClean="0"/>
              <a:t>        At(P1,JFK) </a:t>
            </a:r>
            <a:r>
              <a:rPr lang="pt-BR" smtClean="0">
                <a:sym typeface="Symbol" pitchFamily="18" charset="2"/>
              </a:rPr>
              <a:t> Plane(P1)  Airport(JFK)  Airport(SFO) </a:t>
            </a:r>
            <a:br>
              <a:rPr lang="pt-BR" smtClean="0">
                <a:sym typeface="Symbol" pitchFamily="18" charset="2"/>
              </a:rPr>
            </a:br>
            <a:r>
              <a:rPr lang="pt-BR" smtClean="0">
                <a:sym typeface="Symbol" pitchFamily="18" charset="2"/>
              </a:rPr>
              <a:t>        </a:t>
            </a:r>
            <a:r>
              <a:rPr lang="pt-BR" smtClean="0">
                <a:solidFill>
                  <a:srgbClr val="996633"/>
                </a:solidFill>
                <a:sym typeface="Symbol" pitchFamily="18" charset="2"/>
              </a:rPr>
              <a:t> At(P2,SFO)  Plane(P2)  ...</a:t>
            </a:r>
            <a:endParaRPr lang="pt-BR" smtClean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Resultado de uma ação (levando do estado s a s’):</a:t>
            </a:r>
          </a:p>
          <a:p>
            <a:pPr lvl="1" eaLnBrk="1" hangingPunct="1">
              <a:lnSpc>
                <a:spcPct val="90000"/>
              </a:lnSpc>
            </a:pPr>
            <a:r>
              <a:rPr lang="pt-BR" b="1" smtClean="0"/>
              <a:t>Literais positivos</a:t>
            </a:r>
            <a:r>
              <a:rPr lang="pt-BR" smtClean="0"/>
              <a:t> do efeito da ação são adicionados ao novo estado s’</a:t>
            </a:r>
          </a:p>
          <a:p>
            <a:pPr lvl="1" eaLnBrk="1" hangingPunct="1">
              <a:lnSpc>
                <a:spcPct val="90000"/>
              </a:lnSpc>
            </a:pPr>
            <a:r>
              <a:rPr lang="pt-BR" b="1" smtClean="0"/>
              <a:t>Literais negativos </a:t>
            </a:r>
            <a:r>
              <a:rPr lang="pt-BR" smtClean="0"/>
              <a:t>são removidos de s’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Ex.: estado após execução de Fly(P1, JFK, SFO):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smtClean="0"/>
              <a:t>           At(P1,SFO) </a:t>
            </a:r>
            <a:r>
              <a:rPr lang="pt-BR" smtClean="0">
                <a:sym typeface="Symbol" pitchFamily="18" charset="2"/>
              </a:rPr>
              <a:t> At(P2,SFO)  Plane(P1)  Plane(P2) 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smtClean="0">
                <a:sym typeface="Symbol" pitchFamily="18" charset="2"/>
              </a:rPr>
              <a:t>           Airport(JFK)  Airport(SFO)</a:t>
            </a:r>
            <a:endParaRPr lang="pt-BR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C9B84C6B-2EA4-4F1B-A636-B7F1B4DB45F6}" type="slidenum">
              <a:rPr lang="pt-BR"/>
              <a:pPr defTabSz="762000"/>
              <a:t>12</a:t>
            </a:fld>
            <a:endParaRPr lang="pt-BR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2188"/>
          </a:xfrm>
        </p:spPr>
        <p:txBody>
          <a:bodyPr/>
          <a:lstStyle/>
          <a:p>
            <a:pPr defTabSz="914400" eaLnBrk="1" hangingPunct="1"/>
            <a:r>
              <a:rPr lang="pt-BR" smtClean="0"/>
              <a:t>Semântica de STRIPS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 marL="342900" indent="-342900" defTabSz="914400" eaLnBrk="1" hangingPunct="1"/>
            <a:r>
              <a:rPr lang="en-US" smtClean="0"/>
              <a:t>Strip assumption</a:t>
            </a:r>
          </a:p>
          <a:p>
            <a:pPr marL="742950" lvl="1" indent="-285750" defTabSz="914400" eaLnBrk="1" hangingPunct="1"/>
            <a:r>
              <a:rPr lang="pt-BR" smtClean="0"/>
              <a:t>se </a:t>
            </a:r>
            <a:r>
              <a:rPr lang="pt-BR" i="1" smtClean="0"/>
              <a:t>P</a:t>
            </a:r>
            <a:r>
              <a:rPr lang="pt-BR" smtClean="0"/>
              <a:t> já existe em </a:t>
            </a:r>
            <a:r>
              <a:rPr lang="pt-BR" i="1" smtClean="0"/>
              <a:t>s</a:t>
            </a:r>
            <a:r>
              <a:rPr lang="pt-BR" smtClean="0"/>
              <a:t>, ele não é duplicado e</a:t>
            </a:r>
          </a:p>
          <a:p>
            <a:pPr marL="742950" lvl="1" indent="-285750" defTabSz="914400" eaLnBrk="1" hangingPunct="1"/>
            <a:r>
              <a:rPr lang="pt-BR" smtClean="0"/>
              <a:t>se o efeito negativo </a:t>
            </a:r>
            <a:r>
              <a:rPr lang="pt-BR" i="1" smtClean="0"/>
              <a:t>(</a:t>
            </a:r>
            <a:r>
              <a:rPr lang="pt-BR" i="1" smtClean="0">
                <a:sym typeface="Symbol" pitchFamily="18" charset="2"/>
              </a:rPr>
              <a:t> P</a:t>
            </a:r>
            <a:r>
              <a:rPr lang="pt-BR" i="1" smtClean="0"/>
              <a:t>)</a:t>
            </a:r>
            <a:r>
              <a:rPr lang="pt-BR" smtClean="0"/>
              <a:t> não existe em </a:t>
            </a:r>
            <a:r>
              <a:rPr lang="pt-BR" i="1" smtClean="0"/>
              <a:t>s</a:t>
            </a:r>
            <a:r>
              <a:rPr lang="pt-BR" smtClean="0"/>
              <a:t>, ele é ignorado (não precisa adicionar)</a:t>
            </a:r>
          </a:p>
          <a:p>
            <a:pPr marL="342900" indent="-342900" defTabSz="914400" eaLnBrk="1" hangingPunct="1"/>
            <a:r>
              <a:rPr lang="pt-BR" smtClean="0"/>
              <a:t>Solução</a:t>
            </a:r>
          </a:p>
          <a:p>
            <a:pPr marL="742950" lvl="1" indent="-285750" defTabSz="914400" eaLnBrk="1" hangingPunct="1"/>
            <a:r>
              <a:rPr lang="pt-BR" smtClean="0"/>
              <a:t>Seqüência de ações que quando executada desde o estado inicial leva ao objetivo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C1FCD9B6-6244-460E-9A3E-C429526A1BD3}" type="slidenum">
              <a:rPr lang="pt-BR"/>
              <a:pPr defTabSz="762000"/>
              <a:t>13</a:t>
            </a:fld>
            <a:endParaRPr lang="pt-B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Exercício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Fazer descrição STRIPS para transporte de </a:t>
            </a:r>
            <a:r>
              <a:rPr lang="pt-BR" smtClean="0">
                <a:solidFill>
                  <a:schemeClr val="hlink"/>
                </a:solidFill>
              </a:rPr>
              <a:t>carga </a:t>
            </a:r>
            <a:r>
              <a:rPr lang="pt-BR" smtClean="0"/>
              <a:t>por </a:t>
            </a:r>
            <a:r>
              <a:rPr lang="pt-BR" smtClean="0">
                <a:solidFill>
                  <a:schemeClr val="hlink"/>
                </a:solidFill>
              </a:rPr>
              <a:t>avião</a:t>
            </a:r>
            <a:r>
              <a:rPr lang="pt-BR" smtClean="0"/>
              <a:t> de um </a:t>
            </a:r>
            <a:r>
              <a:rPr lang="pt-BR" smtClean="0">
                <a:solidFill>
                  <a:schemeClr val="hlink"/>
                </a:solidFill>
              </a:rPr>
              <a:t>aeroporto</a:t>
            </a:r>
            <a:r>
              <a:rPr lang="pt-BR" smtClean="0"/>
              <a:t> a outro</a:t>
            </a:r>
          </a:p>
          <a:p>
            <a:pPr lvl="1" eaLnBrk="1" hangingPunct="1"/>
            <a:r>
              <a:rPr lang="pt-BR" smtClean="0"/>
              <a:t>Estado inicial:</a:t>
            </a:r>
          </a:p>
          <a:p>
            <a:pPr lvl="1" eaLnBrk="1" hangingPunct="1"/>
            <a:r>
              <a:rPr lang="pt-BR" smtClean="0"/>
              <a:t>Objetivo: </a:t>
            </a:r>
          </a:p>
          <a:p>
            <a:pPr lvl="1" eaLnBrk="1" hangingPunct="1"/>
            <a:r>
              <a:rPr lang="pt-BR" smtClean="0"/>
              <a:t>Ações: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0CB10EAD-DAD0-47B8-8694-4F87751574A8}" type="slidenum">
              <a:rPr lang="pt-BR"/>
              <a:pPr defTabSz="762000"/>
              <a:t>14</a:t>
            </a:fld>
            <a:endParaRPr lang="pt-BR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pt-BR" smtClean="0"/>
              <a:t>Exercício (resposta)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 eaLnBrk="1" hangingPunct="1">
              <a:buFont typeface="Monotype Sorts" pitchFamily="2" charset="2"/>
              <a:buNone/>
            </a:pPr>
            <a:r>
              <a:rPr lang="pt-BR" sz="1800" b="0" smtClean="0"/>
              <a:t>	Init( At(C1, SFO) </a:t>
            </a:r>
            <a:r>
              <a:rPr lang="pt-BR" sz="1800" b="0" smtClean="0">
                <a:sym typeface="Symbol" pitchFamily="18" charset="2"/>
              </a:rPr>
              <a:t> </a:t>
            </a:r>
            <a:r>
              <a:rPr lang="pt-BR" sz="1800" b="0" smtClean="0"/>
              <a:t>At(C2, JFK) </a:t>
            </a:r>
            <a:r>
              <a:rPr lang="pt-BR" sz="1800" b="0" smtClean="0">
                <a:sym typeface="Symbol" pitchFamily="18" charset="2"/>
              </a:rPr>
              <a:t> </a:t>
            </a:r>
            <a:r>
              <a:rPr lang="pt-BR" sz="1800" b="0" smtClean="0"/>
              <a:t>At(P1, SFO) </a:t>
            </a:r>
            <a:r>
              <a:rPr lang="pt-BR" sz="1800" b="0" smtClean="0">
                <a:sym typeface="Symbol" pitchFamily="18" charset="2"/>
              </a:rPr>
              <a:t> </a:t>
            </a:r>
            <a:r>
              <a:rPr lang="pt-BR" sz="1800" b="0" smtClean="0"/>
              <a:t>At(P2, JFK) </a:t>
            </a:r>
            <a:r>
              <a:rPr lang="pt-BR" sz="1800" b="0" smtClean="0">
                <a:sym typeface="Symbol" pitchFamily="18" charset="2"/>
              </a:rPr>
              <a:t> </a:t>
            </a:r>
            <a:r>
              <a:rPr lang="pt-BR" sz="1800" b="0" smtClean="0"/>
              <a:t>Cargo(C1)</a:t>
            </a:r>
            <a:br>
              <a:rPr lang="pt-BR" sz="1800" b="0" smtClean="0"/>
            </a:br>
            <a:r>
              <a:rPr lang="pt-BR" sz="1800" b="0" smtClean="0"/>
              <a:t>      </a:t>
            </a:r>
            <a:r>
              <a:rPr lang="pt-BR" sz="1800" b="0" smtClean="0">
                <a:sym typeface="Symbol" pitchFamily="18" charset="2"/>
              </a:rPr>
              <a:t> C</a:t>
            </a:r>
            <a:r>
              <a:rPr lang="pt-BR" sz="1800" b="0" smtClean="0"/>
              <a:t>argo(C2) </a:t>
            </a:r>
            <a:r>
              <a:rPr lang="pt-BR" sz="1800" b="0" smtClean="0">
                <a:sym typeface="Symbol" pitchFamily="18" charset="2"/>
              </a:rPr>
              <a:t> Plane(P1)  Plane(P2)  Airport(JFK)  Airport(SFO) )</a:t>
            </a:r>
          </a:p>
          <a:p>
            <a:pPr marL="342900" indent="-342900" defTabSz="914400" eaLnBrk="1" hangingPunct="1">
              <a:buFont typeface="Monotype Sorts" pitchFamily="2" charset="2"/>
              <a:buNone/>
            </a:pPr>
            <a:r>
              <a:rPr lang="pt-BR" sz="1800" b="0" smtClean="0">
                <a:sym typeface="Symbol" pitchFamily="18" charset="2"/>
              </a:rPr>
              <a:t>	Goal( At(C1, JFK)  At(C2, SFO))</a:t>
            </a:r>
          </a:p>
          <a:p>
            <a:pPr marL="342900" indent="-342900" defTabSz="914400" eaLnBrk="1" hangingPunct="1">
              <a:buFont typeface="Monotype Sorts" pitchFamily="2" charset="2"/>
              <a:buNone/>
            </a:pPr>
            <a:r>
              <a:rPr lang="pt-BR" sz="1800" b="0" smtClean="0">
                <a:sym typeface="Symbol" pitchFamily="18" charset="2"/>
              </a:rPr>
              <a:t>	Action( Load(c, p, a),</a:t>
            </a:r>
          </a:p>
          <a:p>
            <a:pPr marL="342900" indent="-342900" defTabSz="914400" eaLnBrk="1" hangingPunct="1">
              <a:buFont typeface="Monotype Sorts" pitchFamily="2" charset="2"/>
              <a:buNone/>
            </a:pPr>
            <a:r>
              <a:rPr lang="pt-BR" sz="1800" b="0" smtClean="0">
                <a:sym typeface="Symbol" pitchFamily="18" charset="2"/>
              </a:rPr>
              <a:t>		PRECOND: At(c, a)  At(p, a)  Cargo(c)  Plane(p)  Airport(a)</a:t>
            </a:r>
          </a:p>
          <a:p>
            <a:pPr marL="342900" indent="-342900" defTabSz="914400" eaLnBrk="1" hangingPunct="1">
              <a:buFont typeface="Monotype Sorts" pitchFamily="2" charset="2"/>
              <a:buNone/>
            </a:pPr>
            <a:r>
              <a:rPr lang="pt-BR" sz="1800" b="0" smtClean="0">
                <a:sym typeface="Symbol" pitchFamily="18" charset="2"/>
              </a:rPr>
              <a:t>		EFFECT: At(c, a)  In(c, p) )</a:t>
            </a:r>
          </a:p>
          <a:p>
            <a:pPr marL="342900" indent="-342900" defTabSz="914400" eaLnBrk="1" hangingPunct="1">
              <a:buFont typeface="Monotype Sorts" pitchFamily="2" charset="2"/>
              <a:buNone/>
            </a:pPr>
            <a:r>
              <a:rPr lang="pt-BR" sz="1800" b="0" smtClean="0">
                <a:sym typeface="Symbol" pitchFamily="18" charset="2"/>
              </a:rPr>
              <a:t>	Action( Unload(c, p, a),</a:t>
            </a:r>
          </a:p>
          <a:p>
            <a:pPr marL="342900" indent="-342900" defTabSz="914400" eaLnBrk="1" hangingPunct="1">
              <a:buFont typeface="Monotype Sorts" pitchFamily="2" charset="2"/>
              <a:buNone/>
            </a:pPr>
            <a:r>
              <a:rPr lang="pt-BR" sz="1800" b="0" smtClean="0">
                <a:sym typeface="Symbol" pitchFamily="18" charset="2"/>
              </a:rPr>
              <a:t>		PRECOND: In(c, p)  At(p, a)  Cargo(c)  Plane(p)  Airport(a)</a:t>
            </a:r>
          </a:p>
          <a:p>
            <a:pPr marL="342900" indent="-342900" defTabSz="914400" eaLnBrk="1" hangingPunct="1">
              <a:buFont typeface="Monotype Sorts" pitchFamily="2" charset="2"/>
              <a:buNone/>
            </a:pPr>
            <a:r>
              <a:rPr lang="pt-BR" sz="1800" b="0" smtClean="0">
                <a:sym typeface="Symbol" pitchFamily="18" charset="2"/>
              </a:rPr>
              <a:t>		EFFECT: At(c, a)  In(c, p) )</a:t>
            </a:r>
          </a:p>
          <a:p>
            <a:pPr marL="342900" indent="-342900" defTabSz="914400" eaLnBrk="1" hangingPunct="1">
              <a:buFont typeface="Monotype Sorts" pitchFamily="2" charset="2"/>
              <a:buNone/>
            </a:pPr>
            <a:r>
              <a:rPr lang="pt-BR" sz="1800" b="0" smtClean="0">
                <a:sym typeface="Symbol" pitchFamily="18" charset="2"/>
              </a:rPr>
              <a:t>	Action (Fly(p, from, to),</a:t>
            </a:r>
          </a:p>
          <a:p>
            <a:pPr marL="342900" indent="-342900" defTabSz="914400" eaLnBrk="1" hangingPunct="1">
              <a:buFont typeface="Monotype Sorts" pitchFamily="2" charset="2"/>
              <a:buNone/>
            </a:pPr>
            <a:r>
              <a:rPr lang="pt-BR" sz="1800" b="0" smtClean="0">
                <a:sym typeface="Symbol" pitchFamily="18" charset="2"/>
              </a:rPr>
              <a:t>		PRECOND: At(p, from)  Plane(p)  Airport(from)  Airport(to)</a:t>
            </a:r>
          </a:p>
          <a:p>
            <a:pPr marL="342900" indent="-342900" defTabSz="914400" eaLnBrk="1" hangingPunct="1">
              <a:buFont typeface="Monotype Sorts" pitchFamily="2" charset="2"/>
              <a:buNone/>
            </a:pPr>
            <a:r>
              <a:rPr lang="pt-BR" sz="1800" b="0" smtClean="0">
                <a:sym typeface="Symbol" pitchFamily="18" charset="2"/>
              </a:rPr>
              <a:t>		EFFECT:  At(p, from)  At(p, to)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46854897-C156-4665-B394-D8C4770A60E3}" type="slidenum">
              <a:rPr lang="pt-BR"/>
              <a:pPr defTabSz="762000"/>
              <a:t>15</a:t>
            </a:fld>
            <a:endParaRPr lang="pt-BR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Mundo dos blocos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 que falar</a:t>
            </a:r>
          </a:p>
          <a:p>
            <a:pPr lvl="1" eaLnBrk="1" hangingPunct="1"/>
            <a:r>
              <a:rPr lang="pt-BR" smtClean="0"/>
              <a:t>um conjunto de blocos sobre uma mesa a serem empilhados numa certa ordem</a:t>
            </a:r>
          </a:p>
          <a:p>
            <a:pPr lvl="1" eaLnBrk="1" hangingPunct="1"/>
            <a:r>
              <a:rPr lang="pt-BR" smtClean="0"/>
              <a:t>só se pode mover um bloco se não houver nada em cima dele </a:t>
            </a:r>
          </a:p>
          <a:p>
            <a:pPr eaLnBrk="1" hangingPunct="1"/>
            <a:r>
              <a:rPr lang="pt-BR" smtClean="0"/>
              <a:t>Vocabulário</a:t>
            </a:r>
          </a:p>
          <a:p>
            <a:pPr lvl="1" eaLnBrk="1" hangingPunct="1"/>
            <a:r>
              <a:rPr lang="pt-BR" smtClean="0"/>
              <a:t>On(b,x) - bloco b está em cima de x</a:t>
            </a:r>
          </a:p>
          <a:p>
            <a:pPr lvl="1" eaLnBrk="1" hangingPunct="1"/>
            <a:r>
              <a:rPr lang="pt-BR" smtClean="0"/>
              <a:t>PutOn(b, x, y) - mover b de x para y</a:t>
            </a:r>
          </a:p>
          <a:p>
            <a:pPr eaLnBrk="1" hangingPunct="1"/>
            <a:endParaRPr lang="pt-BR" smtClean="0"/>
          </a:p>
        </p:txBody>
      </p:sp>
      <p:sp>
        <p:nvSpPr>
          <p:cNvPr id="18437" name="Rectangle 4" descr="Granito"/>
          <p:cNvSpPr>
            <a:spLocks noChangeArrowheads="1"/>
          </p:cNvSpPr>
          <p:nvPr/>
        </p:nvSpPr>
        <p:spPr bwMode="auto">
          <a:xfrm>
            <a:off x="982663" y="6513513"/>
            <a:ext cx="3228975" cy="1555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905000" y="6056313"/>
            <a:ext cx="366713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/>
              <a:t>B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2895600" y="5599113"/>
            <a:ext cx="381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/>
              <a:t>C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2895600" y="6056313"/>
            <a:ext cx="366713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/>
              <a:t>A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6705600" y="5141913"/>
            <a:ext cx="366713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/>
              <a:t>A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6705600" y="5599113"/>
            <a:ext cx="366713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/>
              <a:t>B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6705600" y="6056313"/>
            <a:ext cx="381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/>
              <a:t>C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971550" y="5229225"/>
            <a:ext cx="1682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/>
              <a:t>Estado inicial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4932363" y="5157788"/>
            <a:ext cx="1511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/>
              <a:t>Estado final</a:t>
            </a:r>
          </a:p>
        </p:txBody>
      </p:sp>
      <p:sp>
        <p:nvSpPr>
          <p:cNvPr id="18446" name="Rectangle 13" descr="Granito"/>
          <p:cNvSpPr>
            <a:spLocks noChangeArrowheads="1"/>
          </p:cNvSpPr>
          <p:nvPr/>
        </p:nvSpPr>
        <p:spPr bwMode="auto">
          <a:xfrm>
            <a:off x="4799013" y="6524625"/>
            <a:ext cx="3228975" cy="1555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33EEBB71-6D2A-4592-B895-68D8B7DB9FF9}" type="slidenum">
              <a:rPr lang="pt-BR"/>
              <a:pPr defTabSz="762000"/>
              <a:t>16</a:t>
            </a:fld>
            <a:endParaRPr lang="pt-BR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Mundo dos blocos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Problema 1</a:t>
            </a:r>
          </a:p>
          <a:p>
            <a:pPr lvl="1" eaLnBrk="1" hangingPunct="1"/>
            <a:r>
              <a:rPr lang="pt-BR" smtClean="0"/>
              <a:t>como representar em Strips que não há nada sobre um bloco? </a:t>
            </a:r>
          </a:p>
          <a:p>
            <a:pPr lvl="1" eaLnBrk="1" hangingPunct="1"/>
            <a:r>
              <a:rPr lang="pt-BR" smtClean="0"/>
              <a:t>Não podemos usar </a:t>
            </a:r>
            <a:r>
              <a:rPr lang="pt-BR" smtClean="0">
                <a:sym typeface="Symbol" pitchFamily="18" charset="2"/>
              </a:rPr>
              <a:t></a:t>
            </a:r>
            <a:r>
              <a:rPr lang="pt-BR" smtClean="0"/>
              <a:t>x on(x,b) ou </a:t>
            </a:r>
            <a:r>
              <a:rPr lang="pt-BR" smtClean="0">
                <a:sym typeface="Symbol" pitchFamily="18" charset="2"/>
              </a:rPr>
              <a:t> </a:t>
            </a:r>
            <a:r>
              <a:rPr lang="pt-BR" smtClean="0"/>
              <a:t>x </a:t>
            </a:r>
            <a:r>
              <a:rPr lang="pt-BR" smtClean="0">
                <a:sym typeface="Symbol" pitchFamily="18" charset="2"/>
              </a:rPr>
              <a:t></a:t>
            </a:r>
            <a:r>
              <a:rPr lang="pt-BR" smtClean="0"/>
              <a:t>on(x,b)</a:t>
            </a:r>
          </a:p>
          <a:p>
            <a:pPr lvl="1" eaLnBrk="1" hangingPunct="1"/>
            <a:r>
              <a:rPr lang="pt-BR" smtClean="0"/>
              <a:t>Solução: Clear(x)</a:t>
            </a:r>
          </a:p>
          <a:p>
            <a:pPr eaLnBrk="1" hangingPunct="1"/>
            <a:r>
              <a:rPr lang="pt-BR" smtClean="0"/>
              <a:t>Ação</a:t>
            </a:r>
          </a:p>
          <a:p>
            <a:pPr lvl="1" eaLnBrk="1" hangingPunct="1">
              <a:buFontTx/>
              <a:buNone/>
            </a:pPr>
            <a:r>
              <a:rPr lang="pt-BR" smtClean="0"/>
              <a:t>Op(ACTION: PutOn(b, x, y),</a:t>
            </a:r>
          </a:p>
          <a:p>
            <a:pPr lvl="1" eaLnBrk="1" hangingPunct="1">
              <a:buFontTx/>
              <a:buNone/>
            </a:pPr>
            <a:r>
              <a:rPr lang="pt-BR" smtClean="0"/>
              <a:t>     PRECOND: On(b, x) ^ Clear(b) ^ Clear(y)</a:t>
            </a:r>
          </a:p>
          <a:p>
            <a:pPr lvl="1" eaLnBrk="1" hangingPunct="1">
              <a:buFontTx/>
              <a:buNone/>
            </a:pPr>
            <a:r>
              <a:rPr lang="pt-BR" smtClean="0"/>
              <a:t>	EFFECT: On(b, y) ^ Clear(x) ^  </a:t>
            </a:r>
            <a:r>
              <a:rPr lang="pt-BR" smtClean="0">
                <a:sym typeface="Symbol" pitchFamily="18" charset="2"/>
              </a:rPr>
              <a:t></a:t>
            </a:r>
            <a:r>
              <a:rPr lang="pt-BR" smtClean="0"/>
              <a:t>On(b, x) ^ </a:t>
            </a:r>
            <a:r>
              <a:rPr lang="pt-BR" smtClean="0">
                <a:sym typeface="Symbol" pitchFamily="18" charset="2"/>
              </a:rPr>
              <a:t></a:t>
            </a:r>
            <a:r>
              <a:rPr lang="pt-BR" smtClean="0"/>
              <a:t>Clear(y))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DB1AFE78-9689-449D-8AB7-51F7B0DA80ED}" type="slidenum">
              <a:rPr lang="pt-BR"/>
              <a:pPr defTabSz="762000"/>
              <a:t>17</a:t>
            </a:fld>
            <a:endParaRPr lang="pt-B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304800"/>
            <a:ext cx="8189912" cy="465138"/>
          </a:xfrm>
        </p:spPr>
        <p:txBody>
          <a:bodyPr/>
          <a:lstStyle/>
          <a:p>
            <a:pPr eaLnBrk="1" hangingPunct="1"/>
            <a:r>
              <a:rPr lang="pt-BR" smtClean="0"/>
              <a:t>Mundo dos Blocos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54113" y="1143000"/>
            <a:ext cx="7989887" cy="5181600"/>
          </a:xfrm>
        </p:spPr>
        <p:txBody>
          <a:bodyPr/>
          <a:lstStyle/>
          <a:p>
            <a:pPr eaLnBrk="1" hangingPunct="1"/>
            <a:r>
              <a:rPr lang="pt-BR" smtClean="0"/>
              <a:t>Problema 2: Clear(Table) !</a:t>
            </a:r>
          </a:p>
          <a:p>
            <a:pPr marL="952500" lvl="1" indent="-387350" eaLnBrk="1" hangingPunct="1"/>
            <a:r>
              <a:rPr lang="pt-BR" smtClean="0"/>
              <a:t>Cabem mais de um bloco sobre a mesa, logo... </a:t>
            </a:r>
          </a:p>
          <a:p>
            <a:pPr marL="952500" lvl="1" indent="-387350" eaLnBrk="1" hangingPunct="1"/>
            <a:r>
              <a:rPr lang="pt-BR" smtClean="0"/>
              <a:t>Não é preciso testar clear(mesa) e nem modificar clear(mesa) quando novo bloco for posto em cima dela</a:t>
            </a:r>
          </a:p>
          <a:p>
            <a:pPr eaLnBrk="1" hangingPunct="1"/>
            <a:r>
              <a:rPr lang="pt-BR" smtClean="0"/>
              <a:t>Solução 2:</a:t>
            </a:r>
          </a:p>
          <a:p>
            <a:pPr marL="952500" lvl="1" indent="-387350" eaLnBrk="1" hangingPunct="1"/>
            <a:r>
              <a:rPr lang="pt-BR" smtClean="0"/>
              <a:t>Op(ACTION: PutOnTable(b, x),</a:t>
            </a:r>
          </a:p>
          <a:p>
            <a:pPr marL="952500" lvl="1" indent="-387350" eaLnBrk="1" hangingPunct="1">
              <a:buFontTx/>
              <a:buNone/>
            </a:pPr>
            <a:r>
              <a:rPr lang="pt-BR" smtClean="0"/>
              <a:t>	PRECOND: On(b, x) ^ Clear(b),</a:t>
            </a:r>
          </a:p>
          <a:p>
            <a:pPr marL="952500" lvl="1" indent="-387350" eaLnBrk="1" hangingPunct="1">
              <a:buFontTx/>
              <a:buNone/>
            </a:pPr>
            <a:r>
              <a:rPr lang="pt-BR" smtClean="0"/>
              <a:t>	EFFECT: On(b, Table) ^ Clear(x) ^ </a:t>
            </a:r>
            <a:r>
              <a:rPr lang="pt-BR" smtClean="0">
                <a:sym typeface="Symbol" pitchFamily="18" charset="2"/>
              </a:rPr>
              <a:t></a:t>
            </a:r>
            <a:r>
              <a:rPr lang="pt-BR" smtClean="0"/>
              <a:t>On(b, x))</a:t>
            </a:r>
          </a:p>
          <a:p>
            <a:pPr marL="952500" lvl="1" indent="-387350" eaLnBrk="1" hangingPunct="1"/>
            <a:r>
              <a:rPr lang="pt-BR" smtClean="0"/>
              <a:t>Redefinir o conceito de Clear(x) para “existe espaço livre em cima de x”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6259782D-DE7C-4F2F-9245-8AD101F20CF8}" type="slidenum">
              <a:rPr lang="pt-BR"/>
              <a:pPr defTabSz="762000"/>
              <a:t>18</a:t>
            </a:fld>
            <a:endParaRPr lang="pt-BR"/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Sobre as restrições sintáticas de STRIP</a:t>
            </a: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Objetivos de uma linguagem mais restrita</a:t>
            </a:r>
          </a:p>
          <a:p>
            <a:pPr lvl="1" eaLnBrk="1" hangingPunct="1"/>
            <a:r>
              <a:rPr lang="pt-BR" smtClean="0"/>
              <a:t> algoritmos (planners) simples e eficientes</a:t>
            </a:r>
          </a:p>
          <a:p>
            <a:pPr eaLnBrk="1" hangingPunct="1"/>
            <a:r>
              <a:rPr lang="pt-BR" smtClean="0"/>
              <a:t>Problema</a:t>
            </a:r>
          </a:p>
          <a:p>
            <a:pPr lvl="1" eaLnBrk="1" hangingPunct="1"/>
            <a:r>
              <a:rPr lang="pt-BR" smtClean="0"/>
              <a:t>Falta expressividade</a:t>
            </a:r>
          </a:p>
          <a:p>
            <a:pPr eaLnBrk="1" hangingPunct="1"/>
            <a:r>
              <a:rPr lang="pt-BR" smtClean="0"/>
              <a:t>Evolução: várias linguagens</a:t>
            </a:r>
          </a:p>
          <a:p>
            <a:pPr lvl="1" eaLnBrk="1" hangingPunct="1"/>
            <a:r>
              <a:rPr lang="pt-BR" smtClean="0"/>
              <a:t>ADL: Action Description Language</a:t>
            </a:r>
          </a:p>
          <a:p>
            <a:pPr lvl="1" eaLnBrk="1" hangingPunct="1"/>
            <a:r>
              <a:rPr lang="pt-BR" smtClean="0"/>
              <a:t>PDDL: Planning Domain Definition Language (engloba todas)</a:t>
            </a:r>
          </a:p>
          <a:p>
            <a:pPr eaLnBrk="1" hangingPunct="1"/>
            <a:r>
              <a:rPr lang="pt-BR" smtClean="0"/>
              <a:t>Exemplo do avião com ADL</a:t>
            </a:r>
          </a:p>
          <a:p>
            <a:pPr lvl="1" eaLnBrk="1" hangingPunct="1"/>
            <a:r>
              <a:rPr lang="pt-BR" smtClean="0"/>
              <a:t>Action( Fly(p : Plane, from : Airport, to : airport),</a:t>
            </a:r>
            <a:br>
              <a:rPr lang="pt-BR" smtClean="0"/>
            </a:br>
            <a:r>
              <a:rPr lang="pt-BR" smtClean="0"/>
              <a:t>  PRECOND: At(p, from) </a:t>
            </a:r>
            <a:r>
              <a:rPr lang="pt-BR" smtClean="0">
                <a:sym typeface="Symbol" pitchFamily="18" charset="2"/>
              </a:rPr>
              <a:t> (from  to)</a:t>
            </a:r>
            <a:br>
              <a:rPr lang="pt-BR" smtClean="0">
                <a:sym typeface="Symbol" pitchFamily="18" charset="2"/>
              </a:rPr>
            </a:br>
            <a:r>
              <a:rPr lang="pt-BR" smtClean="0">
                <a:sym typeface="Symbol" pitchFamily="18" charset="2"/>
              </a:rPr>
              <a:t>  EFFECT:  At(p, from)  At(p, to) ).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ED686A43-1DE6-4F09-A3CC-B29B4ECF8EE5}" type="slidenum">
              <a:rPr lang="pt-BR"/>
              <a:pPr defTabSz="762000"/>
              <a:t>19</a:t>
            </a:fld>
            <a:endParaRPr lang="pt-B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2188"/>
          </a:xfrm>
        </p:spPr>
        <p:txBody>
          <a:bodyPr/>
          <a:lstStyle/>
          <a:p>
            <a:pPr defTabSz="914400" eaLnBrk="1" hangingPunct="1"/>
            <a:r>
              <a:rPr lang="pt-BR" smtClean="0"/>
              <a:t>ADL: Action Description Language</a:t>
            </a:r>
          </a:p>
        </p:txBody>
      </p:sp>
      <p:graphicFrame>
        <p:nvGraphicFramePr>
          <p:cNvPr id="239653" name="Group 37"/>
          <p:cNvGraphicFramePr>
            <a:graphicFrameLocks noGrp="1"/>
          </p:cNvGraphicFramePr>
          <p:nvPr/>
        </p:nvGraphicFramePr>
        <p:xfrm>
          <a:off x="971550" y="1268413"/>
          <a:ext cx="7704138" cy="4752978"/>
        </p:xfrm>
        <a:graphic>
          <a:graphicData uri="http://schemas.openxmlformats.org/drawingml/2006/table">
            <a:tbl>
              <a:tblPr/>
              <a:tblGrid>
                <a:gridCol w="3852863"/>
                <a:gridCol w="3851275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STRIPS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ADL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Apenas literais positivos nos estados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Literais Positivos </a:t>
                      </a: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e Negativos</a:t>
                      </a: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nos estados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Hipótese do mundo fechado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Hipótese do mundo </a:t>
                      </a: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aberto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Efeito P </a:t>
                      </a: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 Q: adicionar P e apagar Q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Efeito P </a:t>
                      </a: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 Q: adicionar P e  Q </a:t>
                      </a: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e apagar P e Q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Apenas proposições nos objetivos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Variáveis </a:t>
                      </a: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quantificadas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Objetivos são conjunções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Objetivos podem ser conjunções </a:t>
                      </a: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e/ou disjunções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Efeitos são conjunções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Efecitos </a:t>
                      </a: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condicionais </a:t>
                      </a: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permitidos: </a:t>
                      </a: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When P:E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Não suporta igualdade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Suporta </a:t>
                      </a: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igualdade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Não suporta tipos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Suporta </a:t>
                      </a: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tipos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60BA1EA7-B8E0-462C-8BE6-F8565AC117CA}" type="slidenum">
              <a:rPr lang="pt-BR"/>
              <a:pPr defTabSz="762000"/>
              <a:t>2</a:t>
            </a:fld>
            <a:endParaRPr lang="pt-BR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Roteiro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Conceitos básicos</a:t>
            </a:r>
          </a:p>
          <a:p>
            <a:pPr eaLnBrk="1" hangingPunct="1"/>
            <a:r>
              <a:rPr lang="pt-BR" smtClean="0"/>
              <a:t>STRIPS </a:t>
            </a:r>
          </a:p>
          <a:p>
            <a:pPr eaLnBrk="1" hangingPunct="1"/>
            <a:r>
              <a:rPr lang="pt-BR" smtClean="0"/>
              <a:t>POP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84F63CBF-24EF-4627-B2AF-823F34F4EAB8}" type="slidenum">
              <a:rPr lang="pt-BR"/>
              <a:pPr defTabSz="762000"/>
              <a:t>20</a:t>
            </a:fld>
            <a:endParaRPr lang="pt-BR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465138"/>
          </a:xfrm>
        </p:spPr>
        <p:txBody>
          <a:bodyPr/>
          <a:lstStyle/>
          <a:p>
            <a:pPr eaLnBrk="1" hangingPunct="1"/>
            <a:r>
              <a:rPr lang="pt-BR" smtClean="0"/>
              <a:t>Planejadores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pt-BR" smtClean="0"/>
              <a:t>Comparação das Abordagens de Resolução de Problemas</a:t>
            </a:r>
            <a:endParaRPr lang="pt-PT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7088" y="2019300"/>
            <a:ext cx="7772400" cy="1562100"/>
            <a:chOff x="208" y="1272"/>
            <a:chExt cx="4896" cy="984"/>
          </a:xfrm>
        </p:grpSpPr>
        <p:grpSp>
          <p:nvGrpSpPr>
            <p:cNvPr id="1050" name="Group 4"/>
            <p:cNvGrpSpPr>
              <a:grpSpLocks/>
            </p:cNvGrpSpPr>
            <p:nvPr/>
          </p:nvGrpSpPr>
          <p:grpSpPr bwMode="auto">
            <a:xfrm>
              <a:off x="1339" y="1272"/>
              <a:ext cx="725" cy="864"/>
              <a:chOff x="1867" y="1200"/>
              <a:chExt cx="725" cy="864"/>
            </a:xfrm>
          </p:grpSpPr>
          <p:sp>
            <p:nvSpPr>
              <p:cNvPr id="1067" name="Text Box 5"/>
              <p:cNvSpPr txBox="1">
                <a:spLocks noChangeArrowheads="1"/>
              </p:cNvSpPr>
              <p:nvPr/>
            </p:nvSpPr>
            <p:spPr bwMode="auto">
              <a:xfrm>
                <a:off x="1867" y="1200"/>
                <a:ext cx="725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defTabSz="762000"/>
                <a:r>
                  <a:rPr lang="pt-BR">
                    <a:latin typeface="Comic Sans MS" pitchFamily="66" charset="0"/>
                  </a:rPr>
                  <a:t>Problema</a:t>
                </a:r>
                <a:endParaRPr lang="en-US">
                  <a:latin typeface="Comic Sans MS" pitchFamily="66" charset="0"/>
                </a:endParaRPr>
              </a:p>
            </p:txBody>
          </p:sp>
          <p:graphicFrame>
            <p:nvGraphicFramePr>
              <p:cNvPr id="1027" name="Object 6"/>
              <p:cNvGraphicFramePr>
                <a:graphicFrameLocks noChangeAspect="1"/>
              </p:cNvGraphicFramePr>
              <p:nvPr/>
            </p:nvGraphicFramePr>
            <p:xfrm>
              <a:off x="2035" y="1440"/>
              <a:ext cx="358" cy="624"/>
            </p:xfrm>
            <a:graphic>
              <a:graphicData uri="http://schemas.openxmlformats.org/presentationml/2006/ole">
                <p:oleObj spid="_x0000_s1027" name="CorelDRAW" r:id="rId3" imgW="1722600" imgH="2770560" progId="CorelDraw.Graphic.9">
                  <p:embed/>
                </p:oleObj>
              </a:graphicData>
            </a:graphic>
          </p:graphicFrame>
        </p:grpSp>
        <p:sp>
          <p:nvSpPr>
            <p:cNvPr id="1051" name="Text Box 7"/>
            <p:cNvSpPr txBox="1">
              <a:spLocks noChangeArrowheads="1"/>
            </p:cNvSpPr>
            <p:nvPr/>
          </p:nvSpPr>
          <p:spPr bwMode="auto">
            <a:xfrm>
              <a:off x="208" y="1329"/>
              <a:ext cx="932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Resolução</a:t>
              </a:r>
            </a:p>
            <a:p>
              <a:pPr algn="ctr"/>
              <a:r>
                <a:rPr lang="pt-BR"/>
                <a:t>de Problema</a:t>
              </a:r>
            </a:p>
            <a:p>
              <a:pPr algn="ctr"/>
              <a:r>
                <a:rPr lang="pt-BR"/>
                <a:t>por Meio de</a:t>
              </a:r>
            </a:p>
            <a:p>
              <a:pPr algn="ctr"/>
              <a:r>
                <a:rPr lang="pt-BR"/>
                <a:t>Busca</a:t>
              </a:r>
              <a:endParaRPr lang="pt-PT"/>
            </a:p>
          </p:txBody>
        </p:sp>
        <p:sp>
          <p:nvSpPr>
            <p:cNvPr id="1052" name="Oval 8"/>
            <p:cNvSpPr>
              <a:spLocks noChangeArrowheads="1"/>
            </p:cNvSpPr>
            <p:nvPr/>
          </p:nvSpPr>
          <p:spPr bwMode="auto">
            <a:xfrm>
              <a:off x="2448" y="1272"/>
              <a:ext cx="1632" cy="864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CCFF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pt-BR"/>
                <a:t>Espaço de </a:t>
              </a:r>
              <a:r>
                <a:rPr lang="pt-BR">
                  <a:solidFill>
                    <a:srgbClr val="A50021"/>
                  </a:solidFill>
                </a:rPr>
                <a:t>Estados</a:t>
              </a:r>
              <a:r>
                <a:rPr lang="pt-BR"/>
                <a:t>: </a:t>
              </a:r>
            </a:p>
            <a:p>
              <a:pPr algn="ctr"/>
              <a:r>
                <a:rPr lang="pt-BR"/>
                <a:t>Representação em</a:t>
              </a:r>
            </a:p>
            <a:p>
              <a:pPr algn="ctr"/>
              <a:r>
                <a:rPr lang="pt-BR">
                  <a:solidFill>
                    <a:srgbClr val="008080"/>
                  </a:solidFill>
                </a:rPr>
                <a:t>Extensão funcional</a:t>
              </a:r>
              <a:endParaRPr lang="pt-PT">
                <a:solidFill>
                  <a:srgbClr val="008080"/>
                </a:solidFill>
              </a:endParaRPr>
            </a:p>
          </p:txBody>
        </p:sp>
        <p:sp>
          <p:nvSpPr>
            <p:cNvPr id="1053" name="Text Box 9"/>
            <p:cNvSpPr txBox="1">
              <a:spLocks noChangeArrowheads="1"/>
            </p:cNvSpPr>
            <p:nvPr/>
          </p:nvSpPr>
          <p:spPr bwMode="auto">
            <a:xfrm>
              <a:off x="4550" y="1559"/>
              <a:ext cx="5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Busca</a:t>
              </a:r>
              <a:endParaRPr lang="pt-PT"/>
            </a:p>
          </p:txBody>
        </p:sp>
        <p:cxnSp>
          <p:nvCxnSpPr>
            <p:cNvPr id="1054" name="AutoShape 10"/>
            <p:cNvCxnSpPr>
              <a:cxnSpLocks noChangeShapeType="1"/>
              <a:stCxn id="1052" idx="6"/>
              <a:endCxn id="1053" idx="0"/>
            </p:cNvCxnSpPr>
            <p:nvPr/>
          </p:nvCxnSpPr>
          <p:spPr bwMode="auto">
            <a:xfrm flipV="1">
              <a:off x="4080" y="1559"/>
              <a:ext cx="728" cy="145"/>
            </a:xfrm>
            <a:prstGeom prst="curvedConnector4">
              <a:avLst>
                <a:gd name="adj1" fmla="val 32282"/>
                <a:gd name="adj2" fmla="val 199310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grpSp>
          <p:nvGrpSpPr>
            <p:cNvPr id="1055" name="Group 11"/>
            <p:cNvGrpSpPr>
              <a:grpSpLocks/>
            </p:cNvGrpSpPr>
            <p:nvPr/>
          </p:nvGrpSpPr>
          <p:grpSpPr bwMode="auto">
            <a:xfrm>
              <a:off x="4608" y="1776"/>
              <a:ext cx="496" cy="480"/>
              <a:chOff x="4752" y="1976"/>
              <a:chExt cx="496" cy="480"/>
            </a:xfrm>
          </p:grpSpPr>
          <p:grpSp>
            <p:nvGrpSpPr>
              <p:cNvPr id="1056" name="Group 12"/>
              <p:cNvGrpSpPr>
                <a:grpSpLocks/>
              </p:cNvGrpSpPr>
              <p:nvPr/>
            </p:nvGrpSpPr>
            <p:grpSpPr bwMode="auto">
              <a:xfrm>
                <a:off x="4800" y="2016"/>
                <a:ext cx="288" cy="192"/>
                <a:chOff x="4800" y="2016"/>
                <a:chExt cx="288" cy="192"/>
              </a:xfrm>
            </p:grpSpPr>
            <p:sp>
              <p:nvSpPr>
                <p:cNvPr id="1065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4800" y="2016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6" name="Line 14"/>
                <p:cNvSpPr>
                  <a:spLocks noChangeShapeType="1"/>
                </p:cNvSpPr>
                <p:nvPr/>
              </p:nvSpPr>
              <p:spPr bwMode="auto">
                <a:xfrm>
                  <a:off x="4944" y="2016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057" name="Group 15"/>
              <p:cNvGrpSpPr>
                <a:grpSpLocks/>
              </p:cNvGrpSpPr>
              <p:nvPr/>
            </p:nvGrpSpPr>
            <p:grpSpPr bwMode="auto">
              <a:xfrm>
                <a:off x="4944" y="2208"/>
                <a:ext cx="288" cy="192"/>
                <a:chOff x="4800" y="2016"/>
                <a:chExt cx="288" cy="192"/>
              </a:xfrm>
            </p:grpSpPr>
            <p:sp>
              <p:nvSpPr>
                <p:cNvPr id="1063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4800" y="2016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4" name="Line 17"/>
                <p:cNvSpPr>
                  <a:spLocks noChangeShapeType="1"/>
                </p:cNvSpPr>
                <p:nvPr/>
              </p:nvSpPr>
              <p:spPr bwMode="auto">
                <a:xfrm>
                  <a:off x="4944" y="2016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058" name="Oval 18"/>
              <p:cNvSpPr>
                <a:spLocks noChangeArrowheads="1"/>
              </p:cNvSpPr>
              <p:nvPr/>
            </p:nvSpPr>
            <p:spPr bwMode="auto">
              <a:xfrm>
                <a:off x="4896" y="197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9" name="Oval 19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60" name="Oval 20"/>
              <p:cNvSpPr>
                <a:spLocks noChangeArrowheads="1"/>
              </p:cNvSpPr>
              <p:nvPr/>
            </p:nvSpPr>
            <p:spPr bwMode="auto">
              <a:xfrm>
                <a:off x="5040" y="21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61" name="Oval 21"/>
              <p:cNvSpPr>
                <a:spLocks noChangeArrowheads="1"/>
              </p:cNvSpPr>
              <p:nvPr/>
            </p:nvSpPr>
            <p:spPr bwMode="auto">
              <a:xfrm>
                <a:off x="4896" y="235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62" name="Oval 22"/>
              <p:cNvSpPr>
                <a:spLocks noChangeArrowheads="1"/>
              </p:cNvSpPr>
              <p:nvPr/>
            </p:nvSpPr>
            <p:spPr bwMode="auto">
              <a:xfrm>
                <a:off x="5152" y="23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776288" y="3657600"/>
            <a:ext cx="7899400" cy="1676400"/>
            <a:chOff x="176" y="2304"/>
            <a:chExt cx="4976" cy="1056"/>
          </a:xfrm>
        </p:grpSpPr>
        <p:grpSp>
          <p:nvGrpSpPr>
            <p:cNvPr id="1032" name="Group 24"/>
            <p:cNvGrpSpPr>
              <a:grpSpLocks/>
            </p:cNvGrpSpPr>
            <p:nvPr/>
          </p:nvGrpSpPr>
          <p:grpSpPr bwMode="auto">
            <a:xfrm>
              <a:off x="1339" y="2304"/>
              <a:ext cx="725" cy="864"/>
              <a:chOff x="1867" y="1200"/>
              <a:chExt cx="725" cy="864"/>
            </a:xfrm>
          </p:grpSpPr>
          <p:sp>
            <p:nvSpPr>
              <p:cNvPr id="1049" name="Text Box 25"/>
              <p:cNvSpPr txBox="1">
                <a:spLocks noChangeArrowheads="1"/>
              </p:cNvSpPr>
              <p:nvPr/>
            </p:nvSpPr>
            <p:spPr bwMode="auto">
              <a:xfrm>
                <a:off x="1867" y="1200"/>
                <a:ext cx="725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defTabSz="762000"/>
                <a:r>
                  <a:rPr lang="pt-BR">
                    <a:latin typeface="Comic Sans MS" pitchFamily="66" charset="0"/>
                  </a:rPr>
                  <a:t>Problema</a:t>
                </a:r>
                <a:endParaRPr lang="en-US">
                  <a:latin typeface="Comic Sans MS" pitchFamily="66" charset="0"/>
                </a:endParaRPr>
              </a:p>
            </p:txBody>
          </p:sp>
          <p:graphicFrame>
            <p:nvGraphicFramePr>
              <p:cNvPr id="1026" name="Object 26"/>
              <p:cNvGraphicFramePr>
                <a:graphicFrameLocks noChangeAspect="1"/>
              </p:cNvGraphicFramePr>
              <p:nvPr/>
            </p:nvGraphicFramePr>
            <p:xfrm>
              <a:off x="2035" y="1440"/>
              <a:ext cx="358" cy="624"/>
            </p:xfrm>
            <a:graphic>
              <a:graphicData uri="http://schemas.openxmlformats.org/presentationml/2006/ole">
                <p:oleObj spid="_x0000_s1026" name="CorelDRAW" r:id="rId4" imgW="1722600" imgH="2770560" progId="CorelDraw.Graphic.9">
                  <p:embed/>
                </p:oleObj>
              </a:graphicData>
            </a:graphic>
          </p:graphicFrame>
        </p:grpSp>
        <p:sp>
          <p:nvSpPr>
            <p:cNvPr id="1033" name="Text Box 27"/>
            <p:cNvSpPr txBox="1">
              <a:spLocks noChangeArrowheads="1"/>
            </p:cNvSpPr>
            <p:nvPr/>
          </p:nvSpPr>
          <p:spPr bwMode="auto">
            <a:xfrm>
              <a:off x="176" y="2447"/>
              <a:ext cx="99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Planejamento</a:t>
              </a:r>
            </a:p>
            <a:p>
              <a:pPr algn="ctr"/>
              <a:r>
                <a:rPr lang="pt-BR"/>
                <a:t>no Espaço</a:t>
              </a:r>
            </a:p>
            <a:p>
              <a:pPr algn="ctr"/>
              <a:r>
                <a:rPr lang="pt-BR"/>
                <a:t>de Estados</a:t>
              </a:r>
              <a:endParaRPr lang="pt-PT"/>
            </a:p>
          </p:txBody>
        </p:sp>
        <p:sp>
          <p:nvSpPr>
            <p:cNvPr id="1034" name="Oval 28"/>
            <p:cNvSpPr>
              <a:spLocks noChangeArrowheads="1"/>
            </p:cNvSpPr>
            <p:nvPr/>
          </p:nvSpPr>
          <p:spPr bwMode="auto">
            <a:xfrm>
              <a:off x="2400" y="2304"/>
              <a:ext cx="1632" cy="864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CCFF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pt-BR"/>
                <a:t>Espaço de </a:t>
              </a:r>
              <a:r>
                <a:rPr lang="pt-BR">
                  <a:solidFill>
                    <a:srgbClr val="A50021"/>
                  </a:solidFill>
                </a:rPr>
                <a:t>Estados</a:t>
              </a:r>
              <a:r>
                <a:rPr lang="pt-BR"/>
                <a:t>: </a:t>
              </a:r>
            </a:p>
            <a:p>
              <a:pPr algn="ctr"/>
              <a:r>
                <a:rPr lang="pt-BR"/>
                <a:t>Representação em</a:t>
              </a:r>
            </a:p>
            <a:p>
              <a:pPr algn="ctr"/>
              <a:r>
                <a:rPr lang="pt-BR">
                  <a:solidFill>
                    <a:srgbClr val="008080"/>
                  </a:solidFill>
                </a:rPr>
                <a:t>Intenção em 1</a:t>
              </a:r>
              <a:r>
                <a:rPr lang="pt-BR" baseline="30000">
                  <a:solidFill>
                    <a:srgbClr val="008080"/>
                  </a:solidFill>
                </a:rPr>
                <a:t>a</a:t>
              </a:r>
              <a:r>
                <a:rPr lang="pt-BR">
                  <a:solidFill>
                    <a:srgbClr val="008080"/>
                  </a:solidFill>
                </a:rPr>
                <a:t> ordem</a:t>
              </a:r>
              <a:endParaRPr lang="pt-PT">
                <a:solidFill>
                  <a:srgbClr val="008080"/>
                </a:solidFill>
              </a:endParaRPr>
            </a:p>
          </p:txBody>
        </p:sp>
        <p:sp>
          <p:nvSpPr>
            <p:cNvPr id="1035" name="Text Box 29"/>
            <p:cNvSpPr txBox="1">
              <a:spLocks noChangeArrowheads="1"/>
            </p:cNvSpPr>
            <p:nvPr/>
          </p:nvSpPr>
          <p:spPr bwMode="auto">
            <a:xfrm>
              <a:off x="4572" y="2649"/>
              <a:ext cx="5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Busca</a:t>
              </a:r>
              <a:endParaRPr lang="pt-PT"/>
            </a:p>
          </p:txBody>
        </p:sp>
        <p:cxnSp>
          <p:nvCxnSpPr>
            <p:cNvPr id="1036" name="AutoShape 30"/>
            <p:cNvCxnSpPr>
              <a:cxnSpLocks noChangeShapeType="1"/>
              <a:stCxn id="1034" idx="6"/>
              <a:endCxn id="1035" idx="0"/>
            </p:cNvCxnSpPr>
            <p:nvPr/>
          </p:nvCxnSpPr>
          <p:spPr bwMode="auto">
            <a:xfrm flipV="1">
              <a:off x="4032" y="2649"/>
              <a:ext cx="798" cy="87"/>
            </a:xfrm>
            <a:prstGeom prst="curvedConnector4">
              <a:avLst>
                <a:gd name="adj1" fmla="val 33833"/>
                <a:gd name="adj2" fmla="val 265519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grpSp>
          <p:nvGrpSpPr>
            <p:cNvPr id="1037" name="Group 31"/>
            <p:cNvGrpSpPr>
              <a:grpSpLocks/>
            </p:cNvGrpSpPr>
            <p:nvPr/>
          </p:nvGrpSpPr>
          <p:grpSpPr bwMode="auto">
            <a:xfrm>
              <a:off x="4656" y="2880"/>
              <a:ext cx="496" cy="480"/>
              <a:chOff x="4752" y="1976"/>
              <a:chExt cx="496" cy="480"/>
            </a:xfrm>
          </p:grpSpPr>
          <p:grpSp>
            <p:nvGrpSpPr>
              <p:cNvPr id="1038" name="Group 32"/>
              <p:cNvGrpSpPr>
                <a:grpSpLocks/>
              </p:cNvGrpSpPr>
              <p:nvPr/>
            </p:nvGrpSpPr>
            <p:grpSpPr bwMode="auto">
              <a:xfrm>
                <a:off x="4800" y="2016"/>
                <a:ext cx="288" cy="192"/>
                <a:chOff x="4800" y="2016"/>
                <a:chExt cx="288" cy="192"/>
              </a:xfrm>
            </p:grpSpPr>
            <p:sp>
              <p:nvSpPr>
                <p:cNvPr id="1047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800" y="2016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8" name="Line 34"/>
                <p:cNvSpPr>
                  <a:spLocks noChangeShapeType="1"/>
                </p:cNvSpPr>
                <p:nvPr/>
              </p:nvSpPr>
              <p:spPr bwMode="auto">
                <a:xfrm>
                  <a:off x="4944" y="2016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039" name="Group 35"/>
              <p:cNvGrpSpPr>
                <a:grpSpLocks/>
              </p:cNvGrpSpPr>
              <p:nvPr/>
            </p:nvGrpSpPr>
            <p:grpSpPr bwMode="auto">
              <a:xfrm>
                <a:off x="4944" y="2208"/>
                <a:ext cx="288" cy="192"/>
                <a:chOff x="4800" y="2016"/>
                <a:chExt cx="288" cy="192"/>
              </a:xfrm>
            </p:grpSpPr>
            <p:sp>
              <p:nvSpPr>
                <p:cNvPr id="1045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4800" y="2016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6" name="Line 37"/>
                <p:cNvSpPr>
                  <a:spLocks noChangeShapeType="1"/>
                </p:cNvSpPr>
                <p:nvPr/>
              </p:nvSpPr>
              <p:spPr bwMode="auto">
                <a:xfrm>
                  <a:off x="4944" y="2016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040" name="Oval 38"/>
              <p:cNvSpPr>
                <a:spLocks noChangeArrowheads="1"/>
              </p:cNvSpPr>
              <p:nvPr/>
            </p:nvSpPr>
            <p:spPr bwMode="auto">
              <a:xfrm>
                <a:off x="4896" y="197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1" name="Oval 39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2" name="Oval 40"/>
              <p:cNvSpPr>
                <a:spLocks noChangeArrowheads="1"/>
              </p:cNvSpPr>
              <p:nvPr/>
            </p:nvSpPr>
            <p:spPr bwMode="auto">
              <a:xfrm>
                <a:off x="5040" y="21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3" name="Oval 41"/>
              <p:cNvSpPr>
                <a:spLocks noChangeArrowheads="1"/>
              </p:cNvSpPr>
              <p:nvPr/>
            </p:nvSpPr>
            <p:spPr bwMode="auto">
              <a:xfrm>
                <a:off x="4896" y="235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4" name="Oval 42"/>
              <p:cNvSpPr>
                <a:spLocks noChangeArrowheads="1"/>
              </p:cNvSpPr>
              <p:nvPr/>
            </p:nvSpPr>
            <p:spPr bwMode="auto">
              <a:xfrm>
                <a:off x="5152" y="23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53995" name="Rectangle 43"/>
          <p:cNvSpPr>
            <a:spLocks noChangeArrowheads="1"/>
          </p:cNvSpPr>
          <p:nvPr/>
        </p:nvSpPr>
        <p:spPr bwMode="auto">
          <a:xfrm>
            <a:off x="1330325" y="5591175"/>
            <a:ext cx="6337300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pt-BR" sz="2000"/>
              <a:t>Planejamento: Ações especificam efeitos e pré-condições. Logo, é possível realizar busca para frente e para trás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BF3F7F41-A2A8-4B12-8B17-054624318B6F}" type="slidenum">
              <a:rPr lang="pt-BR"/>
              <a:pPr defTabSz="762000"/>
              <a:t>22</a:t>
            </a:fld>
            <a:endParaRPr lang="pt-BR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Busca Para Frente no Espaço de Estados</a:t>
            </a:r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Também chamado de </a:t>
            </a:r>
            <a:r>
              <a:rPr lang="pt-BR" smtClean="0">
                <a:solidFill>
                  <a:schemeClr val="hlink"/>
                </a:solidFill>
              </a:rPr>
              <a:t>Planejamento Progressivo</a:t>
            </a:r>
          </a:p>
          <a:p>
            <a:pPr eaLnBrk="1" hangingPunct="1"/>
            <a:r>
              <a:rPr lang="pt-BR" smtClean="0"/>
              <a:t>Estado Inicial: estado inicial do problema de planejamento</a:t>
            </a:r>
          </a:p>
          <a:p>
            <a:pPr eaLnBrk="1" hangingPunct="1"/>
            <a:r>
              <a:rPr lang="pt-BR" smtClean="0">
                <a:solidFill>
                  <a:schemeClr val="hlink"/>
                </a:solidFill>
              </a:rPr>
              <a:t>Ações Aplicáveis</a:t>
            </a:r>
            <a:r>
              <a:rPr lang="pt-BR" smtClean="0"/>
              <a:t> a um estado são aquelas cujas pré-condições são satisfeitas</a:t>
            </a:r>
          </a:p>
          <a:p>
            <a:pPr eaLnBrk="1" hangingPunct="1"/>
            <a:r>
              <a:rPr lang="pt-BR" smtClean="0"/>
              <a:t>Algoritmo bastante ineficiente</a:t>
            </a:r>
          </a:p>
          <a:p>
            <a:pPr lvl="1" eaLnBrk="1" hangingPunct="1"/>
            <a:r>
              <a:rPr lang="pt-BR" smtClean="0"/>
              <a:t>Leva em consideração ações irrelevantes</a:t>
            </a:r>
          </a:p>
          <a:p>
            <a:pPr lvl="2" eaLnBrk="1" hangingPunct="1"/>
            <a:r>
              <a:rPr lang="pt-BR" smtClean="0"/>
              <a:t>Todas as ações aplicáveis a um estado são consideradas </a:t>
            </a:r>
          </a:p>
          <a:p>
            <a:pPr lvl="2" eaLnBrk="1" hangingPunct="1"/>
            <a:r>
              <a:rPr lang="pt-BR" smtClean="0"/>
              <a:t>Ex.: ir para igreja para comprar livro</a:t>
            </a:r>
          </a:p>
          <a:p>
            <a:pPr lvl="1" eaLnBrk="1" hangingPunct="1"/>
            <a:r>
              <a:rPr lang="pt-BR" smtClean="0"/>
              <a:t>Necessita de uma heurística muito boa para evitar busca cega (exaustiva)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6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6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6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560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179B9194-4046-42FA-A40D-ACFB8F2E539F}" type="slidenum">
              <a:rPr lang="pt-BR"/>
              <a:pPr defTabSz="762000"/>
              <a:t>23</a:t>
            </a:fld>
            <a:endParaRPr lang="pt-BR"/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Busca Para Trás no Espaço de Estados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Também chamado de </a:t>
            </a:r>
            <a:r>
              <a:rPr lang="pt-BR" smtClean="0">
                <a:solidFill>
                  <a:schemeClr val="hlink"/>
                </a:solidFill>
              </a:rPr>
              <a:t>Planejamento Regressivo</a:t>
            </a:r>
          </a:p>
          <a:p>
            <a:pPr eaLnBrk="1" hangingPunct="1"/>
            <a:r>
              <a:rPr lang="pt-BR" smtClean="0"/>
              <a:t>Estado Inicial: objetivo do problema de planejamento</a:t>
            </a:r>
          </a:p>
          <a:p>
            <a:pPr eaLnBrk="1" hangingPunct="1"/>
            <a:r>
              <a:rPr lang="pt-BR" smtClean="0"/>
              <a:t>Leva em consideração apenas </a:t>
            </a:r>
            <a:r>
              <a:rPr lang="pt-BR" smtClean="0">
                <a:solidFill>
                  <a:schemeClr val="hlink"/>
                </a:solidFill>
              </a:rPr>
              <a:t>ações relevantes</a:t>
            </a:r>
            <a:r>
              <a:rPr lang="pt-BR" smtClean="0"/>
              <a:t>:</a:t>
            </a:r>
          </a:p>
          <a:p>
            <a:pPr lvl="1" eaLnBrk="1" hangingPunct="1"/>
            <a:r>
              <a:rPr lang="pt-BR" smtClean="0"/>
              <a:t>Ações que geram pelo menos um dos literais do objetivo</a:t>
            </a:r>
          </a:p>
          <a:p>
            <a:pPr eaLnBrk="1" hangingPunct="1"/>
            <a:r>
              <a:rPr lang="pt-BR" smtClean="0"/>
              <a:t>Ações devem ser consistentes:</a:t>
            </a:r>
          </a:p>
          <a:p>
            <a:pPr lvl="1" eaLnBrk="1" hangingPunct="1"/>
            <a:r>
              <a:rPr lang="pt-BR" smtClean="0"/>
              <a:t>Não “desfazem” nenhum literal desejado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9F0D90E8-185C-4A6C-BC9E-A9429A3E69E7}" type="slidenum">
              <a:rPr lang="pt-BR"/>
              <a:pPr defTabSz="762000"/>
              <a:t>24</a:t>
            </a:fld>
            <a:endParaRPr lang="pt-B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Balanço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Em ambos os casos...</a:t>
            </a:r>
          </a:p>
          <a:p>
            <a:pPr lvl="1" eaLnBrk="1" hangingPunct="1"/>
            <a:r>
              <a:rPr lang="pt-BR" smtClean="0"/>
              <a:t>O plano gerado é </a:t>
            </a:r>
            <a:r>
              <a:rPr lang="pt-BR" smtClean="0">
                <a:solidFill>
                  <a:schemeClr val="hlink"/>
                </a:solidFill>
              </a:rPr>
              <a:t>rígido </a:t>
            </a:r>
            <a:endParaRPr lang="pt-BR" smtClean="0"/>
          </a:p>
          <a:p>
            <a:pPr lvl="1" eaLnBrk="1" hangingPunct="1"/>
            <a:r>
              <a:rPr lang="pt-BR" smtClean="0"/>
              <a:t>o processo de geração é linear, </a:t>
            </a:r>
            <a:r>
              <a:rPr lang="pt-BR" smtClean="0">
                <a:solidFill>
                  <a:schemeClr val="hlink"/>
                </a:solidFill>
              </a:rPr>
              <a:t>passo a passo!</a:t>
            </a:r>
          </a:p>
          <a:p>
            <a:pPr eaLnBrk="1" hangingPunct="1"/>
            <a:r>
              <a:rPr lang="pt-BR" smtClean="0"/>
              <a:t>Busca para frente e para trás são casos particulares de </a:t>
            </a:r>
            <a:r>
              <a:rPr lang="pt-BR" smtClean="0">
                <a:solidFill>
                  <a:schemeClr val="hlink"/>
                </a:solidFill>
              </a:rPr>
              <a:t>Busca Totalmente Ordenada</a:t>
            </a:r>
          </a:p>
          <a:p>
            <a:pPr lvl="1" eaLnBrk="1" hangingPunct="1"/>
            <a:r>
              <a:rPr lang="pt-BR" smtClean="0"/>
              <a:t>Ações explorados de maneira estritamente seqüencial </a:t>
            </a:r>
          </a:p>
          <a:p>
            <a:pPr lvl="1" eaLnBrk="1" hangingPunct="1"/>
            <a:r>
              <a:rPr lang="pt-BR" smtClean="0"/>
              <a:t>Ações críticas para o sucesso ou falha de um plano não são necessariamente as primeiras a serem executadas </a:t>
            </a:r>
          </a:p>
          <a:p>
            <a:pPr lvl="1" eaLnBrk="1" hangingPunct="1"/>
            <a:r>
              <a:rPr lang="pt-BR" smtClean="0"/>
              <a:t>Não tiram vantagem da decomposição de problemas</a:t>
            </a:r>
          </a:p>
          <a:p>
            <a:pPr eaLnBrk="1" hangingPunct="1"/>
            <a:r>
              <a:rPr lang="pt-BR" smtClean="0"/>
              <a:t>Tentar usar os melhores dos mundos...</a:t>
            </a:r>
          </a:p>
          <a:p>
            <a:pPr lvl="1" eaLnBrk="1" hangingPunct="1"/>
            <a:r>
              <a:rPr lang="pt-BR" smtClean="0"/>
              <a:t>Busca regressiva</a:t>
            </a:r>
          </a:p>
          <a:p>
            <a:pPr lvl="1" eaLnBrk="1" hangingPunct="1"/>
            <a:r>
              <a:rPr lang="pt-BR" smtClean="0"/>
              <a:t>No espaço de planos!!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pt-BR" smtClean="0"/>
              <a:t>Comparação das Abordagens de Resolução de Problemas</a:t>
            </a:r>
            <a:endParaRPr lang="pt-PT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0200" y="2019300"/>
            <a:ext cx="7772400" cy="1562100"/>
            <a:chOff x="208" y="1272"/>
            <a:chExt cx="4896" cy="984"/>
          </a:xfrm>
        </p:grpSpPr>
        <p:grpSp>
          <p:nvGrpSpPr>
            <p:cNvPr id="2093" name="Group 4"/>
            <p:cNvGrpSpPr>
              <a:grpSpLocks/>
            </p:cNvGrpSpPr>
            <p:nvPr/>
          </p:nvGrpSpPr>
          <p:grpSpPr bwMode="auto">
            <a:xfrm>
              <a:off x="1339" y="1272"/>
              <a:ext cx="725" cy="864"/>
              <a:chOff x="1867" y="1200"/>
              <a:chExt cx="725" cy="864"/>
            </a:xfrm>
          </p:grpSpPr>
          <p:sp>
            <p:nvSpPr>
              <p:cNvPr id="2110" name="Text Box 5"/>
              <p:cNvSpPr txBox="1">
                <a:spLocks noChangeArrowheads="1"/>
              </p:cNvSpPr>
              <p:nvPr/>
            </p:nvSpPr>
            <p:spPr bwMode="auto">
              <a:xfrm>
                <a:off x="1867" y="1200"/>
                <a:ext cx="725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defTabSz="762000"/>
                <a:r>
                  <a:rPr lang="pt-BR">
                    <a:latin typeface="Comic Sans MS" pitchFamily="66" charset="0"/>
                  </a:rPr>
                  <a:t>Problema</a:t>
                </a:r>
                <a:endParaRPr lang="en-US">
                  <a:latin typeface="Comic Sans MS" pitchFamily="66" charset="0"/>
                </a:endParaRPr>
              </a:p>
            </p:txBody>
          </p:sp>
          <p:graphicFrame>
            <p:nvGraphicFramePr>
              <p:cNvPr id="2052" name="Object 6"/>
              <p:cNvGraphicFramePr>
                <a:graphicFrameLocks noChangeAspect="1"/>
              </p:cNvGraphicFramePr>
              <p:nvPr/>
            </p:nvGraphicFramePr>
            <p:xfrm>
              <a:off x="2035" y="1440"/>
              <a:ext cx="358" cy="624"/>
            </p:xfrm>
            <a:graphic>
              <a:graphicData uri="http://schemas.openxmlformats.org/presentationml/2006/ole">
                <p:oleObj spid="_x0000_s2052" name="CorelDRAW" r:id="rId3" imgW="1722600" imgH="2770560" progId="CorelDraw.Graphic.9">
                  <p:embed/>
                </p:oleObj>
              </a:graphicData>
            </a:graphic>
          </p:graphicFrame>
        </p:grpSp>
        <p:sp>
          <p:nvSpPr>
            <p:cNvPr id="2094" name="Text Box 7"/>
            <p:cNvSpPr txBox="1">
              <a:spLocks noChangeArrowheads="1"/>
            </p:cNvSpPr>
            <p:nvPr/>
          </p:nvSpPr>
          <p:spPr bwMode="auto">
            <a:xfrm>
              <a:off x="208" y="1329"/>
              <a:ext cx="932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Resolução</a:t>
              </a:r>
            </a:p>
            <a:p>
              <a:pPr algn="ctr"/>
              <a:r>
                <a:rPr lang="pt-BR"/>
                <a:t>de Problema</a:t>
              </a:r>
            </a:p>
            <a:p>
              <a:pPr algn="ctr"/>
              <a:r>
                <a:rPr lang="pt-BR"/>
                <a:t>por Meio de</a:t>
              </a:r>
            </a:p>
            <a:p>
              <a:pPr algn="ctr"/>
              <a:r>
                <a:rPr lang="pt-BR"/>
                <a:t>Busca</a:t>
              </a:r>
              <a:endParaRPr lang="pt-PT"/>
            </a:p>
          </p:txBody>
        </p:sp>
        <p:sp>
          <p:nvSpPr>
            <p:cNvPr id="2095" name="Oval 8"/>
            <p:cNvSpPr>
              <a:spLocks noChangeArrowheads="1"/>
            </p:cNvSpPr>
            <p:nvPr/>
          </p:nvSpPr>
          <p:spPr bwMode="auto">
            <a:xfrm>
              <a:off x="2448" y="1272"/>
              <a:ext cx="1632" cy="864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CCFF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pt-BR"/>
                <a:t>Espaço de </a:t>
              </a:r>
              <a:r>
                <a:rPr lang="pt-BR">
                  <a:solidFill>
                    <a:srgbClr val="A50021"/>
                  </a:solidFill>
                </a:rPr>
                <a:t>Estados</a:t>
              </a:r>
              <a:r>
                <a:rPr lang="pt-BR"/>
                <a:t>: </a:t>
              </a:r>
            </a:p>
            <a:p>
              <a:pPr algn="ctr"/>
              <a:r>
                <a:rPr lang="pt-BR"/>
                <a:t>Representação em</a:t>
              </a:r>
            </a:p>
            <a:p>
              <a:pPr algn="ctr"/>
              <a:r>
                <a:rPr lang="pt-BR">
                  <a:solidFill>
                    <a:srgbClr val="008080"/>
                  </a:solidFill>
                </a:rPr>
                <a:t>Extensão funcional</a:t>
              </a:r>
              <a:endParaRPr lang="pt-PT">
                <a:solidFill>
                  <a:srgbClr val="008080"/>
                </a:solidFill>
              </a:endParaRPr>
            </a:p>
          </p:txBody>
        </p:sp>
        <p:sp>
          <p:nvSpPr>
            <p:cNvPr id="2096" name="Text Box 9"/>
            <p:cNvSpPr txBox="1">
              <a:spLocks noChangeArrowheads="1"/>
            </p:cNvSpPr>
            <p:nvPr/>
          </p:nvSpPr>
          <p:spPr bwMode="auto">
            <a:xfrm>
              <a:off x="4550" y="1559"/>
              <a:ext cx="5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Busca</a:t>
              </a:r>
              <a:endParaRPr lang="pt-PT"/>
            </a:p>
          </p:txBody>
        </p:sp>
        <p:cxnSp>
          <p:nvCxnSpPr>
            <p:cNvPr id="2097" name="AutoShape 10"/>
            <p:cNvCxnSpPr>
              <a:cxnSpLocks noChangeShapeType="1"/>
              <a:stCxn id="2095" idx="6"/>
              <a:endCxn id="2096" idx="0"/>
            </p:cNvCxnSpPr>
            <p:nvPr/>
          </p:nvCxnSpPr>
          <p:spPr bwMode="auto">
            <a:xfrm flipV="1">
              <a:off x="4080" y="1559"/>
              <a:ext cx="728" cy="145"/>
            </a:xfrm>
            <a:prstGeom prst="curvedConnector4">
              <a:avLst>
                <a:gd name="adj1" fmla="val 32282"/>
                <a:gd name="adj2" fmla="val 199310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grpSp>
          <p:nvGrpSpPr>
            <p:cNvPr id="2098" name="Group 11"/>
            <p:cNvGrpSpPr>
              <a:grpSpLocks/>
            </p:cNvGrpSpPr>
            <p:nvPr/>
          </p:nvGrpSpPr>
          <p:grpSpPr bwMode="auto">
            <a:xfrm>
              <a:off x="4608" y="1776"/>
              <a:ext cx="496" cy="480"/>
              <a:chOff x="4752" y="1976"/>
              <a:chExt cx="496" cy="480"/>
            </a:xfrm>
          </p:grpSpPr>
          <p:grpSp>
            <p:nvGrpSpPr>
              <p:cNvPr id="2099" name="Group 12"/>
              <p:cNvGrpSpPr>
                <a:grpSpLocks/>
              </p:cNvGrpSpPr>
              <p:nvPr/>
            </p:nvGrpSpPr>
            <p:grpSpPr bwMode="auto">
              <a:xfrm>
                <a:off x="4800" y="2016"/>
                <a:ext cx="288" cy="192"/>
                <a:chOff x="4800" y="2016"/>
                <a:chExt cx="288" cy="192"/>
              </a:xfrm>
            </p:grpSpPr>
            <p:sp>
              <p:nvSpPr>
                <p:cNvPr id="2108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4800" y="2016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09" name="Line 14"/>
                <p:cNvSpPr>
                  <a:spLocks noChangeShapeType="1"/>
                </p:cNvSpPr>
                <p:nvPr/>
              </p:nvSpPr>
              <p:spPr bwMode="auto">
                <a:xfrm>
                  <a:off x="4944" y="2016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100" name="Group 15"/>
              <p:cNvGrpSpPr>
                <a:grpSpLocks/>
              </p:cNvGrpSpPr>
              <p:nvPr/>
            </p:nvGrpSpPr>
            <p:grpSpPr bwMode="auto">
              <a:xfrm>
                <a:off x="4944" y="2208"/>
                <a:ext cx="288" cy="192"/>
                <a:chOff x="4800" y="2016"/>
                <a:chExt cx="288" cy="192"/>
              </a:xfrm>
            </p:grpSpPr>
            <p:sp>
              <p:nvSpPr>
                <p:cNvPr id="2106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4800" y="2016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07" name="Line 17"/>
                <p:cNvSpPr>
                  <a:spLocks noChangeShapeType="1"/>
                </p:cNvSpPr>
                <p:nvPr/>
              </p:nvSpPr>
              <p:spPr bwMode="auto">
                <a:xfrm>
                  <a:off x="4944" y="2016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101" name="Oval 18"/>
              <p:cNvSpPr>
                <a:spLocks noChangeArrowheads="1"/>
              </p:cNvSpPr>
              <p:nvPr/>
            </p:nvSpPr>
            <p:spPr bwMode="auto">
              <a:xfrm>
                <a:off x="4896" y="197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2" name="Oval 19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3" name="Oval 20"/>
              <p:cNvSpPr>
                <a:spLocks noChangeArrowheads="1"/>
              </p:cNvSpPr>
              <p:nvPr/>
            </p:nvSpPr>
            <p:spPr bwMode="auto">
              <a:xfrm>
                <a:off x="5040" y="21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4" name="Oval 21"/>
              <p:cNvSpPr>
                <a:spLocks noChangeArrowheads="1"/>
              </p:cNvSpPr>
              <p:nvPr/>
            </p:nvSpPr>
            <p:spPr bwMode="auto">
              <a:xfrm>
                <a:off x="4896" y="235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5" name="Oval 22"/>
              <p:cNvSpPr>
                <a:spLocks noChangeArrowheads="1"/>
              </p:cNvSpPr>
              <p:nvPr/>
            </p:nvSpPr>
            <p:spPr bwMode="auto">
              <a:xfrm>
                <a:off x="5152" y="23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79400" y="3657600"/>
            <a:ext cx="7899400" cy="1676400"/>
            <a:chOff x="176" y="2304"/>
            <a:chExt cx="4976" cy="1056"/>
          </a:xfrm>
        </p:grpSpPr>
        <p:grpSp>
          <p:nvGrpSpPr>
            <p:cNvPr id="2075" name="Group 24"/>
            <p:cNvGrpSpPr>
              <a:grpSpLocks/>
            </p:cNvGrpSpPr>
            <p:nvPr/>
          </p:nvGrpSpPr>
          <p:grpSpPr bwMode="auto">
            <a:xfrm>
              <a:off x="1339" y="2304"/>
              <a:ext cx="725" cy="864"/>
              <a:chOff x="1867" y="1200"/>
              <a:chExt cx="725" cy="864"/>
            </a:xfrm>
          </p:grpSpPr>
          <p:sp>
            <p:nvSpPr>
              <p:cNvPr id="2092" name="Text Box 25"/>
              <p:cNvSpPr txBox="1">
                <a:spLocks noChangeArrowheads="1"/>
              </p:cNvSpPr>
              <p:nvPr/>
            </p:nvSpPr>
            <p:spPr bwMode="auto">
              <a:xfrm>
                <a:off x="1867" y="1200"/>
                <a:ext cx="725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defTabSz="762000"/>
                <a:r>
                  <a:rPr lang="pt-BR">
                    <a:latin typeface="Comic Sans MS" pitchFamily="66" charset="0"/>
                  </a:rPr>
                  <a:t>Problema</a:t>
                </a:r>
                <a:endParaRPr lang="en-US">
                  <a:latin typeface="Comic Sans MS" pitchFamily="66" charset="0"/>
                </a:endParaRPr>
              </a:p>
            </p:txBody>
          </p:sp>
          <p:graphicFrame>
            <p:nvGraphicFramePr>
              <p:cNvPr id="2051" name="Object 26"/>
              <p:cNvGraphicFramePr>
                <a:graphicFrameLocks noChangeAspect="1"/>
              </p:cNvGraphicFramePr>
              <p:nvPr/>
            </p:nvGraphicFramePr>
            <p:xfrm>
              <a:off x="2035" y="1440"/>
              <a:ext cx="358" cy="624"/>
            </p:xfrm>
            <a:graphic>
              <a:graphicData uri="http://schemas.openxmlformats.org/presentationml/2006/ole">
                <p:oleObj spid="_x0000_s2051" name="CorelDRAW" r:id="rId4" imgW="1722600" imgH="2770560" progId="CorelDraw.Graphic.9">
                  <p:embed/>
                </p:oleObj>
              </a:graphicData>
            </a:graphic>
          </p:graphicFrame>
        </p:grpSp>
        <p:sp>
          <p:nvSpPr>
            <p:cNvPr id="2076" name="Text Box 27"/>
            <p:cNvSpPr txBox="1">
              <a:spLocks noChangeArrowheads="1"/>
            </p:cNvSpPr>
            <p:nvPr/>
          </p:nvSpPr>
          <p:spPr bwMode="auto">
            <a:xfrm>
              <a:off x="176" y="2447"/>
              <a:ext cx="99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Planejamento</a:t>
              </a:r>
            </a:p>
            <a:p>
              <a:pPr algn="ctr"/>
              <a:r>
                <a:rPr lang="pt-BR"/>
                <a:t>no Espaço</a:t>
              </a:r>
            </a:p>
            <a:p>
              <a:pPr algn="ctr"/>
              <a:r>
                <a:rPr lang="pt-BR"/>
                <a:t>de Estado</a:t>
              </a:r>
              <a:endParaRPr lang="pt-PT"/>
            </a:p>
          </p:txBody>
        </p:sp>
        <p:sp>
          <p:nvSpPr>
            <p:cNvPr id="2077" name="Oval 28"/>
            <p:cNvSpPr>
              <a:spLocks noChangeArrowheads="1"/>
            </p:cNvSpPr>
            <p:nvPr/>
          </p:nvSpPr>
          <p:spPr bwMode="auto">
            <a:xfrm>
              <a:off x="2400" y="2304"/>
              <a:ext cx="1632" cy="864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CCFF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pt-BR"/>
                <a:t>Espaço de </a:t>
              </a:r>
              <a:r>
                <a:rPr lang="pt-BR">
                  <a:solidFill>
                    <a:srgbClr val="A50021"/>
                  </a:solidFill>
                </a:rPr>
                <a:t>Estados</a:t>
              </a:r>
              <a:r>
                <a:rPr lang="pt-BR"/>
                <a:t>: </a:t>
              </a:r>
            </a:p>
            <a:p>
              <a:pPr algn="ctr"/>
              <a:r>
                <a:rPr lang="pt-BR"/>
                <a:t>Representação em</a:t>
              </a:r>
            </a:p>
            <a:p>
              <a:pPr algn="ctr"/>
              <a:r>
                <a:rPr lang="pt-BR">
                  <a:solidFill>
                    <a:srgbClr val="008080"/>
                  </a:solidFill>
                </a:rPr>
                <a:t>Intenção da 1</a:t>
              </a:r>
              <a:r>
                <a:rPr lang="pt-BR" baseline="30000">
                  <a:solidFill>
                    <a:srgbClr val="008080"/>
                  </a:solidFill>
                </a:rPr>
                <a:t>a</a:t>
              </a:r>
              <a:r>
                <a:rPr lang="pt-BR">
                  <a:solidFill>
                    <a:srgbClr val="008080"/>
                  </a:solidFill>
                </a:rPr>
                <a:t> ordem</a:t>
              </a:r>
              <a:endParaRPr lang="pt-PT">
                <a:solidFill>
                  <a:srgbClr val="008080"/>
                </a:solidFill>
              </a:endParaRPr>
            </a:p>
          </p:txBody>
        </p:sp>
        <p:sp>
          <p:nvSpPr>
            <p:cNvPr id="2078" name="Text Box 29"/>
            <p:cNvSpPr txBox="1">
              <a:spLocks noChangeArrowheads="1"/>
            </p:cNvSpPr>
            <p:nvPr/>
          </p:nvSpPr>
          <p:spPr bwMode="auto">
            <a:xfrm>
              <a:off x="4572" y="2649"/>
              <a:ext cx="5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Busca</a:t>
              </a:r>
              <a:endParaRPr lang="pt-PT"/>
            </a:p>
          </p:txBody>
        </p:sp>
        <p:cxnSp>
          <p:nvCxnSpPr>
            <p:cNvPr id="2079" name="AutoShape 30"/>
            <p:cNvCxnSpPr>
              <a:cxnSpLocks noChangeShapeType="1"/>
              <a:stCxn id="2077" idx="6"/>
              <a:endCxn id="2078" idx="0"/>
            </p:cNvCxnSpPr>
            <p:nvPr/>
          </p:nvCxnSpPr>
          <p:spPr bwMode="auto">
            <a:xfrm flipV="1">
              <a:off x="4032" y="2649"/>
              <a:ext cx="798" cy="87"/>
            </a:xfrm>
            <a:prstGeom prst="curvedConnector4">
              <a:avLst>
                <a:gd name="adj1" fmla="val 33833"/>
                <a:gd name="adj2" fmla="val 265519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grpSp>
          <p:nvGrpSpPr>
            <p:cNvPr id="2080" name="Group 31"/>
            <p:cNvGrpSpPr>
              <a:grpSpLocks/>
            </p:cNvGrpSpPr>
            <p:nvPr/>
          </p:nvGrpSpPr>
          <p:grpSpPr bwMode="auto">
            <a:xfrm>
              <a:off x="4656" y="2880"/>
              <a:ext cx="496" cy="480"/>
              <a:chOff x="4752" y="1976"/>
              <a:chExt cx="496" cy="480"/>
            </a:xfrm>
          </p:grpSpPr>
          <p:grpSp>
            <p:nvGrpSpPr>
              <p:cNvPr id="2081" name="Group 32"/>
              <p:cNvGrpSpPr>
                <a:grpSpLocks/>
              </p:cNvGrpSpPr>
              <p:nvPr/>
            </p:nvGrpSpPr>
            <p:grpSpPr bwMode="auto">
              <a:xfrm>
                <a:off x="4800" y="2016"/>
                <a:ext cx="288" cy="192"/>
                <a:chOff x="4800" y="2016"/>
                <a:chExt cx="288" cy="192"/>
              </a:xfrm>
            </p:grpSpPr>
            <p:sp>
              <p:nvSpPr>
                <p:cNvPr id="2090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800" y="2016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91" name="Line 34"/>
                <p:cNvSpPr>
                  <a:spLocks noChangeShapeType="1"/>
                </p:cNvSpPr>
                <p:nvPr/>
              </p:nvSpPr>
              <p:spPr bwMode="auto">
                <a:xfrm>
                  <a:off x="4944" y="2016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082" name="Group 35"/>
              <p:cNvGrpSpPr>
                <a:grpSpLocks/>
              </p:cNvGrpSpPr>
              <p:nvPr/>
            </p:nvGrpSpPr>
            <p:grpSpPr bwMode="auto">
              <a:xfrm>
                <a:off x="4944" y="2208"/>
                <a:ext cx="288" cy="192"/>
                <a:chOff x="4800" y="2016"/>
                <a:chExt cx="288" cy="192"/>
              </a:xfrm>
            </p:grpSpPr>
            <p:sp>
              <p:nvSpPr>
                <p:cNvPr id="2088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4800" y="2016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9" name="Line 37"/>
                <p:cNvSpPr>
                  <a:spLocks noChangeShapeType="1"/>
                </p:cNvSpPr>
                <p:nvPr/>
              </p:nvSpPr>
              <p:spPr bwMode="auto">
                <a:xfrm>
                  <a:off x="4944" y="2016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083" name="Oval 38"/>
              <p:cNvSpPr>
                <a:spLocks noChangeArrowheads="1"/>
              </p:cNvSpPr>
              <p:nvPr/>
            </p:nvSpPr>
            <p:spPr bwMode="auto">
              <a:xfrm>
                <a:off x="4896" y="197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84" name="Oval 39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85" name="Oval 40"/>
              <p:cNvSpPr>
                <a:spLocks noChangeArrowheads="1"/>
              </p:cNvSpPr>
              <p:nvPr/>
            </p:nvSpPr>
            <p:spPr bwMode="auto">
              <a:xfrm>
                <a:off x="5040" y="21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86" name="Oval 41"/>
              <p:cNvSpPr>
                <a:spLocks noChangeArrowheads="1"/>
              </p:cNvSpPr>
              <p:nvPr/>
            </p:nvSpPr>
            <p:spPr bwMode="auto">
              <a:xfrm>
                <a:off x="4896" y="235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87" name="Oval 42"/>
              <p:cNvSpPr>
                <a:spLocks noChangeArrowheads="1"/>
              </p:cNvSpPr>
              <p:nvPr/>
            </p:nvSpPr>
            <p:spPr bwMode="auto">
              <a:xfrm>
                <a:off x="5152" y="23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736600" y="5295900"/>
            <a:ext cx="7442200" cy="1511300"/>
            <a:chOff x="464" y="3336"/>
            <a:chExt cx="4688" cy="952"/>
          </a:xfrm>
        </p:grpSpPr>
        <p:grpSp>
          <p:nvGrpSpPr>
            <p:cNvPr id="2057" name="Group 44"/>
            <p:cNvGrpSpPr>
              <a:grpSpLocks/>
            </p:cNvGrpSpPr>
            <p:nvPr/>
          </p:nvGrpSpPr>
          <p:grpSpPr bwMode="auto">
            <a:xfrm>
              <a:off x="1339" y="3336"/>
              <a:ext cx="725" cy="864"/>
              <a:chOff x="1867" y="1200"/>
              <a:chExt cx="725" cy="864"/>
            </a:xfrm>
          </p:grpSpPr>
          <p:sp>
            <p:nvSpPr>
              <p:cNvPr id="2074" name="Text Box 45"/>
              <p:cNvSpPr txBox="1">
                <a:spLocks noChangeArrowheads="1"/>
              </p:cNvSpPr>
              <p:nvPr/>
            </p:nvSpPr>
            <p:spPr bwMode="auto">
              <a:xfrm>
                <a:off x="1867" y="1200"/>
                <a:ext cx="725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defTabSz="762000"/>
                <a:r>
                  <a:rPr lang="pt-BR">
                    <a:latin typeface="Comic Sans MS" pitchFamily="66" charset="0"/>
                  </a:rPr>
                  <a:t>Problema</a:t>
                </a:r>
                <a:endParaRPr lang="en-US">
                  <a:latin typeface="Comic Sans MS" pitchFamily="66" charset="0"/>
                </a:endParaRPr>
              </a:p>
            </p:txBody>
          </p:sp>
          <p:graphicFrame>
            <p:nvGraphicFramePr>
              <p:cNvPr id="2050" name="Object 46"/>
              <p:cNvGraphicFramePr>
                <a:graphicFrameLocks noChangeAspect="1"/>
              </p:cNvGraphicFramePr>
              <p:nvPr/>
            </p:nvGraphicFramePr>
            <p:xfrm>
              <a:off x="2035" y="1440"/>
              <a:ext cx="358" cy="624"/>
            </p:xfrm>
            <a:graphic>
              <a:graphicData uri="http://schemas.openxmlformats.org/presentationml/2006/ole">
                <p:oleObj spid="_x0000_s2050" name="CorelDRAW" r:id="rId5" imgW="1722600" imgH="2770560" progId="CorelDraw.Graphic.9">
                  <p:embed/>
                </p:oleObj>
              </a:graphicData>
            </a:graphic>
          </p:graphicFrame>
        </p:grpSp>
        <p:sp>
          <p:nvSpPr>
            <p:cNvPr id="2058" name="Text Box 47"/>
            <p:cNvSpPr txBox="1">
              <a:spLocks noChangeArrowheads="1"/>
            </p:cNvSpPr>
            <p:nvPr/>
          </p:nvSpPr>
          <p:spPr bwMode="auto">
            <a:xfrm>
              <a:off x="464" y="3653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POP</a:t>
              </a:r>
              <a:endParaRPr lang="pt-PT"/>
            </a:p>
          </p:txBody>
        </p:sp>
        <p:sp>
          <p:nvSpPr>
            <p:cNvPr id="2059" name="Oval 48"/>
            <p:cNvSpPr>
              <a:spLocks noChangeArrowheads="1"/>
            </p:cNvSpPr>
            <p:nvPr/>
          </p:nvSpPr>
          <p:spPr bwMode="auto">
            <a:xfrm>
              <a:off x="2400" y="3336"/>
              <a:ext cx="1632" cy="864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CCFF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pt-BR"/>
                <a:t>Espaço de </a:t>
              </a:r>
              <a:r>
                <a:rPr lang="pt-BR">
                  <a:solidFill>
                    <a:srgbClr val="A50021"/>
                  </a:solidFill>
                </a:rPr>
                <a:t>Planos</a:t>
              </a:r>
              <a:r>
                <a:rPr lang="pt-BR"/>
                <a:t>: </a:t>
              </a:r>
            </a:p>
            <a:p>
              <a:pPr algn="ctr"/>
              <a:r>
                <a:rPr lang="pt-BR"/>
                <a:t>Representação em</a:t>
              </a:r>
            </a:p>
            <a:p>
              <a:pPr algn="ctr"/>
              <a:r>
                <a:rPr lang="pt-BR">
                  <a:solidFill>
                    <a:srgbClr val="008080"/>
                  </a:solidFill>
                </a:rPr>
                <a:t>Intenção da 1</a:t>
              </a:r>
              <a:r>
                <a:rPr lang="pt-BR" baseline="30000">
                  <a:solidFill>
                    <a:srgbClr val="008080"/>
                  </a:solidFill>
                </a:rPr>
                <a:t>a</a:t>
              </a:r>
              <a:r>
                <a:rPr lang="pt-BR">
                  <a:solidFill>
                    <a:srgbClr val="008080"/>
                  </a:solidFill>
                </a:rPr>
                <a:t> ordem</a:t>
              </a:r>
              <a:endParaRPr lang="pt-PT">
                <a:solidFill>
                  <a:srgbClr val="008080"/>
                </a:solidFill>
              </a:endParaRPr>
            </a:p>
          </p:txBody>
        </p:sp>
        <p:sp>
          <p:nvSpPr>
            <p:cNvPr id="2060" name="Text Box 49"/>
            <p:cNvSpPr txBox="1">
              <a:spLocks noChangeArrowheads="1"/>
            </p:cNvSpPr>
            <p:nvPr/>
          </p:nvSpPr>
          <p:spPr bwMode="auto">
            <a:xfrm>
              <a:off x="4560" y="3609"/>
              <a:ext cx="5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Busca</a:t>
              </a:r>
              <a:endParaRPr lang="pt-PT"/>
            </a:p>
          </p:txBody>
        </p:sp>
        <p:cxnSp>
          <p:nvCxnSpPr>
            <p:cNvPr id="2061" name="AutoShape 50"/>
            <p:cNvCxnSpPr>
              <a:cxnSpLocks noChangeShapeType="1"/>
              <a:stCxn id="2059" idx="6"/>
              <a:endCxn id="2060" idx="0"/>
            </p:cNvCxnSpPr>
            <p:nvPr/>
          </p:nvCxnSpPr>
          <p:spPr bwMode="auto">
            <a:xfrm flipV="1">
              <a:off x="4032" y="3609"/>
              <a:ext cx="786" cy="159"/>
            </a:xfrm>
            <a:prstGeom prst="curvedConnector4">
              <a:avLst>
                <a:gd name="adj1" fmla="val 33588"/>
                <a:gd name="adj2" fmla="val 190565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grpSp>
          <p:nvGrpSpPr>
            <p:cNvPr id="2062" name="Group 51"/>
            <p:cNvGrpSpPr>
              <a:grpSpLocks/>
            </p:cNvGrpSpPr>
            <p:nvPr/>
          </p:nvGrpSpPr>
          <p:grpSpPr bwMode="auto">
            <a:xfrm>
              <a:off x="4656" y="3808"/>
              <a:ext cx="496" cy="480"/>
              <a:chOff x="4752" y="1976"/>
              <a:chExt cx="496" cy="480"/>
            </a:xfrm>
          </p:grpSpPr>
          <p:grpSp>
            <p:nvGrpSpPr>
              <p:cNvPr id="2063" name="Group 52"/>
              <p:cNvGrpSpPr>
                <a:grpSpLocks/>
              </p:cNvGrpSpPr>
              <p:nvPr/>
            </p:nvGrpSpPr>
            <p:grpSpPr bwMode="auto">
              <a:xfrm>
                <a:off x="4800" y="2016"/>
                <a:ext cx="288" cy="192"/>
                <a:chOff x="4800" y="2016"/>
                <a:chExt cx="288" cy="192"/>
              </a:xfrm>
            </p:grpSpPr>
            <p:sp>
              <p:nvSpPr>
                <p:cNvPr id="2072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4800" y="2016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3" name="Line 54"/>
                <p:cNvSpPr>
                  <a:spLocks noChangeShapeType="1"/>
                </p:cNvSpPr>
                <p:nvPr/>
              </p:nvSpPr>
              <p:spPr bwMode="auto">
                <a:xfrm>
                  <a:off x="4944" y="2016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064" name="Group 55"/>
              <p:cNvGrpSpPr>
                <a:grpSpLocks/>
              </p:cNvGrpSpPr>
              <p:nvPr/>
            </p:nvGrpSpPr>
            <p:grpSpPr bwMode="auto">
              <a:xfrm>
                <a:off x="4944" y="2208"/>
                <a:ext cx="288" cy="192"/>
                <a:chOff x="4800" y="2016"/>
                <a:chExt cx="288" cy="192"/>
              </a:xfrm>
            </p:grpSpPr>
            <p:sp>
              <p:nvSpPr>
                <p:cNvPr id="2070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4800" y="2016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1" name="Line 57"/>
                <p:cNvSpPr>
                  <a:spLocks noChangeShapeType="1"/>
                </p:cNvSpPr>
                <p:nvPr/>
              </p:nvSpPr>
              <p:spPr bwMode="auto">
                <a:xfrm>
                  <a:off x="4944" y="2016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065" name="Oval 58"/>
              <p:cNvSpPr>
                <a:spLocks noChangeArrowheads="1"/>
              </p:cNvSpPr>
              <p:nvPr/>
            </p:nvSpPr>
            <p:spPr bwMode="auto">
              <a:xfrm>
                <a:off x="4896" y="197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6" name="Oval 59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7" name="Oval 60"/>
              <p:cNvSpPr>
                <a:spLocks noChangeArrowheads="1"/>
              </p:cNvSpPr>
              <p:nvPr/>
            </p:nvSpPr>
            <p:spPr bwMode="auto">
              <a:xfrm>
                <a:off x="5040" y="21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8" name="Oval 61"/>
              <p:cNvSpPr>
                <a:spLocks noChangeArrowheads="1"/>
              </p:cNvSpPr>
              <p:nvPr/>
            </p:nvSpPr>
            <p:spPr bwMode="auto">
              <a:xfrm>
                <a:off x="4896" y="235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9" name="Oval 62"/>
              <p:cNvSpPr>
                <a:spLocks noChangeArrowheads="1"/>
              </p:cNvSpPr>
              <p:nvPr/>
            </p:nvSpPr>
            <p:spPr bwMode="auto">
              <a:xfrm>
                <a:off x="5152" y="23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DB6DE943-1A4C-45C1-AC65-8D8EBDFA1A7C}" type="slidenum">
              <a:rPr lang="pt-BR"/>
              <a:pPr defTabSz="762000"/>
              <a:t>26</a:t>
            </a:fld>
            <a:endParaRPr lang="pt-BR"/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465138"/>
          </a:xfrm>
        </p:spPr>
        <p:txBody>
          <a:bodyPr/>
          <a:lstStyle/>
          <a:p>
            <a:pPr eaLnBrk="1" hangingPunct="1"/>
            <a:r>
              <a:rPr lang="pt-BR" smtClean="0"/>
              <a:t>Partial Order Planning (POP)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4DE065AE-169A-42AF-B936-E97C37D1CF8E}" type="slidenum">
              <a:rPr lang="pt-BR"/>
              <a:pPr defTabSz="762000"/>
              <a:t>27</a:t>
            </a:fld>
            <a:endParaRPr lang="pt-BR"/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>
          <a:xfrm>
            <a:off x="703263" y="115888"/>
            <a:ext cx="8189912" cy="465137"/>
          </a:xfrm>
        </p:spPr>
        <p:txBody>
          <a:bodyPr/>
          <a:lstStyle/>
          <a:p>
            <a:pPr eaLnBrk="1" hangingPunct="1"/>
            <a:r>
              <a:rPr lang="pt-BR" smtClean="0"/>
              <a:t>Busca no espaço de planos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772400" cy="5410200"/>
          </a:xfrm>
        </p:spPr>
        <p:txBody>
          <a:bodyPr/>
          <a:lstStyle/>
          <a:p>
            <a:pPr eaLnBrk="1" hangingPunct="1"/>
            <a:r>
              <a:rPr lang="pt-BR" smtClean="0"/>
              <a:t>Idéia</a:t>
            </a:r>
          </a:p>
          <a:p>
            <a:pPr lvl="1" eaLnBrk="1" hangingPunct="1"/>
            <a:r>
              <a:rPr lang="pt-BR" smtClean="0"/>
              <a:t>Buscar um plano desejado em vez de uma situação desejada</a:t>
            </a:r>
          </a:p>
          <a:p>
            <a:pPr lvl="1" eaLnBrk="1" hangingPunct="1"/>
            <a:r>
              <a:rPr lang="pt-BR" smtClean="0"/>
              <a:t>parte-se de um plano inicial (parcial), e aplica-se operadores até chegar a um plano final (completo)</a:t>
            </a:r>
          </a:p>
          <a:p>
            <a:pPr eaLnBrk="1" hangingPunct="1"/>
            <a:r>
              <a:rPr lang="pt-BR" smtClean="0"/>
              <a:t>Plano inicial</a:t>
            </a:r>
          </a:p>
          <a:p>
            <a:pPr lvl="1" eaLnBrk="1" hangingPunct="1"/>
            <a:r>
              <a:rPr lang="pt-BR" smtClean="0"/>
              <a:t>Ações Start e Finish</a:t>
            </a:r>
          </a:p>
          <a:p>
            <a:pPr eaLnBrk="1" hangingPunct="1"/>
            <a:r>
              <a:rPr lang="pt-BR" smtClean="0"/>
              <a:t>Plano final</a:t>
            </a:r>
          </a:p>
          <a:p>
            <a:pPr lvl="1" eaLnBrk="1" hangingPunct="1"/>
            <a:r>
              <a:rPr lang="pt-BR" b="1" smtClean="0"/>
              <a:t>Completo</a:t>
            </a:r>
            <a:r>
              <a:rPr lang="pt-BR" smtClean="0"/>
              <a:t> - toda a pré-condição de toda ação é alcançada por algum outra ação</a:t>
            </a:r>
          </a:p>
          <a:p>
            <a:pPr lvl="1" eaLnBrk="1" hangingPunct="1"/>
            <a:r>
              <a:rPr lang="pt-BR" b="1" smtClean="0"/>
              <a:t>Consistente</a:t>
            </a:r>
            <a:r>
              <a:rPr lang="pt-BR" smtClean="0"/>
              <a:t>  - não há contradições</a:t>
            </a:r>
          </a:p>
          <a:p>
            <a:pPr lvl="2" eaLnBrk="1" hangingPunct="1"/>
            <a:r>
              <a:rPr lang="pt-BR" smtClean="0"/>
              <a:t>nos ordenamentos das ações</a:t>
            </a:r>
          </a:p>
          <a:p>
            <a:pPr lvl="2" eaLnBrk="1" hangingPunct="1"/>
            <a:r>
              <a:rPr lang="pt-BR" smtClean="0"/>
              <a:t>nas atribuição de variáveis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F8EADF14-082E-436A-BE0B-761E794CA68A}" type="slidenum">
              <a:rPr lang="pt-BR"/>
              <a:pPr defTabSz="762000"/>
              <a:t>28</a:t>
            </a:fld>
            <a:endParaRPr lang="pt-BR"/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Busca no espaço de planos: operadores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Operador de refinamento: restrições ao plano (elimina planos potenciais)</a:t>
            </a:r>
          </a:p>
          <a:p>
            <a:pPr lvl="1" eaLnBrk="1" hangingPunct="1"/>
            <a:r>
              <a:rPr lang="pt-BR" smtClean="0"/>
              <a:t>adicionar nova ação</a:t>
            </a:r>
          </a:p>
          <a:p>
            <a:pPr lvl="1" eaLnBrk="1" hangingPunct="1"/>
            <a:r>
              <a:rPr lang="pt-BR" smtClean="0"/>
              <a:t>instanciar variável</a:t>
            </a:r>
          </a:p>
          <a:p>
            <a:pPr eaLnBrk="1" hangingPunct="1"/>
            <a:r>
              <a:rPr lang="pt-BR" smtClean="0"/>
              <a:t>Operador de modificação (adicionam novos planos)</a:t>
            </a:r>
          </a:p>
          <a:p>
            <a:pPr lvl="1" eaLnBrk="1" hangingPunct="1"/>
            <a:r>
              <a:rPr lang="pt-BR" smtClean="0"/>
              <a:t>operadores de revisão (para corrigir planos)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75FC8A2D-7AD9-44CA-8E78-9641B8DA0527}" type="slidenum">
              <a:rPr lang="pt-BR"/>
              <a:pPr defTabSz="762000"/>
              <a:t>29</a:t>
            </a:fld>
            <a:endParaRPr lang="pt-BR"/>
          </a:p>
        </p:txBody>
      </p:sp>
      <p:sp>
        <p:nvSpPr>
          <p:cNvPr id="3072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Ações = {S1: ação1, ..., Sn: açãoN},</a:t>
            </a:r>
          </a:p>
          <a:p>
            <a:pPr lvl="1" eaLnBrk="1" hangingPunct="1"/>
            <a:r>
              <a:rPr lang="pt-BR" smtClean="0"/>
              <a:t>Op(Ação(x), Precond(y), Efeito(z))</a:t>
            </a:r>
          </a:p>
          <a:p>
            <a:pPr eaLnBrk="1" hangingPunct="1"/>
            <a:r>
              <a:rPr lang="pt-BR" smtClean="0"/>
              <a:t>Ordem  Parcial = { Sj &lt; Sk},</a:t>
            </a:r>
          </a:p>
          <a:p>
            <a:pPr lvl="1" eaLnBrk="1" hangingPunct="1"/>
            <a:r>
              <a:rPr lang="pt-BR" smtClean="0"/>
              <a:t>o que não significa que entre Sj e Sk não possa existir outra ação</a:t>
            </a:r>
          </a:p>
          <a:p>
            <a:pPr eaLnBrk="1" hangingPunct="1"/>
            <a:r>
              <a:rPr lang="pt-BR" smtClean="0"/>
              <a:t>Ligações causais = {Si           Sj} </a:t>
            </a:r>
          </a:p>
          <a:p>
            <a:pPr lvl="1" eaLnBrk="1" hangingPunct="1"/>
            <a:r>
              <a:rPr lang="pt-BR" smtClean="0"/>
              <a:t>efeitos Si = pré-condições de Sj </a:t>
            </a:r>
            <a:br>
              <a:rPr lang="pt-BR" smtClean="0"/>
            </a:br>
            <a:r>
              <a:rPr lang="pt-BR" smtClean="0"/>
              <a:t>(Não existe nenhuma ação entre elas)</a:t>
            </a:r>
          </a:p>
          <a:p>
            <a:pPr eaLnBrk="1" hangingPunct="1"/>
            <a:r>
              <a:rPr lang="pt-BR" smtClean="0"/>
              <a:t>Lista de pré-condições em aberto</a:t>
            </a:r>
          </a:p>
          <a:p>
            <a:pPr lvl="1" eaLnBrk="1" hangingPunct="1"/>
            <a:r>
              <a:rPr lang="pt-BR" smtClean="0"/>
              <a:t>Que deve ser esvaziada ao longo da busca de forma a gerar um plano completo</a:t>
            </a:r>
          </a:p>
        </p:txBody>
      </p:sp>
      <p:grpSp>
        <p:nvGrpSpPr>
          <p:cNvPr id="30724" name="Group 6"/>
          <p:cNvGrpSpPr>
            <a:grpSpLocks/>
          </p:cNvGrpSpPr>
          <p:nvPr/>
        </p:nvGrpSpPr>
        <p:grpSpPr bwMode="auto">
          <a:xfrm>
            <a:off x="4572000" y="3286125"/>
            <a:ext cx="833438" cy="427038"/>
            <a:chOff x="2162" y="2688"/>
            <a:chExt cx="525" cy="269"/>
          </a:xfrm>
        </p:grpSpPr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2162" y="2957"/>
              <a:ext cx="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2284" y="268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 sz="20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</p:grpSp>
      <p:sp>
        <p:nvSpPr>
          <p:cNvPr id="3072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Representações de planos: Linguagem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AB2441EE-CE7E-4D28-A03B-3B4B6B89E3FF}" type="slidenum">
              <a:rPr lang="pt-BR"/>
              <a:pPr defTabSz="762000"/>
              <a:t>3</a:t>
            </a:fld>
            <a:endParaRPr lang="pt-BR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Plano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1371600"/>
            <a:ext cx="7808912" cy="5226050"/>
          </a:xfrm>
        </p:spPr>
        <p:txBody>
          <a:bodyPr/>
          <a:lstStyle/>
          <a:p>
            <a:pPr eaLnBrk="1" hangingPunct="1"/>
            <a:r>
              <a:rPr lang="pt-BR" smtClean="0"/>
              <a:t>O que é um plano?</a:t>
            </a:r>
          </a:p>
          <a:p>
            <a:pPr lvl="1" eaLnBrk="1" hangingPunct="1"/>
            <a:r>
              <a:rPr lang="pt-BR" smtClean="0"/>
              <a:t>seqüência ordenada de ações</a:t>
            </a:r>
          </a:p>
          <a:p>
            <a:pPr eaLnBrk="1" hangingPunct="1"/>
            <a:r>
              <a:rPr lang="pt-BR" smtClean="0"/>
              <a:t>Exemplo: </a:t>
            </a:r>
          </a:p>
          <a:p>
            <a:pPr lvl="1" eaLnBrk="1" hangingPunct="1"/>
            <a:r>
              <a:rPr lang="pt-BR" smtClean="0"/>
              <a:t>Problema: obter banana, leite e uma Furadeira (para fazer uma super vitamina na falta de liquidificador ;-)</a:t>
            </a:r>
          </a:p>
          <a:p>
            <a:pPr lvl="1" eaLnBrk="1" hangingPunct="1"/>
            <a:r>
              <a:rPr lang="pt-BR" smtClean="0"/>
              <a:t>Plano: ir ao supermercado, ir à seção de frutas, pegar as bananas, ir à seção de leite, pegar uma caixa de leite, ir ao caixa, pagar tudo, ir a uma loja de ferramentas, ..., voltar para casa</a:t>
            </a:r>
          </a:p>
          <a:p>
            <a:pPr eaLnBrk="1" hangingPunct="1"/>
            <a:r>
              <a:rPr lang="pt-BR" smtClean="0"/>
              <a:t>Representação de um plano</a:t>
            </a:r>
          </a:p>
          <a:p>
            <a:pPr lvl="1" eaLnBrk="1" hangingPunct="1"/>
            <a:r>
              <a:rPr lang="pt-BR" smtClean="0"/>
              <a:t>estados, ações e objetivos</a:t>
            </a:r>
          </a:p>
          <a:p>
            <a:pPr eaLnBrk="1" hangingPunct="1"/>
            <a:r>
              <a:rPr lang="pt-BR" smtClean="0"/>
              <a:t>Como funcionaria um planejador clássico?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8604250" y="1436688"/>
            <a:ext cx="45561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600">
                <a:solidFill>
                  <a:schemeClr val="hlink"/>
                </a:solidFill>
              </a:rPr>
              <a:t>(P)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8604250" y="5102225"/>
            <a:ext cx="45561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600">
                <a:solidFill>
                  <a:schemeClr val="hlink"/>
                </a:solidFill>
              </a:rPr>
              <a:t>(P)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02EFDC12-EEA9-49C6-9E17-B52F5CA5A2B4}" type="slidenum">
              <a:rPr lang="pt-BR"/>
              <a:pPr defTabSz="762000"/>
              <a:t>30</a:t>
            </a:fld>
            <a:endParaRPr lang="pt-BR"/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informal: colocar meias e sapatos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Plano inicial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Start </a:t>
            </a:r>
          </a:p>
          <a:p>
            <a:pPr lvl="2" eaLnBrk="1" hangingPunct="1">
              <a:lnSpc>
                <a:spcPct val="90000"/>
              </a:lnSpc>
            </a:pPr>
            <a:r>
              <a:rPr lang="pt-BR" smtClean="0"/>
              <a:t>Pré-condições;: vazio (começar  o plano)</a:t>
            </a:r>
          </a:p>
          <a:p>
            <a:pPr lvl="2" eaLnBrk="1" hangingPunct="1">
              <a:lnSpc>
                <a:spcPct val="90000"/>
              </a:lnSpc>
            </a:pPr>
            <a:r>
              <a:rPr lang="pt-BR" smtClean="0"/>
              <a:t>Efeitos: estado inicial (sem meias e sem sapatos)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Finish </a:t>
            </a:r>
          </a:p>
          <a:p>
            <a:pPr lvl="2" eaLnBrk="1" hangingPunct="1">
              <a:lnSpc>
                <a:spcPct val="90000"/>
              </a:lnSpc>
            </a:pPr>
            <a:r>
              <a:rPr lang="pt-BR" smtClean="0"/>
              <a:t>Pré-condição: estado  final (estar com meias e sapatos); </a:t>
            </a:r>
          </a:p>
          <a:p>
            <a:pPr lvl="2" eaLnBrk="1" hangingPunct="1">
              <a:lnSpc>
                <a:spcPct val="90000"/>
              </a:lnSpc>
            </a:pPr>
            <a:r>
              <a:rPr lang="pt-BR" smtClean="0"/>
              <a:t>Efeitos: vazio (terminar o plano)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Operadores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calçar meia direita (pré-condição: pé direito descalço; efeito: pé direito com meia)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calçar sapato direito (pré-condição: pé direito com meia; efeito: pé direto com meia e sapato)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calçar meia esquerda..., calçar sapato esquerdo...</a:t>
            </a:r>
          </a:p>
        </p:txBody>
      </p:sp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8604250" y="5661025"/>
            <a:ext cx="4889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chemeClr val="hlink"/>
                </a:solidFill>
              </a:rPr>
              <a:t>(P)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8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8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8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8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8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8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80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80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80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80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80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80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80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80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80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80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E26CB5E5-FE37-4338-96E4-FC0AE3138725}" type="slidenum">
              <a:rPr lang="pt-BR"/>
              <a:pPr defTabSz="762000"/>
              <a:t>31</a:t>
            </a:fld>
            <a:endParaRPr lang="pt-BR"/>
          </a:p>
        </p:txBody>
      </p:sp>
      <p:sp>
        <p:nvSpPr>
          <p:cNvPr id="327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14363" y="357188"/>
            <a:ext cx="8458200" cy="5638800"/>
          </a:xfrm>
        </p:spPr>
        <p:txBody>
          <a:bodyPr/>
          <a:lstStyle/>
          <a:p>
            <a:pPr eaLnBrk="1" hangingPunct="1">
              <a:tabLst>
                <a:tab pos="1619250" algn="l"/>
                <a:tab pos="2762250" algn="l"/>
              </a:tabLst>
            </a:pPr>
            <a:r>
              <a:rPr lang="pt-BR" smtClean="0"/>
              <a:t>Objetivo: RightShoeOn ^ LeftShoeOn</a:t>
            </a:r>
          </a:p>
          <a:p>
            <a:pPr eaLnBrk="1" hangingPunct="1">
              <a:tabLst>
                <a:tab pos="1619250" algn="l"/>
                <a:tab pos="2762250" algn="l"/>
              </a:tabLst>
            </a:pPr>
            <a:r>
              <a:rPr lang="pt-BR" smtClean="0"/>
              <a:t>Ações</a:t>
            </a:r>
          </a:p>
          <a:p>
            <a:pPr marL="766763" lvl="2" indent="-11113" eaLnBrk="1" hangingPunct="1">
              <a:lnSpc>
                <a:spcPct val="110000"/>
              </a:lnSpc>
              <a:tabLst>
                <a:tab pos="1619250" algn="l"/>
                <a:tab pos="2762250" algn="l"/>
              </a:tabLst>
            </a:pPr>
            <a:r>
              <a:rPr lang="pt-BR" smtClean="0"/>
              <a:t>Op(ACTION:Start, PRECOND: {}; EFFECT{})</a:t>
            </a:r>
          </a:p>
          <a:p>
            <a:pPr marL="766763" lvl="2" indent="-11113" eaLnBrk="1" hangingPunct="1">
              <a:lnSpc>
                <a:spcPct val="110000"/>
              </a:lnSpc>
              <a:tabLst>
                <a:tab pos="1619250" algn="l"/>
                <a:tab pos="2762250" algn="l"/>
              </a:tabLst>
            </a:pPr>
            <a:r>
              <a:rPr lang="pt-BR" smtClean="0"/>
              <a:t>Op(ACTION:Finish, PRECOND: {RightShoeOn , LeftShoeOn};         	EFFECT{})</a:t>
            </a:r>
          </a:p>
          <a:p>
            <a:pPr marL="766763" lvl="2" indent="-11113" eaLnBrk="1" hangingPunct="1">
              <a:lnSpc>
                <a:spcPct val="110000"/>
              </a:lnSpc>
              <a:tabLst>
                <a:tab pos="1619250" algn="l"/>
                <a:tab pos="2762250" algn="l"/>
              </a:tabLst>
            </a:pPr>
            <a:r>
              <a:rPr lang="pt-BR" smtClean="0"/>
              <a:t>Op(ACTION:RightShoe , PRECOND: RightSockOn ,</a:t>
            </a:r>
          </a:p>
          <a:p>
            <a:pPr marL="766763" lvl="2" indent="-11113" eaLnBrk="1" hangingPunct="1">
              <a:lnSpc>
                <a:spcPct val="110000"/>
              </a:lnSpc>
              <a:buFontTx/>
              <a:buNone/>
              <a:tabLst>
                <a:tab pos="1619250" algn="l"/>
                <a:tab pos="2762250" algn="l"/>
              </a:tabLst>
            </a:pPr>
            <a:r>
              <a:rPr lang="pt-BR" smtClean="0"/>
              <a:t>        EFFECT: RightShoeOn)</a:t>
            </a:r>
          </a:p>
          <a:p>
            <a:pPr marL="766763" lvl="2" indent="-11113" eaLnBrk="1" hangingPunct="1">
              <a:lnSpc>
                <a:spcPct val="110000"/>
              </a:lnSpc>
              <a:tabLst>
                <a:tab pos="1619250" algn="l"/>
                <a:tab pos="2762250" algn="l"/>
              </a:tabLst>
            </a:pPr>
            <a:r>
              <a:rPr lang="pt-BR" smtClean="0"/>
              <a:t>Op(ACTION: RightSock , EFFECT: RightSockOn)</a:t>
            </a:r>
          </a:p>
          <a:p>
            <a:pPr marL="766763" lvl="2" indent="-11113" eaLnBrk="1" hangingPunct="1">
              <a:lnSpc>
                <a:spcPct val="110000"/>
              </a:lnSpc>
              <a:tabLst>
                <a:tab pos="1619250" algn="l"/>
                <a:tab pos="2762250" algn="l"/>
              </a:tabLst>
            </a:pPr>
            <a:r>
              <a:rPr lang="pt-BR" smtClean="0"/>
              <a:t>Op(ACTION:LeftShoe , PRECOND: LeftSockOn , </a:t>
            </a:r>
          </a:p>
          <a:p>
            <a:pPr marL="766763" lvl="2" indent="-11113" eaLnBrk="1" hangingPunct="1">
              <a:lnSpc>
                <a:spcPct val="110000"/>
              </a:lnSpc>
              <a:buFontTx/>
              <a:buNone/>
              <a:tabLst>
                <a:tab pos="1619250" algn="l"/>
                <a:tab pos="2762250" algn="l"/>
              </a:tabLst>
            </a:pPr>
            <a:r>
              <a:rPr lang="pt-BR" smtClean="0"/>
              <a:t>        EFFECT:  LeftShoeOn)</a:t>
            </a:r>
          </a:p>
          <a:p>
            <a:pPr marL="766763" lvl="2" indent="-11113" eaLnBrk="1" hangingPunct="1">
              <a:lnSpc>
                <a:spcPct val="110000"/>
              </a:lnSpc>
              <a:tabLst>
                <a:tab pos="1619250" algn="l"/>
                <a:tab pos="2762250" algn="l"/>
              </a:tabLst>
            </a:pPr>
            <a:r>
              <a:rPr lang="pt-BR" smtClean="0"/>
              <a:t>Op(ACTION: LeftSock , EFFECT: LeftSockOn)</a:t>
            </a:r>
          </a:p>
          <a:p>
            <a:pPr eaLnBrk="1" hangingPunct="1">
              <a:tabLst>
                <a:tab pos="1619250" algn="l"/>
                <a:tab pos="2762250" algn="l"/>
              </a:tabLst>
            </a:pPr>
            <a:r>
              <a:rPr lang="pt-BR" smtClean="0"/>
              <a:t>Plano inicial</a:t>
            </a:r>
          </a:p>
          <a:p>
            <a:pPr marL="766763" lvl="2" indent="-11113" eaLnBrk="1" hangingPunct="1">
              <a:lnSpc>
                <a:spcPct val="110000"/>
              </a:lnSpc>
              <a:buFontTx/>
              <a:buNone/>
              <a:tabLst>
                <a:tab pos="1619250" algn="l"/>
                <a:tab pos="2762250" algn="l"/>
              </a:tabLst>
            </a:pPr>
            <a:r>
              <a:rPr lang="pt-BR" smtClean="0"/>
              <a:t>Plan(ACTIONS:{Start, Finish},</a:t>
            </a:r>
            <a:br>
              <a:rPr lang="pt-BR" smtClean="0"/>
            </a:br>
            <a:r>
              <a:rPr lang="pt-BR" smtClean="0"/>
              <a:t>         ORDERINGS: { Start &lt; Finish },</a:t>
            </a:r>
          </a:p>
          <a:p>
            <a:pPr marL="766763" lvl="2" indent="-11113" eaLnBrk="1" hangingPunct="1">
              <a:lnSpc>
                <a:spcPct val="110000"/>
              </a:lnSpc>
              <a:buFontTx/>
              <a:buNone/>
              <a:tabLst>
                <a:tab pos="1619250" algn="l"/>
                <a:tab pos="2762250" algn="l"/>
              </a:tabLst>
            </a:pPr>
            <a:r>
              <a:rPr lang="pt-BR" smtClean="0"/>
              <a:t>	         LINKS: {} </a:t>
            </a:r>
            <a:br>
              <a:rPr lang="pt-BR" smtClean="0"/>
            </a:br>
            <a:r>
              <a:rPr lang="pt-BR" smtClean="0"/>
              <a:t>         OPEN PRECONDITIONS: {RightShoeOn , LeftShoeOn},)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FDAFB1DE-F212-48D2-B5A8-0EDB790D9764}" type="slidenum">
              <a:rPr lang="pt-BR"/>
              <a:pPr defTabSz="762000"/>
              <a:t>32</a:t>
            </a:fld>
            <a:endParaRPr lang="pt-BR"/>
          </a:p>
        </p:txBody>
      </p:sp>
      <p:sp>
        <p:nvSpPr>
          <p:cNvPr id="3379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33400" y="571500"/>
            <a:ext cx="8458200" cy="5638800"/>
          </a:xfrm>
        </p:spPr>
        <p:txBody>
          <a:bodyPr/>
          <a:lstStyle/>
          <a:p>
            <a:pPr eaLnBrk="1" hangingPunct="1">
              <a:tabLst>
                <a:tab pos="1619250" algn="l"/>
                <a:tab pos="2762250" algn="l"/>
              </a:tabLst>
            </a:pPr>
            <a:r>
              <a:rPr lang="pt-BR" dirty="0" smtClean="0"/>
              <a:t>Plano Final</a:t>
            </a:r>
          </a:p>
          <a:p>
            <a:pPr marL="766763" lvl="2" indent="-11113" eaLnBrk="1" hangingPunct="1">
              <a:lnSpc>
                <a:spcPct val="110000"/>
              </a:lnSpc>
              <a:buFontTx/>
              <a:buNone/>
              <a:tabLst>
                <a:tab pos="1619250" algn="l"/>
                <a:tab pos="2762250" algn="l"/>
              </a:tabLst>
            </a:pPr>
            <a:r>
              <a:rPr lang="pt-BR" dirty="0" err="1" smtClean="0"/>
              <a:t>Plan</a:t>
            </a:r>
            <a:r>
              <a:rPr lang="pt-BR" dirty="0" smtClean="0"/>
              <a:t>(ACTIONS:{</a:t>
            </a:r>
            <a:r>
              <a:rPr lang="pt-BR" dirty="0" err="1" smtClean="0"/>
              <a:t>RightSock</a:t>
            </a:r>
            <a:r>
              <a:rPr lang="pt-BR" dirty="0" smtClean="0"/>
              <a:t>, </a:t>
            </a:r>
            <a:r>
              <a:rPr lang="pt-BR" dirty="0" err="1" smtClean="0"/>
              <a:t>RightShoe</a:t>
            </a:r>
            <a:r>
              <a:rPr lang="pt-BR" dirty="0" smtClean="0"/>
              <a:t>, </a:t>
            </a:r>
            <a:r>
              <a:rPr lang="pt-BR" dirty="0" err="1" smtClean="0"/>
              <a:t>LeftSock</a:t>
            </a:r>
            <a:r>
              <a:rPr lang="pt-BR" dirty="0" smtClean="0"/>
              <a:t>, </a:t>
            </a:r>
            <a:r>
              <a:rPr lang="pt-BR" dirty="0" err="1" smtClean="0"/>
              <a:t>LeftShoe</a:t>
            </a:r>
            <a:r>
              <a:rPr lang="pt-BR" dirty="0" smtClean="0"/>
              <a:t>, Start, </a:t>
            </a:r>
            <a:r>
              <a:rPr lang="pt-BR" dirty="0" err="1" smtClean="0"/>
              <a:t>Finish</a:t>
            </a:r>
            <a:r>
              <a:rPr lang="pt-BR" dirty="0" smtClean="0"/>
              <a:t>},</a:t>
            </a:r>
            <a:br>
              <a:rPr lang="pt-BR" dirty="0" smtClean="0"/>
            </a:br>
            <a:r>
              <a:rPr lang="pt-BR" dirty="0" smtClean="0"/>
              <a:t>         ORDERINGS: {</a:t>
            </a:r>
            <a:r>
              <a:rPr lang="pt-BR" dirty="0" err="1" smtClean="0"/>
              <a:t>RightSock</a:t>
            </a:r>
            <a:r>
              <a:rPr lang="pt-BR" dirty="0" smtClean="0"/>
              <a:t>&lt; </a:t>
            </a:r>
            <a:r>
              <a:rPr lang="pt-BR" dirty="0" err="1" smtClean="0"/>
              <a:t>RightShoe</a:t>
            </a:r>
            <a:r>
              <a:rPr lang="pt-BR" dirty="0" smtClean="0"/>
              <a:t>, </a:t>
            </a:r>
            <a:r>
              <a:rPr lang="pt-BR" dirty="0" err="1" smtClean="0"/>
              <a:t>LeftSock</a:t>
            </a:r>
            <a:r>
              <a:rPr lang="pt-BR" dirty="0" smtClean="0"/>
              <a:t>&lt; </a:t>
            </a:r>
            <a:r>
              <a:rPr lang="pt-BR" dirty="0" err="1" smtClean="0"/>
              <a:t>LeftShoe</a:t>
            </a:r>
            <a:r>
              <a:rPr lang="pt-BR" dirty="0" smtClean="0"/>
              <a:t>},</a:t>
            </a:r>
          </a:p>
          <a:p>
            <a:pPr marL="766763" lvl="2" indent="-11113" eaLnBrk="1" hangingPunct="1">
              <a:lnSpc>
                <a:spcPct val="110000"/>
              </a:lnSpc>
              <a:spcBef>
                <a:spcPts val="600"/>
              </a:spcBef>
              <a:buFontTx/>
              <a:buNone/>
              <a:tabLst>
                <a:tab pos="1619250" algn="l"/>
                <a:tab pos="2762250" algn="l"/>
              </a:tabLst>
            </a:pPr>
            <a:r>
              <a:rPr lang="pt-BR" dirty="0" smtClean="0"/>
              <a:t>	         		        </a:t>
            </a:r>
            <a:r>
              <a:rPr lang="pt-BR" sz="1600" dirty="0" err="1" smtClean="0"/>
              <a:t>RightSockOn</a:t>
            </a:r>
            <a:endParaRPr lang="pt-BR" dirty="0" smtClean="0"/>
          </a:p>
          <a:p>
            <a:pPr marL="766763" lvl="2" indent="-11113" eaLnBrk="1" hangingPunct="1">
              <a:lnSpc>
                <a:spcPct val="110000"/>
              </a:lnSpc>
              <a:buFontTx/>
              <a:buNone/>
              <a:tabLst>
                <a:tab pos="1619250" algn="l"/>
                <a:tab pos="2762250" algn="l"/>
              </a:tabLst>
            </a:pPr>
            <a:r>
              <a:rPr lang="pt-BR" dirty="0" smtClean="0"/>
              <a:t>          LINKS: {</a:t>
            </a:r>
            <a:r>
              <a:rPr lang="pt-BR" dirty="0" err="1" smtClean="0"/>
              <a:t>RightSock</a:t>
            </a:r>
            <a:r>
              <a:rPr lang="pt-BR" dirty="0" smtClean="0"/>
              <a:t>          </a:t>
            </a:r>
            <a:r>
              <a:rPr lang="pt-BR" dirty="0" err="1" smtClean="0"/>
              <a:t>RightShoe</a:t>
            </a:r>
            <a:r>
              <a:rPr lang="pt-BR" dirty="0" smtClean="0"/>
              <a:t>, </a:t>
            </a:r>
          </a:p>
          <a:p>
            <a:pPr marL="766763" lvl="2" indent="-11113" eaLnBrk="1" hangingPunct="1">
              <a:lnSpc>
                <a:spcPct val="110000"/>
              </a:lnSpc>
              <a:buFontTx/>
              <a:buNone/>
              <a:tabLst>
                <a:tab pos="1619250" algn="l"/>
                <a:tab pos="2762250" algn="l"/>
              </a:tabLst>
            </a:pPr>
            <a:r>
              <a:rPr lang="pt-BR" dirty="0" smtClean="0"/>
              <a:t>		 	       </a:t>
            </a:r>
            <a:r>
              <a:rPr lang="pt-BR" sz="1600" dirty="0" err="1" smtClean="0"/>
              <a:t>LeftSockOn</a:t>
            </a:r>
            <a:endParaRPr lang="pt-BR" dirty="0" smtClean="0"/>
          </a:p>
          <a:p>
            <a:pPr marL="766763" lvl="2" indent="-11113" eaLnBrk="1" hangingPunct="1">
              <a:lnSpc>
                <a:spcPct val="110000"/>
              </a:lnSpc>
              <a:spcBef>
                <a:spcPct val="0"/>
              </a:spcBef>
              <a:buFontTx/>
              <a:buNone/>
              <a:tabLst>
                <a:tab pos="1619250" algn="l"/>
                <a:tab pos="2762250" algn="l"/>
              </a:tabLst>
            </a:pPr>
            <a:r>
              <a:rPr lang="pt-BR" dirty="0" smtClean="0"/>
              <a:t>                       </a:t>
            </a:r>
            <a:r>
              <a:rPr lang="pt-BR" dirty="0" err="1" smtClean="0"/>
              <a:t>LeftSock</a:t>
            </a:r>
            <a:r>
              <a:rPr lang="pt-BR" dirty="0" smtClean="0"/>
              <a:t>             </a:t>
            </a:r>
            <a:r>
              <a:rPr lang="pt-BR" dirty="0" err="1" smtClean="0"/>
              <a:t>LeftShoe</a:t>
            </a:r>
            <a:endParaRPr lang="pt-BR" dirty="0" smtClean="0"/>
          </a:p>
          <a:p>
            <a:pPr marL="766763" lvl="2" indent="-11113" eaLnBrk="1" hangingPunct="1">
              <a:lnSpc>
                <a:spcPct val="110000"/>
              </a:lnSpc>
              <a:buFontTx/>
              <a:buNone/>
              <a:tabLst>
                <a:tab pos="1619250" algn="l"/>
                <a:tab pos="2762250" algn="l"/>
              </a:tabLst>
            </a:pPr>
            <a:r>
              <a:rPr lang="pt-BR" dirty="0" smtClean="0"/>
              <a:t> 		         </a:t>
            </a:r>
            <a:r>
              <a:rPr lang="pt-BR" sz="1600" dirty="0" err="1" smtClean="0"/>
              <a:t>RightShoeOn</a:t>
            </a:r>
            <a:endParaRPr lang="pt-BR" dirty="0" smtClean="0"/>
          </a:p>
          <a:p>
            <a:pPr marL="766763" lvl="2" indent="-11113" eaLnBrk="1" hangingPunct="1">
              <a:lnSpc>
                <a:spcPct val="110000"/>
              </a:lnSpc>
              <a:buFontTx/>
              <a:buNone/>
              <a:tabLst>
                <a:tab pos="1619250" algn="l"/>
                <a:tab pos="2762250" algn="l"/>
              </a:tabLst>
            </a:pPr>
            <a:r>
              <a:rPr lang="pt-BR" dirty="0" smtClean="0"/>
              <a:t>                       </a:t>
            </a:r>
            <a:r>
              <a:rPr lang="pt-BR" dirty="0" err="1" smtClean="0"/>
              <a:t>RightShoe</a:t>
            </a:r>
            <a:r>
              <a:rPr lang="pt-BR" dirty="0" smtClean="0"/>
              <a:t>       </a:t>
            </a:r>
            <a:r>
              <a:rPr lang="pt-BR" dirty="0" smtClean="0">
                <a:sym typeface="Wingdings" pitchFamily="2" charset="2"/>
              </a:rPr>
              <a:t>     </a:t>
            </a:r>
            <a:r>
              <a:rPr lang="pt-BR" dirty="0" err="1" smtClean="0">
                <a:sym typeface="Wingdings" pitchFamily="2" charset="2"/>
              </a:rPr>
              <a:t>Finish</a:t>
            </a:r>
            <a:endParaRPr lang="pt-BR" sz="1600" dirty="0" smtClean="0">
              <a:sym typeface="Wingdings" pitchFamily="2" charset="2"/>
            </a:endParaRPr>
          </a:p>
          <a:p>
            <a:pPr marL="766763" lvl="2" indent="-11113" eaLnBrk="1" hangingPunct="1">
              <a:lnSpc>
                <a:spcPct val="110000"/>
              </a:lnSpc>
              <a:buFontTx/>
              <a:buNone/>
              <a:tabLst>
                <a:tab pos="1619250" algn="l"/>
                <a:tab pos="2762250" algn="l"/>
              </a:tabLst>
            </a:pPr>
            <a:r>
              <a:rPr lang="pt-BR" sz="1600" dirty="0" smtClean="0"/>
              <a:t>			         </a:t>
            </a:r>
            <a:r>
              <a:rPr lang="pt-BR" sz="1600" dirty="0" err="1" smtClean="0"/>
              <a:t>LeftShoeOn</a:t>
            </a:r>
            <a:endParaRPr lang="pt-BR" dirty="0" smtClean="0">
              <a:sym typeface="Wingdings" pitchFamily="2" charset="2"/>
            </a:endParaRPr>
          </a:p>
          <a:p>
            <a:pPr marL="766763" lvl="2" indent="-11113" eaLnBrk="1" hangingPunct="1">
              <a:lnSpc>
                <a:spcPct val="110000"/>
              </a:lnSpc>
              <a:buFontTx/>
              <a:buNone/>
              <a:tabLst>
                <a:tab pos="1619250" algn="l"/>
                <a:tab pos="2762250" algn="l"/>
              </a:tabLst>
            </a:pPr>
            <a:r>
              <a:rPr lang="pt-BR" dirty="0" smtClean="0">
                <a:sym typeface="Wingdings" pitchFamily="2" charset="2"/>
              </a:rPr>
              <a:t>                       </a:t>
            </a:r>
            <a:r>
              <a:rPr lang="pt-BR" dirty="0" err="1" smtClean="0">
                <a:sym typeface="Wingdings" pitchFamily="2" charset="2"/>
              </a:rPr>
              <a:t>LeftShoe</a:t>
            </a:r>
            <a:r>
              <a:rPr lang="pt-BR" dirty="0" smtClean="0">
                <a:sym typeface="Wingdings" pitchFamily="2" charset="2"/>
              </a:rPr>
              <a:t>            </a:t>
            </a:r>
            <a:r>
              <a:rPr lang="pt-BR" dirty="0" err="1" smtClean="0">
                <a:sym typeface="Wingdings" pitchFamily="2" charset="2"/>
              </a:rPr>
              <a:t>Finish</a:t>
            </a:r>
            <a:endParaRPr lang="pt-BR" dirty="0" smtClean="0">
              <a:sym typeface="Wingdings" pitchFamily="2" charset="2"/>
            </a:endParaRPr>
          </a:p>
          <a:p>
            <a:pPr marL="766763" lvl="2" indent="-11113" eaLnBrk="1" hangingPunct="1">
              <a:lnSpc>
                <a:spcPct val="110000"/>
              </a:lnSpc>
              <a:buFontTx/>
              <a:buNone/>
              <a:tabLst>
                <a:tab pos="1619250" algn="l"/>
                <a:tab pos="2762250" algn="l"/>
              </a:tabLst>
            </a:pPr>
            <a:r>
              <a:rPr lang="pt-BR" dirty="0" smtClean="0">
                <a:sym typeface="Wingdings" pitchFamily="2" charset="2"/>
              </a:rPr>
              <a:t>                       </a:t>
            </a:r>
            <a:r>
              <a:rPr lang="pt-BR" dirty="0" smtClean="0"/>
              <a:t>} </a:t>
            </a:r>
            <a:br>
              <a:rPr lang="pt-BR" dirty="0" smtClean="0"/>
            </a:br>
            <a:r>
              <a:rPr lang="pt-BR" dirty="0" smtClean="0"/>
              <a:t>         OPEN PRECONDITIONS: { } )</a:t>
            </a:r>
          </a:p>
        </p:txBody>
      </p:sp>
      <p:cxnSp>
        <p:nvCxnSpPr>
          <p:cNvPr id="33796" name="Conector de seta reta 5"/>
          <p:cNvCxnSpPr>
            <a:cxnSpLocks noChangeShapeType="1"/>
          </p:cNvCxnSpPr>
          <p:nvPr/>
        </p:nvCxnSpPr>
        <p:spPr bwMode="auto">
          <a:xfrm>
            <a:off x="4286250" y="2641600"/>
            <a:ext cx="5715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797" name="Conector de seta reta 6"/>
          <p:cNvCxnSpPr>
            <a:cxnSpLocks noChangeShapeType="1"/>
          </p:cNvCxnSpPr>
          <p:nvPr/>
        </p:nvCxnSpPr>
        <p:spPr bwMode="auto">
          <a:xfrm>
            <a:off x="4143375" y="3355975"/>
            <a:ext cx="5715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798" name="Conector de seta reta 7"/>
          <p:cNvCxnSpPr>
            <a:cxnSpLocks noChangeShapeType="1"/>
          </p:cNvCxnSpPr>
          <p:nvPr/>
        </p:nvCxnSpPr>
        <p:spPr bwMode="auto">
          <a:xfrm>
            <a:off x="4286250" y="4070350"/>
            <a:ext cx="5715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799" name="Conector de seta reta 8"/>
          <p:cNvCxnSpPr>
            <a:cxnSpLocks noChangeShapeType="1"/>
          </p:cNvCxnSpPr>
          <p:nvPr/>
        </p:nvCxnSpPr>
        <p:spPr bwMode="auto">
          <a:xfrm>
            <a:off x="4143375" y="4714875"/>
            <a:ext cx="5715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33800" name="CaixaDeTexto 9"/>
          <p:cNvSpPr txBox="1">
            <a:spLocks noChangeArrowheads="1"/>
          </p:cNvSpPr>
          <p:nvPr/>
        </p:nvSpPr>
        <p:spPr bwMode="auto">
          <a:xfrm>
            <a:off x="2000250" y="5929313"/>
            <a:ext cx="6500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Obs.: para simplificar, foram omitidas restrições de ordem que colocam todas as ações depois de Start e antes de Finish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8F0D1ABD-4BFD-41D5-8E38-C96D0AE144B6}" type="slidenum">
              <a:rPr lang="pt-BR"/>
              <a:pPr defTabSz="762000"/>
              <a:t>33</a:t>
            </a:fld>
            <a:endParaRPr lang="pt-BR"/>
          </a:p>
        </p:txBody>
      </p:sp>
      <p:sp>
        <p:nvSpPr>
          <p:cNvPr id="3481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07325" cy="465138"/>
          </a:xfrm>
        </p:spPr>
        <p:txBody>
          <a:bodyPr/>
          <a:lstStyle/>
          <a:p>
            <a:pPr eaLnBrk="1" hangingPunct="1"/>
            <a:r>
              <a:rPr lang="pt-BR" smtClean="0"/>
              <a:t>Plano (de ordem) parcial</a:t>
            </a:r>
          </a:p>
        </p:txBody>
      </p:sp>
      <p:grpSp>
        <p:nvGrpSpPr>
          <p:cNvPr id="2" name="Group 2076"/>
          <p:cNvGrpSpPr>
            <a:grpSpLocks/>
          </p:cNvGrpSpPr>
          <p:nvPr/>
        </p:nvGrpSpPr>
        <p:grpSpPr bwMode="auto">
          <a:xfrm>
            <a:off x="3352800" y="3886200"/>
            <a:ext cx="2286000" cy="609600"/>
            <a:chOff x="2112" y="2448"/>
            <a:chExt cx="1440" cy="384"/>
          </a:xfrm>
        </p:grpSpPr>
        <p:sp>
          <p:nvSpPr>
            <p:cNvPr id="34839" name="Text Box 2058"/>
            <p:cNvSpPr txBox="1">
              <a:spLocks noChangeArrowheads="1"/>
            </p:cNvSpPr>
            <p:nvPr/>
          </p:nvSpPr>
          <p:spPr bwMode="auto">
            <a:xfrm>
              <a:off x="2112" y="2448"/>
              <a:ext cx="53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/>
              <a:r>
                <a:rPr lang="pt-BR" b="1"/>
                <a:t>Left</a:t>
              </a:r>
            </a:p>
            <a:p>
              <a:pPr algn="ctr"/>
              <a:r>
                <a:rPr lang="pt-BR" b="1"/>
                <a:t>Shoe</a:t>
              </a:r>
            </a:p>
          </p:txBody>
        </p:sp>
        <p:sp>
          <p:nvSpPr>
            <p:cNvPr id="34840" name="Text Box 2059"/>
            <p:cNvSpPr txBox="1">
              <a:spLocks noChangeArrowheads="1"/>
            </p:cNvSpPr>
            <p:nvPr/>
          </p:nvSpPr>
          <p:spPr bwMode="auto">
            <a:xfrm>
              <a:off x="3024" y="2448"/>
              <a:ext cx="52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/>
              <a:r>
                <a:rPr lang="pt-BR" b="1"/>
                <a:t>Right</a:t>
              </a:r>
            </a:p>
            <a:p>
              <a:pPr algn="ctr"/>
              <a:r>
                <a:rPr lang="pt-BR" b="1"/>
                <a:t>Shoe</a:t>
              </a:r>
            </a:p>
          </p:txBody>
        </p:sp>
      </p:grpSp>
      <p:grpSp>
        <p:nvGrpSpPr>
          <p:cNvPr id="3" name="Group 2072"/>
          <p:cNvGrpSpPr>
            <a:grpSpLocks/>
          </p:cNvGrpSpPr>
          <p:nvPr/>
        </p:nvGrpSpPr>
        <p:grpSpPr bwMode="auto">
          <a:xfrm>
            <a:off x="3352800" y="1676400"/>
            <a:ext cx="2286000" cy="1143000"/>
            <a:chOff x="2112" y="1056"/>
            <a:chExt cx="1440" cy="720"/>
          </a:xfrm>
        </p:grpSpPr>
        <p:sp>
          <p:nvSpPr>
            <p:cNvPr id="34835" name="Text Box 2056"/>
            <p:cNvSpPr txBox="1">
              <a:spLocks noChangeArrowheads="1"/>
            </p:cNvSpPr>
            <p:nvPr/>
          </p:nvSpPr>
          <p:spPr bwMode="auto">
            <a:xfrm>
              <a:off x="2112" y="1392"/>
              <a:ext cx="53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/>
              <a:r>
                <a:rPr lang="pt-BR" b="1"/>
                <a:t>Left</a:t>
              </a:r>
            </a:p>
            <a:p>
              <a:pPr algn="ctr"/>
              <a:r>
                <a:rPr lang="pt-BR" b="1"/>
                <a:t>Sock</a:t>
              </a:r>
            </a:p>
          </p:txBody>
        </p:sp>
        <p:sp>
          <p:nvSpPr>
            <p:cNvPr id="34836" name="Text Box 2057"/>
            <p:cNvSpPr txBox="1">
              <a:spLocks noChangeArrowheads="1"/>
            </p:cNvSpPr>
            <p:nvPr/>
          </p:nvSpPr>
          <p:spPr bwMode="auto">
            <a:xfrm>
              <a:off x="3024" y="1392"/>
              <a:ext cx="52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/>
              <a:r>
                <a:rPr lang="pt-BR" b="1"/>
                <a:t>Right</a:t>
              </a:r>
            </a:p>
            <a:p>
              <a:pPr algn="ctr"/>
              <a:r>
                <a:rPr lang="pt-BR" b="1"/>
                <a:t>Sock</a:t>
              </a:r>
            </a:p>
          </p:txBody>
        </p:sp>
        <p:sp>
          <p:nvSpPr>
            <p:cNvPr id="34837" name="Line 2060"/>
            <p:cNvSpPr>
              <a:spLocks noChangeShapeType="1"/>
            </p:cNvSpPr>
            <p:nvPr/>
          </p:nvSpPr>
          <p:spPr bwMode="auto">
            <a:xfrm flipH="1">
              <a:off x="2400" y="1056"/>
              <a:ext cx="43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38" name="Line 2061"/>
            <p:cNvSpPr>
              <a:spLocks noChangeShapeType="1"/>
            </p:cNvSpPr>
            <p:nvPr/>
          </p:nvSpPr>
          <p:spPr bwMode="auto">
            <a:xfrm>
              <a:off x="2832" y="1056"/>
              <a:ext cx="48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" name="Group 2074"/>
          <p:cNvGrpSpPr>
            <a:grpSpLocks/>
          </p:cNvGrpSpPr>
          <p:nvPr/>
        </p:nvGrpSpPr>
        <p:grpSpPr bwMode="auto">
          <a:xfrm>
            <a:off x="3032125" y="2819400"/>
            <a:ext cx="3063875" cy="1089025"/>
            <a:chOff x="1910" y="1776"/>
            <a:chExt cx="1930" cy="686"/>
          </a:xfrm>
        </p:grpSpPr>
        <p:sp>
          <p:nvSpPr>
            <p:cNvPr id="34830" name="Line 2062"/>
            <p:cNvSpPr>
              <a:spLocks noChangeShapeType="1"/>
            </p:cNvSpPr>
            <p:nvPr/>
          </p:nvSpPr>
          <p:spPr bwMode="auto">
            <a:xfrm>
              <a:off x="2352" y="177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31" name="Line 2063"/>
            <p:cNvSpPr>
              <a:spLocks noChangeShapeType="1"/>
            </p:cNvSpPr>
            <p:nvPr/>
          </p:nvSpPr>
          <p:spPr bwMode="auto">
            <a:xfrm>
              <a:off x="3264" y="177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4832" name="Group 2073"/>
            <p:cNvGrpSpPr>
              <a:grpSpLocks/>
            </p:cNvGrpSpPr>
            <p:nvPr/>
          </p:nvGrpSpPr>
          <p:grpSpPr bwMode="auto">
            <a:xfrm>
              <a:off x="1910" y="2231"/>
              <a:ext cx="1930" cy="231"/>
              <a:chOff x="1910" y="2231"/>
              <a:chExt cx="1930" cy="231"/>
            </a:xfrm>
          </p:grpSpPr>
          <p:sp>
            <p:nvSpPr>
              <p:cNvPr id="34833" name="Text Box 2064"/>
              <p:cNvSpPr txBox="1">
                <a:spLocks noChangeArrowheads="1"/>
              </p:cNvSpPr>
              <p:nvPr/>
            </p:nvSpPr>
            <p:spPr bwMode="auto">
              <a:xfrm>
                <a:off x="1910" y="2231"/>
                <a:ext cx="86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pt-BR"/>
                  <a:t>LeftSockOn</a:t>
                </a:r>
              </a:p>
            </p:txBody>
          </p:sp>
          <p:sp>
            <p:nvSpPr>
              <p:cNvPr id="34834" name="Text Box 2065"/>
              <p:cNvSpPr txBox="1">
                <a:spLocks noChangeArrowheads="1"/>
              </p:cNvSpPr>
              <p:nvPr/>
            </p:nvSpPr>
            <p:spPr bwMode="auto">
              <a:xfrm>
                <a:off x="2876" y="2231"/>
                <a:ext cx="96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pt-BR"/>
                  <a:t>RightSockOn</a:t>
                </a:r>
              </a:p>
            </p:txBody>
          </p:sp>
        </p:grpSp>
      </p:grpSp>
      <p:grpSp>
        <p:nvGrpSpPr>
          <p:cNvPr id="34823" name="Group 2071"/>
          <p:cNvGrpSpPr>
            <a:grpSpLocks/>
          </p:cNvGrpSpPr>
          <p:nvPr/>
        </p:nvGrpSpPr>
        <p:grpSpPr bwMode="auto">
          <a:xfrm>
            <a:off x="4038600" y="1076325"/>
            <a:ext cx="1066800" cy="4800600"/>
            <a:chOff x="2544" y="672"/>
            <a:chExt cx="672" cy="3024"/>
          </a:xfrm>
        </p:grpSpPr>
        <p:sp>
          <p:nvSpPr>
            <p:cNvPr id="34828" name="Text Box 2055"/>
            <p:cNvSpPr txBox="1">
              <a:spLocks noChangeArrowheads="1"/>
            </p:cNvSpPr>
            <p:nvPr/>
          </p:nvSpPr>
          <p:spPr bwMode="auto">
            <a:xfrm>
              <a:off x="2592" y="672"/>
              <a:ext cx="52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/>
              <a:r>
                <a:rPr lang="pt-BR" b="1"/>
                <a:t>Start</a:t>
              </a:r>
            </a:p>
          </p:txBody>
        </p:sp>
        <p:sp>
          <p:nvSpPr>
            <p:cNvPr id="34829" name="Text Box 2068"/>
            <p:cNvSpPr txBox="1">
              <a:spLocks noChangeArrowheads="1"/>
            </p:cNvSpPr>
            <p:nvPr/>
          </p:nvSpPr>
          <p:spPr bwMode="auto">
            <a:xfrm>
              <a:off x="2544" y="3312"/>
              <a:ext cx="672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/>
              <a:r>
                <a:rPr lang="pt-BR" b="1"/>
                <a:t>Finish</a:t>
              </a:r>
            </a:p>
          </p:txBody>
        </p:sp>
      </p:grpSp>
      <p:grpSp>
        <p:nvGrpSpPr>
          <p:cNvPr id="7" name="Group 2075"/>
          <p:cNvGrpSpPr>
            <a:grpSpLocks/>
          </p:cNvGrpSpPr>
          <p:nvPr/>
        </p:nvGrpSpPr>
        <p:grpSpPr bwMode="auto">
          <a:xfrm>
            <a:off x="3200400" y="4495800"/>
            <a:ext cx="3124200" cy="823913"/>
            <a:chOff x="2016" y="2832"/>
            <a:chExt cx="1968" cy="519"/>
          </a:xfrm>
        </p:grpSpPr>
        <p:sp>
          <p:nvSpPr>
            <p:cNvPr id="34825" name="Line 2066"/>
            <p:cNvSpPr>
              <a:spLocks noChangeShapeType="1"/>
            </p:cNvSpPr>
            <p:nvPr/>
          </p:nvSpPr>
          <p:spPr bwMode="auto">
            <a:xfrm flipH="1">
              <a:off x="2880" y="2832"/>
              <a:ext cx="43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26" name="Line 2067"/>
            <p:cNvSpPr>
              <a:spLocks noChangeShapeType="1"/>
            </p:cNvSpPr>
            <p:nvPr/>
          </p:nvSpPr>
          <p:spPr bwMode="auto">
            <a:xfrm>
              <a:off x="2400" y="2832"/>
              <a:ext cx="48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27" name="Text Box 2069"/>
            <p:cNvSpPr txBox="1">
              <a:spLocks noChangeArrowheads="1"/>
            </p:cNvSpPr>
            <p:nvPr/>
          </p:nvSpPr>
          <p:spPr bwMode="auto">
            <a:xfrm>
              <a:off x="2016" y="3120"/>
              <a:ext cx="196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pt-BR"/>
                <a:t>LeftShoeOn,  RightShoeOn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8A6DD5D0-987A-4D71-9154-657889B7ED67}" type="slidenum">
              <a:rPr lang="pt-BR"/>
              <a:pPr defTabSz="762000"/>
              <a:t>34</a:t>
            </a:fld>
            <a:endParaRPr lang="pt-BR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Plano final: características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08913" cy="4953000"/>
          </a:xfrm>
        </p:spPr>
        <p:txBody>
          <a:bodyPr/>
          <a:lstStyle/>
          <a:p>
            <a:pPr eaLnBrk="1" hangingPunct="1"/>
            <a:r>
              <a:rPr lang="pt-BR" smtClean="0"/>
              <a:t>Plano final</a:t>
            </a:r>
          </a:p>
          <a:p>
            <a:pPr lvl="1" eaLnBrk="1" hangingPunct="1"/>
            <a:r>
              <a:rPr lang="pt-BR" b="1" smtClean="0"/>
              <a:t>Completo</a:t>
            </a:r>
            <a:r>
              <a:rPr lang="pt-BR" smtClean="0"/>
              <a:t> - toda a pré-condição de todo passo é alcançada por algum outro passo</a:t>
            </a:r>
          </a:p>
          <a:p>
            <a:pPr lvl="1" eaLnBrk="1" hangingPunct="1"/>
            <a:r>
              <a:rPr lang="pt-BR" b="1" smtClean="0"/>
              <a:t>Consistente</a:t>
            </a:r>
            <a:r>
              <a:rPr lang="pt-BR" smtClean="0"/>
              <a:t>  - não há contradições nos ordenamentos ou nas atribuição de variáveis </a:t>
            </a:r>
          </a:p>
          <a:p>
            <a:pPr lvl="1" eaLnBrk="1" hangingPunct="1"/>
            <a:r>
              <a:rPr lang="pt-BR" smtClean="0"/>
              <a:t>mas não necessariamente totalmente </a:t>
            </a:r>
            <a:r>
              <a:rPr lang="pt-BR" b="1" smtClean="0"/>
              <a:t>ordenado</a:t>
            </a:r>
            <a:r>
              <a:rPr lang="pt-BR" smtClean="0"/>
              <a:t> e </a:t>
            </a:r>
            <a:r>
              <a:rPr lang="pt-BR" b="1" smtClean="0"/>
              <a:t>instanciado</a:t>
            </a:r>
          </a:p>
          <a:p>
            <a:pPr eaLnBrk="1" hangingPunct="1"/>
            <a:r>
              <a:rPr lang="pt-BR" smtClean="0"/>
              <a:t>Ordem total x Ordem parcial</a:t>
            </a:r>
          </a:p>
          <a:p>
            <a:pPr lvl="1" eaLnBrk="1" hangingPunct="1"/>
            <a:r>
              <a:rPr lang="pt-BR" smtClean="0"/>
              <a:t>Lista simples com todos os passos um atrás do outro</a:t>
            </a:r>
          </a:p>
          <a:p>
            <a:pPr lvl="1" eaLnBrk="1" hangingPunct="1"/>
            <a:r>
              <a:rPr lang="pt-BR" b="1" smtClean="0"/>
              <a:t>Linearizar</a:t>
            </a:r>
            <a:r>
              <a:rPr lang="pt-BR" smtClean="0"/>
              <a:t> um plano é colocá-lo na forma “ordem total”</a:t>
            </a:r>
          </a:p>
          <a:p>
            <a:pPr eaLnBrk="1" hangingPunct="1"/>
            <a:r>
              <a:rPr lang="pt-BR" smtClean="0"/>
              <a:t>Instanciação completa </a:t>
            </a:r>
            <a:r>
              <a:rPr lang="pt-BR" b="0" smtClean="0"/>
              <a:t>de um plano</a:t>
            </a:r>
          </a:p>
          <a:p>
            <a:pPr lvl="1" eaLnBrk="1" hangingPunct="1"/>
            <a:r>
              <a:rPr lang="pt-BR" smtClean="0"/>
              <a:t>todas variáveis são instanciadas</a:t>
            </a:r>
          </a:p>
          <a:p>
            <a:pPr lvl="2" eaLnBrk="1" hangingPunct="1"/>
            <a:r>
              <a:rPr lang="pt-BR" smtClean="0"/>
              <a:t>ex. decido que vou calçar uma meia sem dizer qual...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79337E66-B5F4-40D8-A67E-7E255F14E9C2}" type="slidenum">
              <a:rPr lang="pt-BR"/>
              <a:pPr defTabSz="762000"/>
              <a:t>35</a:t>
            </a:fld>
            <a:endParaRPr lang="pt-BR"/>
          </a:p>
        </p:txBody>
      </p:sp>
      <p:sp>
        <p:nvSpPr>
          <p:cNvPr id="3686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Linearização do exemplo dos sapatos</a:t>
            </a:r>
          </a:p>
        </p:txBody>
      </p:sp>
      <p:pic>
        <p:nvPicPr>
          <p:cNvPr id="36868" name="Picture 10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7761288" cy="4843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11723C7D-1E7C-4008-B449-14D533C0370D}" type="slidenum">
              <a:rPr lang="pt-BR"/>
              <a:pPr defTabSz="762000"/>
              <a:t>36</a:t>
            </a:fld>
            <a:endParaRPr lang="pt-BR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Princípio do menor engajamento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1143000"/>
            <a:ext cx="7808912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Para que então deixar o plano não totalmente ordenado e instanciado?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Princípio do menor engajamento</a:t>
            </a:r>
            <a:r>
              <a:rPr lang="pt-BR" b="0" smtClean="0"/>
              <a:t> (least commitment planning)</a:t>
            </a:r>
            <a:r>
              <a:rPr lang="pt-BR" sz="20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não faça hoje o que você pode fazer amanhã 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ordem e instanciação totais são decididas quando necessário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evita-se backtracking!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Exemplo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para objetivo have(Milk), a ação Buy(item, store), se instancia só item =&gt; Buy (Milk,store)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para as meias/sapatos: botar cada meia antes do sapato, sem dizer por onde começa(esq/dir)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91AC4B62-C3CE-4ED9-97C9-58042AEE66C2}" type="slidenum">
              <a:rPr lang="pt-BR"/>
              <a:pPr defTabSz="762000"/>
              <a:t>37</a:t>
            </a:fld>
            <a:endParaRPr lang="pt-BR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465138"/>
          </a:xfrm>
        </p:spPr>
        <p:txBody>
          <a:bodyPr/>
          <a:lstStyle/>
          <a:p>
            <a:pPr eaLnBrk="1" hangingPunct="1"/>
            <a:r>
              <a:rPr lang="en-US" smtClean="0"/>
              <a:t>Funcionamento do POP 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F68E9ACE-5712-4CEC-8BB5-183DD5B4E6D0}" type="slidenum">
              <a:rPr lang="pt-BR"/>
              <a:pPr defTabSz="762000"/>
              <a:t>38</a:t>
            </a:fld>
            <a:endParaRPr lang="pt-BR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POP</a:t>
            </a:r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73113" y="990600"/>
            <a:ext cx="8142287" cy="5334000"/>
          </a:xfrm>
        </p:spPr>
        <p:txBody>
          <a:bodyPr/>
          <a:lstStyle/>
          <a:p>
            <a:pPr eaLnBrk="1" hangingPunct="1"/>
            <a:r>
              <a:rPr lang="pt-BR" smtClean="0"/>
              <a:t>Idéia do algoritmo</a:t>
            </a:r>
          </a:p>
          <a:p>
            <a:pPr lvl="1" eaLnBrk="1" hangingPunct="1"/>
            <a:r>
              <a:rPr lang="pt-BR" smtClean="0"/>
              <a:t>identifica pré-condição em aberto </a:t>
            </a:r>
          </a:p>
          <a:p>
            <a:pPr lvl="1" eaLnBrk="1" hangingPunct="1"/>
            <a:r>
              <a:rPr lang="pt-BR" smtClean="0"/>
              <a:t>introduz ação cujo efeito é satisfazer esta pré-condição</a:t>
            </a:r>
          </a:p>
          <a:p>
            <a:pPr lvl="1" eaLnBrk="1" hangingPunct="1"/>
            <a:r>
              <a:rPr lang="pt-BR" smtClean="0"/>
              <a:t>instancia variáveis se necessário e atualiza os links causais</a:t>
            </a:r>
          </a:p>
          <a:p>
            <a:pPr lvl="1" eaLnBrk="1" hangingPunct="1"/>
            <a:r>
              <a:rPr lang="pt-BR" smtClean="0"/>
              <a:t>verifica se há ameaças e corrige o plano se for o caso</a:t>
            </a:r>
          </a:p>
          <a:p>
            <a:pPr lvl="1" eaLnBrk="1" hangingPunct="1"/>
            <a:endParaRPr lang="pt-BR" smtClean="0"/>
          </a:p>
          <a:p>
            <a:pPr eaLnBrk="1" hangingPunct="1"/>
            <a:r>
              <a:rPr lang="pt-BR" smtClean="0"/>
              <a:t>Características do POP</a:t>
            </a:r>
          </a:p>
          <a:p>
            <a:pPr lvl="1" eaLnBrk="1" hangingPunct="1"/>
            <a:r>
              <a:rPr lang="pt-BR" smtClean="0"/>
              <a:t>A inserção de um passo só é considerada se atender uma precondição não atingida</a:t>
            </a:r>
          </a:p>
          <a:p>
            <a:pPr lvl="1" eaLnBrk="1" hangingPunct="1"/>
            <a:r>
              <a:rPr lang="pt-BR" smtClean="0"/>
              <a:t>Planejador regressivo</a:t>
            </a:r>
          </a:p>
          <a:p>
            <a:pPr lvl="1" eaLnBrk="1" hangingPunct="1"/>
            <a:r>
              <a:rPr lang="pt-BR" smtClean="0"/>
              <a:t>É correto e completo, assumindo busca em largura ou em profundidade iterativa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42B7FC53-D9BD-48A2-AF97-DDD123771D86}" type="slidenum">
              <a:rPr lang="pt-BR"/>
              <a:pPr defTabSz="762000"/>
              <a:t>39</a:t>
            </a:fld>
            <a:endParaRPr lang="pt-BR"/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Voltando ao exemplo das compras...</a:t>
            </a:r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73113" y="990600"/>
            <a:ext cx="7808912" cy="5334000"/>
          </a:xfrm>
        </p:spPr>
        <p:txBody>
          <a:bodyPr/>
          <a:lstStyle/>
          <a:p>
            <a:pPr eaLnBrk="1" hangingPunct="1"/>
            <a:r>
              <a:rPr lang="pt-BR" smtClean="0"/>
              <a:t>Plano inicial</a:t>
            </a:r>
          </a:p>
          <a:p>
            <a:pPr lvl="1" eaLnBrk="1" hangingPunct="1">
              <a:buFontTx/>
              <a:buNone/>
            </a:pPr>
            <a:endParaRPr lang="pt-BR" smtClean="0"/>
          </a:p>
          <a:p>
            <a:pPr lvl="1" eaLnBrk="1" hangingPunct="1">
              <a:buFontTx/>
              <a:buNone/>
            </a:pPr>
            <a:endParaRPr lang="pt-BR" smtClean="0"/>
          </a:p>
          <a:p>
            <a:pPr lvl="1" eaLnBrk="1" hangingPunct="1">
              <a:buFontTx/>
              <a:buNone/>
            </a:pPr>
            <a:endParaRPr lang="pt-BR" smtClean="0"/>
          </a:p>
          <a:p>
            <a:pPr lvl="1" eaLnBrk="1" hangingPunct="1">
              <a:buFontTx/>
              <a:buNone/>
            </a:pPr>
            <a:endParaRPr lang="pt-BR" smtClean="0"/>
          </a:p>
          <a:p>
            <a:pPr lvl="1" eaLnBrk="1" hangingPunct="1">
              <a:buFontTx/>
              <a:buNone/>
            </a:pPr>
            <a:endParaRPr lang="pt-BR" smtClean="0"/>
          </a:p>
          <a:p>
            <a:pPr lvl="1" eaLnBrk="1" hangingPunct="1">
              <a:buFontTx/>
              <a:buNone/>
            </a:pPr>
            <a:endParaRPr lang="pt-BR" smtClean="0"/>
          </a:p>
          <a:p>
            <a:pPr lvl="1" eaLnBrk="1" hangingPunct="1">
              <a:buFontTx/>
              <a:buNone/>
            </a:pPr>
            <a:endParaRPr lang="pt-BR" smtClean="0"/>
          </a:p>
          <a:p>
            <a:pPr lvl="1" eaLnBrk="1" hangingPunct="1">
              <a:buFontTx/>
              <a:buNone/>
            </a:pPr>
            <a:endParaRPr lang="pt-BR" smtClean="0"/>
          </a:p>
          <a:p>
            <a:pPr eaLnBrk="1" hangingPunct="1"/>
            <a:r>
              <a:rPr lang="pt-BR" smtClean="0"/>
              <a:t>Ações</a:t>
            </a:r>
          </a:p>
          <a:p>
            <a:pPr lvl="1" eaLnBrk="1" hangingPunct="1">
              <a:buFontTx/>
              <a:buNone/>
            </a:pPr>
            <a:r>
              <a:rPr lang="pt-BR" sz="1800" smtClean="0"/>
              <a:t>Op(ACTION: </a:t>
            </a:r>
            <a:r>
              <a:rPr lang="pt-BR" sz="1800" b="1" smtClean="0"/>
              <a:t>Go</a:t>
            </a:r>
            <a:r>
              <a:rPr lang="pt-BR" sz="1800" smtClean="0"/>
              <a:t>(there), PRECOND: At(here),</a:t>
            </a:r>
          </a:p>
          <a:p>
            <a:pPr lvl="1" eaLnBrk="1" hangingPunct="1">
              <a:buFontTx/>
              <a:buNone/>
            </a:pPr>
            <a:r>
              <a:rPr lang="pt-BR" sz="1800" smtClean="0"/>
              <a:t>     EFFECT: At(there) </a:t>
            </a:r>
            <a:r>
              <a:rPr lang="pt-BR" sz="1800" smtClean="0">
                <a:latin typeface="Symbol" pitchFamily="18" charset="2"/>
                <a:sym typeface="Symbol" pitchFamily="18" charset="2"/>
              </a:rPr>
              <a:t></a:t>
            </a:r>
            <a:r>
              <a:rPr lang="pt-BR" sz="1800" smtClean="0">
                <a:latin typeface="Symbol" pitchFamily="18" charset="2"/>
              </a:rPr>
              <a:t>  Ø</a:t>
            </a:r>
            <a:r>
              <a:rPr lang="pt-BR" sz="1800" smtClean="0"/>
              <a:t> At(here))</a:t>
            </a:r>
          </a:p>
          <a:p>
            <a:pPr lvl="1" eaLnBrk="1" hangingPunct="1">
              <a:buFontTx/>
              <a:buNone/>
            </a:pPr>
            <a:r>
              <a:rPr lang="pt-BR" sz="1800" smtClean="0"/>
              <a:t>Op(ACTION: </a:t>
            </a:r>
            <a:r>
              <a:rPr lang="pt-BR" sz="1800" b="1" smtClean="0"/>
              <a:t>Buy</a:t>
            </a:r>
            <a:r>
              <a:rPr lang="pt-BR" sz="1800" smtClean="0"/>
              <a:t>(x), PRECOND: At(store) ^ Sells(store, x),</a:t>
            </a:r>
          </a:p>
          <a:p>
            <a:pPr lvl="1" eaLnBrk="1" hangingPunct="1">
              <a:buFontTx/>
              <a:buNone/>
            </a:pPr>
            <a:r>
              <a:rPr lang="pt-BR" sz="1800" smtClean="0"/>
              <a:t>      EFFECT: Have(x))</a:t>
            </a:r>
            <a:endParaRPr lang="pt-BR" smtClean="0"/>
          </a:p>
        </p:txBody>
      </p:sp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6151563" cy="25320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7086600" y="2362200"/>
            <a:ext cx="19113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chemeClr val="hlink"/>
                </a:solidFill>
              </a:rPr>
              <a:t>Conhecimento a </a:t>
            </a:r>
          </a:p>
          <a:p>
            <a:r>
              <a:rPr lang="pt-BR">
                <a:solidFill>
                  <a:schemeClr val="hlink"/>
                </a:solidFill>
              </a:rPr>
              <a:t>priori do mundo</a:t>
            </a:r>
          </a:p>
        </p:txBody>
      </p:sp>
      <p:sp>
        <p:nvSpPr>
          <p:cNvPr id="40967" name="Rectangle 10"/>
          <p:cNvSpPr>
            <a:spLocks noChangeArrowheads="1"/>
          </p:cNvSpPr>
          <p:nvPr/>
        </p:nvSpPr>
        <p:spPr bwMode="auto">
          <a:xfrm>
            <a:off x="609600" y="2362200"/>
            <a:ext cx="8382000" cy="8382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511233DF-2CAE-47C2-B5F7-0AF527DEB46D}" type="slidenum">
              <a:rPr lang="pt-BR"/>
              <a:pPr defTabSz="762000"/>
              <a:t>4</a:t>
            </a:fld>
            <a:endParaRPr lang="pt-BR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Busca x Planejamento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5165725"/>
          </a:xfrm>
        </p:spPr>
        <p:txBody>
          <a:bodyPr/>
          <a:lstStyle/>
          <a:p>
            <a:pPr eaLnBrk="1" hangingPunct="1"/>
            <a:r>
              <a:rPr lang="pt-BR" smtClean="0"/>
              <a:t>Representação em busca</a:t>
            </a:r>
          </a:p>
          <a:p>
            <a:pPr lvl="1" eaLnBrk="1" hangingPunct="1"/>
            <a:r>
              <a:rPr lang="pt-BR" b="1" smtClean="0"/>
              <a:t>Ações /operadores</a:t>
            </a:r>
            <a:r>
              <a:rPr lang="pt-BR" smtClean="0"/>
              <a:t>: programas que geram o estado sucessor</a:t>
            </a:r>
          </a:p>
          <a:p>
            <a:pPr lvl="1" eaLnBrk="1" hangingPunct="1"/>
            <a:r>
              <a:rPr lang="pt-BR" b="1" smtClean="0"/>
              <a:t>Estados</a:t>
            </a:r>
            <a:r>
              <a:rPr lang="pt-BR" smtClean="0"/>
              <a:t> : descrição completa</a:t>
            </a:r>
          </a:p>
          <a:p>
            <a:pPr lvl="1" eaLnBrk="1" hangingPunct="1"/>
            <a:r>
              <a:rPr lang="pt-BR" b="1" smtClean="0"/>
              <a:t>Objetivos</a:t>
            </a:r>
            <a:r>
              <a:rPr lang="pt-BR" smtClean="0"/>
              <a:t>: função de teste</a:t>
            </a:r>
          </a:p>
          <a:p>
            <a:pPr lvl="1" eaLnBrk="1" hangingPunct="1"/>
            <a:r>
              <a:rPr lang="pt-BR" b="1" smtClean="0"/>
              <a:t>Planos</a:t>
            </a:r>
            <a:r>
              <a:rPr lang="pt-BR" smtClean="0"/>
              <a:t>: totalmente ordenados e criados incrementalmente a partir do estado inicial</a:t>
            </a:r>
          </a:p>
          <a:p>
            <a:pPr eaLnBrk="1" hangingPunct="1"/>
            <a:r>
              <a:rPr lang="pt-BR" smtClean="0"/>
              <a:t>Exemplo do supermercado</a:t>
            </a:r>
          </a:p>
          <a:p>
            <a:pPr lvl="1" eaLnBrk="1" hangingPunct="1"/>
            <a:r>
              <a:rPr lang="pt-BR" b="1" smtClean="0"/>
              <a:t>estado inicial:</a:t>
            </a:r>
            <a:r>
              <a:rPr lang="pt-BR" smtClean="0"/>
              <a:t> em casa, sem objetos desejados</a:t>
            </a:r>
          </a:p>
          <a:p>
            <a:pPr lvl="1" eaLnBrk="1" hangingPunct="1"/>
            <a:r>
              <a:rPr lang="pt-BR" b="1" smtClean="0"/>
              <a:t>estado final</a:t>
            </a:r>
            <a:r>
              <a:rPr lang="pt-BR" smtClean="0"/>
              <a:t>: em casa com objetos desejados</a:t>
            </a:r>
          </a:p>
          <a:p>
            <a:pPr lvl="1" eaLnBrk="1" hangingPunct="1"/>
            <a:r>
              <a:rPr lang="pt-BR" b="1" smtClean="0"/>
              <a:t>operadores</a:t>
            </a:r>
            <a:r>
              <a:rPr lang="pt-BR" smtClean="0"/>
              <a:t>: tudo o que o agente pode fazer</a:t>
            </a:r>
          </a:p>
          <a:p>
            <a:pPr lvl="1" eaLnBrk="1" hangingPunct="1"/>
            <a:r>
              <a:rPr lang="pt-BR" b="1" smtClean="0"/>
              <a:t>heurística</a:t>
            </a:r>
            <a:r>
              <a:rPr lang="pt-BR" smtClean="0"/>
              <a:t>: número de objetos ainda não possuídos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r>
              <a:rPr lang="pt-BR" smtClean="0"/>
              <a:t>Planejamento Parcial - Exemplo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457200" y="1711325"/>
            <a:ext cx="3584575" cy="1971675"/>
            <a:chOff x="288" y="1078"/>
            <a:chExt cx="2258" cy="1242"/>
          </a:xfrm>
        </p:grpSpPr>
        <p:sp>
          <p:nvSpPr>
            <p:cNvPr id="197636" name="Rectangle 1028"/>
            <p:cNvSpPr>
              <a:spLocks noChangeArrowheads="1"/>
            </p:cNvSpPr>
            <p:nvPr/>
          </p:nvSpPr>
          <p:spPr bwMode="auto">
            <a:xfrm>
              <a:off x="289" y="1584"/>
              <a:ext cx="862" cy="2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pt-BR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Go(HWS)</a:t>
              </a:r>
            </a:p>
          </p:txBody>
        </p:sp>
        <p:sp>
          <p:nvSpPr>
            <p:cNvPr id="42027" name="Freeform 1029"/>
            <p:cNvSpPr>
              <a:spLocks/>
            </p:cNvSpPr>
            <p:nvPr/>
          </p:nvSpPr>
          <p:spPr bwMode="auto">
            <a:xfrm>
              <a:off x="676" y="1078"/>
              <a:ext cx="1870" cy="267"/>
            </a:xfrm>
            <a:custGeom>
              <a:avLst/>
              <a:gdLst>
                <a:gd name="T0" fmla="*/ 1869 w 1870"/>
                <a:gd name="T1" fmla="*/ 0 h 267"/>
                <a:gd name="T2" fmla="*/ 1694 w 1870"/>
                <a:gd name="T3" fmla="*/ 3 h 267"/>
                <a:gd name="T4" fmla="*/ 1519 w 1870"/>
                <a:gd name="T5" fmla="*/ 6 h 267"/>
                <a:gd name="T6" fmla="*/ 1348 w 1870"/>
                <a:gd name="T7" fmla="*/ 12 h 267"/>
                <a:gd name="T8" fmla="*/ 1181 w 1870"/>
                <a:gd name="T9" fmla="*/ 24 h 267"/>
                <a:gd name="T10" fmla="*/ 1022 w 1870"/>
                <a:gd name="T11" fmla="*/ 35 h 267"/>
                <a:gd name="T12" fmla="*/ 867 w 1870"/>
                <a:gd name="T13" fmla="*/ 50 h 267"/>
                <a:gd name="T14" fmla="*/ 721 w 1870"/>
                <a:gd name="T15" fmla="*/ 65 h 267"/>
                <a:gd name="T16" fmla="*/ 582 w 1870"/>
                <a:gd name="T17" fmla="*/ 82 h 267"/>
                <a:gd name="T18" fmla="*/ 456 w 1870"/>
                <a:gd name="T19" fmla="*/ 102 h 267"/>
                <a:gd name="T20" fmla="*/ 346 w 1870"/>
                <a:gd name="T21" fmla="*/ 123 h 267"/>
                <a:gd name="T22" fmla="*/ 244 w 1870"/>
                <a:gd name="T23" fmla="*/ 146 h 267"/>
                <a:gd name="T24" fmla="*/ 199 w 1870"/>
                <a:gd name="T25" fmla="*/ 155 h 267"/>
                <a:gd name="T26" fmla="*/ 159 w 1870"/>
                <a:gd name="T27" fmla="*/ 167 h 267"/>
                <a:gd name="T28" fmla="*/ 126 w 1870"/>
                <a:gd name="T29" fmla="*/ 178 h 267"/>
                <a:gd name="T30" fmla="*/ 94 w 1870"/>
                <a:gd name="T31" fmla="*/ 193 h 267"/>
                <a:gd name="T32" fmla="*/ 65 w 1870"/>
                <a:gd name="T33" fmla="*/ 205 h 267"/>
                <a:gd name="T34" fmla="*/ 41 w 1870"/>
                <a:gd name="T35" fmla="*/ 216 h 267"/>
                <a:gd name="T36" fmla="*/ 24 w 1870"/>
                <a:gd name="T37" fmla="*/ 228 h 267"/>
                <a:gd name="T38" fmla="*/ 12 w 1870"/>
                <a:gd name="T39" fmla="*/ 240 h 267"/>
                <a:gd name="T40" fmla="*/ 4 w 1870"/>
                <a:gd name="T41" fmla="*/ 254 h 267"/>
                <a:gd name="T42" fmla="*/ 0 w 1870"/>
                <a:gd name="T43" fmla="*/ 266 h 2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70"/>
                <a:gd name="T67" fmla="*/ 0 h 267"/>
                <a:gd name="T68" fmla="*/ 1870 w 1870"/>
                <a:gd name="T69" fmla="*/ 267 h 26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70" h="267">
                  <a:moveTo>
                    <a:pt x="1869" y="0"/>
                  </a:moveTo>
                  <a:lnTo>
                    <a:pt x="1694" y="3"/>
                  </a:lnTo>
                  <a:lnTo>
                    <a:pt x="1519" y="6"/>
                  </a:lnTo>
                  <a:lnTo>
                    <a:pt x="1348" y="12"/>
                  </a:lnTo>
                  <a:lnTo>
                    <a:pt x="1181" y="24"/>
                  </a:lnTo>
                  <a:lnTo>
                    <a:pt x="1022" y="35"/>
                  </a:lnTo>
                  <a:lnTo>
                    <a:pt x="867" y="50"/>
                  </a:lnTo>
                  <a:lnTo>
                    <a:pt x="721" y="65"/>
                  </a:lnTo>
                  <a:lnTo>
                    <a:pt x="582" y="82"/>
                  </a:lnTo>
                  <a:lnTo>
                    <a:pt x="456" y="102"/>
                  </a:lnTo>
                  <a:lnTo>
                    <a:pt x="346" y="123"/>
                  </a:lnTo>
                  <a:lnTo>
                    <a:pt x="244" y="146"/>
                  </a:lnTo>
                  <a:lnTo>
                    <a:pt x="199" y="155"/>
                  </a:lnTo>
                  <a:lnTo>
                    <a:pt x="159" y="167"/>
                  </a:lnTo>
                  <a:lnTo>
                    <a:pt x="126" y="178"/>
                  </a:lnTo>
                  <a:lnTo>
                    <a:pt x="94" y="193"/>
                  </a:lnTo>
                  <a:lnTo>
                    <a:pt x="65" y="205"/>
                  </a:lnTo>
                  <a:lnTo>
                    <a:pt x="41" y="216"/>
                  </a:lnTo>
                  <a:lnTo>
                    <a:pt x="24" y="228"/>
                  </a:lnTo>
                  <a:lnTo>
                    <a:pt x="12" y="240"/>
                  </a:lnTo>
                  <a:lnTo>
                    <a:pt x="4" y="254"/>
                  </a:lnTo>
                  <a:lnTo>
                    <a:pt x="0" y="26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7638" name="Rectangle 1030"/>
            <p:cNvSpPr>
              <a:spLocks noChangeArrowheads="1"/>
            </p:cNvSpPr>
            <p:nvPr/>
          </p:nvSpPr>
          <p:spPr bwMode="auto">
            <a:xfrm>
              <a:off x="288" y="1343"/>
              <a:ext cx="7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At(Home)</a:t>
              </a:r>
            </a:p>
          </p:txBody>
        </p:sp>
        <p:sp>
          <p:nvSpPr>
            <p:cNvPr id="42029" name="Freeform 1031"/>
            <p:cNvSpPr>
              <a:spLocks/>
            </p:cNvSpPr>
            <p:nvPr/>
          </p:nvSpPr>
          <p:spPr bwMode="auto">
            <a:xfrm>
              <a:off x="596" y="1871"/>
              <a:ext cx="125" cy="449"/>
            </a:xfrm>
            <a:custGeom>
              <a:avLst/>
              <a:gdLst>
                <a:gd name="T0" fmla="*/ 124 w 125"/>
                <a:gd name="T1" fmla="*/ 0 h 449"/>
                <a:gd name="T2" fmla="*/ 123 w 125"/>
                <a:gd name="T3" fmla="*/ 40 h 449"/>
                <a:gd name="T4" fmla="*/ 118 w 125"/>
                <a:gd name="T5" fmla="*/ 81 h 449"/>
                <a:gd name="T6" fmla="*/ 112 w 125"/>
                <a:gd name="T7" fmla="*/ 121 h 449"/>
                <a:gd name="T8" fmla="*/ 104 w 125"/>
                <a:gd name="T9" fmla="*/ 152 h 449"/>
                <a:gd name="T10" fmla="*/ 95 w 125"/>
                <a:gd name="T11" fmla="*/ 184 h 449"/>
                <a:gd name="T12" fmla="*/ 85 w 125"/>
                <a:gd name="T13" fmla="*/ 206 h 449"/>
                <a:gd name="T14" fmla="*/ 73 w 125"/>
                <a:gd name="T15" fmla="*/ 220 h 449"/>
                <a:gd name="T16" fmla="*/ 62 w 125"/>
                <a:gd name="T17" fmla="*/ 224 h 449"/>
                <a:gd name="T18" fmla="*/ 50 w 125"/>
                <a:gd name="T19" fmla="*/ 228 h 449"/>
                <a:gd name="T20" fmla="*/ 40 w 125"/>
                <a:gd name="T21" fmla="*/ 242 h 449"/>
                <a:gd name="T22" fmla="*/ 29 w 125"/>
                <a:gd name="T23" fmla="*/ 264 h 449"/>
                <a:gd name="T24" fmla="*/ 20 w 125"/>
                <a:gd name="T25" fmla="*/ 296 h 449"/>
                <a:gd name="T26" fmla="*/ 12 w 125"/>
                <a:gd name="T27" fmla="*/ 327 h 449"/>
                <a:gd name="T28" fmla="*/ 6 w 125"/>
                <a:gd name="T29" fmla="*/ 367 h 449"/>
                <a:gd name="T30" fmla="*/ 2 w 125"/>
                <a:gd name="T31" fmla="*/ 408 h 449"/>
                <a:gd name="T32" fmla="*/ 0 w 125"/>
                <a:gd name="T33" fmla="*/ 448 h 44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5"/>
                <a:gd name="T52" fmla="*/ 0 h 449"/>
                <a:gd name="T53" fmla="*/ 125 w 125"/>
                <a:gd name="T54" fmla="*/ 449 h 44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5" h="449">
                  <a:moveTo>
                    <a:pt x="124" y="0"/>
                  </a:moveTo>
                  <a:lnTo>
                    <a:pt x="123" y="40"/>
                  </a:lnTo>
                  <a:lnTo>
                    <a:pt x="118" y="81"/>
                  </a:lnTo>
                  <a:lnTo>
                    <a:pt x="112" y="121"/>
                  </a:lnTo>
                  <a:lnTo>
                    <a:pt x="104" y="152"/>
                  </a:lnTo>
                  <a:lnTo>
                    <a:pt x="95" y="184"/>
                  </a:lnTo>
                  <a:lnTo>
                    <a:pt x="85" y="206"/>
                  </a:lnTo>
                  <a:lnTo>
                    <a:pt x="73" y="220"/>
                  </a:lnTo>
                  <a:lnTo>
                    <a:pt x="62" y="224"/>
                  </a:lnTo>
                  <a:lnTo>
                    <a:pt x="50" y="228"/>
                  </a:lnTo>
                  <a:lnTo>
                    <a:pt x="40" y="242"/>
                  </a:lnTo>
                  <a:lnTo>
                    <a:pt x="29" y="264"/>
                  </a:lnTo>
                  <a:lnTo>
                    <a:pt x="20" y="296"/>
                  </a:lnTo>
                  <a:lnTo>
                    <a:pt x="12" y="327"/>
                  </a:lnTo>
                  <a:lnTo>
                    <a:pt x="6" y="367"/>
                  </a:lnTo>
                  <a:lnTo>
                    <a:pt x="2" y="408"/>
                  </a:lnTo>
                  <a:lnTo>
                    <a:pt x="0" y="44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1032"/>
          <p:cNvGrpSpPr>
            <a:grpSpLocks/>
          </p:cNvGrpSpPr>
          <p:nvPr/>
        </p:nvGrpSpPr>
        <p:grpSpPr bwMode="auto">
          <a:xfrm>
            <a:off x="3910013" y="1711325"/>
            <a:ext cx="4479925" cy="2024063"/>
            <a:chOff x="2463" y="1078"/>
            <a:chExt cx="2822" cy="1275"/>
          </a:xfrm>
        </p:grpSpPr>
        <p:sp>
          <p:nvSpPr>
            <p:cNvPr id="197641" name="Rectangle 1033"/>
            <p:cNvSpPr>
              <a:spLocks noChangeArrowheads="1"/>
            </p:cNvSpPr>
            <p:nvPr/>
          </p:nvSpPr>
          <p:spPr bwMode="auto">
            <a:xfrm>
              <a:off x="4609" y="1584"/>
              <a:ext cx="670" cy="2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pt-BR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Go(SM)</a:t>
              </a:r>
            </a:p>
          </p:txBody>
        </p:sp>
        <p:sp>
          <p:nvSpPr>
            <p:cNvPr id="42022" name="Freeform 1034"/>
            <p:cNvSpPr>
              <a:spLocks/>
            </p:cNvSpPr>
            <p:nvPr/>
          </p:nvSpPr>
          <p:spPr bwMode="auto">
            <a:xfrm>
              <a:off x="3120" y="1078"/>
              <a:ext cx="1781" cy="267"/>
            </a:xfrm>
            <a:custGeom>
              <a:avLst/>
              <a:gdLst>
                <a:gd name="T0" fmla="*/ 0 w 1781"/>
                <a:gd name="T1" fmla="*/ 0 h 267"/>
                <a:gd name="T2" fmla="*/ 165 w 1781"/>
                <a:gd name="T3" fmla="*/ 3 h 267"/>
                <a:gd name="T4" fmla="*/ 330 w 1781"/>
                <a:gd name="T5" fmla="*/ 6 h 267"/>
                <a:gd name="T6" fmla="*/ 651 w 1781"/>
                <a:gd name="T7" fmla="*/ 24 h 267"/>
                <a:gd name="T8" fmla="*/ 957 w 1781"/>
                <a:gd name="T9" fmla="*/ 50 h 267"/>
                <a:gd name="T10" fmla="*/ 1090 w 1781"/>
                <a:gd name="T11" fmla="*/ 65 h 267"/>
                <a:gd name="T12" fmla="*/ 1223 w 1781"/>
                <a:gd name="T13" fmla="*/ 82 h 267"/>
                <a:gd name="T14" fmla="*/ 1341 w 1781"/>
                <a:gd name="T15" fmla="*/ 102 h 267"/>
                <a:gd name="T16" fmla="*/ 1451 w 1781"/>
                <a:gd name="T17" fmla="*/ 123 h 267"/>
                <a:gd name="T18" fmla="*/ 1545 w 1781"/>
                <a:gd name="T19" fmla="*/ 146 h 267"/>
                <a:gd name="T20" fmla="*/ 1623 w 1781"/>
                <a:gd name="T21" fmla="*/ 167 h 267"/>
                <a:gd name="T22" fmla="*/ 1694 w 1781"/>
                <a:gd name="T23" fmla="*/ 193 h 267"/>
                <a:gd name="T24" fmla="*/ 1741 w 1781"/>
                <a:gd name="T25" fmla="*/ 216 h 267"/>
                <a:gd name="T26" fmla="*/ 1772 w 1781"/>
                <a:gd name="T27" fmla="*/ 240 h 267"/>
                <a:gd name="T28" fmla="*/ 1780 w 1781"/>
                <a:gd name="T29" fmla="*/ 266 h 26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81"/>
                <a:gd name="T46" fmla="*/ 0 h 267"/>
                <a:gd name="T47" fmla="*/ 1781 w 1781"/>
                <a:gd name="T48" fmla="*/ 267 h 26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81" h="267">
                  <a:moveTo>
                    <a:pt x="0" y="0"/>
                  </a:moveTo>
                  <a:lnTo>
                    <a:pt x="165" y="3"/>
                  </a:lnTo>
                  <a:lnTo>
                    <a:pt x="330" y="6"/>
                  </a:lnTo>
                  <a:lnTo>
                    <a:pt x="651" y="24"/>
                  </a:lnTo>
                  <a:lnTo>
                    <a:pt x="957" y="50"/>
                  </a:lnTo>
                  <a:lnTo>
                    <a:pt x="1090" y="65"/>
                  </a:lnTo>
                  <a:lnTo>
                    <a:pt x="1223" y="82"/>
                  </a:lnTo>
                  <a:lnTo>
                    <a:pt x="1341" y="102"/>
                  </a:lnTo>
                  <a:lnTo>
                    <a:pt x="1451" y="123"/>
                  </a:lnTo>
                  <a:lnTo>
                    <a:pt x="1545" y="146"/>
                  </a:lnTo>
                  <a:lnTo>
                    <a:pt x="1623" y="167"/>
                  </a:lnTo>
                  <a:lnTo>
                    <a:pt x="1694" y="193"/>
                  </a:lnTo>
                  <a:lnTo>
                    <a:pt x="1741" y="216"/>
                  </a:lnTo>
                  <a:lnTo>
                    <a:pt x="1772" y="240"/>
                  </a:lnTo>
                  <a:lnTo>
                    <a:pt x="1780" y="26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7643" name="Rectangle 1035"/>
            <p:cNvSpPr>
              <a:spLocks noChangeArrowheads="1"/>
            </p:cNvSpPr>
            <p:nvPr/>
          </p:nvSpPr>
          <p:spPr bwMode="auto">
            <a:xfrm>
              <a:off x="4512" y="1343"/>
              <a:ext cx="7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At(Home)</a:t>
              </a:r>
            </a:p>
          </p:txBody>
        </p:sp>
        <p:sp>
          <p:nvSpPr>
            <p:cNvPr id="42024" name="Freeform 1036"/>
            <p:cNvSpPr>
              <a:spLocks/>
            </p:cNvSpPr>
            <p:nvPr/>
          </p:nvSpPr>
          <p:spPr bwMode="auto">
            <a:xfrm>
              <a:off x="4174" y="1726"/>
              <a:ext cx="436" cy="627"/>
            </a:xfrm>
            <a:custGeom>
              <a:avLst/>
              <a:gdLst>
                <a:gd name="T0" fmla="*/ 435 w 436"/>
                <a:gd name="T1" fmla="*/ 0 h 627"/>
                <a:gd name="T2" fmla="*/ 398 w 436"/>
                <a:gd name="T3" fmla="*/ 5 h 627"/>
                <a:gd name="T4" fmla="*/ 354 w 436"/>
                <a:gd name="T5" fmla="*/ 14 h 627"/>
                <a:gd name="T6" fmla="*/ 317 w 436"/>
                <a:gd name="T7" fmla="*/ 32 h 627"/>
                <a:gd name="T8" fmla="*/ 280 w 436"/>
                <a:gd name="T9" fmla="*/ 55 h 627"/>
                <a:gd name="T10" fmla="*/ 236 w 436"/>
                <a:gd name="T11" fmla="*/ 82 h 627"/>
                <a:gd name="T12" fmla="*/ 206 w 436"/>
                <a:gd name="T13" fmla="*/ 118 h 627"/>
                <a:gd name="T14" fmla="*/ 170 w 436"/>
                <a:gd name="T15" fmla="*/ 155 h 627"/>
                <a:gd name="T16" fmla="*/ 140 w 436"/>
                <a:gd name="T17" fmla="*/ 195 h 627"/>
                <a:gd name="T18" fmla="*/ 81 w 436"/>
                <a:gd name="T19" fmla="*/ 291 h 627"/>
                <a:gd name="T20" fmla="*/ 37 w 436"/>
                <a:gd name="T21" fmla="*/ 395 h 627"/>
                <a:gd name="T22" fmla="*/ 7 w 436"/>
                <a:gd name="T23" fmla="*/ 508 h 627"/>
                <a:gd name="T24" fmla="*/ 0 w 436"/>
                <a:gd name="T25" fmla="*/ 626 h 6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36"/>
                <a:gd name="T40" fmla="*/ 0 h 627"/>
                <a:gd name="T41" fmla="*/ 436 w 436"/>
                <a:gd name="T42" fmla="*/ 627 h 62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36" h="627">
                  <a:moveTo>
                    <a:pt x="435" y="0"/>
                  </a:moveTo>
                  <a:lnTo>
                    <a:pt x="398" y="5"/>
                  </a:lnTo>
                  <a:lnTo>
                    <a:pt x="354" y="14"/>
                  </a:lnTo>
                  <a:lnTo>
                    <a:pt x="317" y="32"/>
                  </a:lnTo>
                  <a:lnTo>
                    <a:pt x="280" y="55"/>
                  </a:lnTo>
                  <a:lnTo>
                    <a:pt x="236" y="82"/>
                  </a:lnTo>
                  <a:lnTo>
                    <a:pt x="206" y="118"/>
                  </a:lnTo>
                  <a:lnTo>
                    <a:pt x="170" y="155"/>
                  </a:lnTo>
                  <a:lnTo>
                    <a:pt x="140" y="195"/>
                  </a:lnTo>
                  <a:lnTo>
                    <a:pt x="81" y="291"/>
                  </a:lnTo>
                  <a:lnTo>
                    <a:pt x="37" y="395"/>
                  </a:lnTo>
                  <a:lnTo>
                    <a:pt x="7" y="508"/>
                  </a:lnTo>
                  <a:lnTo>
                    <a:pt x="0" y="62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25" name="Freeform 1037"/>
            <p:cNvSpPr>
              <a:spLocks/>
            </p:cNvSpPr>
            <p:nvPr/>
          </p:nvSpPr>
          <p:spPr bwMode="auto">
            <a:xfrm>
              <a:off x="2463" y="1728"/>
              <a:ext cx="2147" cy="609"/>
            </a:xfrm>
            <a:custGeom>
              <a:avLst/>
              <a:gdLst>
                <a:gd name="T0" fmla="*/ 2146 w 2147"/>
                <a:gd name="T1" fmla="*/ 0 h 609"/>
                <a:gd name="T2" fmla="*/ 1947 w 2147"/>
                <a:gd name="T3" fmla="*/ 4 h 609"/>
                <a:gd name="T4" fmla="*/ 1748 w 2147"/>
                <a:gd name="T5" fmla="*/ 13 h 609"/>
                <a:gd name="T6" fmla="*/ 1549 w 2147"/>
                <a:gd name="T7" fmla="*/ 31 h 609"/>
                <a:gd name="T8" fmla="*/ 1357 w 2147"/>
                <a:gd name="T9" fmla="*/ 54 h 609"/>
                <a:gd name="T10" fmla="*/ 1173 w 2147"/>
                <a:gd name="T11" fmla="*/ 81 h 609"/>
                <a:gd name="T12" fmla="*/ 996 w 2147"/>
                <a:gd name="T13" fmla="*/ 112 h 609"/>
                <a:gd name="T14" fmla="*/ 826 w 2147"/>
                <a:gd name="T15" fmla="*/ 148 h 609"/>
                <a:gd name="T16" fmla="*/ 671 w 2147"/>
                <a:gd name="T17" fmla="*/ 189 h 609"/>
                <a:gd name="T18" fmla="*/ 524 w 2147"/>
                <a:gd name="T19" fmla="*/ 234 h 609"/>
                <a:gd name="T20" fmla="*/ 398 w 2147"/>
                <a:gd name="T21" fmla="*/ 279 h 609"/>
                <a:gd name="T22" fmla="*/ 280 w 2147"/>
                <a:gd name="T23" fmla="*/ 333 h 609"/>
                <a:gd name="T24" fmla="*/ 184 w 2147"/>
                <a:gd name="T25" fmla="*/ 383 h 609"/>
                <a:gd name="T26" fmla="*/ 103 w 2147"/>
                <a:gd name="T27" fmla="*/ 437 h 609"/>
                <a:gd name="T28" fmla="*/ 52 w 2147"/>
                <a:gd name="T29" fmla="*/ 495 h 609"/>
                <a:gd name="T30" fmla="*/ 15 w 2147"/>
                <a:gd name="T31" fmla="*/ 549 h 609"/>
                <a:gd name="T32" fmla="*/ 0 w 2147"/>
                <a:gd name="T33" fmla="*/ 608 h 6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47"/>
                <a:gd name="T52" fmla="*/ 0 h 609"/>
                <a:gd name="T53" fmla="*/ 2147 w 2147"/>
                <a:gd name="T54" fmla="*/ 609 h 60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47" h="609">
                  <a:moveTo>
                    <a:pt x="2146" y="0"/>
                  </a:moveTo>
                  <a:lnTo>
                    <a:pt x="1947" y="4"/>
                  </a:lnTo>
                  <a:lnTo>
                    <a:pt x="1748" y="13"/>
                  </a:lnTo>
                  <a:lnTo>
                    <a:pt x="1549" y="31"/>
                  </a:lnTo>
                  <a:lnTo>
                    <a:pt x="1357" y="54"/>
                  </a:lnTo>
                  <a:lnTo>
                    <a:pt x="1173" y="81"/>
                  </a:lnTo>
                  <a:lnTo>
                    <a:pt x="996" y="112"/>
                  </a:lnTo>
                  <a:lnTo>
                    <a:pt x="826" y="148"/>
                  </a:lnTo>
                  <a:lnTo>
                    <a:pt x="671" y="189"/>
                  </a:lnTo>
                  <a:lnTo>
                    <a:pt x="524" y="234"/>
                  </a:lnTo>
                  <a:lnTo>
                    <a:pt x="398" y="279"/>
                  </a:lnTo>
                  <a:lnTo>
                    <a:pt x="280" y="333"/>
                  </a:lnTo>
                  <a:lnTo>
                    <a:pt x="184" y="383"/>
                  </a:lnTo>
                  <a:lnTo>
                    <a:pt x="103" y="437"/>
                  </a:lnTo>
                  <a:lnTo>
                    <a:pt x="52" y="495"/>
                  </a:lnTo>
                  <a:lnTo>
                    <a:pt x="15" y="549"/>
                  </a:lnTo>
                  <a:lnTo>
                    <a:pt x="0" y="60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1038"/>
          <p:cNvGrpSpPr>
            <a:grpSpLocks/>
          </p:cNvGrpSpPr>
          <p:nvPr/>
        </p:nvGrpSpPr>
        <p:grpSpPr bwMode="auto">
          <a:xfrm>
            <a:off x="381000" y="1905000"/>
            <a:ext cx="8553450" cy="3125788"/>
            <a:chOff x="240" y="1200"/>
            <a:chExt cx="5388" cy="1969"/>
          </a:xfrm>
        </p:grpSpPr>
        <p:grpSp>
          <p:nvGrpSpPr>
            <p:cNvPr id="42004" name="Group 1039"/>
            <p:cNvGrpSpPr>
              <a:grpSpLocks/>
            </p:cNvGrpSpPr>
            <p:nvPr/>
          </p:nvGrpSpPr>
          <p:grpSpPr bwMode="auto">
            <a:xfrm>
              <a:off x="721" y="1200"/>
              <a:ext cx="4907" cy="1969"/>
              <a:chOff x="721" y="1200"/>
              <a:chExt cx="4907" cy="1969"/>
            </a:xfrm>
          </p:grpSpPr>
          <p:sp>
            <p:nvSpPr>
              <p:cNvPr id="197648" name="Rectangle 1040"/>
              <p:cNvSpPr>
                <a:spLocks noChangeArrowheads="1"/>
              </p:cNvSpPr>
              <p:nvPr/>
            </p:nvSpPr>
            <p:spPr bwMode="auto">
              <a:xfrm>
                <a:off x="2164" y="2335"/>
                <a:ext cx="60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defRPr/>
                </a:pPr>
                <a:r>
                  <a:rPr lang="pt-BR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At(SM),</a:t>
                </a:r>
              </a:p>
            </p:txBody>
          </p:sp>
          <p:sp>
            <p:nvSpPr>
              <p:cNvPr id="197649" name="Rectangle 1041"/>
              <p:cNvSpPr>
                <a:spLocks noChangeArrowheads="1"/>
              </p:cNvSpPr>
              <p:nvPr/>
            </p:nvSpPr>
            <p:spPr bwMode="auto">
              <a:xfrm>
                <a:off x="864" y="2335"/>
                <a:ext cx="11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defRPr/>
                </a:pPr>
                <a:r>
                  <a:rPr lang="pt-BR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Sells(HWS,Drill)</a:t>
                </a:r>
              </a:p>
            </p:txBody>
          </p:sp>
          <p:grpSp>
            <p:nvGrpSpPr>
              <p:cNvPr id="42008" name="Group 1042"/>
              <p:cNvGrpSpPr>
                <a:grpSpLocks/>
              </p:cNvGrpSpPr>
              <p:nvPr/>
            </p:nvGrpSpPr>
            <p:grpSpPr bwMode="auto">
              <a:xfrm>
                <a:off x="721" y="1200"/>
                <a:ext cx="4907" cy="1969"/>
                <a:chOff x="721" y="1200"/>
                <a:chExt cx="4907" cy="1969"/>
              </a:xfrm>
            </p:grpSpPr>
            <p:sp>
              <p:nvSpPr>
                <p:cNvPr id="197651" name="Rectangle 1043"/>
                <p:cNvSpPr>
                  <a:spLocks noChangeArrowheads="1"/>
                </p:cNvSpPr>
                <p:nvPr/>
              </p:nvSpPr>
              <p:spPr bwMode="auto">
                <a:xfrm>
                  <a:off x="721" y="2592"/>
                  <a:ext cx="862" cy="2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lang="pt-BR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Buy(Drill)</a:t>
                  </a:r>
                </a:p>
              </p:txBody>
            </p:sp>
            <p:sp>
              <p:nvSpPr>
                <p:cNvPr id="197652" name="Rectangle 1044"/>
                <p:cNvSpPr>
                  <a:spLocks noChangeArrowheads="1"/>
                </p:cNvSpPr>
                <p:nvPr/>
              </p:nvSpPr>
              <p:spPr bwMode="auto">
                <a:xfrm>
                  <a:off x="4177" y="2592"/>
                  <a:ext cx="1150" cy="2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lang="pt-BR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Buy(Bananas)</a:t>
                  </a:r>
                </a:p>
              </p:txBody>
            </p:sp>
            <p:sp>
              <p:nvSpPr>
                <p:cNvPr id="197653" name="Rectangle 1045"/>
                <p:cNvSpPr>
                  <a:spLocks noChangeArrowheads="1"/>
                </p:cNvSpPr>
                <p:nvPr/>
              </p:nvSpPr>
              <p:spPr bwMode="auto">
                <a:xfrm>
                  <a:off x="2401" y="2592"/>
                  <a:ext cx="910" cy="2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 eaLnBrk="0" hangingPunct="0">
                    <a:defRPr/>
                  </a:pPr>
                  <a:r>
                    <a:rPr lang="pt-BR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Buy(Milk)</a:t>
                  </a:r>
                </a:p>
              </p:txBody>
            </p:sp>
            <p:sp>
              <p:nvSpPr>
                <p:cNvPr id="42012" name="Freeform 1046"/>
                <p:cNvSpPr>
                  <a:spLocks/>
                </p:cNvSpPr>
                <p:nvPr/>
              </p:nvSpPr>
              <p:spPr bwMode="auto">
                <a:xfrm>
                  <a:off x="1423" y="1200"/>
                  <a:ext cx="1411" cy="1137"/>
                </a:xfrm>
                <a:custGeom>
                  <a:avLst/>
                  <a:gdLst>
                    <a:gd name="T0" fmla="*/ 1410 w 1411"/>
                    <a:gd name="T1" fmla="*/ 0 h 1137"/>
                    <a:gd name="T2" fmla="*/ 1405 w 1411"/>
                    <a:gd name="T3" fmla="*/ 54 h 1137"/>
                    <a:gd name="T4" fmla="*/ 1396 w 1411"/>
                    <a:gd name="T5" fmla="*/ 108 h 1137"/>
                    <a:gd name="T6" fmla="*/ 1374 w 1411"/>
                    <a:gd name="T7" fmla="*/ 158 h 1137"/>
                    <a:gd name="T8" fmla="*/ 1351 w 1411"/>
                    <a:gd name="T9" fmla="*/ 208 h 1137"/>
                    <a:gd name="T10" fmla="*/ 1319 w 1411"/>
                    <a:gd name="T11" fmla="*/ 257 h 1137"/>
                    <a:gd name="T12" fmla="*/ 1279 w 1411"/>
                    <a:gd name="T13" fmla="*/ 307 h 1137"/>
                    <a:gd name="T14" fmla="*/ 1238 w 1411"/>
                    <a:gd name="T15" fmla="*/ 347 h 1137"/>
                    <a:gd name="T16" fmla="*/ 1188 w 1411"/>
                    <a:gd name="T17" fmla="*/ 392 h 1137"/>
                    <a:gd name="T18" fmla="*/ 1084 w 1411"/>
                    <a:gd name="T19" fmla="*/ 464 h 1137"/>
                    <a:gd name="T20" fmla="*/ 1025 w 1411"/>
                    <a:gd name="T21" fmla="*/ 491 h 1137"/>
                    <a:gd name="T22" fmla="*/ 961 w 1411"/>
                    <a:gd name="T23" fmla="*/ 519 h 1137"/>
                    <a:gd name="T24" fmla="*/ 898 w 1411"/>
                    <a:gd name="T25" fmla="*/ 541 h 1137"/>
                    <a:gd name="T26" fmla="*/ 834 w 1411"/>
                    <a:gd name="T27" fmla="*/ 555 h 1137"/>
                    <a:gd name="T28" fmla="*/ 771 w 1411"/>
                    <a:gd name="T29" fmla="*/ 564 h 1137"/>
                    <a:gd name="T30" fmla="*/ 703 w 1411"/>
                    <a:gd name="T31" fmla="*/ 568 h 1137"/>
                    <a:gd name="T32" fmla="*/ 639 w 1411"/>
                    <a:gd name="T33" fmla="*/ 573 h 1137"/>
                    <a:gd name="T34" fmla="*/ 571 w 1411"/>
                    <a:gd name="T35" fmla="*/ 582 h 1137"/>
                    <a:gd name="T36" fmla="*/ 508 w 1411"/>
                    <a:gd name="T37" fmla="*/ 595 h 1137"/>
                    <a:gd name="T38" fmla="*/ 445 w 1411"/>
                    <a:gd name="T39" fmla="*/ 618 h 1137"/>
                    <a:gd name="T40" fmla="*/ 386 w 1411"/>
                    <a:gd name="T41" fmla="*/ 645 h 1137"/>
                    <a:gd name="T42" fmla="*/ 327 w 1411"/>
                    <a:gd name="T43" fmla="*/ 672 h 1137"/>
                    <a:gd name="T44" fmla="*/ 222 w 1411"/>
                    <a:gd name="T45" fmla="*/ 744 h 1137"/>
                    <a:gd name="T46" fmla="*/ 173 w 1411"/>
                    <a:gd name="T47" fmla="*/ 789 h 1137"/>
                    <a:gd name="T48" fmla="*/ 132 w 1411"/>
                    <a:gd name="T49" fmla="*/ 830 h 1137"/>
                    <a:gd name="T50" fmla="*/ 91 w 1411"/>
                    <a:gd name="T51" fmla="*/ 879 h 1137"/>
                    <a:gd name="T52" fmla="*/ 59 w 1411"/>
                    <a:gd name="T53" fmla="*/ 929 h 1137"/>
                    <a:gd name="T54" fmla="*/ 37 w 1411"/>
                    <a:gd name="T55" fmla="*/ 978 h 1137"/>
                    <a:gd name="T56" fmla="*/ 18 w 1411"/>
                    <a:gd name="T57" fmla="*/ 1032 h 1137"/>
                    <a:gd name="T58" fmla="*/ 5 w 1411"/>
                    <a:gd name="T59" fmla="*/ 1082 h 1137"/>
                    <a:gd name="T60" fmla="*/ 0 w 1411"/>
                    <a:gd name="T61" fmla="*/ 1136 h 1137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1411"/>
                    <a:gd name="T94" fmla="*/ 0 h 1137"/>
                    <a:gd name="T95" fmla="*/ 1411 w 1411"/>
                    <a:gd name="T96" fmla="*/ 1137 h 1137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1411" h="1137">
                      <a:moveTo>
                        <a:pt x="1410" y="0"/>
                      </a:moveTo>
                      <a:lnTo>
                        <a:pt x="1405" y="54"/>
                      </a:lnTo>
                      <a:lnTo>
                        <a:pt x="1396" y="108"/>
                      </a:lnTo>
                      <a:lnTo>
                        <a:pt x="1374" y="158"/>
                      </a:lnTo>
                      <a:lnTo>
                        <a:pt x="1351" y="208"/>
                      </a:lnTo>
                      <a:lnTo>
                        <a:pt x="1319" y="257"/>
                      </a:lnTo>
                      <a:lnTo>
                        <a:pt x="1279" y="307"/>
                      </a:lnTo>
                      <a:lnTo>
                        <a:pt x="1238" y="347"/>
                      </a:lnTo>
                      <a:lnTo>
                        <a:pt x="1188" y="392"/>
                      </a:lnTo>
                      <a:lnTo>
                        <a:pt x="1084" y="464"/>
                      </a:lnTo>
                      <a:lnTo>
                        <a:pt x="1025" y="491"/>
                      </a:lnTo>
                      <a:lnTo>
                        <a:pt x="961" y="519"/>
                      </a:lnTo>
                      <a:lnTo>
                        <a:pt x="898" y="541"/>
                      </a:lnTo>
                      <a:lnTo>
                        <a:pt x="834" y="555"/>
                      </a:lnTo>
                      <a:lnTo>
                        <a:pt x="771" y="564"/>
                      </a:lnTo>
                      <a:lnTo>
                        <a:pt x="703" y="568"/>
                      </a:lnTo>
                      <a:lnTo>
                        <a:pt x="639" y="573"/>
                      </a:lnTo>
                      <a:lnTo>
                        <a:pt x="571" y="582"/>
                      </a:lnTo>
                      <a:lnTo>
                        <a:pt x="508" y="595"/>
                      </a:lnTo>
                      <a:lnTo>
                        <a:pt x="445" y="618"/>
                      </a:lnTo>
                      <a:lnTo>
                        <a:pt x="386" y="645"/>
                      </a:lnTo>
                      <a:lnTo>
                        <a:pt x="327" y="672"/>
                      </a:lnTo>
                      <a:lnTo>
                        <a:pt x="222" y="744"/>
                      </a:lnTo>
                      <a:lnTo>
                        <a:pt x="173" y="789"/>
                      </a:lnTo>
                      <a:lnTo>
                        <a:pt x="132" y="830"/>
                      </a:lnTo>
                      <a:lnTo>
                        <a:pt x="91" y="879"/>
                      </a:lnTo>
                      <a:lnTo>
                        <a:pt x="59" y="929"/>
                      </a:lnTo>
                      <a:lnTo>
                        <a:pt x="37" y="978"/>
                      </a:lnTo>
                      <a:lnTo>
                        <a:pt x="18" y="1032"/>
                      </a:lnTo>
                      <a:lnTo>
                        <a:pt x="5" y="1082"/>
                      </a:lnTo>
                      <a:lnTo>
                        <a:pt x="0" y="1136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2013" name="Freeform 1047"/>
                <p:cNvSpPr>
                  <a:spLocks/>
                </p:cNvSpPr>
                <p:nvPr/>
              </p:nvSpPr>
              <p:spPr bwMode="auto">
                <a:xfrm>
                  <a:off x="2831" y="1200"/>
                  <a:ext cx="341" cy="1136"/>
                </a:xfrm>
                <a:custGeom>
                  <a:avLst/>
                  <a:gdLst>
                    <a:gd name="T0" fmla="*/ 0 w 341"/>
                    <a:gd name="T1" fmla="*/ 0 h 1136"/>
                    <a:gd name="T2" fmla="*/ 5 w 341"/>
                    <a:gd name="T3" fmla="*/ 108 h 1136"/>
                    <a:gd name="T4" fmla="*/ 15 w 341"/>
                    <a:gd name="T5" fmla="*/ 207 h 1136"/>
                    <a:gd name="T6" fmla="*/ 31 w 341"/>
                    <a:gd name="T7" fmla="*/ 306 h 1136"/>
                    <a:gd name="T8" fmla="*/ 56 w 341"/>
                    <a:gd name="T9" fmla="*/ 392 h 1136"/>
                    <a:gd name="T10" fmla="*/ 81 w 341"/>
                    <a:gd name="T11" fmla="*/ 464 h 1136"/>
                    <a:gd name="T12" fmla="*/ 91 w 341"/>
                    <a:gd name="T13" fmla="*/ 491 h 1136"/>
                    <a:gd name="T14" fmla="*/ 107 w 341"/>
                    <a:gd name="T15" fmla="*/ 518 h 1136"/>
                    <a:gd name="T16" fmla="*/ 122 w 341"/>
                    <a:gd name="T17" fmla="*/ 540 h 1136"/>
                    <a:gd name="T18" fmla="*/ 137 w 341"/>
                    <a:gd name="T19" fmla="*/ 554 h 1136"/>
                    <a:gd name="T20" fmla="*/ 152 w 341"/>
                    <a:gd name="T21" fmla="*/ 563 h 1136"/>
                    <a:gd name="T22" fmla="*/ 167 w 341"/>
                    <a:gd name="T23" fmla="*/ 567 h 1136"/>
                    <a:gd name="T24" fmla="*/ 183 w 341"/>
                    <a:gd name="T25" fmla="*/ 572 h 1136"/>
                    <a:gd name="T26" fmla="*/ 198 w 341"/>
                    <a:gd name="T27" fmla="*/ 581 h 1136"/>
                    <a:gd name="T28" fmla="*/ 213 w 341"/>
                    <a:gd name="T29" fmla="*/ 594 h 1136"/>
                    <a:gd name="T30" fmla="*/ 233 w 341"/>
                    <a:gd name="T31" fmla="*/ 617 h 1136"/>
                    <a:gd name="T32" fmla="*/ 244 w 341"/>
                    <a:gd name="T33" fmla="*/ 644 h 1136"/>
                    <a:gd name="T34" fmla="*/ 259 w 341"/>
                    <a:gd name="T35" fmla="*/ 671 h 1136"/>
                    <a:gd name="T36" fmla="*/ 284 w 341"/>
                    <a:gd name="T37" fmla="*/ 743 h 1136"/>
                    <a:gd name="T38" fmla="*/ 310 w 341"/>
                    <a:gd name="T39" fmla="*/ 829 h 1136"/>
                    <a:gd name="T40" fmla="*/ 325 w 341"/>
                    <a:gd name="T41" fmla="*/ 928 h 1136"/>
                    <a:gd name="T42" fmla="*/ 335 w 341"/>
                    <a:gd name="T43" fmla="*/ 1031 h 1136"/>
                    <a:gd name="T44" fmla="*/ 340 w 341"/>
                    <a:gd name="T45" fmla="*/ 1135 h 11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41"/>
                    <a:gd name="T70" fmla="*/ 0 h 1136"/>
                    <a:gd name="T71" fmla="*/ 341 w 341"/>
                    <a:gd name="T72" fmla="*/ 1136 h 11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41" h="1136">
                      <a:moveTo>
                        <a:pt x="0" y="0"/>
                      </a:moveTo>
                      <a:lnTo>
                        <a:pt x="5" y="108"/>
                      </a:lnTo>
                      <a:lnTo>
                        <a:pt x="15" y="207"/>
                      </a:lnTo>
                      <a:lnTo>
                        <a:pt x="31" y="306"/>
                      </a:lnTo>
                      <a:lnTo>
                        <a:pt x="56" y="392"/>
                      </a:lnTo>
                      <a:lnTo>
                        <a:pt x="81" y="464"/>
                      </a:lnTo>
                      <a:lnTo>
                        <a:pt x="91" y="491"/>
                      </a:lnTo>
                      <a:lnTo>
                        <a:pt x="107" y="518"/>
                      </a:lnTo>
                      <a:lnTo>
                        <a:pt x="122" y="540"/>
                      </a:lnTo>
                      <a:lnTo>
                        <a:pt x="137" y="554"/>
                      </a:lnTo>
                      <a:lnTo>
                        <a:pt x="152" y="563"/>
                      </a:lnTo>
                      <a:lnTo>
                        <a:pt x="167" y="567"/>
                      </a:lnTo>
                      <a:lnTo>
                        <a:pt x="183" y="572"/>
                      </a:lnTo>
                      <a:lnTo>
                        <a:pt x="198" y="581"/>
                      </a:lnTo>
                      <a:lnTo>
                        <a:pt x="213" y="594"/>
                      </a:lnTo>
                      <a:lnTo>
                        <a:pt x="233" y="617"/>
                      </a:lnTo>
                      <a:lnTo>
                        <a:pt x="244" y="644"/>
                      </a:lnTo>
                      <a:lnTo>
                        <a:pt x="259" y="671"/>
                      </a:lnTo>
                      <a:lnTo>
                        <a:pt x="284" y="743"/>
                      </a:lnTo>
                      <a:lnTo>
                        <a:pt x="310" y="829"/>
                      </a:lnTo>
                      <a:lnTo>
                        <a:pt x="325" y="928"/>
                      </a:lnTo>
                      <a:lnTo>
                        <a:pt x="335" y="1031"/>
                      </a:lnTo>
                      <a:lnTo>
                        <a:pt x="340" y="1135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2014" name="Freeform 1048"/>
                <p:cNvSpPr>
                  <a:spLocks/>
                </p:cNvSpPr>
                <p:nvPr/>
              </p:nvSpPr>
              <p:spPr bwMode="auto">
                <a:xfrm>
                  <a:off x="2831" y="1201"/>
                  <a:ext cx="2169" cy="1152"/>
                </a:xfrm>
                <a:custGeom>
                  <a:avLst/>
                  <a:gdLst>
                    <a:gd name="T0" fmla="*/ 0 w 2169"/>
                    <a:gd name="T1" fmla="*/ 0 h 1152"/>
                    <a:gd name="T2" fmla="*/ 8 w 2169"/>
                    <a:gd name="T3" fmla="*/ 54 h 1152"/>
                    <a:gd name="T4" fmla="*/ 24 w 2169"/>
                    <a:gd name="T5" fmla="*/ 108 h 1152"/>
                    <a:gd name="T6" fmla="*/ 56 w 2169"/>
                    <a:gd name="T7" fmla="*/ 158 h 1152"/>
                    <a:gd name="T8" fmla="*/ 96 w 2169"/>
                    <a:gd name="T9" fmla="*/ 208 h 1152"/>
                    <a:gd name="T10" fmla="*/ 144 w 2169"/>
                    <a:gd name="T11" fmla="*/ 258 h 1152"/>
                    <a:gd name="T12" fmla="*/ 200 w 2169"/>
                    <a:gd name="T13" fmla="*/ 308 h 1152"/>
                    <a:gd name="T14" fmla="*/ 336 w 2169"/>
                    <a:gd name="T15" fmla="*/ 394 h 1152"/>
                    <a:gd name="T16" fmla="*/ 504 w 2169"/>
                    <a:gd name="T17" fmla="*/ 467 h 1152"/>
                    <a:gd name="T18" fmla="*/ 592 w 2169"/>
                    <a:gd name="T19" fmla="*/ 498 h 1152"/>
                    <a:gd name="T20" fmla="*/ 688 w 2169"/>
                    <a:gd name="T21" fmla="*/ 525 h 1152"/>
                    <a:gd name="T22" fmla="*/ 784 w 2169"/>
                    <a:gd name="T23" fmla="*/ 548 h 1152"/>
                    <a:gd name="T24" fmla="*/ 880 w 2169"/>
                    <a:gd name="T25" fmla="*/ 562 h 1152"/>
                    <a:gd name="T26" fmla="*/ 976 w 2169"/>
                    <a:gd name="T27" fmla="*/ 571 h 1152"/>
                    <a:gd name="T28" fmla="*/ 1080 w 2169"/>
                    <a:gd name="T29" fmla="*/ 575 h 1152"/>
                    <a:gd name="T30" fmla="*/ 1184 w 2169"/>
                    <a:gd name="T31" fmla="*/ 580 h 1152"/>
                    <a:gd name="T32" fmla="*/ 1280 w 2169"/>
                    <a:gd name="T33" fmla="*/ 589 h 1152"/>
                    <a:gd name="T34" fmla="*/ 1384 w 2169"/>
                    <a:gd name="T35" fmla="*/ 603 h 1152"/>
                    <a:gd name="T36" fmla="*/ 1480 w 2169"/>
                    <a:gd name="T37" fmla="*/ 625 h 1152"/>
                    <a:gd name="T38" fmla="*/ 1576 w 2169"/>
                    <a:gd name="T39" fmla="*/ 652 h 1152"/>
                    <a:gd name="T40" fmla="*/ 1664 w 2169"/>
                    <a:gd name="T41" fmla="*/ 680 h 1152"/>
                    <a:gd name="T42" fmla="*/ 1832 w 2169"/>
                    <a:gd name="T43" fmla="*/ 757 h 1152"/>
                    <a:gd name="T44" fmla="*/ 1968 w 2169"/>
                    <a:gd name="T45" fmla="*/ 843 h 1152"/>
                    <a:gd name="T46" fmla="*/ 2024 w 2169"/>
                    <a:gd name="T47" fmla="*/ 888 h 1152"/>
                    <a:gd name="T48" fmla="*/ 2072 w 2169"/>
                    <a:gd name="T49" fmla="*/ 938 h 1152"/>
                    <a:gd name="T50" fmla="*/ 2112 w 2169"/>
                    <a:gd name="T51" fmla="*/ 992 h 1152"/>
                    <a:gd name="T52" fmla="*/ 2144 w 2169"/>
                    <a:gd name="T53" fmla="*/ 1042 h 1152"/>
                    <a:gd name="T54" fmla="*/ 2160 w 2169"/>
                    <a:gd name="T55" fmla="*/ 1097 h 1152"/>
                    <a:gd name="T56" fmla="*/ 2168 w 2169"/>
                    <a:gd name="T57" fmla="*/ 1151 h 1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169"/>
                    <a:gd name="T88" fmla="*/ 0 h 1152"/>
                    <a:gd name="T89" fmla="*/ 2169 w 2169"/>
                    <a:gd name="T90" fmla="*/ 1152 h 1152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169" h="1152">
                      <a:moveTo>
                        <a:pt x="0" y="0"/>
                      </a:moveTo>
                      <a:lnTo>
                        <a:pt x="8" y="54"/>
                      </a:lnTo>
                      <a:lnTo>
                        <a:pt x="24" y="108"/>
                      </a:lnTo>
                      <a:lnTo>
                        <a:pt x="56" y="158"/>
                      </a:lnTo>
                      <a:lnTo>
                        <a:pt x="96" y="208"/>
                      </a:lnTo>
                      <a:lnTo>
                        <a:pt x="144" y="258"/>
                      </a:lnTo>
                      <a:lnTo>
                        <a:pt x="200" y="308"/>
                      </a:lnTo>
                      <a:lnTo>
                        <a:pt x="336" y="394"/>
                      </a:lnTo>
                      <a:lnTo>
                        <a:pt x="504" y="467"/>
                      </a:lnTo>
                      <a:lnTo>
                        <a:pt x="592" y="498"/>
                      </a:lnTo>
                      <a:lnTo>
                        <a:pt x="688" y="525"/>
                      </a:lnTo>
                      <a:lnTo>
                        <a:pt x="784" y="548"/>
                      </a:lnTo>
                      <a:lnTo>
                        <a:pt x="880" y="562"/>
                      </a:lnTo>
                      <a:lnTo>
                        <a:pt x="976" y="571"/>
                      </a:lnTo>
                      <a:lnTo>
                        <a:pt x="1080" y="575"/>
                      </a:lnTo>
                      <a:lnTo>
                        <a:pt x="1184" y="580"/>
                      </a:lnTo>
                      <a:lnTo>
                        <a:pt x="1280" y="589"/>
                      </a:lnTo>
                      <a:lnTo>
                        <a:pt x="1384" y="603"/>
                      </a:lnTo>
                      <a:lnTo>
                        <a:pt x="1480" y="625"/>
                      </a:lnTo>
                      <a:lnTo>
                        <a:pt x="1576" y="652"/>
                      </a:lnTo>
                      <a:lnTo>
                        <a:pt x="1664" y="680"/>
                      </a:lnTo>
                      <a:lnTo>
                        <a:pt x="1832" y="757"/>
                      </a:lnTo>
                      <a:lnTo>
                        <a:pt x="1968" y="843"/>
                      </a:lnTo>
                      <a:lnTo>
                        <a:pt x="2024" y="888"/>
                      </a:lnTo>
                      <a:lnTo>
                        <a:pt x="2072" y="938"/>
                      </a:lnTo>
                      <a:lnTo>
                        <a:pt x="2112" y="992"/>
                      </a:lnTo>
                      <a:lnTo>
                        <a:pt x="2144" y="1042"/>
                      </a:lnTo>
                      <a:lnTo>
                        <a:pt x="2160" y="1097"/>
                      </a:lnTo>
                      <a:lnTo>
                        <a:pt x="2168" y="1151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2015" name="Freeform 1049"/>
                <p:cNvSpPr>
                  <a:spLocks/>
                </p:cNvSpPr>
                <p:nvPr/>
              </p:nvSpPr>
              <p:spPr bwMode="auto">
                <a:xfrm>
                  <a:off x="1151" y="2882"/>
                  <a:ext cx="838" cy="287"/>
                </a:xfrm>
                <a:custGeom>
                  <a:avLst/>
                  <a:gdLst>
                    <a:gd name="T0" fmla="*/ 0 w 838"/>
                    <a:gd name="T1" fmla="*/ 0 h 287"/>
                    <a:gd name="T2" fmla="*/ 4 w 838"/>
                    <a:gd name="T3" fmla="*/ 12 h 287"/>
                    <a:gd name="T4" fmla="*/ 10 w 838"/>
                    <a:gd name="T5" fmla="*/ 29 h 287"/>
                    <a:gd name="T6" fmla="*/ 23 w 838"/>
                    <a:gd name="T7" fmla="*/ 41 h 287"/>
                    <a:gd name="T8" fmla="*/ 35 w 838"/>
                    <a:gd name="T9" fmla="*/ 52 h 287"/>
                    <a:gd name="T10" fmla="*/ 55 w 838"/>
                    <a:gd name="T11" fmla="*/ 64 h 287"/>
                    <a:gd name="T12" fmla="*/ 77 w 838"/>
                    <a:gd name="T13" fmla="*/ 76 h 287"/>
                    <a:gd name="T14" fmla="*/ 131 w 838"/>
                    <a:gd name="T15" fmla="*/ 99 h 287"/>
                    <a:gd name="T16" fmla="*/ 194 w 838"/>
                    <a:gd name="T17" fmla="*/ 117 h 287"/>
                    <a:gd name="T18" fmla="*/ 264 w 838"/>
                    <a:gd name="T19" fmla="*/ 128 h 287"/>
                    <a:gd name="T20" fmla="*/ 341 w 838"/>
                    <a:gd name="T21" fmla="*/ 134 h 287"/>
                    <a:gd name="T22" fmla="*/ 417 w 838"/>
                    <a:gd name="T23" fmla="*/ 140 h 287"/>
                    <a:gd name="T24" fmla="*/ 497 w 838"/>
                    <a:gd name="T25" fmla="*/ 146 h 287"/>
                    <a:gd name="T26" fmla="*/ 573 w 838"/>
                    <a:gd name="T27" fmla="*/ 152 h 287"/>
                    <a:gd name="T28" fmla="*/ 643 w 838"/>
                    <a:gd name="T29" fmla="*/ 169 h 287"/>
                    <a:gd name="T30" fmla="*/ 707 w 838"/>
                    <a:gd name="T31" fmla="*/ 187 h 287"/>
                    <a:gd name="T32" fmla="*/ 761 w 838"/>
                    <a:gd name="T33" fmla="*/ 204 h 287"/>
                    <a:gd name="T34" fmla="*/ 783 w 838"/>
                    <a:gd name="T35" fmla="*/ 216 h 287"/>
                    <a:gd name="T36" fmla="*/ 802 w 838"/>
                    <a:gd name="T37" fmla="*/ 233 h 287"/>
                    <a:gd name="T38" fmla="*/ 818 w 838"/>
                    <a:gd name="T39" fmla="*/ 245 h 287"/>
                    <a:gd name="T40" fmla="*/ 827 w 838"/>
                    <a:gd name="T41" fmla="*/ 257 h 287"/>
                    <a:gd name="T42" fmla="*/ 834 w 838"/>
                    <a:gd name="T43" fmla="*/ 274 h 287"/>
                    <a:gd name="T44" fmla="*/ 837 w 838"/>
                    <a:gd name="T45" fmla="*/ 286 h 28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838"/>
                    <a:gd name="T70" fmla="*/ 0 h 287"/>
                    <a:gd name="T71" fmla="*/ 838 w 838"/>
                    <a:gd name="T72" fmla="*/ 287 h 28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838" h="287">
                      <a:moveTo>
                        <a:pt x="0" y="0"/>
                      </a:moveTo>
                      <a:lnTo>
                        <a:pt x="4" y="12"/>
                      </a:lnTo>
                      <a:lnTo>
                        <a:pt x="10" y="29"/>
                      </a:lnTo>
                      <a:lnTo>
                        <a:pt x="23" y="41"/>
                      </a:lnTo>
                      <a:lnTo>
                        <a:pt x="35" y="52"/>
                      </a:lnTo>
                      <a:lnTo>
                        <a:pt x="55" y="64"/>
                      </a:lnTo>
                      <a:lnTo>
                        <a:pt x="77" y="76"/>
                      </a:lnTo>
                      <a:lnTo>
                        <a:pt x="131" y="99"/>
                      </a:lnTo>
                      <a:lnTo>
                        <a:pt x="194" y="117"/>
                      </a:lnTo>
                      <a:lnTo>
                        <a:pt x="264" y="128"/>
                      </a:lnTo>
                      <a:lnTo>
                        <a:pt x="341" y="134"/>
                      </a:lnTo>
                      <a:lnTo>
                        <a:pt x="417" y="140"/>
                      </a:lnTo>
                      <a:lnTo>
                        <a:pt x="497" y="146"/>
                      </a:lnTo>
                      <a:lnTo>
                        <a:pt x="573" y="152"/>
                      </a:lnTo>
                      <a:lnTo>
                        <a:pt x="643" y="169"/>
                      </a:lnTo>
                      <a:lnTo>
                        <a:pt x="707" y="187"/>
                      </a:lnTo>
                      <a:lnTo>
                        <a:pt x="761" y="204"/>
                      </a:lnTo>
                      <a:lnTo>
                        <a:pt x="783" y="216"/>
                      </a:lnTo>
                      <a:lnTo>
                        <a:pt x="802" y="233"/>
                      </a:lnTo>
                      <a:lnTo>
                        <a:pt x="818" y="245"/>
                      </a:lnTo>
                      <a:lnTo>
                        <a:pt x="827" y="257"/>
                      </a:lnTo>
                      <a:lnTo>
                        <a:pt x="834" y="274"/>
                      </a:lnTo>
                      <a:lnTo>
                        <a:pt x="837" y="286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2016" name="Freeform 1050"/>
                <p:cNvSpPr>
                  <a:spLocks/>
                </p:cNvSpPr>
                <p:nvPr/>
              </p:nvSpPr>
              <p:spPr bwMode="auto">
                <a:xfrm>
                  <a:off x="2857" y="2882"/>
                  <a:ext cx="1" cy="287"/>
                </a:xfrm>
                <a:custGeom>
                  <a:avLst/>
                  <a:gdLst>
                    <a:gd name="T0" fmla="*/ 0 w 1"/>
                    <a:gd name="T1" fmla="*/ 0 h 287"/>
                    <a:gd name="T2" fmla="*/ 0 w 1"/>
                    <a:gd name="T3" fmla="*/ 52 h 287"/>
                    <a:gd name="T4" fmla="*/ 0 w 1"/>
                    <a:gd name="T5" fmla="*/ 99 h 287"/>
                    <a:gd name="T6" fmla="*/ 0 w 1"/>
                    <a:gd name="T7" fmla="*/ 128 h 287"/>
                    <a:gd name="T8" fmla="*/ 0 w 1"/>
                    <a:gd name="T9" fmla="*/ 134 h 287"/>
                    <a:gd name="T10" fmla="*/ 0 w 1"/>
                    <a:gd name="T11" fmla="*/ 140 h 287"/>
                    <a:gd name="T12" fmla="*/ 0 w 1"/>
                    <a:gd name="T13" fmla="*/ 146 h 287"/>
                    <a:gd name="T14" fmla="*/ 0 w 1"/>
                    <a:gd name="T15" fmla="*/ 152 h 287"/>
                    <a:gd name="T16" fmla="*/ 0 w 1"/>
                    <a:gd name="T17" fmla="*/ 187 h 287"/>
                    <a:gd name="T18" fmla="*/ 0 w 1"/>
                    <a:gd name="T19" fmla="*/ 233 h 287"/>
                    <a:gd name="T20" fmla="*/ 0 w 1"/>
                    <a:gd name="T21" fmla="*/ 286 h 28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"/>
                    <a:gd name="T34" fmla="*/ 0 h 287"/>
                    <a:gd name="T35" fmla="*/ 1 w 1"/>
                    <a:gd name="T36" fmla="*/ 287 h 28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" h="287">
                      <a:moveTo>
                        <a:pt x="0" y="0"/>
                      </a:moveTo>
                      <a:lnTo>
                        <a:pt x="0" y="52"/>
                      </a:lnTo>
                      <a:lnTo>
                        <a:pt x="0" y="99"/>
                      </a:lnTo>
                      <a:lnTo>
                        <a:pt x="0" y="128"/>
                      </a:lnTo>
                      <a:lnTo>
                        <a:pt x="0" y="134"/>
                      </a:lnTo>
                      <a:lnTo>
                        <a:pt x="0" y="140"/>
                      </a:lnTo>
                      <a:lnTo>
                        <a:pt x="0" y="146"/>
                      </a:lnTo>
                      <a:lnTo>
                        <a:pt x="0" y="152"/>
                      </a:lnTo>
                      <a:lnTo>
                        <a:pt x="0" y="187"/>
                      </a:lnTo>
                      <a:lnTo>
                        <a:pt x="0" y="233"/>
                      </a:lnTo>
                      <a:lnTo>
                        <a:pt x="0" y="286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2017" name="Freeform 1051"/>
                <p:cNvSpPr>
                  <a:spLocks/>
                </p:cNvSpPr>
                <p:nvPr/>
              </p:nvSpPr>
              <p:spPr bwMode="auto">
                <a:xfrm>
                  <a:off x="3833" y="2882"/>
                  <a:ext cx="921" cy="287"/>
                </a:xfrm>
                <a:custGeom>
                  <a:avLst/>
                  <a:gdLst>
                    <a:gd name="T0" fmla="*/ 920 w 921"/>
                    <a:gd name="T1" fmla="*/ 0 h 287"/>
                    <a:gd name="T2" fmla="*/ 912 w 921"/>
                    <a:gd name="T3" fmla="*/ 29 h 287"/>
                    <a:gd name="T4" fmla="*/ 882 w 921"/>
                    <a:gd name="T5" fmla="*/ 52 h 287"/>
                    <a:gd name="T6" fmla="*/ 836 w 921"/>
                    <a:gd name="T7" fmla="*/ 76 h 287"/>
                    <a:gd name="T8" fmla="*/ 776 w 921"/>
                    <a:gd name="T9" fmla="*/ 99 h 287"/>
                    <a:gd name="T10" fmla="*/ 707 w 921"/>
                    <a:gd name="T11" fmla="*/ 117 h 287"/>
                    <a:gd name="T12" fmla="*/ 631 w 921"/>
                    <a:gd name="T13" fmla="*/ 128 h 287"/>
                    <a:gd name="T14" fmla="*/ 547 w 921"/>
                    <a:gd name="T15" fmla="*/ 134 h 287"/>
                    <a:gd name="T16" fmla="*/ 464 w 921"/>
                    <a:gd name="T17" fmla="*/ 140 h 287"/>
                    <a:gd name="T18" fmla="*/ 380 w 921"/>
                    <a:gd name="T19" fmla="*/ 146 h 287"/>
                    <a:gd name="T20" fmla="*/ 289 w 921"/>
                    <a:gd name="T21" fmla="*/ 152 h 287"/>
                    <a:gd name="T22" fmla="*/ 213 w 921"/>
                    <a:gd name="T23" fmla="*/ 169 h 287"/>
                    <a:gd name="T24" fmla="*/ 144 w 921"/>
                    <a:gd name="T25" fmla="*/ 187 h 287"/>
                    <a:gd name="T26" fmla="*/ 83 w 921"/>
                    <a:gd name="T27" fmla="*/ 204 h 287"/>
                    <a:gd name="T28" fmla="*/ 38 w 921"/>
                    <a:gd name="T29" fmla="*/ 233 h 287"/>
                    <a:gd name="T30" fmla="*/ 7 w 921"/>
                    <a:gd name="T31" fmla="*/ 257 h 287"/>
                    <a:gd name="T32" fmla="*/ 0 w 921"/>
                    <a:gd name="T33" fmla="*/ 286 h 2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1"/>
                    <a:gd name="T52" fmla="*/ 0 h 287"/>
                    <a:gd name="T53" fmla="*/ 921 w 921"/>
                    <a:gd name="T54" fmla="*/ 287 h 2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1" h="287">
                      <a:moveTo>
                        <a:pt x="920" y="0"/>
                      </a:moveTo>
                      <a:lnTo>
                        <a:pt x="912" y="29"/>
                      </a:lnTo>
                      <a:lnTo>
                        <a:pt x="882" y="52"/>
                      </a:lnTo>
                      <a:lnTo>
                        <a:pt x="836" y="76"/>
                      </a:lnTo>
                      <a:lnTo>
                        <a:pt x="776" y="99"/>
                      </a:lnTo>
                      <a:lnTo>
                        <a:pt x="707" y="117"/>
                      </a:lnTo>
                      <a:lnTo>
                        <a:pt x="631" y="128"/>
                      </a:lnTo>
                      <a:lnTo>
                        <a:pt x="547" y="134"/>
                      </a:lnTo>
                      <a:lnTo>
                        <a:pt x="464" y="140"/>
                      </a:lnTo>
                      <a:lnTo>
                        <a:pt x="380" y="146"/>
                      </a:lnTo>
                      <a:lnTo>
                        <a:pt x="289" y="152"/>
                      </a:lnTo>
                      <a:lnTo>
                        <a:pt x="213" y="169"/>
                      </a:lnTo>
                      <a:lnTo>
                        <a:pt x="144" y="187"/>
                      </a:lnTo>
                      <a:lnTo>
                        <a:pt x="83" y="204"/>
                      </a:lnTo>
                      <a:lnTo>
                        <a:pt x="38" y="233"/>
                      </a:lnTo>
                      <a:lnTo>
                        <a:pt x="7" y="257"/>
                      </a:lnTo>
                      <a:lnTo>
                        <a:pt x="0" y="286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7660" name="Rectangle 1052"/>
                <p:cNvSpPr>
                  <a:spLocks noChangeArrowheads="1"/>
                </p:cNvSpPr>
                <p:nvPr/>
              </p:nvSpPr>
              <p:spPr bwMode="auto">
                <a:xfrm>
                  <a:off x="2644" y="2334"/>
                  <a:ext cx="105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pt-BR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Sells(SM, Milk)</a:t>
                  </a:r>
                </a:p>
              </p:txBody>
            </p:sp>
            <p:sp>
              <p:nvSpPr>
                <p:cNvPr id="197661" name="Rectangle 1053"/>
                <p:cNvSpPr>
                  <a:spLocks noChangeArrowheads="1"/>
                </p:cNvSpPr>
                <p:nvPr/>
              </p:nvSpPr>
              <p:spPr bwMode="auto">
                <a:xfrm>
                  <a:off x="3876" y="2351"/>
                  <a:ext cx="60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pt-BR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At(SM),</a:t>
                  </a:r>
                </a:p>
              </p:txBody>
            </p:sp>
            <p:sp>
              <p:nvSpPr>
                <p:cNvPr id="197662" name="Rectangle 1054"/>
                <p:cNvSpPr>
                  <a:spLocks noChangeArrowheads="1"/>
                </p:cNvSpPr>
                <p:nvPr/>
              </p:nvSpPr>
              <p:spPr bwMode="auto">
                <a:xfrm>
                  <a:off x="4368" y="2351"/>
                  <a:ext cx="12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pt-BR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Sells(SM, Bananas)</a:t>
                  </a:r>
                </a:p>
              </p:txBody>
            </p:sp>
          </p:grpSp>
        </p:grpSp>
        <p:sp>
          <p:nvSpPr>
            <p:cNvPr id="197663" name="Rectangle 1055"/>
            <p:cNvSpPr>
              <a:spLocks noChangeArrowheads="1"/>
            </p:cNvSpPr>
            <p:nvPr/>
          </p:nvSpPr>
          <p:spPr bwMode="auto">
            <a:xfrm>
              <a:off x="240" y="2334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At(HWS),</a:t>
              </a:r>
            </a:p>
          </p:txBody>
        </p:sp>
      </p:grpSp>
      <p:grpSp>
        <p:nvGrpSpPr>
          <p:cNvPr id="7" name="Group 1056"/>
          <p:cNvGrpSpPr>
            <a:grpSpLocks/>
          </p:cNvGrpSpPr>
          <p:nvPr/>
        </p:nvGrpSpPr>
        <p:grpSpPr bwMode="auto">
          <a:xfrm>
            <a:off x="2438400" y="1524000"/>
            <a:ext cx="5543550" cy="4340225"/>
            <a:chOff x="1536" y="960"/>
            <a:chExt cx="3492" cy="2734"/>
          </a:xfrm>
        </p:grpSpPr>
        <p:sp>
          <p:nvSpPr>
            <p:cNvPr id="197665" name="Rectangle 1057"/>
            <p:cNvSpPr>
              <a:spLocks noChangeArrowheads="1"/>
            </p:cNvSpPr>
            <p:nvPr/>
          </p:nvSpPr>
          <p:spPr bwMode="auto">
            <a:xfrm>
              <a:off x="2545" y="960"/>
              <a:ext cx="574" cy="2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pt-BR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Start</a:t>
              </a:r>
            </a:p>
          </p:txBody>
        </p:sp>
        <p:sp>
          <p:nvSpPr>
            <p:cNvPr id="197666" name="Rectangle 1058"/>
            <p:cNvSpPr>
              <a:spLocks noChangeArrowheads="1"/>
            </p:cNvSpPr>
            <p:nvPr/>
          </p:nvSpPr>
          <p:spPr bwMode="auto">
            <a:xfrm>
              <a:off x="2400" y="3167"/>
              <a:ext cx="9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Have(Milk),</a:t>
              </a:r>
            </a:p>
          </p:txBody>
        </p:sp>
        <p:sp>
          <p:nvSpPr>
            <p:cNvPr id="197667" name="Rectangle 1059"/>
            <p:cNvSpPr>
              <a:spLocks noChangeArrowheads="1"/>
            </p:cNvSpPr>
            <p:nvPr/>
          </p:nvSpPr>
          <p:spPr bwMode="auto">
            <a:xfrm>
              <a:off x="1536" y="3167"/>
              <a:ext cx="9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Have(Drill),</a:t>
              </a:r>
            </a:p>
          </p:txBody>
        </p:sp>
        <p:sp>
          <p:nvSpPr>
            <p:cNvPr id="197668" name="Rectangle 1060"/>
            <p:cNvSpPr>
              <a:spLocks noChangeArrowheads="1"/>
            </p:cNvSpPr>
            <p:nvPr/>
          </p:nvSpPr>
          <p:spPr bwMode="auto">
            <a:xfrm>
              <a:off x="3264" y="3167"/>
              <a:ext cx="11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Have(Bananas),</a:t>
              </a:r>
            </a:p>
          </p:txBody>
        </p:sp>
        <p:sp>
          <p:nvSpPr>
            <p:cNvPr id="197669" name="Rectangle 1061"/>
            <p:cNvSpPr>
              <a:spLocks noChangeArrowheads="1"/>
            </p:cNvSpPr>
            <p:nvPr/>
          </p:nvSpPr>
          <p:spPr bwMode="auto">
            <a:xfrm>
              <a:off x="4320" y="3176"/>
              <a:ext cx="7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At(Home)</a:t>
              </a:r>
            </a:p>
          </p:txBody>
        </p:sp>
        <p:sp>
          <p:nvSpPr>
            <p:cNvPr id="197670" name="Rectangle 1062"/>
            <p:cNvSpPr>
              <a:spLocks noChangeArrowheads="1"/>
            </p:cNvSpPr>
            <p:nvPr/>
          </p:nvSpPr>
          <p:spPr bwMode="auto">
            <a:xfrm>
              <a:off x="2545" y="3408"/>
              <a:ext cx="670" cy="2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pt-BR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Finish</a:t>
              </a:r>
            </a:p>
          </p:txBody>
        </p:sp>
      </p:grpSp>
      <p:grpSp>
        <p:nvGrpSpPr>
          <p:cNvPr id="8" name="Group 1068"/>
          <p:cNvGrpSpPr>
            <a:grpSpLocks/>
          </p:cNvGrpSpPr>
          <p:nvPr/>
        </p:nvGrpSpPr>
        <p:grpSpPr bwMode="auto">
          <a:xfrm>
            <a:off x="1143000" y="1812925"/>
            <a:ext cx="5486400" cy="1616075"/>
            <a:chOff x="720" y="1142"/>
            <a:chExt cx="3456" cy="1018"/>
          </a:xfrm>
        </p:grpSpPr>
        <p:grpSp>
          <p:nvGrpSpPr>
            <p:cNvPr id="41993" name="Group 1063"/>
            <p:cNvGrpSpPr>
              <a:grpSpLocks/>
            </p:cNvGrpSpPr>
            <p:nvPr/>
          </p:nvGrpSpPr>
          <p:grpSpPr bwMode="auto">
            <a:xfrm>
              <a:off x="720" y="1142"/>
              <a:ext cx="2592" cy="826"/>
              <a:chOff x="720" y="1526"/>
              <a:chExt cx="2592" cy="826"/>
            </a:xfrm>
          </p:grpSpPr>
          <p:sp>
            <p:nvSpPr>
              <p:cNvPr id="41996" name="Text Box 1064"/>
              <p:cNvSpPr txBox="1">
                <a:spLocks noChangeArrowheads="1"/>
              </p:cNvSpPr>
              <p:nvPr/>
            </p:nvSpPr>
            <p:spPr bwMode="auto">
              <a:xfrm>
                <a:off x="1200" y="1526"/>
                <a:ext cx="211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solidFill>
                      <a:schemeClr val="hlink"/>
                    </a:solidFill>
                  </a:rPr>
                  <a:t>Apaga At(Home)</a:t>
                </a:r>
              </a:p>
            </p:txBody>
          </p:sp>
          <p:sp>
            <p:nvSpPr>
              <p:cNvPr id="41997" name="Line 1065"/>
              <p:cNvSpPr>
                <a:spLocks noChangeShapeType="1"/>
              </p:cNvSpPr>
              <p:nvPr/>
            </p:nvSpPr>
            <p:spPr bwMode="auto">
              <a:xfrm flipH="1">
                <a:off x="720" y="1728"/>
                <a:ext cx="912" cy="624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1994" name="Line 1066"/>
            <p:cNvSpPr>
              <a:spLocks noChangeShapeType="1"/>
            </p:cNvSpPr>
            <p:nvPr/>
          </p:nvSpPr>
          <p:spPr bwMode="auto">
            <a:xfrm>
              <a:off x="1632" y="1344"/>
              <a:ext cx="1776" cy="48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995" name="Line 1067"/>
            <p:cNvSpPr>
              <a:spLocks noChangeShapeType="1"/>
            </p:cNvSpPr>
            <p:nvPr/>
          </p:nvSpPr>
          <p:spPr bwMode="auto">
            <a:xfrm>
              <a:off x="1632" y="1344"/>
              <a:ext cx="2544" cy="81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1992" name="Text Box 1072"/>
          <p:cNvSpPr txBox="1">
            <a:spLocks noChangeArrowheads="1"/>
          </p:cNvSpPr>
          <p:nvPr/>
        </p:nvSpPr>
        <p:spPr bwMode="auto">
          <a:xfrm>
            <a:off x="519113" y="6113463"/>
            <a:ext cx="22479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Negrito = causal link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5392ACA3-BF45-40C3-892E-D5FC8055D892}" type="slidenum">
              <a:rPr lang="pt-BR"/>
              <a:pPr defTabSz="762000"/>
              <a:t>41</a:t>
            </a:fld>
            <a:endParaRPr lang="pt-BR"/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7481888" y="4489450"/>
            <a:ext cx="515937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pt-B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pt-B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6389688" y="4489450"/>
            <a:ext cx="514350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pt-B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pt-B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6324600" y="5735638"/>
            <a:ext cx="515938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pt-B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pt-B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43014" name="Line 11"/>
          <p:cNvSpPr>
            <a:spLocks noChangeShapeType="1"/>
          </p:cNvSpPr>
          <p:nvPr/>
        </p:nvSpPr>
        <p:spPr bwMode="auto">
          <a:xfrm>
            <a:off x="6630988" y="6221413"/>
            <a:ext cx="46037" cy="350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15" name="Line 12"/>
          <p:cNvSpPr>
            <a:spLocks noChangeShapeType="1"/>
          </p:cNvSpPr>
          <p:nvPr/>
        </p:nvSpPr>
        <p:spPr bwMode="auto">
          <a:xfrm flipH="1">
            <a:off x="7696200" y="5181600"/>
            <a:ext cx="46038" cy="1176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6518275" y="5322888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pt-BR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137230" name="Rectangle 14"/>
          <p:cNvSpPr>
            <a:spLocks noChangeArrowheads="1"/>
          </p:cNvSpPr>
          <p:nvPr/>
        </p:nvSpPr>
        <p:spPr bwMode="auto">
          <a:xfrm>
            <a:off x="7481888" y="4835525"/>
            <a:ext cx="541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pt-BR" sz="2000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Ø </a:t>
            </a:r>
            <a:r>
              <a:rPr lang="pt-BR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43018" name="Line 15"/>
          <p:cNvSpPr>
            <a:spLocks noChangeShapeType="1"/>
          </p:cNvSpPr>
          <p:nvPr/>
        </p:nvSpPr>
        <p:spPr bwMode="auto">
          <a:xfrm>
            <a:off x="6646863" y="4905375"/>
            <a:ext cx="0" cy="554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19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Problema da ameaça</a:t>
            </a:r>
          </a:p>
        </p:txBody>
      </p:sp>
      <p:sp>
        <p:nvSpPr>
          <p:cNvPr id="43020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906463" y="1143000"/>
            <a:ext cx="7808912" cy="5257800"/>
          </a:xfrm>
        </p:spPr>
        <p:txBody>
          <a:bodyPr/>
          <a:lstStyle/>
          <a:p>
            <a:pPr eaLnBrk="1" hangingPunct="1"/>
            <a:r>
              <a:rPr lang="pt-BR" smtClean="0"/>
              <a:t>Ameaça </a:t>
            </a:r>
          </a:p>
          <a:p>
            <a:pPr lvl="1" eaLnBrk="1" hangingPunct="1"/>
            <a:r>
              <a:rPr lang="pt-BR" smtClean="0"/>
              <a:t>ocorre quando os efeitos de um passo põem em risco as pré-condições de outro</a:t>
            </a:r>
          </a:p>
          <a:p>
            <a:pPr lvl="2" eaLnBrk="1" hangingPunct="1"/>
            <a:r>
              <a:rPr lang="pt-BR" smtClean="0"/>
              <a:t>no caso anterior, os operadores Go(HWS) e Go(SM) apagam At(Home)</a:t>
            </a:r>
          </a:p>
          <a:p>
            <a:pPr eaLnBrk="1" hangingPunct="1"/>
            <a:r>
              <a:rPr lang="pt-BR" smtClean="0"/>
              <a:t>Com testar?</a:t>
            </a:r>
          </a:p>
          <a:p>
            <a:pPr lvl="1" eaLnBrk="1" hangingPunct="1"/>
            <a:r>
              <a:rPr lang="pt-BR" smtClean="0"/>
              <a:t>O novo passo é inconsistente com condição protegida</a:t>
            </a:r>
          </a:p>
          <a:p>
            <a:pPr lvl="1" eaLnBrk="1" hangingPunct="1"/>
            <a:r>
              <a:rPr lang="pt-BR" smtClean="0"/>
              <a:t>O passo antigo é inconsistente com nova condição protegida</a:t>
            </a: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1331913" y="5013325"/>
            <a:ext cx="4876800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pt-BR" sz="2000">
                <a:solidFill>
                  <a:schemeClr val="hlink"/>
                </a:solidFill>
                <a:latin typeface="Times New Roman" pitchFamily="18" charset="0"/>
              </a:rPr>
              <a:t>S3 ameaça a condição c estabelecida por de S1 e protegida pelo link causal S1 para S2</a:t>
            </a:r>
          </a:p>
          <a:p>
            <a:endParaRPr lang="pt-BR" sz="20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Conteúdo 20"/>
          <p:cNvSpPr>
            <a:spLocks noGrp="1"/>
          </p:cNvSpPr>
          <p:nvPr>
            <p:ph idx="1"/>
          </p:nvPr>
        </p:nvSpPr>
        <p:spPr>
          <a:xfrm>
            <a:off x="714375" y="1071563"/>
            <a:ext cx="7975600" cy="5256212"/>
          </a:xfrm>
        </p:spPr>
        <p:txBody>
          <a:bodyPr/>
          <a:lstStyle/>
          <a:p>
            <a:pPr eaLnBrk="1" hangingPunct="1"/>
            <a:r>
              <a:rPr lang="pt-BR" smtClean="0"/>
              <a:t>Inserir (forçar) uma restrição de ordem entre as ações conflitantes </a:t>
            </a:r>
          </a:p>
          <a:p>
            <a:pPr eaLnBrk="1" hangingPunct="1"/>
            <a:endParaRPr lang="pt-BR" smtClean="0"/>
          </a:p>
        </p:txBody>
      </p:sp>
      <p:sp>
        <p:nvSpPr>
          <p:cNvPr id="44035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574E1F09-F76B-4516-8E41-B0535FFF7EA2}" type="slidenum">
              <a:rPr lang="pt-BR"/>
              <a:pPr defTabSz="762000"/>
              <a:t>42</a:t>
            </a:fld>
            <a:endParaRPr lang="pt-BR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8189912" cy="465138"/>
          </a:xfrm>
          <a:noFill/>
        </p:spPr>
        <p:txBody>
          <a:bodyPr lIns="92075" tIns="46038" rIns="92075" bIns="46038" anchor="b"/>
          <a:lstStyle/>
          <a:p>
            <a:r>
              <a:rPr lang="pt-BR" smtClean="0"/>
              <a:t>Ameaça - soluções 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3752850" y="3729038"/>
            <a:ext cx="490538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pt-BR" sz="16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pt-BR" sz="16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3814763" y="2890838"/>
            <a:ext cx="490537" cy="334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pt-BR" sz="16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pt-BR" sz="16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3729038" y="4592638"/>
            <a:ext cx="490537" cy="334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pt-BR" sz="16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pt-BR" sz="16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H="1">
            <a:off x="4089400" y="3224213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3729038" y="3368675"/>
            <a:ext cx="50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pt-BR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Ø </a:t>
            </a:r>
            <a:r>
              <a:rPr lang="pt-B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3849688" y="4283075"/>
            <a:ext cx="28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pt-B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>
            <a:off x="3998913" y="4065588"/>
            <a:ext cx="0" cy="331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9276" name="Rectangle 12"/>
          <p:cNvSpPr>
            <a:spLocks noChangeArrowheads="1"/>
          </p:cNvSpPr>
          <p:nvPr/>
        </p:nvSpPr>
        <p:spPr bwMode="auto">
          <a:xfrm>
            <a:off x="6513513" y="3100388"/>
            <a:ext cx="458787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pt-BR" sz="16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pt-BR" sz="16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139277" name="Rectangle 13"/>
          <p:cNvSpPr>
            <a:spLocks noChangeArrowheads="1"/>
          </p:cNvSpPr>
          <p:nvPr/>
        </p:nvSpPr>
        <p:spPr bwMode="auto">
          <a:xfrm>
            <a:off x="6486525" y="4764088"/>
            <a:ext cx="458788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pt-BR" sz="16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pt-BR" sz="16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6513513" y="3979863"/>
            <a:ext cx="458787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pt-BR" sz="16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pt-BR" sz="16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139279" name="Rectangle 15"/>
          <p:cNvSpPr>
            <a:spLocks noChangeArrowheads="1"/>
          </p:cNvSpPr>
          <p:nvPr/>
        </p:nvSpPr>
        <p:spPr bwMode="auto">
          <a:xfrm>
            <a:off x="6402388" y="4418013"/>
            <a:ext cx="5064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pt-BR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Ø </a:t>
            </a:r>
            <a:r>
              <a:rPr lang="pt-B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139280" name="Rectangle 16"/>
          <p:cNvSpPr>
            <a:spLocks noChangeArrowheads="1"/>
          </p:cNvSpPr>
          <p:nvPr/>
        </p:nvSpPr>
        <p:spPr bwMode="auto">
          <a:xfrm>
            <a:off x="6584950" y="3625850"/>
            <a:ext cx="28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pt-BR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H="1">
            <a:off x="6729413" y="3409950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 flipH="1">
            <a:off x="6729413" y="4291013"/>
            <a:ext cx="17462" cy="271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9283" name="Rectangle 19"/>
          <p:cNvSpPr>
            <a:spLocks noChangeArrowheads="1"/>
          </p:cNvSpPr>
          <p:nvPr/>
        </p:nvSpPr>
        <p:spPr bwMode="auto">
          <a:xfrm>
            <a:off x="6153150" y="2344738"/>
            <a:ext cx="1704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pt-BR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Promotion</a:t>
            </a:r>
          </a:p>
        </p:txBody>
      </p:sp>
      <p:sp>
        <p:nvSpPr>
          <p:cNvPr id="139284" name="Rectangle 20"/>
          <p:cNvSpPr>
            <a:spLocks noChangeArrowheads="1"/>
          </p:cNvSpPr>
          <p:nvPr/>
        </p:nvSpPr>
        <p:spPr bwMode="auto">
          <a:xfrm>
            <a:off x="3629025" y="2357438"/>
            <a:ext cx="1585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pt-BR" sz="2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Demotion</a:t>
            </a:r>
            <a:endParaRPr lang="pt-BR" sz="28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101850" y="2917825"/>
            <a:ext cx="515938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pt-B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pt-B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009650" y="2917825"/>
            <a:ext cx="514350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pt-B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pt-B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944563" y="4164013"/>
            <a:ext cx="515937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pt-B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pt-B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44056" name="Line 11"/>
          <p:cNvSpPr>
            <a:spLocks noChangeShapeType="1"/>
          </p:cNvSpPr>
          <p:nvPr/>
        </p:nvSpPr>
        <p:spPr bwMode="auto">
          <a:xfrm>
            <a:off x="1250950" y="4649788"/>
            <a:ext cx="46038" cy="350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57" name="Line 12"/>
          <p:cNvSpPr>
            <a:spLocks noChangeShapeType="1"/>
          </p:cNvSpPr>
          <p:nvPr/>
        </p:nvSpPr>
        <p:spPr bwMode="auto">
          <a:xfrm flipH="1">
            <a:off x="2316163" y="3609975"/>
            <a:ext cx="46037" cy="1176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1087438" y="3786188"/>
            <a:ext cx="29686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pt-BR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101850" y="3263900"/>
            <a:ext cx="541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pt-BR" sz="2000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Ø </a:t>
            </a:r>
            <a:r>
              <a:rPr lang="pt-BR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44060" name="Line 15"/>
          <p:cNvSpPr>
            <a:spLocks noChangeShapeType="1"/>
          </p:cNvSpPr>
          <p:nvPr/>
        </p:nvSpPr>
        <p:spPr bwMode="auto">
          <a:xfrm>
            <a:off x="1266825" y="3333750"/>
            <a:ext cx="0" cy="554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1143000" y="2286000"/>
            <a:ext cx="1341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pt-BR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Ameaça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4433888" y="917575"/>
            <a:ext cx="1517650" cy="361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pt-BR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Start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990600" y="1930400"/>
            <a:ext cx="1519238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pt-BR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Go(HWS)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819150" y="3376613"/>
            <a:ext cx="1517650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pt-BR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Buy(Drill)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6746875" y="2941638"/>
            <a:ext cx="1517650" cy="361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pt-BR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Go(SM)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843213" y="4316413"/>
            <a:ext cx="1517650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pt-BR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Buy(Milk)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5229225" y="4316413"/>
            <a:ext cx="1517650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pt-BR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Buy(Ban.)</a:t>
            </a:r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7397750" y="4316413"/>
            <a:ext cx="1517650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pt-BR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Go(Home)</a:t>
            </a:r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4289425" y="6267450"/>
            <a:ext cx="1517650" cy="361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pt-BR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Finish</a:t>
            </a:r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1371600" y="1639888"/>
            <a:ext cx="112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At(Home)</a:t>
            </a: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762000" y="3014663"/>
            <a:ext cx="341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At(HWS), Sells(HWS,Drill)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7035800" y="2652713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At(HWS)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2409825" y="40259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At(SM)</a:t>
            </a: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3203575" y="4025900"/>
            <a:ext cx="161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Sells(SM,Milk)</a:t>
            </a:r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7758113" y="40259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At(SM)</a:t>
            </a:r>
          </a:p>
        </p:txBody>
      </p:sp>
      <p:sp>
        <p:nvSpPr>
          <p:cNvPr id="141329" name="Rectangle 17"/>
          <p:cNvSpPr>
            <a:spLocks noChangeArrowheads="1"/>
          </p:cNvSpPr>
          <p:nvPr/>
        </p:nvSpPr>
        <p:spPr bwMode="auto">
          <a:xfrm>
            <a:off x="6096000" y="5978525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At(Home)</a:t>
            </a:r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4867275" y="40259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At(SM)</a:t>
            </a:r>
          </a:p>
        </p:txBody>
      </p:sp>
      <p:sp>
        <p:nvSpPr>
          <p:cNvPr id="141331" name="Rectangle 19"/>
          <p:cNvSpPr>
            <a:spLocks noChangeArrowheads="1"/>
          </p:cNvSpPr>
          <p:nvPr/>
        </p:nvSpPr>
        <p:spPr bwMode="auto">
          <a:xfrm>
            <a:off x="5662613" y="4025900"/>
            <a:ext cx="159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Sells(SM,Ban.)</a:t>
            </a:r>
          </a:p>
        </p:txBody>
      </p:sp>
      <p:sp>
        <p:nvSpPr>
          <p:cNvPr id="141332" name="Rectangle 20"/>
          <p:cNvSpPr>
            <a:spLocks noChangeArrowheads="1"/>
          </p:cNvSpPr>
          <p:nvPr/>
        </p:nvSpPr>
        <p:spPr bwMode="auto">
          <a:xfrm>
            <a:off x="3783013" y="5978525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Have(Milk)</a:t>
            </a:r>
          </a:p>
        </p:txBody>
      </p:sp>
      <p:sp>
        <p:nvSpPr>
          <p:cNvPr id="141333" name="Rectangle 21"/>
          <p:cNvSpPr>
            <a:spLocks noChangeArrowheads="1"/>
          </p:cNvSpPr>
          <p:nvPr/>
        </p:nvSpPr>
        <p:spPr bwMode="auto">
          <a:xfrm>
            <a:off x="5011738" y="5978525"/>
            <a:ext cx="124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Have(Ban.)</a:t>
            </a:r>
          </a:p>
        </p:txBody>
      </p:sp>
      <p:sp>
        <p:nvSpPr>
          <p:cNvPr id="141334" name="Rectangle 22"/>
          <p:cNvSpPr>
            <a:spLocks noChangeArrowheads="1"/>
          </p:cNvSpPr>
          <p:nvPr/>
        </p:nvSpPr>
        <p:spPr bwMode="auto">
          <a:xfrm>
            <a:off x="2698750" y="5978525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Have(Drill)</a:t>
            </a:r>
          </a:p>
        </p:txBody>
      </p:sp>
      <p:sp>
        <p:nvSpPr>
          <p:cNvPr id="45078" name="Freeform 23"/>
          <p:cNvSpPr>
            <a:spLocks/>
          </p:cNvSpPr>
          <p:nvPr/>
        </p:nvSpPr>
        <p:spPr bwMode="auto">
          <a:xfrm>
            <a:off x="2003425" y="1279525"/>
            <a:ext cx="3192463" cy="361950"/>
          </a:xfrm>
          <a:custGeom>
            <a:avLst/>
            <a:gdLst>
              <a:gd name="T0" fmla="*/ 3190956 w 2119"/>
              <a:gd name="T1" fmla="*/ 0 h 241"/>
              <a:gd name="T2" fmla="*/ 3183423 w 2119"/>
              <a:gd name="T3" fmla="*/ 16521 h 241"/>
              <a:gd name="T4" fmla="*/ 3153292 w 2119"/>
              <a:gd name="T5" fmla="*/ 33041 h 241"/>
              <a:gd name="T6" fmla="*/ 3115627 w 2119"/>
              <a:gd name="T7" fmla="*/ 49562 h 241"/>
              <a:gd name="T8" fmla="*/ 3053856 w 2119"/>
              <a:gd name="T9" fmla="*/ 66082 h 241"/>
              <a:gd name="T10" fmla="*/ 2978527 w 2119"/>
              <a:gd name="T11" fmla="*/ 81101 h 241"/>
              <a:gd name="T12" fmla="*/ 2895664 w 2119"/>
              <a:gd name="T13" fmla="*/ 96120 h 241"/>
              <a:gd name="T14" fmla="*/ 2796229 w 2119"/>
              <a:gd name="T15" fmla="*/ 111138 h 241"/>
              <a:gd name="T16" fmla="*/ 2690768 w 2119"/>
              <a:gd name="T17" fmla="*/ 124655 h 241"/>
              <a:gd name="T18" fmla="*/ 2568735 w 2119"/>
              <a:gd name="T19" fmla="*/ 138172 h 241"/>
              <a:gd name="T20" fmla="*/ 2448207 w 2119"/>
              <a:gd name="T21" fmla="*/ 147183 h 241"/>
              <a:gd name="T22" fmla="*/ 2175515 w 2119"/>
              <a:gd name="T23" fmla="*/ 165205 h 241"/>
              <a:gd name="T24" fmla="*/ 1886250 w 2119"/>
              <a:gd name="T25" fmla="*/ 177220 h 241"/>
              <a:gd name="T26" fmla="*/ 1743124 w 2119"/>
              <a:gd name="T27" fmla="*/ 181726 h 241"/>
              <a:gd name="T28" fmla="*/ 1590958 w 2119"/>
              <a:gd name="T29" fmla="*/ 181726 h 241"/>
              <a:gd name="T30" fmla="*/ 1440299 w 2119"/>
              <a:gd name="T31" fmla="*/ 183228 h 241"/>
              <a:gd name="T32" fmla="*/ 1295667 w 2119"/>
              <a:gd name="T33" fmla="*/ 184730 h 241"/>
              <a:gd name="T34" fmla="*/ 1007908 w 2119"/>
              <a:gd name="T35" fmla="*/ 195243 h 241"/>
              <a:gd name="T36" fmla="*/ 735215 w 2119"/>
              <a:gd name="T37" fmla="*/ 214767 h 241"/>
              <a:gd name="T38" fmla="*/ 613182 w 2119"/>
              <a:gd name="T39" fmla="*/ 225280 h 241"/>
              <a:gd name="T40" fmla="*/ 500188 w 2119"/>
              <a:gd name="T41" fmla="*/ 237295 h 241"/>
              <a:gd name="T42" fmla="*/ 393220 w 2119"/>
              <a:gd name="T43" fmla="*/ 249310 h 241"/>
              <a:gd name="T44" fmla="*/ 295291 w 2119"/>
              <a:gd name="T45" fmla="*/ 264329 h 241"/>
              <a:gd name="T46" fmla="*/ 210923 w 2119"/>
              <a:gd name="T47" fmla="*/ 279347 h 241"/>
              <a:gd name="T48" fmla="*/ 135593 w 2119"/>
              <a:gd name="T49" fmla="*/ 292864 h 241"/>
              <a:gd name="T50" fmla="*/ 75329 w 2119"/>
              <a:gd name="T51" fmla="*/ 309385 h 241"/>
              <a:gd name="T52" fmla="*/ 37665 w 2119"/>
              <a:gd name="T53" fmla="*/ 325905 h 241"/>
              <a:gd name="T54" fmla="*/ 7533 w 2119"/>
              <a:gd name="T55" fmla="*/ 343928 h 241"/>
              <a:gd name="T56" fmla="*/ 0 w 2119"/>
              <a:gd name="T57" fmla="*/ 360448 h 24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119"/>
              <a:gd name="T88" fmla="*/ 0 h 241"/>
              <a:gd name="T89" fmla="*/ 2119 w 2119"/>
              <a:gd name="T90" fmla="*/ 241 h 241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119" h="241">
                <a:moveTo>
                  <a:pt x="2118" y="0"/>
                </a:moveTo>
                <a:lnTo>
                  <a:pt x="2113" y="11"/>
                </a:lnTo>
                <a:lnTo>
                  <a:pt x="2093" y="22"/>
                </a:lnTo>
                <a:lnTo>
                  <a:pt x="2068" y="33"/>
                </a:lnTo>
                <a:lnTo>
                  <a:pt x="2027" y="44"/>
                </a:lnTo>
                <a:lnTo>
                  <a:pt x="1977" y="54"/>
                </a:lnTo>
                <a:lnTo>
                  <a:pt x="1922" y="64"/>
                </a:lnTo>
                <a:lnTo>
                  <a:pt x="1856" y="74"/>
                </a:lnTo>
                <a:lnTo>
                  <a:pt x="1786" y="83"/>
                </a:lnTo>
                <a:lnTo>
                  <a:pt x="1705" y="92"/>
                </a:lnTo>
                <a:lnTo>
                  <a:pt x="1625" y="98"/>
                </a:lnTo>
                <a:lnTo>
                  <a:pt x="1444" y="110"/>
                </a:lnTo>
                <a:lnTo>
                  <a:pt x="1252" y="118"/>
                </a:lnTo>
                <a:lnTo>
                  <a:pt x="1157" y="121"/>
                </a:lnTo>
                <a:lnTo>
                  <a:pt x="1056" y="121"/>
                </a:lnTo>
                <a:lnTo>
                  <a:pt x="956" y="122"/>
                </a:lnTo>
                <a:lnTo>
                  <a:pt x="860" y="123"/>
                </a:lnTo>
                <a:lnTo>
                  <a:pt x="669" y="130"/>
                </a:lnTo>
                <a:lnTo>
                  <a:pt x="488" y="143"/>
                </a:lnTo>
                <a:lnTo>
                  <a:pt x="407" y="150"/>
                </a:lnTo>
                <a:lnTo>
                  <a:pt x="332" y="158"/>
                </a:lnTo>
                <a:lnTo>
                  <a:pt x="261" y="166"/>
                </a:lnTo>
                <a:lnTo>
                  <a:pt x="196" y="176"/>
                </a:lnTo>
                <a:lnTo>
                  <a:pt x="140" y="186"/>
                </a:lnTo>
                <a:lnTo>
                  <a:pt x="90" y="195"/>
                </a:lnTo>
                <a:lnTo>
                  <a:pt x="50" y="206"/>
                </a:lnTo>
                <a:lnTo>
                  <a:pt x="25" y="217"/>
                </a:lnTo>
                <a:lnTo>
                  <a:pt x="5" y="229"/>
                </a:lnTo>
                <a:lnTo>
                  <a:pt x="0" y="24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5079" name="Freeform 24"/>
          <p:cNvSpPr>
            <a:spLocks/>
          </p:cNvSpPr>
          <p:nvPr/>
        </p:nvSpPr>
        <p:spPr bwMode="auto">
          <a:xfrm>
            <a:off x="1295400" y="2286000"/>
            <a:ext cx="300038" cy="727075"/>
          </a:xfrm>
          <a:custGeom>
            <a:avLst/>
            <a:gdLst>
              <a:gd name="T0" fmla="*/ 0 w 200"/>
              <a:gd name="T1" fmla="*/ 0 h 482"/>
              <a:gd name="T2" fmla="*/ 3000 w 200"/>
              <a:gd name="T3" fmla="*/ 69389 h 482"/>
              <a:gd name="T4" fmla="*/ 15002 w 200"/>
              <a:gd name="T5" fmla="*/ 134252 h 482"/>
              <a:gd name="T6" fmla="*/ 28504 w 200"/>
              <a:gd name="T7" fmla="*/ 193082 h 482"/>
              <a:gd name="T8" fmla="*/ 45006 w 200"/>
              <a:gd name="T9" fmla="*/ 248895 h 482"/>
              <a:gd name="T10" fmla="*/ 69009 w 200"/>
              <a:gd name="T11" fmla="*/ 297166 h 482"/>
              <a:gd name="T12" fmla="*/ 94512 w 200"/>
              <a:gd name="T13" fmla="*/ 330352 h 482"/>
              <a:gd name="T14" fmla="*/ 123016 w 200"/>
              <a:gd name="T15" fmla="*/ 352978 h 482"/>
              <a:gd name="T16" fmla="*/ 151519 w 200"/>
              <a:gd name="T17" fmla="*/ 360521 h 482"/>
              <a:gd name="T18" fmla="*/ 178523 w 200"/>
              <a:gd name="T19" fmla="*/ 369571 h 482"/>
              <a:gd name="T20" fmla="*/ 205526 w 200"/>
              <a:gd name="T21" fmla="*/ 390690 h 482"/>
              <a:gd name="T22" fmla="*/ 231029 w 200"/>
              <a:gd name="T23" fmla="*/ 429910 h 482"/>
              <a:gd name="T24" fmla="*/ 253532 w 200"/>
              <a:gd name="T25" fmla="*/ 472146 h 482"/>
              <a:gd name="T26" fmla="*/ 270034 w 200"/>
              <a:gd name="T27" fmla="*/ 527959 h 482"/>
              <a:gd name="T28" fmla="*/ 288036 w 200"/>
              <a:gd name="T29" fmla="*/ 592823 h 482"/>
              <a:gd name="T30" fmla="*/ 295537 w 200"/>
              <a:gd name="T31" fmla="*/ 657686 h 482"/>
              <a:gd name="T32" fmla="*/ 298538 w 200"/>
              <a:gd name="T33" fmla="*/ 725567 h 48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0"/>
              <a:gd name="T52" fmla="*/ 0 h 482"/>
              <a:gd name="T53" fmla="*/ 200 w 200"/>
              <a:gd name="T54" fmla="*/ 482 h 48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0" h="482">
                <a:moveTo>
                  <a:pt x="0" y="0"/>
                </a:moveTo>
                <a:lnTo>
                  <a:pt x="2" y="46"/>
                </a:lnTo>
                <a:lnTo>
                  <a:pt x="10" y="89"/>
                </a:lnTo>
                <a:lnTo>
                  <a:pt x="19" y="128"/>
                </a:lnTo>
                <a:lnTo>
                  <a:pt x="30" y="165"/>
                </a:lnTo>
                <a:lnTo>
                  <a:pt x="46" y="197"/>
                </a:lnTo>
                <a:lnTo>
                  <a:pt x="63" y="219"/>
                </a:lnTo>
                <a:lnTo>
                  <a:pt x="82" y="234"/>
                </a:lnTo>
                <a:lnTo>
                  <a:pt x="101" y="239"/>
                </a:lnTo>
                <a:lnTo>
                  <a:pt x="119" y="245"/>
                </a:lnTo>
                <a:lnTo>
                  <a:pt x="137" y="259"/>
                </a:lnTo>
                <a:lnTo>
                  <a:pt x="154" y="285"/>
                </a:lnTo>
                <a:lnTo>
                  <a:pt x="169" y="313"/>
                </a:lnTo>
                <a:lnTo>
                  <a:pt x="180" y="350"/>
                </a:lnTo>
                <a:lnTo>
                  <a:pt x="192" y="393"/>
                </a:lnTo>
                <a:lnTo>
                  <a:pt x="197" y="436"/>
                </a:lnTo>
                <a:lnTo>
                  <a:pt x="199" y="481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5080" name="Freeform 25"/>
          <p:cNvSpPr>
            <a:spLocks/>
          </p:cNvSpPr>
          <p:nvPr/>
        </p:nvSpPr>
        <p:spPr bwMode="auto">
          <a:xfrm>
            <a:off x="7504113" y="3302000"/>
            <a:ext cx="682625" cy="727075"/>
          </a:xfrm>
          <a:custGeom>
            <a:avLst/>
            <a:gdLst>
              <a:gd name="T0" fmla="*/ 0 w 453"/>
              <a:gd name="T1" fmla="*/ 0 h 483"/>
              <a:gd name="T2" fmla="*/ 13562 w 453"/>
              <a:gd name="T3" fmla="*/ 70751 h 483"/>
              <a:gd name="T4" fmla="*/ 25617 w 453"/>
              <a:gd name="T5" fmla="*/ 135480 h 483"/>
              <a:gd name="T6" fmla="*/ 63290 w 453"/>
              <a:gd name="T7" fmla="*/ 194188 h 483"/>
              <a:gd name="T8" fmla="*/ 111511 w 453"/>
              <a:gd name="T9" fmla="*/ 248380 h 483"/>
              <a:gd name="T10" fmla="*/ 161238 w 453"/>
              <a:gd name="T11" fmla="*/ 295045 h 483"/>
              <a:gd name="T12" fmla="*/ 210966 w 453"/>
              <a:gd name="T13" fmla="*/ 329668 h 483"/>
              <a:gd name="T14" fmla="*/ 272749 w 453"/>
              <a:gd name="T15" fmla="*/ 353753 h 483"/>
              <a:gd name="T16" fmla="*/ 334531 w 453"/>
              <a:gd name="T17" fmla="*/ 359774 h 483"/>
              <a:gd name="T18" fmla="*/ 396314 w 453"/>
              <a:gd name="T19" fmla="*/ 365795 h 483"/>
              <a:gd name="T20" fmla="*/ 458097 w 453"/>
              <a:gd name="T21" fmla="*/ 389881 h 483"/>
              <a:gd name="T22" fmla="*/ 519880 w 453"/>
              <a:gd name="T23" fmla="*/ 424503 h 483"/>
              <a:gd name="T24" fmla="*/ 569608 w 453"/>
              <a:gd name="T25" fmla="*/ 472674 h 483"/>
              <a:gd name="T26" fmla="*/ 619335 w 453"/>
              <a:gd name="T27" fmla="*/ 531382 h 483"/>
              <a:gd name="T28" fmla="*/ 657008 w 453"/>
              <a:gd name="T29" fmla="*/ 590090 h 483"/>
              <a:gd name="T30" fmla="*/ 669063 w 453"/>
              <a:gd name="T31" fmla="*/ 654819 h 483"/>
              <a:gd name="T32" fmla="*/ 681118 w 453"/>
              <a:gd name="T33" fmla="*/ 725570 h 48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53"/>
              <a:gd name="T52" fmla="*/ 0 h 483"/>
              <a:gd name="T53" fmla="*/ 453 w 453"/>
              <a:gd name="T54" fmla="*/ 483 h 48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53" h="483">
                <a:moveTo>
                  <a:pt x="0" y="0"/>
                </a:moveTo>
                <a:lnTo>
                  <a:pt x="9" y="47"/>
                </a:lnTo>
                <a:lnTo>
                  <a:pt x="17" y="90"/>
                </a:lnTo>
                <a:lnTo>
                  <a:pt x="42" y="129"/>
                </a:lnTo>
                <a:lnTo>
                  <a:pt x="74" y="165"/>
                </a:lnTo>
                <a:lnTo>
                  <a:pt x="107" y="196"/>
                </a:lnTo>
                <a:lnTo>
                  <a:pt x="140" y="219"/>
                </a:lnTo>
                <a:lnTo>
                  <a:pt x="181" y="235"/>
                </a:lnTo>
                <a:lnTo>
                  <a:pt x="222" y="239"/>
                </a:lnTo>
                <a:lnTo>
                  <a:pt x="263" y="243"/>
                </a:lnTo>
                <a:lnTo>
                  <a:pt x="304" y="259"/>
                </a:lnTo>
                <a:lnTo>
                  <a:pt x="345" y="282"/>
                </a:lnTo>
                <a:lnTo>
                  <a:pt x="378" y="314"/>
                </a:lnTo>
                <a:lnTo>
                  <a:pt x="411" y="353"/>
                </a:lnTo>
                <a:lnTo>
                  <a:pt x="436" y="392"/>
                </a:lnTo>
                <a:lnTo>
                  <a:pt x="444" y="435"/>
                </a:lnTo>
                <a:lnTo>
                  <a:pt x="452" y="482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5081" name="Freeform 26"/>
          <p:cNvSpPr>
            <a:spLocks/>
          </p:cNvSpPr>
          <p:nvPr/>
        </p:nvSpPr>
        <p:spPr bwMode="auto">
          <a:xfrm>
            <a:off x="3968750" y="3124200"/>
            <a:ext cx="2781300" cy="904875"/>
          </a:xfrm>
          <a:custGeom>
            <a:avLst/>
            <a:gdLst>
              <a:gd name="T0" fmla="*/ 2779793 w 1846"/>
              <a:gd name="T1" fmla="*/ 0 h 601"/>
              <a:gd name="T2" fmla="*/ 2517634 w 1846"/>
              <a:gd name="T3" fmla="*/ 6022 h 601"/>
              <a:gd name="T4" fmla="*/ 2266021 w 1846"/>
              <a:gd name="T5" fmla="*/ 18067 h 601"/>
              <a:gd name="T6" fmla="*/ 2003862 w 1846"/>
              <a:gd name="T7" fmla="*/ 48180 h 601"/>
              <a:gd name="T8" fmla="*/ 1762796 w 1846"/>
              <a:gd name="T9" fmla="*/ 76786 h 601"/>
              <a:gd name="T10" fmla="*/ 1521730 w 1846"/>
              <a:gd name="T11" fmla="*/ 118944 h 601"/>
              <a:gd name="T12" fmla="*/ 1289704 w 1846"/>
              <a:gd name="T13" fmla="*/ 165618 h 601"/>
              <a:gd name="T14" fmla="*/ 1068224 w 1846"/>
              <a:gd name="T15" fmla="*/ 218314 h 601"/>
              <a:gd name="T16" fmla="*/ 866331 w 1846"/>
              <a:gd name="T17" fmla="*/ 284561 h 601"/>
              <a:gd name="T18" fmla="*/ 685532 w 1846"/>
              <a:gd name="T19" fmla="*/ 349303 h 601"/>
              <a:gd name="T20" fmla="*/ 513772 w 1846"/>
              <a:gd name="T21" fmla="*/ 420067 h 601"/>
              <a:gd name="T22" fmla="*/ 363106 w 1846"/>
              <a:gd name="T23" fmla="*/ 490831 h 601"/>
              <a:gd name="T24" fmla="*/ 242573 w 1846"/>
              <a:gd name="T25" fmla="*/ 573640 h 601"/>
              <a:gd name="T26" fmla="*/ 141626 w 1846"/>
              <a:gd name="T27" fmla="*/ 650426 h 601"/>
              <a:gd name="T28" fmla="*/ 61773 w 1846"/>
              <a:gd name="T29" fmla="*/ 731729 h 601"/>
              <a:gd name="T30" fmla="*/ 21093 w 1846"/>
              <a:gd name="T31" fmla="*/ 820561 h 601"/>
              <a:gd name="T32" fmla="*/ 0 w 1846"/>
              <a:gd name="T33" fmla="*/ 903369 h 60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46"/>
              <a:gd name="T52" fmla="*/ 0 h 601"/>
              <a:gd name="T53" fmla="*/ 1846 w 1846"/>
              <a:gd name="T54" fmla="*/ 601 h 60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46" h="601">
                <a:moveTo>
                  <a:pt x="1845" y="0"/>
                </a:moveTo>
                <a:lnTo>
                  <a:pt x="1671" y="4"/>
                </a:lnTo>
                <a:lnTo>
                  <a:pt x="1504" y="12"/>
                </a:lnTo>
                <a:lnTo>
                  <a:pt x="1330" y="32"/>
                </a:lnTo>
                <a:lnTo>
                  <a:pt x="1170" y="51"/>
                </a:lnTo>
                <a:lnTo>
                  <a:pt x="1010" y="79"/>
                </a:lnTo>
                <a:lnTo>
                  <a:pt x="856" y="110"/>
                </a:lnTo>
                <a:lnTo>
                  <a:pt x="709" y="145"/>
                </a:lnTo>
                <a:lnTo>
                  <a:pt x="575" y="189"/>
                </a:lnTo>
                <a:lnTo>
                  <a:pt x="455" y="232"/>
                </a:lnTo>
                <a:lnTo>
                  <a:pt x="341" y="279"/>
                </a:lnTo>
                <a:lnTo>
                  <a:pt x="241" y="326"/>
                </a:lnTo>
                <a:lnTo>
                  <a:pt x="161" y="381"/>
                </a:lnTo>
                <a:lnTo>
                  <a:pt x="94" y="432"/>
                </a:lnTo>
                <a:lnTo>
                  <a:pt x="41" y="486"/>
                </a:lnTo>
                <a:lnTo>
                  <a:pt x="14" y="545"/>
                </a:lnTo>
                <a:lnTo>
                  <a:pt x="0" y="60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5082" name="Freeform 27"/>
          <p:cNvSpPr>
            <a:spLocks/>
          </p:cNvSpPr>
          <p:nvPr/>
        </p:nvSpPr>
        <p:spPr bwMode="auto">
          <a:xfrm>
            <a:off x="6413500" y="3302000"/>
            <a:ext cx="1095375" cy="727075"/>
          </a:xfrm>
          <a:custGeom>
            <a:avLst/>
            <a:gdLst>
              <a:gd name="T0" fmla="*/ 1093868 w 727"/>
              <a:gd name="T1" fmla="*/ 0 h 483"/>
              <a:gd name="T2" fmla="*/ 1083321 w 727"/>
              <a:gd name="T3" fmla="*/ 70751 h 483"/>
              <a:gd name="T4" fmla="*/ 1048667 w 727"/>
              <a:gd name="T5" fmla="*/ 135480 h 483"/>
              <a:gd name="T6" fmla="*/ 992919 w 727"/>
              <a:gd name="T7" fmla="*/ 194188 h 483"/>
              <a:gd name="T8" fmla="*/ 925117 w 727"/>
              <a:gd name="T9" fmla="*/ 248380 h 483"/>
              <a:gd name="T10" fmla="*/ 845262 w 727"/>
              <a:gd name="T11" fmla="*/ 295045 h 483"/>
              <a:gd name="T12" fmla="*/ 754859 w 727"/>
              <a:gd name="T13" fmla="*/ 329668 h 483"/>
              <a:gd name="T14" fmla="*/ 653910 w 727"/>
              <a:gd name="T15" fmla="*/ 353753 h 483"/>
              <a:gd name="T16" fmla="*/ 551454 w 727"/>
              <a:gd name="T17" fmla="*/ 359774 h 483"/>
              <a:gd name="T18" fmla="*/ 450505 w 727"/>
              <a:gd name="T19" fmla="*/ 365795 h 483"/>
              <a:gd name="T20" fmla="*/ 349556 w 727"/>
              <a:gd name="T21" fmla="*/ 389881 h 483"/>
              <a:gd name="T22" fmla="*/ 259153 w 727"/>
              <a:gd name="T23" fmla="*/ 424503 h 483"/>
              <a:gd name="T24" fmla="*/ 168751 w 727"/>
              <a:gd name="T25" fmla="*/ 472674 h 483"/>
              <a:gd name="T26" fmla="*/ 100949 w 727"/>
              <a:gd name="T27" fmla="*/ 531382 h 483"/>
              <a:gd name="T28" fmla="*/ 43694 w 727"/>
              <a:gd name="T29" fmla="*/ 590090 h 483"/>
              <a:gd name="T30" fmla="*/ 10547 w 727"/>
              <a:gd name="T31" fmla="*/ 654819 h 483"/>
              <a:gd name="T32" fmla="*/ 0 w 727"/>
              <a:gd name="T33" fmla="*/ 725570 h 48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27"/>
              <a:gd name="T52" fmla="*/ 0 h 483"/>
              <a:gd name="T53" fmla="*/ 727 w 727"/>
              <a:gd name="T54" fmla="*/ 483 h 48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27" h="483">
                <a:moveTo>
                  <a:pt x="726" y="0"/>
                </a:moveTo>
                <a:lnTo>
                  <a:pt x="719" y="47"/>
                </a:lnTo>
                <a:lnTo>
                  <a:pt x="696" y="90"/>
                </a:lnTo>
                <a:lnTo>
                  <a:pt x="659" y="129"/>
                </a:lnTo>
                <a:lnTo>
                  <a:pt x="614" y="165"/>
                </a:lnTo>
                <a:lnTo>
                  <a:pt x="561" y="196"/>
                </a:lnTo>
                <a:lnTo>
                  <a:pt x="501" y="219"/>
                </a:lnTo>
                <a:lnTo>
                  <a:pt x="434" y="235"/>
                </a:lnTo>
                <a:lnTo>
                  <a:pt x="366" y="239"/>
                </a:lnTo>
                <a:lnTo>
                  <a:pt x="299" y="243"/>
                </a:lnTo>
                <a:lnTo>
                  <a:pt x="232" y="259"/>
                </a:lnTo>
                <a:lnTo>
                  <a:pt x="172" y="282"/>
                </a:lnTo>
                <a:lnTo>
                  <a:pt x="112" y="314"/>
                </a:lnTo>
                <a:lnTo>
                  <a:pt x="67" y="353"/>
                </a:lnTo>
                <a:lnTo>
                  <a:pt x="29" y="392"/>
                </a:lnTo>
                <a:lnTo>
                  <a:pt x="7" y="435"/>
                </a:lnTo>
                <a:lnTo>
                  <a:pt x="0" y="482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5083" name="Freeform 29"/>
          <p:cNvSpPr>
            <a:spLocks/>
          </p:cNvSpPr>
          <p:nvPr/>
        </p:nvSpPr>
        <p:spPr bwMode="auto">
          <a:xfrm>
            <a:off x="5599113" y="4679950"/>
            <a:ext cx="392112" cy="1301750"/>
          </a:xfrm>
          <a:custGeom>
            <a:avLst/>
            <a:gdLst>
              <a:gd name="T0" fmla="*/ 390604 w 260"/>
              <a:gd name="T1" fmla="*/ 0 h 864"/>
              <a:gd name="T2" fmla="*/ 390604 w 260"/>
              <a:gd name="T3" fmla="*/ 117519 h 864"/>
              <a:gd name="T4" fmla="*/ 372506 w 260"/>
              <a:gd name="T5" fmla="*/ 235038 h 864"/>
              <a:gd name="T6" fmla="*/ 354409 w 260"/>
              <a:gd name="T7" fmla="*/ 352557 h 864"/>
              <a:gd name="T8" fmla="*/ 328771 w 260"/>
              <a:gd name="T9" fmla="*/ 451997 h 864"/>
              <a:gd name="T10" fmla="*/ 301625 w 260"/>
              <a:gd name="T11" fmla="*/ 533356 h 864"/>
              <a:gd name="T12" fmla="*/ 266938 w 260"/>
              <a:gd name="T13" fmla="*/ 596635 h 864"/>
              <a:gd name="T14" fmla="*/ 230743 w 260"/>
              <a:gd name="T15" fmla="*/ 632795 h 864"/>
              <a:gd name="T16" fmla="*/ 196056 w 260"/>
              <a:gd name="T17" fmla="*/ 650875 h 864"/>
              <a:gd name="T18" fmla="*/ 159861 w 260"/>
              <a:gd name="T19" fmla="*/ 668955 h 864"/>
              <a:gd name="T20" fmla="*/ 125174 w 260"/>
              <a:gd name="T21" fmla="*/ 705115 h 864"/>
              <a:gd name="T22" fmla="*/ 88979 w 260"/>
              <a:gd name="T23" fmla="*/ 766887 h 864"/>
              <a:gd name="T24" fmla="*/ 63341 w 260"/>
              <a:gd name="T25" fmla="*/ 857287 h 864"/>
              <a:gd name="T26" fmla="*/ 36195 w 260"/>
              <a:gd name="T27" fmla="*/ 947686 h 864"/>
              <a:gd name="T28" fmla="*/ 18097 w 260"/>
              <a:gd name="T29" fmla="*/ 1065205 h 864"/>
              <a:gd name="T30" fmla="*/ 9049 w 260"/>
              <a:gd name="T31" fmla="*/ 1182724 h 864"/>
              <a:gd name="T32" fmla="*/ 0 w 260"/>
              <a:gd name="T33" fmla="*/ 1300243 h 8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60"/>
              <a:gd name="T52" fmla="*/ 0 h 864"/>
              <a:gd name="T53" fmla="*/ 260 w 260"/>
              <a:gd name="T54" fmla="*/ 864 h 8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60" h="864">
                <a:moveTo>
                  <a:pt x="259" y="0"/>
                </a:moveTo>
                <a:lnTo>
                  <a:pt x="259" y="78"/>
                </a:lnTo>
                <a:lnTo>
                  <a:pt x="247" y="156"/>
                </a:lnTo>
                <a:lnTo>
                  <a:pt x="235" y="234"/>
                </a:lnTo>
                <a:lnTo>
                  <a:pt x="218" y="300"/>
                </a:lnTo>
                <a:lnTo>
                  <a:pt x="200" y="354"/>
                </a:lnTo>
                <a:lnTo>
                  <a:pt x="177" y="396"/>
                </a:lnTo>
                <a:lnTo>
                  <a:pt x="153" y="420"/>
                </a:lnTo>
                <a:lnTo>
                  <a:pt x="130" y="432"/>
                </a:lnTo>
                <a:lnTo>
                  <a:pt x="106" y="444"/>
                </a:lnTo>
                <a:lnTo>
                  <a:pt x="83" y="468"/>
                </a:lnTo>
                <a:lnTo>
                  <a:pt x="59" y="509"/>
                </a:lnTo>
                <a:lnTo>
                  <a:pt x="42" y="569"/>
                </a:lnTo>
                <a:lnTo>
                  <a:pt x="24" y="629"/>
                </a:lnTo>
                <a:lnTo>
                  <a:pt x="12" y="707"/>
                </a:lnTo>
                <a:lnTo>
                  <a:pt x="6" y="785"/>
                </a:lnTo>
                <a:lnTo>
                  <a:pt x="0" y="863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5084" name="Freeform 30"/>
          <p:cNvSpPr>
            <a:spLocks/>
          </p:cNvSpPr>
          <p:nvPr/>
        </p:nvSpPr>
        <p:spPr bwMode="auto">
          <a:xfrm>
            <a:off x="3605213" y="4679950"/>
            <a:ext cx="779462" cy="1301750"/>
          </a:xfrm>
          <a:custGeom>
            <a:avLst/>
            <a:gdLst>
              <a:gd name="T0" fmla="*/ 0 w 518"/>
              <a:gd name="T1" fmla="*/ 0 h 864"/>
              <a:gd name="T2" fmla="*/ 6019 w 518"/>
              <a:gd name="T3" fmla="*/ 117519 h 864"/>
              <a:gd name="T4" fmla="*/ 31600 w 518"/>
              <a:gd name="T5" fmla="*/ 235038 h 864"/>
              <a:gd name="T6" fmla="*/ 69219 w 518"/>
              <a:gd name="T7" fmla="*/ 352557 h 864"/>
              <a:gd name="T8" fmla="*/ 118875 w 518"/>
              <a:gd name="T9" fmla="*/ 451997 h 864"/>
              <a:gd name="T10" fmla="*/ 182075 w 518"/>
              <a:gd name="T11" fmla="*/ 533356 h 864"/>
              <a:gd name="T12" fmla="*/ 243770 w 518"/>
              <a:gd name="T13" fmla="*/ 596635 h 864"/>
              <a:gd name="T14" fmla="*/ 312989 w 518"/>
              <a:gd name="T15" fmla="*/ 632795 h 864"/>
              <a:gd name="T16" fmla="*/ 388226 w 518"/>
              <a:gd name="T17" fmla="*/ 650875 h 864"/>
              <a:gd name="T18" fmla="*/ 463464 w 518"/>
              <a:gd name="T19" fmla="*/ 668955 h 864"/>
              <a:gd name="T20" fmla="*/ 532682 w 518"/>
              <a:gd name="T21" fmla="*/ 705115 h 864"/>
              <a:gd name="T22" fmla="*/ 595882 w 518"/>
              <a:gd name="T23" fmla="*/ 766887 h 864"/>
              <a:gd name="T24" fmla="*/ 659082 w 518"/>
              <a:gd name="T25" fmla="*/ 857287 h 864"/>
              <a:gd name="T26" fmla="*/ 708738 w 518"/>
              <a:gd name="T27" fmla="*/ 947686 h 864"/>
              <a:gd name="T28" fmla="*/ 746357 w 518"/>
              <a:gd name="T29" fmla="*/ 1065205 h 864"/>
              <a:gd name="T30" fmla="*/ 771938 w 518"/>
              <a:gd name="T31" fmla="*/ 1182724 h 864"/>
              <a:gd name="T32" fmla="*/ 777957 w 518"/>
              <a:gd name="T33" fmla="*/ 1300243 h 8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18"/>
              <a:gd name="T52" fmla="*/ 0 h 864"/>
              <a:gd name="T53" fmla="*/ 518 w 518"/>
              <a:gd name="T54" fmla="*/ 864 h 8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18" h="864">
                <a:moveTo>
                  <a:pt x="0" y="0"/>
                </a:moveTo>
                <a:lnTo>
                  <a:pt x="4" y="78"/>
                </a:lnTo>
                <a:lnTo>
                  <a:pt x="21" y="156"/>
                </a:lnTo>
                <a:lnTo>
                  <a:pt x="46" y="234"/>
                </a:lnTo>
                <a:lnTo>
                  <a:pt x="79" y="300"/>
                </a:lnTo>
                <a:lnTo>
                  <a:pt x="121" y="354"/>
                </a:lnTo>
                <a:lnTo>
                  <a:pt x="162" y="396"/>
                </a:lnTo>
                <a:lnTo>
                  <a:pt x="208" y="420"/>
                </a:lnTo>
                <a:lnTo>
                  <a:pt x="258" y="432"/>
                </a:lnTo>
                <a:lnTo>
                  <a:pt x="308" y="444"/>
                </a:lnTo>
                <a:lnTo>
                  <a:pt x="354" y="468"/>
                </a:lnTo>
                <a:lnTo>
                  <a:pt x="396" y="509"/>
                </a:lnTo>
                <a:lnTo>
                  <a:pt x="438" y="569"/>
                </a:lnTo>
                <a:lnTo>
                  <a:pt x="471" y="629"/>
                </a:lnTo>
                <a:lnTo>
                  <a:pt x="496" y="707"/>
                </a:lnTo>
                <a:lnTo>
                  <a:pt x="513" y="785"/>
                </a:lnTo>
                <a:lnTo>
                  <a:pt x="517" y="863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5085" name="Freeform 31"/>
          <p:cNvSpPr>
            <a:spLocks/>
          </p:cNvSpPr>
          <p:nvPr/>
        </p:nvSpPr>
        <p:spPr bwMode="auto">
          <a:xfrm>
            <a:off x="6630988" y="4679950"/>
            <a:ext cx="1528762" cy="1301750"/>
          </a:xfrm>
          <a:custGeom>
            <a:avLst/>
            <a:gdLst>
              <a:gd name="T0" fmla="*/ 1527256 w 1015"/>
              <a:gd name="T1" fmla="*/ 0 h 864"/>
              <a:gd name="T2" fmla="*/ 1515206 w 1015"/>
              <a:gd name="T3" fmla="*/ 117519 h 864"/>
              <a:gd name="T4" fmla="*/ 1465503 w 1015"/>
              <a:gd name="T5" fmla="*/ 235038 h 864"/>
              <a:gd name="T6" fmla="*/ 1391701 w 1015"/>
              <a:gd name="T7" fmla="*/ 352557 h 864"/>
              <a:gd name="T8" fmla="*/ 1293800 w 1015"/>
              <a:gd name="T9" fmla="*/ 451997 h 864"/>
              <a:gd name="T10" fmla="*/ 1170294 w 1015"/>
              <a:gd name="T11" fmla="*/ 533356 h 864"/>
              <a:gd name="T12" fmla="*/ 1046788 w 1015"/>
              <a:gd name="T13" fmla="*/ 596635 h 864"/>
              <a:gd name="T14" fmla="*/ 911233 w 1015"/>
              <a:gd name="T15" fmla="*/ 632795 h 864"/>
              <a:gd name="T16" fmla="*/ 763628 w 1015"/>
              <a:gd name="T17" fmla="*/ 650875 h 864"/>
              <a:gd name="T18" fmla="*/ 616023 w 1015"/>
              <a:gd name="T19" fmla="*/ 668955 h 864"/>
              <a:gd name="T20" fmla="*/ 480468 w 1015"/>
              <a:gd name="T21" fmla="*/ 705115 h 864"/>
              <a:gd name="T22" fmla="*/ 356962 w 1015"/>
              <a:gd name="T23" fmla="*/ 766887 h 864"/>
              <a:gd name="T24" fmla="*/ 233456 w 1015"/>
              <a:gd name="T25" fmla="*/ 857287 h 864"/>
              <a:gd name="T26" fmla="*/ 135555 w 1015"/>
              <a:gd name="T27" fmla="*/ 947686 h 864"/>
              <a:gd name="T28" fmla="*/ 60247 w 1015"/>
              <a:gd name="T29" fmla="*/ 1065205 h 864"/>
              <a:gd name="T30" fmla="*/ 12049 w 1015"/>
              <a:gd name="T31" fmla="*/ 1182724 h 864"/>
              <a:gd name="T32" fmla="*/ 0 w 1015"/>
              <a:gd name="T33" fmla="*/ 1300243 h 8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15"/>
              <a:gd name="T52" fmla="*/ 0 h 864"/>
              <a:gd name="T53" fmla="*/ 1015 w 1015"/>
              <a:gd name="T54" fmla="*/ 864 h 8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15" h="864">
                <a:moveTo>
                  <a:pt x="1014" y="0"/>
                </a:moveTo>
                <a:lnTo>
                  <a:pt x="1006" y="78"/>
                </a:lnTo>
                <a:lnTo>
                  <a:pt x="973" y="156"/>
                </a:lnTo>
                <a:lnTo>
                  <a:pt x="924" y="234"/>
                </a:lnTo>
                <a:lnTo>
                  <a:pt x="859" y="300"/>
                </a:lnTo>
                <a:lnTo>
                  <a:pt x="777" y="354"/>
                </a:lnTo>
                <a:lnTo>
                  <a:pt x="695" y="396"/>
                </a:lnTo>
                <a:lnTo>
                  <a:pt x="605" y="420"/>
                </a:lnTo>
                <a:lnTo>
                  <a:pt x="507" y="432"/>
                </a:lnTo>
                <a:lnTo>
                  <a:pt x="409" y="444"/>
                </a:lnTo>
                <a:lnTo>
                  <a:pt x="319" y="468"/>
                </a:lnTo>
                <a:lnTo>
                  <a:pt x="237" y="509"/>
                </a:lnTo>
                <a:lnTo>
                  <a:pt x="155" y="569"/>
                </a:lnTo>
                <a:lnTo>
                  <a:pt x="90" y="629"/>
                </a:lnTo>
                <a:lnTo>
                  <a:pt x="40" y="707"/>
                </a:lnTo>
                <a:lnTo>
                  <a:pt x="8" y="785"/>
                </a:lnTo>
                <a:lnTo>
                  <a:pt x="0" y="863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5086" name="Freeform 32"/>
          <p:cNvSpPr>
            <a:spLocks/>
          </p:cNvSpPr>
          <p:nvPr/>
        </p:nvSpPr>
        <p:spPr bwMode="auto">
          <a:xfrm>
            <a:off x="2590800" y="2057400"/>
            <a:ext cx="4141788" cy="866775"/>
          </a:xfrm>
          <a:custGeom>
            <a:avLst/>
            <a:gdLst>
              <a:gd name="T0" fmla="*/ 0 w 2881"/>
              <a:gd name="T1" fmla="*/ 0 h 477"/>
              <a:gd name="T2" fmla="*/ 191204 w 2881"/>
              <a:gd name="T3" fmla="*/ 5451 h 477"/>
              <a:gd name="T4" fmla="*/ 382407 w 2881"/>
              <a:gd name="T5" fmla="*/ 9086 h 477"/>
              <a:gd name="T6" fmla="*/ 763377 w 2881"/>
              <a:gd name="T7" fmla="*/ 38160 h 477"/>
              <a:gd name="T8" fmla="*/ 1105531 w 2881"/>
              <a:gd name="T9" fmla="*/ 81771 h 477"/>
              <a:gd name="T10" fmla="*/ 1276608 w 2881"/>
              <a:gd name="T11" fmla="*/ 105394 h 477"/>
              <a:gd name="T12" fmla="*/ 1427558 w 2881"/>
              <a:gd name="T13" fmla="*/ 134468 h 477"/>
              <a:gd name="T14" fmla="*/ 1567008 w 2881"/>
              <a:gd name="T15" fmla="*/ 168994 h 477"/>
              <a:gd name="T16" fmla="*/ 1687768 w 2881"/>
              <a:gd name="T17" fmla="*/ 201702 h 477"/>
              <a:gd name="T18" fmla="*/ 1798465 w 2881"/>
              <a:gd name="T19" fmla="*/ 236228 h 477"/>
              <a:gd name="T20" fmla="*/ 1889035 w 2881"/>
              <a:gd name="T21" fmla="*/ 274388 h 477"/>
              <a:gd name="T22" fmla="*/ 1969542 w 2881"/>
              <a:gd name="T23" fmla="*/ 312548 h 477"/>
              <a:gd name="T24" fmla="*/ 2019858 w 2881"/>
              <a:gd name="T25" fmla="*/ 350708 h 477"/>
              <a:gd name="T26" fmla="*/ 2060112 w 2881"/>
              <a:gd name="T27" fmla="*/ 394319 h 477"/>
              <a:gd name="T28" fmla="*/ 2070175 w 2881"/>
              <a:gd name="T29" fmla="*/ 432479 h 477"/>
              <a:gd name="T30" fmla="*/ 2080239 w 2881"/>
              <a:gd name="T31" fmla="*/ 470639 h 477"/>
              <a:gd name="T32" fmla="*/ 2120492 w 2881"/>
              <a:gd name="T33" fmla="*/ 514250 h 477"/>
              <a:gd name="T34" fmla="*/ 2170809 w 2881"/>
              <a:gd name="T35" fmla="*/ 552410 h 477"/>
              <a:gd name="T36" fmla="*/ 2251315 w 2881"/>
              <a:gd name="T37" fmla="*/ 590570 h 477"/>
              <a:gd name="T38" fmla="*/ 2341886 w 2881"/>
              <a:gd name="T39" fmla="*/ 628730 h 477"/>
              <a:gd name="T40" fmla="*/ 2452582 w 2881"/>
              <a:gd name="T41" fmla="*/ 663256 h 477"/>
              <a:gd name="T42" fmla="*/ 2581968 w 2881"/>
              <a:gd name="T43" fmla="*/ 695964 h 477"/>
              <a:gd name="T44" fmla="*/ 2712792 w 2881"/>
              <a:gd name="T45" fmla="*/ 730490 h 477"/>
              <a:gd name="T46" fmla="*/ 2863742 w 2881"/>
              <a:gd name="T47" fmla="*/ 759564 h 477"/>
              <a:gd name="T48" fmla="*/ 3034820 w 2881"/>
              <a:gd name="T49" fmla="*/ 783187 h 477"/>
              <a:gd name="T50" fmla="*/ 3376974 w 2881"/>
              <a:gd name="T51" fmla="*/ 826798 h 477"/>
              <a:gd name="T52" fmla="*/ 3757943 w 2881"/>
              <a:gd name="T53" fmla="*/ 855872 h 477"/>
              <a:gd name="T54" fmla="*/ 3949147 w 2881"/>
              <a:gd name="T55" fmla="*/ 864958 h 477"/>
              <a:gd name="T56" fmla="*/ 4140350 w 2881"/>
              <a:gd name="T57" fmla="*/ 864958 h 4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881"/>
              <a:gd name="T88" fmla="*/ 0 h 477"/>
              <a:gd name="T89" fmla="*/ 2881 w 2881"/>
              <a:gd name="T90" fmla="*/ 477 h 477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881" h="477">
                <a:moveTo>
                  <a:pt x="0" y="0"/>
                </a:moveTo>
                <a:lnTo>
                  <a:pt x="133" y="3"/>
                </a:lnTo>
                <a:lnTo>
                  <a:pt x="266" y="5"/>
                </a:lnTo>
                <a:lnTo>
                  <a:pt x="531" y="21"/>
                </a:lnTo>
                <a:lnTo>
                  <a:pt x="769" y="45"/>
                </a:lnTo>
                <a:lnTo>
                  <a:pt x="888" y="58"/>
                </a:lnTo>
                <a:lnTo>
                  <a:pt x="993" y="74"/>
                </a:lnTo>
                <a:lnTo>
                  <a:pt x="1090" y="93"/>
                </a:lnTo>
                <a:lnTo>
                  <a:pt x="1174" y="111"/>
                </a:lnTo>
                <a:lnTo>
                  <a:pt x="1251" y="130"/>
                </a:lnTo>
                <a:lnTo>
                  <a:pt x="1314" y="151"/>
                </a:lnTo>
                <a:lnTo>
                  <a:pt x="1370" y="172"/>
                </a:lnTo>
                <a:lnTo>
                  <a:pt x="1405" y="193"/>
                </a:lnTo>
                <a:lnTo>
                  <a:pt x="1433" y="217"/>
                </a:lnTo>
                <a:lnTo>
                  <a:pt x="1440" y="238"/>
                </a:lnTo>
                <a:lnTo>
                  <a:pt x="1447" y="259"/>
                </a:lnTo>
                <a:lnTo>
                  <a:pt x="1475" y="283"/>
                </a:lnTo>
                <a:lnTo>
                  <a:pt x="1510" y="304"/>
                </a:lnTo>
                <a:lnTo>
                  <a:pt x="1566" y="325"/>
                </a:lnTo>
                <a:lnTo>
                  <a:pt x="1629" y="346"/>
                </a:lnTo>
                <a:lnTo>
                  <a:pt x="1706" y="365"/>
                </a:lnTo>
                <a:lnTo>
                  <a:pt x="1796" y="383"/>
                </a:lnTo>
                <a:lnTo>
                  <a:pt x="1887" y="402"/>
                </a:lnTo>
                <a:lnTo>
                  <a:pt x="1992" y="418"/>
                </a:lnTo>
                <a:lnTo>
                  <a:pt x="2111" y="431"/>
                </a:lnTo>
                <a:lnTo>
                  <a:pt x="2349" y="455"/>
                </a:lnTo>
                <a:lnTo>
                  <a:pt x="2614" y="471"/>
                </a:lnTo>
                <a:lnTo>
                  <a:pt x="2747" y="476"/>
                </a:lnTo>
                <a:lnTo>
                  <a:pt x="2880" y="476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5087" name="Freeform 33"/>
          <p:cNvSpPr>
            <a:spLocks/>
          </p:cNvSpPr>
          <p:nvPr/>
        </p:nvSpPr>
        <p:spPr bwMode="auto">
          <a:xfrm>
            <a:off x="1577975" y="3741738"/>
            <a:ext cx="1716088" cy="2239962"/>
          </a:xfrm>
          <a:custGeom>
            <a:avLst/>
            <a:gdLst>
              <a:gd name="T0" fmla="*/ 0 w 1140"/>
              <a:gd name="T1" fmla="*/ 0 h 1487"/>
              <a:gd name="T2" fmla="*/ 4516 w 1140"/>
              <a:gd name="T3" fmla="*/ 108458 h 1487"/>
              <a:gd name="T4" fmla="*/ 18064 w 1140"/>
              <a:gd name="T5" fmla="*/ 207878 h 1487"/>
              <a:gd name="T6" fmla="*/ 40644 w 1140"/>
              <a:gd name="T7" fmla="*/ 307298 h 1487"/>
              <a:gd name="T8" fmla="*/ 72256 w 1140"/>
              <a:gd name="T9" fmla="*/ 415756 h 1487"/>
              <a:gd name="T10" fmla="*/ 112901 w 1140"/>
              <a:gd name="T11" fmla="*/ 506138 h 1487"/>
              <a:gd name="T12" fmla="*/ 159566 w 1140"/>
              <a:gd name="T13" fmla="*/ 604052 h 1487"/>
              <a:gd name="T14" fmla="*/ 213758 w 1140"/>
              <a:gd name="T15" fmla="*/ 685395 h 1487"/>
              <a:gd name="T16" fmla="*/ 267951 w 1140"/>
              <a:gd name="T17" fmla="*/ 766739 h 1487"/>
              <a:gd name="T18" fmla="*/ 331175 w 1140"/>
              <a:gd name="T19" fmla="*/ 848083 h 1487"/>
              <a:gd name="T20" fmla="*/ 398915 w 1140"/>
              <a:gd name="T21" fmla="*/ 911350 h 1487"/>
              <a:gd name="T22" fmla="*/ 471172 w 1140"/>
              <a:gd name="T23" fmla="*/ 974617 h 1487"/>
              <a:gd name="T24" fmla="*/ 544933 w 1140"/>
              <a:gd name="T25" fmla="*/ 1019808 h 1487"/>
              <a:gd name="T26" fmla="*/ 621705 w 1140"/>
              <a:gd name="T27" fmla="*/ 1064999 h 1487"/>
              <a:gd name="T28" fmla="*/ 698478 w 1140"/>
              <a:gd name="T29" fmla="*/ 1092113 h 1487"/>
              <a:gd name="T30" fmla="*/ 775250 w 1140"/>
              <a:gd name="T31" fmla="*/ 1110190 h 1487"/>
              <a:gd name="T32" fmla="*/ 858044 w 1140"/>
              <a:gd name="T33" fmla="*/ 1119228 h 1487"/>
              <a:gd name="T34" fmla="*/ 939332 w 1140"/>
              <a:gd name="T35" fmla="*/ 1128266 h 1487"/>
              <a:gd name="T36" fmla="*/ 1016105 w 1140"/>
              <a:gd name="T37" fmla="*/ 1146342 h 1487"/>
              <a:gd name="T38" fmla="*/ 1092877 w 1140"/>
              <a:gd name="T39" fmla="*/ 1173457 h 1487"/>
              <a:gd name="T40" fmla="*/ 1169649 w 1140"/>
              <a:gd name="T41" fmla="*/ 1218648 h 1487"/>
              <a:gd name="T42" fmla="*/ 1247927 w 1140"/>
              <a:gd name="T43" fmla="*/ 1263839 h 1487"/>
              <a:gd name="T44" fmla="*/ 1315667 w 1140"/>
              <a:gd name="T45" fmla="*/ 1327106 h 1487"/>
              <a:gd name="T46" fmla="*/ 1383408 w 1140"/>
              <a:gd name="T47" fmla="*/ 1390373 h 1487"/>
              <a:gd name="T48" fmla="*/ 1446632 w 1140"/>
              <a:gd name="T49" fmla="*/ 1471717 h 1487"/>
              <a:gd name="T50" fmla="*/ 1505340 w 1140"/>
              <a:gd name="T51" fmla="*/ 1553061 h 1487"/>
              <a:gd name="T52" fmla="*/ 1556522 w 1140"/>
              <a:gd name="T53" fmla="*/ 1643442 h 1487"/>
              <a:gd name="T54" fmla="*/ 1601682 w 1140"/>
              <a:gd name="T55" fmla="*/ 1732318 h 1487"/>
              <a:gd name="T56" fmla="*/ 1642326 w 1140"/>
              <a:gd name="T57" fmla="*/ 1831738 h 1487"/>
              <a:gd name="T58" fmla="*/ 1673938 w 1140"/>
              <a:gd name="T59" fmla="*/ 1931158 h 1487"/>
              <a:gd name="T60" fmla="*/ 1696519 w 1140"/>
              <a:gd name="T61" fmla="*/ 2030578 h 1487"/>
              <a:gd name="T62" fmla="*/ 1710067 w 1140"/>
              <a:gd name="T63" fmla="*/ 2129998 h 1487"/>
              <a:gd name="T64" fmla="*/ 1714583 w 1140"/>
              <a:gd name="T65" fmla="*/ 2238456 h 148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40"/>
              <a:gd name="T100" fmla="*/ 0 h 1487"/>
              <a:gd name="T101" fmla="*/ 1140 w 1140"/>
              <a:gd name="T102" fmla="*/ 1487 h 148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40" h="1487">
                <a:moveTo>
                  <a:pt x="0" y="0"/>
                </a:moveTo>
                <a:lnTo>
                  <a:pt x="3" y="72"/>
                </a:lnTo>
                <a:lnTo>
                  <a:pt x="12" y="138"/>
                </a:lnTo>
                <a:lnTo>
                  <a:pt x="27" y="204"/>
                </a:lnTo>
                <a:lnTo>
                  <a:pt x="48" y="276"/>
                </a:lnTo>
                <a:lnTo>
                  <a:pt x="75" y="336"/>
                </a:lnTo>
                <a:lnTo>
                  <a:pt x="106" y="401"/>
                </a:lnTo>
                <a:lnTo>
                  <a:pt x="142" y="455"/>
                </a:lnTo>
                <a:lnTo>
                  <a:pt x="178" y="509"/>
                </a:lnTo>
                <a:lnTo>
                  <a:pt x="220" y="563"/>
                </a:lnTo>
                <a:lnTo>
                  <a:pt x="265" y="605"/>
                </a:lnTo>
                <a:lnTo>
                  <a:pt x="313" y="647"/>
                </a:lnTo>
                <a:lnTo>
                  <a:pt x="362" y="677"/>
                </a:lnTo>
                <a:lnTo>
                  <a:pt x="413" y="707"/>
                </a:lnTo>
                <a:lnTo>
                  <a:pt x="464" y="725"/>
                </a:lnTo>
                <a:lnTo>
                  <a:pt x="515" y="737"/>
                </a:lnTo>
                <a:lnTo>
                  <a:pt x="570" y="743"/>
                </a:lnTo>
                <a:lnTo>
                  <a:pt x="624" y="749"/>
                </a:lnTo>
                <a:lnTo>
                  <a:pt x="675" y="761"/>
                </a:lnTo>
                <a:lnTo>
                  <a:pt x="726" y="779"/>
                </a:lnTo>
                <a:lnTo>
                  <a:pt x="777" y="809"/>
                </a:lnTo>
                <a:lnTo>
                  <a:pt x="829" y="839"/>
                </a:lnTo>
                <a:lnTo>
                  <a:pt x="874" y="881"/>
                </a:lnTo>
                <a:lnTo>
                  <a:pt x="919" y="923"/>
                </a:lnTo>
                <a:lnTo>
                  <a:pt x="961" y="977"/>
                </a:lnTo>
                <a:lnTo>
                  <a:pt x="1000" y="1031"/>
                </a:lnTo>
                <a:lnTo>
                  <a:pt x="1034" y="1091"/>
                </a:lnTo>
                <a:lnTo>
                  <a:pt x="1064" y="1150"/>
                </a:lnTo>
                <a:lnTo>
                  <a:pt x="1091" y="1216"/>
                </a:lnTo>
                <a:lnTo>
                  <a:pt x="1112" y="1282"/>
                </a:lnTo>
                <a:lnTo>
                  <a:pt x="1127" y="1348"/>
                </a:lnTo>
                <a:lnTo>
                  <a:pt x="1136" y="1414"/>
                </a:lnTo>
                <a:lnTo>
                  <a:pt x="1139" y="1486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5088" name="Freeform 34"/>
          <p:cNvSpPr>
            <a:spLocks/>
          </p:cNvSpPr>
          <p:nvPr/>
        </p:nvSpPr>
        <p:spPr bwMode="auto">
          <a:xfrm>
            <a:off x="3598863" y="4675188"/>
            <a:ext cx="4560887" cy="611187"/>
          </a:xfrm>
          <a:custGeom>
            <a:avLst/>
            <a:gdLst>
              <a:gd name="T0" fmla="*/ 0 w 3028"/>
              <a:gd name="T1" fmla="*/ 0 h 405"/>
              <a:gd name="T2" fmla="*/ 12050 w 3028"/>
              <a:gd name="T3" fmla="*/ 54328 h 405"/>
              <a:gd name="T4" fmla="*/ 49706 w 3028"/>
              <a:gd name="T5" fmla="*/ 117710 h 405"/>
              <a:gd name="T6" fmla="*/ 111462 w 3028"/>
              <a:gd name="T7" fmla="*/ 173547 h 405"/>
              <a:gd name="T8" fmla="*/ 197317 w 3028"/>
              <a:gd name="T9" fmla="*/ 229384 h 405"/>
              <a:gd name="T10" fmla="*/ 295223 w 3028"/>
              <a:gd name="T11" fmla="*/ 276166 h 405"/>
              <a:gd name="T12" fmla="*/ 418734 w 3028"/>
              <a:gd name="T13" fmla="*/ 332003 h 405"/>
              <a:gd name="T14" fmla="*/ 566345 w 3028"/>
              <a:gd name="T15" fmla="*/ 380294 h 405"/>
              <a:gd name="T16" fmla="*/ 715463 w 3028"/>
              <a:gd name="T17" fmla="*/ 419531 h 405"/>
              <a:gd name="T18" fmla="*/ 887174 w 3028"/>
              <a:gd name="T19" fmla="*/ 458768 h 405"/>
              <a:gd name="T20" fmla="*/ 1060391 w 3028"/>
              <a:gd name="T21" fmla="*/ 498004 h 405"/>
              <a:gd name="T22" fmla="*/ 1441469 w 3028"/>
              <a:gd name="T23" fmla="*/ 553841 h 405"/>
              <a:gd name="T24" fmla="*/ 1860203 w 3028"/>
              <a:gd name="T25" fmla="*/ 593078 h 405"/>
              <a:gd name="T26" fmla="*/ 2280444 w 3028"/>
              <a:gd name="T27" fmla="*/ 609678 h 405"/>
              <a:gd name="T28" fmla="*/ 2699177 w 3028"/>
              <a:gd name="T29" fmla="*/ 593078 h 405"/>
              <a:gd name="T30" fmla="*/ 3117912 w 3028"/>
              <a:gd name="T31" fmla="*/ 553841 h 405"/>
              <a:gd name="T32" fmla="*/ 3498990 w 3028"/>
              <a:gd name="T33" fmla="*/ 498004 h 405"/>
              <a:gd name="T34" fmla="*/ 3672207 w 3028"/>
              <a:gd name="T35" fmla="*/ 458768 h 405"/>
              <a:gd name="T36" fmla="*/ 3845424 w 3028"/>
              <a:gd name="T37" fmla="*/ 419531 h 405"/>
              <a:gd name="T38" fmla="*/ 4005086 w 3028"/>
              <a:gd name="T39" fmla="*/ 380294 h 405"/>
              <a:gd name="T40" fmla="*/ 4140647 w 3028"/>
              <a:gd name="T41" fmla="*/ 332003 h 405"/>
              <a:gd name="T42" fmla="*/ 4264158 w 3028"/>
              <a:gd name="T43" fmla="*/ 276166 h 405"/>
              <a:gd name="T44" fmla="*/ 4362064 w 3028"/>
              <a:gd name="T45" fmla="*/ 229384 h 405"/>
              <a:gd name="T46" fmla="*/ 4447919 w 3028"/>
              <a:gd name="T47" fmla="*/ 173547 h 405"/>
              <a:gd name="T48" fmla="*/ 4509675 w 3028"/>
              <a:gd name="T49" fmla="*/ 117710 h 405"/>
              <a:gd name="T50" fmla="*/ 4547331 w 3028"/>
              <a:gd name="T51" fmla="*/ 54328 h 405"/>
              <a:gd name="T52" fmla="*/ 4559381 w 3028"/>
              <a:gd name="T53" fmla="*/ 0 h 40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3028"/>
              <a:gd name="T82" fmla="*/ 0 h 405"/>
              <a:gd name="T83" fmla="*/ 3028 w 3028"/>
              <a:gd name="T84" fmla="*/ 405 h 40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3028" h="405">
                <a:moveTo>
                  <a:pt x="0" y="0"/>
                </a:moveTo>
                <a:lnTo>
                  <a:pt x="8" y="36"/>
                </a:lnTo>
                <a:lnTo>
                  <a:pt x="33" y="78"/>
                </a:lnTo>
                <a:lnTo>
                  <a:pt x="74" y="115"/>
                </a:lnTo>
                <a:lnTo>
                  <a:pt x="131" y="152"/>
                </a:lnTo>
                <a:lnTo>
                  <a:pt x="196" y="183"/>
                </a:lnTo>
                <a:lnTo>
                  <a:pt x="278" y="220"/>
                </a:lnTo>
                <a:lnTo>
                  <a:pt x="376" y="252"/>
                </a:lnTo>
                <a:lnTo>
                  <a:pt x="475" y="278"/>
                </a:lnTo>
                <a:lnTo>
                  <a:pt x="589" y="304"/>
                </a:lnTo>
                <a:lnTo>
                  <a:pt x="704" y="330"/>
                </a:lnTo>
                <a:lnTo>
                  <a:pt x="957" y="367"/>
                </a:lnTo>
                <a:lnTo>
                  <a:pt x="1235" y="393"/>
                </a:lnTo>
                <a:lnTo>
                  <a:pt x="1514" y="404"/>
                </a:lnTo>
                <a:lnTo>
                  <a:pt x="1792" y="393"/>
                </a:lnTo>
                <a:lnTo>
                  <a:pt x="2070" y="367"/>
                </a:lnTo>
                <a:lnTo>
                  <a:pt x="2323" y="330"/>
                </a:lnTo>
                <a:lnTo>
                  <a:pt x="2438" y="304"/>
                </a:lnTo>
                <a:lnTo>
                  <a:pt x="2553" y="278"/>
                </a:lnTo>
                <a:lnTo>
                  <a:pt x="2659" y="252"/>
                </a:lnTo>
                <a:lnTo>
                  <a:pt x="2749" y="220"/>
                </a:lnTo>
                <a:lnTo>
                  <a:pt x="2831" y="183"/>
                </a:lnTo>
                <a:lnTo>
                  <a:pt x="2896" y="152"/>
                </a:lnTo>
                <a:lnTo>
                  <a:pt x="2953" y="115"/>
                </a:lnTo>
                <a:lnTo>
                  <a:pt x="2994" y="78"/>
                </a:lnTo>
                <a:lnTo>
                  <a:pt x="3019" y="36"/>
                </a:lnTo>
                <a:lnTo>
                  <a:pt x="3027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5089" name="Freeform 35"/>
          <p:cNvSpPr>
            <a:spLocks/>
          </p:cNvSpPr>
          <p:nvPr/>
        </p:nvSpPr>
        <p:spPr bwMode="auto">
          <a:xfrm>
            <a:off x="5989638" y="4676775"/>
            <a:ext cx="2170112" cy="220663"/>
          </a:xfrm>
          <a:custGeom>
            <a:avLst/>
            <a:gdLst>
              <a:gd name="T0" fmla="*/ 0 w 1441"/>
              <a:gd name="T1" fmla="*/ 0 h 146"/>
              <a:gd name="T2" fmla="*/ 12048 w 1441"/>
              <a:gd name="T3" fmla="*/ 21159 h 146"/>
              <a:gd name="T4" fmla="*/ 25602 w 1441"/>
              <a:gd name="T5" fmla="*/ 43830 h 146"/>
              <a:gd name="T6" fmla="*/ 99394 w 1441"/>
              <a:gd name="T7" fmla="*/ 80104 h 146"/>
              <a:gd name="T8" fmla="*/ 197283 w 1441"/>
              <a:gd name="T9" fmla="*/ 116377 h 146"/>
              <a:gd name="T10" fmla="*/ 344869 w 1441"/>
              <a:gd name="T11" fmla="*/ 152650 h 146"/>
              <a:gd name="T12" fmla="*/ 506008 w 1441"/>
              <a:gd name="T13" fmla="*/ 175321 h 146"/>
              <a:gd name="T14" fmla="*/ 689737 w 1441"/>
              <a:gd name="T15" fmla="*/ 196481 h 146"/>
              <a:gd name="T16" fmla="*/ 887020 w 1441"/>
              <a:gd name="T17" fmla="*/ 211595 h 146"/>
              <a:gd name="T18" fmla="*/ 1084303 w 1441"/>
              <a:gd name="T19" fmla="*/ 219152 h 146"/>
              <a:gd name="T20" fmla="*/ 1281586 w 1441"/>
              <a:gd name="T21" fmla="*/ 211595 h 146"/>
              <a:gd name="T22" fmla="*/ 1478869 w 1441"/>
              <a:gd name="T23" fmla="*/ 196481 h 146"/>
              <a:gd name="T24" fmla="*/ 1664104 w 1441"/>
              <a:gd name="T25" fmla="*/ 175321 h 146"/>
              <a:gd name="T26" fmla="*/ 1835785 w 1441"/>
              <a:gd name="T27" fmla="*/ 152650 h 146"/>
              <a:gd name="T28" fmla="*/ 1971323 w 1441"/>
              <a:gd name="T29" fmla="*/ 116377 h 146"/>
              <a:gd name="T30" fmla="*/ 2070718 w 1441"/>
              <a:gd name="T31" fmla="*/ 80104 h 146"/>
              <a:gd name="T32" fmla="*/ 2144510 w 1441"/>
              <a:gd name="T33" fmla="*/ 43830 h 146"/>
              <a:gd name="T34" fmla="*/ 2168606 w 1441"/>
              <a:gd name="T35" fmla="*/ 21159 h 146"/>
              <a:gd name="T36" fmla="*/ 2168606 w 1441"/>
              <a:gd name="T37" fmla="*/ 0 h 1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41"/>
              <a:gd name="T58" fmla="*/ 0 h 146"/>
              <a:gd name="T59" fmla="*/ 1441 w 1441"/>
              <a:gd name="T60" fmla="*/ 146 h 1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41" h="146">
                <a:moveTo>
                  <a:pt x="0" y="0"/>
                </a:moveTo>
                <a:lnTo>
                  <a:pt x="8" y="14"/>
                </a:lnTo>
                <a:lnTo>
                  <a:pt x="17" y="29"/>
                </a:lnTo>
                <a:lnTo>
                  <a:pt x="66" y="53"/>
                </a:lnTo>
                <a:lnTo>
                  <a:pt x="131" y="77"/>
                </a:lnTo>
                <a:lnTo>
                  <a:pt x="229" y="101"/>
                </a:lnTo>
                <a:lnTo>
                  <a:pt x="336" y="116"/>
                </a:lnTo>
                <a:lnTo>
                  <a:pt x="458" y="130"/>
                </a:lnTo>
                <a:lnTo>
                  <a:pt x="589" y="140"/>
                </a:lnTo>
                <a:lnTo>
                  <a:pt x="720" y="145"/>
                </a:lnTo>
                <a:lnTo>
                  <a:pt x="851" y="140"/>
                </a:lnTo>
                <a:lnTo>
                  <a:pt x="982" y="130"/>
                </a:lnTo>
                <a:lnTo>
                  <a:pt x="1105" y="116"/>
                </a:lnTo>
                <a:lnTo>
                  <a:pt x="1219" y="101"/>
                </a:lnTo>
                <a:lnTo>
                  <a:pt x="1309" y="77"/>
                </a:lnTo>
                <a:lnTo>
                  <a:pt x="1375" y="53"/>
                </a:lnTo>
                <a:lnTo>
                  <a:pt x="1424" y="29"/>
                </a:lnTo>
                <a:lnTo>
                  <a:pt x="1440" y="14"/>
                </a:lnTo>
                <a:lnTo>
                  <a:pt x="144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5090" name="Rectangle 36"/>
          <p:cNvSpPr>
            <a:spLocks noGrp="1" noChangeArrowheads="1"/>
          </p:cNvSpPr>
          <p:nvPr>
            <p:ph type="title"/>
          </p:nvPr>
        </p:nvSpPr>
        <p:spPr>
          <a:xfrm>
            <a:off x="703263" y="152400"/>
            <a:ext cx="7807325" cy="465138"/>
          </a:xfrm>
        </p:spPr>
        <p:txBody>
          <a:bodyPr/>
          <a:lstStyle/>
          <a:p>
            <a:pPr eaLnBrk="1" hangingPunct="1"/>
            <a:r>
              <a:rPr lang="pt-BR" smtClean="0"/>
              <a:t>Planejamento Parcial - Exemplo</a:t>
            </a:r>
          </a:p>
        </p:txBody>
      </p:sp>
      <p:grpSp>
        <p:nvGrpSpPr>
          <p:cNvPr id="45091" name="Group 40"/>
          <p:cNvGrpSpPr>
            <a:grpSpLocks/>
          </p:cNvGrpSpPr>
          <p:nvPr/>
        </p:nvGrpSpPr>
        <p:grpSpPr bwMode="auto">
          <a:xfrm>
            <a:off x="5334000" y="1371600"/>
            <a:ext cx="3886200" cy="1295400"/>
            <a:chOff x="3360" y="864"/>
            <a:chExt cx="2448" cy="816"/>
          </a:xfrm>
        </p:grpSpPr>
        <p:sp>
          <p:nvSpPr>
            <p:cNvPr id="45095" name="Text Box 38"/>
            <p:cNvSpPr txBox="1">
              <a:spLocks noChangeArrowheads="1"/>
            </p:cNvSpPr>
            <p:nvPr/>
          </p:nvSpPr>
          <p:spPr bwMode="auto">
            <a:xfrm>
              <a:off x="3360" y="864"/>
              <a:ext cx="2448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chemeClr val="hlink"/>
                  </a:solidFill>
                </a:rPr>
                <a:t>Outra ameaça: sair da loja de ferramentas sem comprar a Furadeira</a:t>
              </a:r>
            </a:p>
          </p:txBody>
        </p:sp>
        <p:sp>
          <p:nvSpPr>
            <p:cNvPr id="45096" name="Line 39"/>
            <p:cNvSpPr>
              <a:spLocks noChangeShapeType="1"/>
            </p:cNvSpPr>
            <p:nvPr/>
          </p:nvSpPr>
          <p:spPr bwMode="auto">
            <a:xfrm flipH="1">
              <a:off x="4704" y="1248"/>
              <a:ext cx="44" cy="43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339975" y="2852738"/>
            <a:ext cx="4410075" cy="706437"/>
            <a:chOff x="1474" y="1797"/>
            <a:chExt cx="2778" cy="445"/>
          </a:xfrm>
        </p:grpSpPr>
        <p:sp>
          <p:nvSpPr>
            <p:cNvPr id="45093" name="Freeform 28"/>
            <p:cNvSpPr>
              <a:spLocks/>
            </p:cNvSpPr>
            <p:nvPr/>
          </p:nvSpPr>
          <p:spPr bwMode="auto">
            <a:xfrm>
              <a:off x="1474" y="1965"/>
              <a:ext cx="2778" cy="277"/>
            </a:xfrm>
            <a:custGeom>
              <a:avLst/>
              <a:gdLst>
                <a:gd name="T0" fmla="*/ 0 w 2928"/>
                <a:gd name="T1" fmla="*/ 276 h 292"/>
                <a:gd name="T2" fmla="*/ 260 w 2928"/>
                <a:gd name="T3" fmla="*/ 273 h 292"/>
                <a:gd name="T4" fmla="*/ 507 w 2928"/>
                <a:gd name="T5" fmla="*/ 263 h 292"/>
                <a:gd name="T6" fmla="*/ 742 w 2928"/>
                <a:gd name="T7" fmla="*/ 250 h 292"/>
                <a:gd name="T8" fmla="*/ 849 w 2928"/>
                <a:gd name="T9" fmla="*/ 244 h 292"/>
                <a:gd name="T10" fmla="*/ 951 w 2928"/>
                <a:gd name="T11" fmla="*/ 234 h 292"/>
                <a:gd name="T12" fmla="*/ 1046 w 2928"/>
                <a:gd name="T13" fmla="*/ 224 h 292"/>
                <a:gd name="T14" fmla="*/ 1128 w 2928"/>
                <a:gd name="T15" fmla="*/ 214 h 292"/>
                <a:gd name="T16" fmla="*/ 1205 w 2928"/>
                <a:gd name="T17" fmla="*/ 201 h 292"/>
                <a:gd name="T18" fmla="*/ 1268 w 2928"/>
                <a:gd name="T19" fmla="*/ 189 h 292"/>
                <a:gd name="T20" fmla="*/ 1319 w 2928"/>
                <a:gd name="T21" fmla="*/ 178 h 292"/>
                <a:gd name="T22" fmla="*/ 1357 w 2928"/>
                <a:gd name="T23" fmla="*/ 166 h 292"/>
                <a:gd name="T24" fmla="*/ 1382 w 2928"/>
                <a:gd name="T25" fmla="*/ 153 h 292"/>
                <a:gd name="T26" fmla="*/ 1388 w 2928"/>
                <a:gd name="T27" fmla="*/ 139 h 292"/>
                <a:gd name="T28" fmla="*/ 1395 w 2928"/>
                <a:gd name="T29" fmla="*/ 127 h 292"/>
                <a:gd name="T30" fmla="*/ 1420 w 2928"/>
                <a:gd name="T31" fmla="*/ 114 h 292"/>
                <a:gd name="T32" fmla="*/ 1458 w 2928"/>
                <a:gd name="T33" fmla="*/ 101 h 292"/>
                <a:gd name="T34" fmla="*/ 1509 w 2928"/>
                <a:gd name="T35" fmla="*/ 88 h 292"/>
                <a:gd name="T36" fmla="*/ 1572 w 2928"/>
                <a:gd name="T37" fmla="*/ 78 h 292"/>
                <a:gd name="T38" fmla="*/ 1642 w 2928"/>
                <a:gd name="T39" fmla="*/ 65 h 292"/>
                <a:gd name="T40" fmla="*/ 1731 w 2928"/>
                <a:gd name="T41" fmla="*/ 55 h 292"/>
                <a:gd name="T42" fmla="*/ 1820 w 2928"/>
                <a:gd name="T43" fmla="*/ 46 h 292"/>
                <a:gd name="T44" fmla="*/ 1921 w 2928"/>
                <a:gd name="T45" fmla="*/ 36 h 292"/>
                <a:gd name="T46" fmla="*/ 2028 w 2928"/>
                <a:gd name="T47" fmla="*/ 27 h 292"/>
                <a:gd name="T48" fmla="*/ 2264 w 2928"/>
                <a:gd name="T49" fmla="*/ 13 h 292"/>
                <a:gd name="T50" fmla="*/ 2517 w 2928"/>
                <a:gd name="T51" fmla="*/ 4 h 292"/>
                <a:gd name="T52" fmla="*/ 2777 w 2928"/>
                <a:gd name="T53" fmla="*/ 0 h 29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928"/>
                <a:gd name="T82" fmla="*/ 0 h 292"/>
                <a:gd name="T83" fmla="*/ 2928 w 2928"/>
                <a:gd name="T84" fmla="*/ 292 h 29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928" h="292">
                  <a:moveTo>
                    <a:pt x="0" y="291"/>
                  </a:moveTo>
                  <a:lnTo>
                    <a:pt x="274" y="288"/>
                  </a:lnTo>
                  <a:lnTo>
                    <a:pt x="534" y="277"/>
                  </a:lnTo>
                  <a:lnTo>
                    <a:pt x="782" y="264"/>
                  </a:lnTo>
                  <a:lnTo>
                    <a:pt x="895" y="257"/>
                  </a:lnTo>
                  <a:lnTo>
                    <a:pt x="1002" y="247"/>
                  </a:lnTo>
                  <a:lnTo>
                    <a:pt x="1102" y="236"/>
                  </a:lnTo>
                  <a:lnTo>
                    <a:pt x="1189" y="226"/>
                  </a:lnTo>
                  <a:lnTo>
                    <a:pt x="1270" y="212"/>
                  </a:lnTo>
                  <a:lnTo>
                    <a:pt x="1336" y="199"/>
                  </a:lnTo>
                  <a:lnTo>
                    <a:pt x="1390" y="188"/>
                  </a:lnTo>
                  <a:lnTo>
                    <a:pt x="1430" y="175"/>
                  </a:lnTo>
                  <a:lnTo>
                    <a:pt x="1457" y="161"/>
                  </a:lnTo>
                  <a:lnTo>
                    <a:pt x="1463" y="147"/>
                  </a:lnTo>
                  <a:lnTo>
                    <a:pt x="1470" y="134"/>
                  </a:lnTo>
                  <a:lnTo>
                    <a:pt x="1497" y="120"/>
                  </a:lnTo>
                  <a:lnTo>
                    <a:pt x="1537" y="106"/>
                  </a:lnTo>
                  <a:lnTo>
                    <a:pt x="1590" y="93"/>
                  </a:lnTo>
                  <a:lnTo>
                    <a:pt x="1657" y="82"/>
                  </a:lnTo>
                  <a:lnTo>
                    <a:pt x="1731" y="69"/>
                  </a:lnTo>
                  <a:lnTo>
                    <a:pt x="1824" y="58"/>
                  </a:lnTo>
                  <a:lnTo>
                    <a:pt x="1918" y="48"/>
                  </a:lnTo>
                  <a:lnTo>
                    <a:pt x="2025" y="38"/>
                  </a:lnTo>
                  <a:lnTo>
                    <a:pt x="2138" y="28"/>
                  </a:lnTo>
                  <a:lnTo>
                    <a:pt x="2386" y="14"/>
                  </a:lnTo>
                  <a:lnTo>
                    <a:pt x="2653" y="4"/>
                  </a:lnTo>
                  <a:lnTo>
                    <a:pt x="2927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094" name="Text Box 46"/>
            <p:cNvSpPr txBox="1">
              <a:spLocks noChangeArrowheads="1"/>
            </p:cNvSpPr>
            <p:nvPr/>
          </p:nvSpPr>
          <p:spPr bwMode="auto">
            <a:xfrm>
              <a:off x="2381" y="1797"/>
              <a:ext cx="130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Resolve a ameaça</a:t>
              </a:r>
              <a:endParaRPr lang="pt-BR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CA3CAA2A-9690-4556-AF6B-6CE30EF7EFA6}" type="slidenum">
              <a:rPr lang="pt-BR"/>
              <a:pPr defTabSz="762000"/>
              <a:t>44</a:t>
            </a:fld>
            <a:endParaRPr lang="pt-BR"/>
          </a:p>
        </p:txBody>
      </p:sp>
      <p:sp>
        <p:nvSpPr>
          <p:cNvPr id="460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Engenharia do conhecimento</a:t>
            </a:r>
          </a:p>
        </p:txBody>
      </p:sp>
      <p:sp>
        <p:nvSpPr>
          <p:cNvPr id="4608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Decidir sobre o que falar</a:t>
            </a:r>
          </a:p>
          <a:p>
            <a:pPr eaLnBrk="1" hangingPunct="1"/>
            <a:r>
              <a:rPr lang="pt-BR" smtClean="0"/>
              <a:t>Decidir sobre um vocabulário de condições, operadores e objetos</a:t>
            </a:r>
          </a:p>
          <a:p>
            <a:pPr eaLnBrk="1" hangingPunct="1"/>
            <a:r>
              <a:rPr lang="pt-BR" smtClean="0"/>
              <a:t>Codificar os operadores para o domínio</a:t>
            </a:r>
          </a:p>
          <a:p>
            <a:pPr eaLnBrk="1" hangingPunct="1"/>
            <a:r>
              <a:rPr lang="pt-BR" smtClean="0"/>
              <a:t>Codificar uma descrição da instância do problema</a:t>
            </a:r>
          </a:p>
          <a:p>
            <a:pPr eaLnBrk="1" hangingPunct="1"/>
            <a:r>
              <a:rPr lang="pt-BR" smtClean="0"/>
              <a:t>Colocar o problema para o planejador existente e obter os planos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B6F68AAA-05C0-47E8-B3EE-BA56D97D3258}" type="slidenum">
              <a:rPr lang="pt-BR"/>
              <a:pPr defTabSz="762000"/>
              <a:t>45</a:t>
            </a:fld>
            <a:endParaRPr lang="pt-BR"/>
          </a:p>
        </p:txBody>
      </p:sp>
      <p:sp>
        <p:nvSpPr>
          <p:cNvPr id="4710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465138"/>
          </a:xfrm>
        </p:spPr>
        <p:txBody>
          <a:bodyPr/>
          <a:lstStyle/>
          <a:p>
            <a:pPr eaLnBrk="1" hangingPunct="1"/>
            <a:r>
              <a:rPr lang="pt-BR" smtClean="0"/>
              <a:t>Voltando ao exemplo dos blocos</a:t>
            </a:r>
          </a:p>
        </p:txBody>
      </p:sp>
      <p:sp>
        <p:nvSpPr>
          <p:cNvPr id="4710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Executar planejador!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C9288FAF-B783-4CCA-8D55-0E08B4E7DDA3}" type="slidenum">
              <a:rPr lang="pt-BR"/>
              <a:pPr defTabSz="762000"/>
              <a:t>46</a:t>
            </a:fld>
            <a:endParaRPr lang="pt-BR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Mundo dos blocos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908050"/>
            <a:ext cx="7975600" cy="5256213"/>
          </a:xfrm>
        </p:spPr>
        <p:txBody>
          <a:bodyPr/>
          <a:lstStyle/>
          <a:p>
            <a:pPr eaLnBrk="1" hangingPunct="1"/>
            <a:r>
              <a:rPr lang="pt-BR" smtClean="0"/>
              <a:t>Init: </a:t>
            </a:r>
            <a:r>
              <a:rPr lang="pt-BR" b="0" smtClean="0"/>
              <a:t>On(C,A) On(A,Table) Clear(B) On(B,Table) Clear(C)</a:t>
            </a:r>
          </a:p>
          <a:p>
            <a:pPr eaLnBrk="1" hangingPunct="1"/>
            <a:r>
              <a:rPr lang="pt-BR" smtClean="0"/>
              <a:t>Goal: </a:t>
            </a:r>
            <a:r>
              <a:rPr lang="pt-BR" b="0" smtClean="0"/>
              <a:t>On(A,B) On(B,C)</a:t>
            </a:r>
          </a:p>
          <a:p>
            <a:pPr eaLnBrk="1" hangingPunct="1"/>
            <a:r>
              <a:rPr lang="pt-BR" smtClean="0"/>
              <a:t>Operator</a:t>
            </a:r>
          </a:p>
          <a:p>
            <a:pPr lvl="1" eaLnBrk="1" hangingPunct="1">
              <a:spcBef>
                <a:spcPct val="10000"/>
              </a:spcBef>
            </a:pPr>
            <a:r>
              <a:rPr lang="pt-BR" sz="1600" smtClean="0"/>
              <a:t>Op(ACTION: PutOnTable(b, x),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pt-BR" sz="1600" smtClean="0"/>
              <a:t>	PRECOND: On(b, x) ^ Clear(b),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pt-BR" sz="1600" smtClean="0"/>
              <a:t>	EFFECT: On(b, Table) ^ Clear(x) ^ </a:t>
            </a:r>
            <a:r>
              <a:rPr lang="pt-BR" sz="1600" smtClean="0">
                <a:sym typeface="Symbol" pitchFamily="18" charset="2"/>
              </a:rPr>
              <a:t></a:t>
            </a:r>
            <a:r>
              <a:rPr lang="pt-BR" sz="1600" smtClean="0"/>
              <a:t>On(b, x))</a:t>
            </a:r>
          </a:p>
          <a:p>
            <a:pPr lvl="1" eaLnBrk="1" hangingPunct="1">
              <a:spcBef>
                <a:spcPct val="10000"/>
              </a:spcBef>
            </a:pPr>
            <a:r>
              <a:rPr lang="pt-BR" sz="1600" smtClean="0"/>
              <a:t>Op(ACTION: PutOn(b, x, y),</a:t>
            </a:r>
          </a:p>
          <a:p>
            <a:pPr lvl="1" eaLnBrk="1" hangingPunct="1">
              <a:buFontTx/>
              <a:buNone/>
            </a:pPr>
            <a:r>
              <a:rPr lang="pt-BR" sz="1600" smtClean="0"/>
              <a:t>     PRECOND: On(b, x) ^ Clear(b) ^ Clear(y)</a:t>
            </a:r>
          </a:p>
          <a:p>
            <a:pPr lvl="1" eaLnBrk="1" hangingPunct="1">
              <a:buFontTx/>
              <a:buNone/>
            </a:pPr>
            <a:r>
              <a:rPr lang="pt-BR" sz="1600" smtClean="0"/>
              <a:t>	EFFECT: On(b, y) ^ Clear(x) ^  </a:t>
            </a:r>
            <a:r>
              <a:rPr lang="pt-BR" sz="1600" smtClean="0">
                <a:sym typeface="Symbol" pitchFamily="18" charset="2"/>
              </a:rPr>
              <a:t></a:t>
            </a:r>
            <a:r>
              <a:rPr lang="pt-BR" sz="1600" smtClean="0"/>
              <a:t>On(b, x) ^ </a:t>
            </a:r>
            <a:r>
              <a:rPr lang="pt-BR" sz="1600" smtClean="0">
                <a:sym typeface="Symbol" pitchFamily="18" charset="2"/>
              </a:rPr>
              <a:t></a:t>
            </a:r>
            <a:r>
              <a:rPr lang="pt-BR" sz="1600" smtClean="0"/>
              <a:t>Clear(y))</a:t>
            </a:r>
          </a:p>
          <a:p>
            <a:pPr lvl="1" eaLnBrk="1" hangingPunct="1">
              <a:spcBef>
                <a:spcPct val="10000"/>
              </a:spcBef>
            </a:pPr>
            <a:r>
              <a:rPr lang="pt-BR" sz="1600" smtClean="0"/>
              <a:t>Onde, Clear(x) significa “existe espaço livre em cima de x”</a:t>
            </a:r>
          </a:p>
          <a:p>
            <a:pPr lvl="1" eaLnBrk="1" hangingPunct="1"/>
            <a:endParaRPr lang="pt-BR" sz="1600" smtClean="0"/>
          </a:p>
          <a:p>
            <a:pPr eaLnBrk="1" hangingPunct="1"/>
            <a:endParaRPr lang="pt-BR" smtClean="0"/>
          </a:p>
        </p:txBody>
      </p:sp>
      <p:sp>
        <p:nvSpPr>
          <p:cNvPr id="48133" name="Rectangle 4" descr="Granito"/>
          <p:cNvSpPr>
            <a:spLocks noChangeArrowheads="1"/>
          </p:cNvSpPr>
          <p:nvPr/>
        </p:nvSpPr>
        <p:spPr bwMode="auto">
          <a:xfrm>
            <a:off x="1343025" y="6502400"/>
            <a:ext cx="3228975" cy="1555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8134" name="Text Box 5"/>
          <p:cNvSpPr txBox="1">
            <a:spLocks noChangeArrowheads="1"/>
          </p:cNvSpPr>
          <p:nvPr/>
        </p:nvSpPr>
        <p:spPr bwMode="auto">
          <a:xfrm>
            <a:off x="2265363" y="6045200"/>
            <a:ext cx="366712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/>
              <a:t>B</a:t>
            </a:r>
          </a:p>
        </p:txBody>
      </p:sp>
      <p:sp>
        <p:nvSpPr>
          <p:cNvPr id="48135" name="Text Box 6"/>
          <p:cNvSpPr txBox="1">
            <a:spLocks noChangeArrowheads="1"/>
          </p:cNvSpPr>
          <p:nvPr/>
        </p:nvSpPr>
        <p:spPr bwMode="auto">
          <a:xfrm>
            <a:off x="3255963" y="5588000"/>
            <a:ext cx="381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/>
              <a:t>C</a:t>
            </a: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3255963" y="6045200"/>
            <a:ext cx="366712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/>
              <a:t>A</a:t>
            </a:r>
          </a:p>
        </p:txBody>
      </p:sp>
      <p:sp>
        <p:nvSpPr>
          <p:cNvPr id="48137" name="Text Box 8"/>
          <p:cNvSpPr txBox="1">
            <a:spLocks noChangeArrowheads="1"/>
          </p:cNvSpPr>
          <p:nvPr/>
        </p:nvSpPr>
        <p:spPr bwMode="auto">
          <a:xfrm>
            <a:off x="7065963" y="5130800"/>
            <a:ext cx="366712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/>
              <a:t>A</a:t>
            </a: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7065963" y="5588000"/>
            <a:ext cx="366712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/>
              <a:t>B</a:t>
            </a:r>
          </a:p>
        </p:txBody>
      </p:sp>
      <p:sp>
        <p:nvSpPr>
          <p:cNvPr id="48139" name="Text Box 10"/>
          <p:cNvSpPr txBox="1">
            <a:spLocks noChangeArrowheads="1"/>
          </p:cNvSpPr>
          <p:nvPr/>
        </p:nvSpPr>
        <p:spPr bwMode="auto">
          <a:xfrm>
            <a:off x="7065963" y="6045200"/>
            <a:ext cx="381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/>
              <a:t>C</a:t>
            </a: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1331913" y="5218113"/>
            <a:ext cx="1682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/>
              <a:t>Estado inicial</a:t>
            </a:r>
          </a:p>
        </p:txBody>
      </p:sp>
      <p:sp>
        <p:nvSpPr>
          <p:cNvPr id="48141" name="Text Box 12"/>
          <p:cNvSpPr txBox="1">
            <a:spLocks noChangeArrowheads="1"/>
          </p:cNvSpPr>
          <p:nvPr/>
        </p:nvSpPr>
        <p:spPr bwMode="auto">
          <a:xfrm>
            <a:off x="5292725" y="5146675"/>
            <a:ext cx="1511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/>
              <a:t>Estado final</a:t>
            </a:r>
          </a:p>
        </p:txBody>
      </p:sp>
      <p:sp>
        <p:nvSpPr>
          <p:cNvPr id="48142" name="Rectangle 13" descr="Granito"/>
          <p:cNvSpPr>
            <a:spLocks noChangeArrowheads="1"/>
          </p:cNvSpPr>
          <p:nvPr/>
        </p:nvSpPr>
        <p:spPr bwMode="auto">
          <a:xfrm>
            <a:off x="5159375" y="6513513"/>
            <a:ext cx="3228975" cy="1555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4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49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Número de Slide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6F313A31-8BED-454D-9C78-6C23289FDC77}" type="slidenum">
              <a:rPr lang="pt-BR"/>
              <a:pPr defTabSz="762000"/>
              <a:t>47</a:t>
            </a:fld>
            <a:endParaRPr lang="pt-BR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304800"/>
            <a:ext cx="8189912" cy="465138"/>
          </a:xfrm>
        </p:spPr>
        <p:txBody>
          <a:bodyPr/>
          <a:lstStyle/>
          <a:p>
            <a:pPr eaLnBrk="1" hangingPunct="1"/>
            <a:r>
              <a:rPr lang="pt-BR" smtClean="0"/>
              <a:t>Mundo dos Blocos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0650" y="981075"/>
            <a:ext cx="1047750" cy="657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5113" y="5661025"/>
            <a:ext cx="1038225" cy="866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9158" name="Text Box 7"/>
          <p:cNvSpPr txBox="1">
            <a:spLocks noChangeArrowheads="1"/>
          </p:cNvSpPr>
          <p:nvPr/>
        </p:nvSpPr>
        <p:spPr bwMode="auto">
          <a:xfrm>
            <a:off x="3238500" y="1119188"/>
            <a:ext cx="7747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 b="1"/>
              <a:t>Start</a:t>
            </a:r>
          </a:p>
        </p:txBody>
      </p:sp>
      <p:sp>
        <p:nvSpPr>
          <p:cNvPr id="49159" name="Text Box 10"/>
          <p:cNvSpPr txBox="1">
            <a:spLocks noChangeArrowheads="1"/>
          </p:cNvSpPr>
          <p:nvPr/>
        </p:nvSpPr>
        <p:spPr bwMode="auto">
          <a:xfrm>
            <a:off x="1530350" y="1555750"/>
            <a:ext cx="42926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400"/>
              <a:t>On(C,A) On(A,Table) Clear(B) On(B,Table) Clear(C)</a:t>
            </a:r>
          </a:p>
        </p:txBody>
      </p:sp>
      <p:sp>
        <p:nvSpPr>
          <p:cNvPr id="49160" name="Text Box 11"/>
          <p:cNvSpPr txBox="1">
            <a:spLocks noChangeArrowheads="1"/>
          </p:cNvSpPr>
          <p:nvPr/>
        </p:nvSpPr>
        <p:spPr bwMode="auto">
          <a:xfrm>
            <a:off x="3355975" y="6188075"/>
            <a:ext cx="677863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 b="1"/>
              <a:t>End</a:t>
            </a:r>
          </a:p>
        </p:txBody>
      </p:sp>
      <p:sp>
        <p:nvSpPr>
          <p:cNvPr id="49161" name="Text Box 12"/>
          <p:cNvSpPr txBox="1">
            <a:spLocks noChangeArrowheads="1"/>
          </p:cNvSpPr>
          <p:nvPr/>
        </p:nvSpPr>
        <p:spPr bwMode="auto">
          <a:xfrm>
            <a:off x="2901950" y="5830888"/>
            <a:ext cx="152558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400"/>
              <a:t>On(A,B) On(B,C)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Número de Slide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B7044D2D-DBA5-44FC-8AB2-6553BF8B124F}" type="slidenum">
              <a:rPr lang="pt-BR"/>
              <a:pPr defTabSz="762000"/>
              <a:t>48</a:t>
            </a:fld>
            <a:endParaRPr lang="pt-BR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304800"/>
            <a:ext cx="8189912" cy="465138"/>
          </a:xfrm>
        </p:spPr>
        <p:txBody>
          <a:bodyPr/>
          <a:lstStyle/>
          <a:p>
            <a:pPr eaLnBrk="1" hangingPunct="1"/>
            <a:r>
              <a:rPr lang="pt-BR" smtClean="0"/>
              <a:t>Mundo dos Blocos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0650" y="981075"/>
            <a:ext cx="1047750" cy="657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5113" y="5661025"/>
            <a:ext cx="1038225" cy="866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3238500" y="1119188"/>
            <a:ext cx="7747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 b="1"/>
              <a:t>Start</a:t>
            </a:r>
          </a:p>
        </p:txBody>
      </p: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1530350" y="1555750"/>
            <a:ext cx="42926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400"/>
              <a:t>On(C,A) On(A,Table) Clear(B) On(B,Table) Clear(C)</a:t>
            </a:r>
          </a:p>
        </p:txBody>
      </p:sp>
      <p:sp>
        <p:nvSpPr>
          <p:cNvPr id="50184" name="Text Box 9"/>
          <p:cNvSpPr txBox="1">
            <a:spLocks noChangeArrowheads="1"/>
          </p:cNvSpPr>
          <p:nvPr/>
        </p:nvSpPr>
        <p:spPr bwMode="auto">
          <a:xfrm>
            <a:off x="3355975" y="6188075"/>
            <a:ext cx="677863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 b="1"/>
              <a:t>End</a:t>
            </a:r>
          </a:p>
        </p:txBody>
      </p:sp>
      <p:sp>
        <p:nvSpPr>
          <p:cNvPr id="50185" name="Text Box 10"/>
          <p:cNvSpPr txBox="1">
            <a:spLocks noChangeArrowheads="1"/>
          </p:cNvSpPr>
          <p:nvPr/>
        </p:nvSpPr>
        <p:spPr bwMode="auto">
          <a:xfrm>
            <a:off x="2901950" y="5830888"/>
            <a:ext cx="152558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400"/>
              <a:t>On(A,B) On(B,C)</a:t>
            </a:r>
          </a:p>
        </p:txBody>
      </p:sp>
      <p:sp>
        <p:nvSpPr>
          <p:cNvPr id="50186" name="Text Box 12"/>
          <p:cNvSpPr txBox="1">
            <a:spLocks noChangeArrowheads="1"/>
          </p:cNvSpPr>
          <p:nvPr/>
        </p:nvSpPr>
        <p:spPr bwMode="auto">
          <a:xfrm>
            <a:off x="5588000" y="3379788"/>
            <a:ext cx="15652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 b="1"/>
              <a:t>PutOn(B,C)</a:t>
            </a:r>
          </a:p>
        </p:txBody>
      </p:sp>
      <p:sp>
        <p:nvSpPr>
          <p:cNvPr id="50187" name="Text Box 13"/>
          <p:cNvSpPr txBox="1">
            <a:spLocks noChangeArrowheads="1"/>
          </p:cNvSpPr>
          <p:nvPr/>
        </p:nvSpPr>
        <p:spPr bwMode="auto">
          <a:xfrm>
            <a:off x="5219700" y="3068638"/>
            <a:ext cx="222408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400"/>
              <a:t>Clear(B) On(B,z) Clear(C)</a:t>
            </a:r>
          </a:p>
        </p:txBody>
      </p:sp>
      <p:sp>
        <p:nvSpPr>
          <p:cNvPr id="50188" name="Line 14"/>
          <p:cNvSpPr>
            <a:spLocks noChangeShapeType="1"/>
          </p:cNvSpPr>
          <p:nvPr/>
        </p:nvSpPr>
        <p:spPr bwMode="auto">
          <a:xfrm flipH="1">
            <a:off x="4067175" y="3860800"/>
            <a:ext cx="2233613" cy="1944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0189" name="Line 15"/>
          <p:cNvSpPr>
            <a:spLocks noChangeShapeType="1"/>
          </p:cNvSpPr>
          <p:nvPr/>
        </p:nvSpPr>
        <p:spPr bwMode="auto">
          <a:xfrm>
            <a:off x="5437188" y="1844675"/>
            <a:ext cx="1655762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0190" name="Line 18"/>
          <p:cNvSpPr>
            <a:spLocks noChangeShapeType="1"/>
          </p:cNvSpPr>
          <p:nvPr/>
        </p:nvSpPr>
        <p:spPr bwMode="auto">
          <a:xfrm>
            <a:off x="4716463" y="1844675"/>
            <a:ext cx="1655762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0191" name="Line 19"/>
          <p:cNvSpPr>
            <a:spLocks noChangeShapeType="1"/>
          </p:cNvSpPr>
          <p:nvPr/>
        </p:nvSpPr>
        <p:spPr bwMode="auto">
          <a:xfrm>
            <a:off x="3995738" y="1844675"/>
            <a:ext cx="1655762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Número de Slide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40685385-265B-4655-A318-6DB51A0ABC3F}" type="slidenum">
              <a:rPr lang="pt-BR"/>
              <a:pPr defTabSz="762000"/>
              <a:t>49</a:t>
            </a:fld>
            <a:endParaRPr lang="pt-BR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304800"/>
            <a:ext cx="8189912" cy="465138"/>
          </a:xfrm>
        </p:spPr>
        <p:txBody>
          <a:bodyPr/>
          <a:lstStyle/>
          <a:p>
            <a:pPr eaLnBrk="1" hangingPunct="1"/>
            <a:r>
              <a:rPr lang="pt-BR" smtClean="0"/>
              <a:t>Mundo dos Blocos</a:t>
            </a:r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0650" y="981075"/>
            <a:ext cx="1047750" cy="657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5120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5113" y="5661025"/>
            <a:ext cx="1038225" cy="866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3238500" y="1119188"/>
            <a:ext cx="7747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 b="1"/>
              <a:t>Start</a:t>
            </a:r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1530350" y="1555750"/>
            <a:ext cx="42926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400"/>
              <a:t>On(C,A) On(A,Table) Clear(B) On(B,Table) Clear(C)</a:t>
            </a: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3355975" y="6188075"/>
            <a:ext cx="677863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 b="1"/>
              <a:t>End</a:t>
            </a:r>
          </a:p>
        </p:txBody>
      </p:sp>
      <p:sp>
        <p:nvSpPr>
          <p:cNvPr id="51209" name="Text Box 10"/>
          <p:cNvSpPr txBox="1">
            <a:spLocks noChangeArrowheads="1"/>
          </p:cNvSpPr>
          <p:nvPr/>
        </p:nvSpPr>
        <p:spPr bwMode="auto">
          <a:xfrm>
            <a:off x="2901950" y="5830888"/>
            <a:ext cx="152558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400"/>
              <a:t>On(A,B) On(B,C)</a:t>
            </a:r>
          </a:p>
        </p:txBody>
      </p:sp>
      <p:sp>
        <p:nvSpPr>
          <p:cNvPr id="51210" name="Text Box 11"/>
          <p:cNvSpPr txBox="1">
            <a:spLocks noChangeArrowheads="1"/>
          </p:cNvSpPr>
          <p:nvPr/>
        </p:nvSpPr>
        <p:spPr bwMode="auto">
          <a:xfrm>
            <a:off x="5156200" y="3379788"/>
            <a:ext cx="15652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 b="1"/>
              <a:t>PutOn(B,C)</a:t>
            </a:r>
          </a:p>
        </p:txBody>
      </p:sp>
      <p:sp>
        <p:nvSpPr>
          <p:cNvPr id="51211" name="Text Box 12"/>
          <p:cNvSpPr txBox="1">
            <a:spLocks noChangeArrowheads="1"/>
          </p:cNvSpPr>
          <p:nvPr/>
        </p:nvSpPr>
        <p:spPr bwMode="auto">
          <a:xfrm>
            <a:off x="4787900" y="3068638"/>
            <a:ext cx="222408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400"/>
              <a:t>Clear(B) On(B,z) Clear(C)</a:t>
            </a:r>
          </a:p>
        </p:txBody>
      </p:sp>
      <p:sp>
        <p:nvSpPr>
          <p:cNvPr id="51212" name="Line 13"/>
          <p:cNvSpPr>
            <a:spLocks noChangeShapeType="1"/>
          </p:cNvSpPr>
          <p:nvPr/>
        </p:nvSpPr>
        <p:spPr bwMode="auto">
          <a:xfrm flipH="1">
            <a:off x="4067175" y="3933825"/>
            <a:ext cx="1800225" cy="1871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213" name="Line 14"/>
          <p:cNvSpPr>
            <a:spLocks noChangeShapeType="1"/>
          </p:cNvSpPr>
          <p:nvPr/>
        </p:nvSpPr>
        <p:spPr bwMode="auto">
          <a:xfrm>
            <a:off x="5292725" y="1916113"/>
            <a:ext cx="1366838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214" name="Line 15"/>
          <p:cNvSpPr>
            <a:spLocks noChangeShapeType="1"/>
          </p:cNvSpPr>
          <p:nvPr/>
        </p:nvSpPr>
        <p:spPr bwMode="auto">
          <a:xfrm>
            <a:off x="4572000" y="1844675"/>
            <a:ext cx="1439863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215" name="Line 16"/>
          <p:cNvSpPr>
            <a:spLocks noChangeShapeType="1"/>
          </p:cNvSpPr>
          <p:nvPr/>
        </p:nvSpPr>
        <p:spPr bwMode="auto">
          <a:xfrm>
            <a:off x="3779838" y="1917700"/>
            <a:ext cx="1584325" cy="1150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216" name="Text Box 17"/>
          <p:cNvSpPr txBox="1">
            <a:spLocks noChangeArrowheads="1"/>
          </p:cNvSpPr>
          <p:nvPr/>
        </p:nvSpPr>
        <p:spPr bwMode="auto">
          <a:xfrm>
            <a:off x="1347788" y="4171950"/>
            <a:ext cx="15652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 b="1"/>
              <a:t>PutOn(A,B)</a:t>
            </a:r>
          </a:p>
        </p:txBody>
      </p:sp>
      <p:sp>
        <p:nvSpPr>
          <p:cNvPr id="51217" name="Text Box 18"/>
          <p:cNvSpPr txBox="1">
            <a:spLocks noChangeArrowheads="1"/>
          </p:cNvSpPr>
          <p:nvPr/>
        </p:nvSpPr>
        <p:spPr bwMode="auto">
          <a:xfrm>
            <a:off x="979488" y="3860800"/>
            <a:ext cx="2214562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400"/>
              <a:t>Clear(A) On(A,z) Clear(B)</a:t>
            </a:r>
          </a:p>
        </p:txBody>
      </p:sp>
      <p:sp>
        <p:nvSpPr>
          <p:cNvPr id="51218" name="Line 19"/>
          <p:cNvSpPr>
            <a:spLocks noChangeShapeType="1"/>
          </p:cNvSpPr>
          <p:nvPr/>
        </p:nvSpPr>
        <p:spPr bwMode="auto">
          <a:xfrm flipH="1">
            <a:off x="2852738" y="1916113"/>
            <a:ext cx="855662" cy="1944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219" name="Line 20"/>
          <p:cNvSpPr>
            <a:spLocks noChangeShapeType="1"/>
          </p:cNvSpPr>
          <p:nvPr/>
        </p:nvSpPr>
        <p:spPr bwMode="auto">
          <a:xfrm flipH="1">
            <a:off x="2132013" y="1916113"/>
            <a:ext cx="639762" cy="1944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220" name="Text Box 22"/>
          <p:cNvSpPr txBox="1">
            <a:spLocks noChangeArrowheads="1"/>
          </p:cNvSpPr>
          <p:nvPr/>
        </p:nvSpPr>
        <p:spPr bwMode="auto">
          <a:xfrm>
            <a:off x="7023100" y="1676400"/>
            <a:ext cx="1920875" cy="1190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chemeClr val="hlink"/>
                </a:solidFill>
              </a:rPr>
              <a:t>PutOn(A,B) </a:t>
            </a:r>
            <a:br>
              <a:rPr lang="pt-BR">
                <a:solidFill>
                  <a:schemeClr val="hlink"/>
                </a:solidFill>
              </a:rPr>
            </a:br>
            <a:r>
              <a:rPr lang="pt-BR">
                <a:solidFill>
                  <a:schemeClr val="hlink"/>
                </a:solidFill>
              </a:rPr>
              <a:t>ameaça Clear(B)</a:t>
            </a:r>
          </a:p>
          <a:p>
            <a:pPr>
              <a:buFont typeface="Symbol" pitchFamily="18" charset="2"/>
              <a:buChar char="Þ"/>
            </a:pPr>
            <a:r>
              <a:rPr lang="pt-BR">
                <a:solidFill>
                  <a:schemeClr val="hlink"/>
                </a:solidFill>
              </a:rPr>
              <a:t>Coloca depois </a:t>
            </a:r>
          </a:p>
          <a:p>
            <a:pPr>
              <a:buFont typeface="Symbol" pitchFamily="18" charset="2"/>
              <a:buNone/>
            </a:pPr>
            <a:r>
              <a:rPr lang="pt-BR">
                <a:solidFill>
                  <a:schemeClr val="hlink"/>
                </a:solidFill>
              </a:rPr>
              <a:t>de PutOn(B,C)</a:t>
            </a:r>
          </a:p>
        </p:txBody>
      </p:sp>
      <p:sp>
        <p:nvSpPr>
          <p:cNvPr id="51221" name="Line 23"/>
          <p:cNvSpPr>
            <a:spLocks noChangeShapeType="1"/>
          </p:cNvSpPr>
          <p:nvPr/>
        </p:nvSpPr>
        <p:spPr bwMode="auto">
          <a:xfrm flipH="1">
            <a:off x="2916238" y="3644900"/>
            <a:ext cx="2232025" cy="792163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222" name="Line 24"/>
          <p:cNvSpPr>
            <a:spLocks noChangeShapeType="1"/>
          </p:cNvSpPr>
          <p:nvPr/>
        </p:nvSpPr>
        <p:spPr bwMode="auto">
          <a:xfrm>
            <a:off x="2124075" y="4652963"/>
            <a:ext cx="1079500" cy="1225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com busca</a:t>
            </a:r>
          </a:p>
        </p:txBody>
      </p:sp>
      <p:grpSp>
        <p:nvGrpSpPr>
          <p:cNvPr id="8195" name="Group 66"/>
          <p:cNvGrpSpPr>
            <a:grpSpLocks/>
          </p:cNvGrpSpPr>
          <p:nvPr/>
        </p:nvGrpSpPr>
        <p:grpSpPr bwMode="auto">
          <a:xfrm>
            <a:off x="471488" y="1524000"/>
            <a:ext cx="8139112" cy="4343400"/>
            <a:chOff x="297" y="960"/>
            <a:chExt cx="5127" cy="2736"/>
          </a:xfrm>
        </p:grpSpPr>
        <p:sp>
          <p:nvSpPr>
            <p:cNvPr id="165890" name="Rectangle 2"/>
            <p:cNvSpPr>
              <a:spLocks noChangeArrowheads="1"/>
            </p:cNvSpPr>
            <p:nvPr/>
          </p:nvSpPr>
          <p:spPr bwMode="auto">
            <a:xfrm>
              <a:off x="297" y="2179"/>
              <a:ext cx="71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pt-BR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começo</a:t>
              </a:r>
            </a:p>
          </p:txBody>
        </p:sp>
        <p:sp>
          <p:nvSpPr>
            <p:cNvPr id="8198" name="Rectangle 3"/>
            <p:cNvSpPr>
              <a:spLocks noChangeArrowheads="1"/>
            </p:cNvSpPr>
            <p:nvPr/>
          </p:nvSpPr>
          <p:spPr bwMode="auto">
            <a:xfrm>
              <a:off x="2553" y="1123"/>
              <a:ext cx="183" cy="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99" name="Line 4"/>
            <p:cNvSpPr>
              <a:spLocks noChangeShapeType="1"/>
            </p:cNvSpPr>
            <p:nvPr/>
          </p:nvSpPr>
          <p:spPr bwMode="auto">
            <a:xfrm flipV="1">
              <a:off x="1015" y="1217"/>
              <a:ext cx="237" cy="11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00" name="Line 5"/>
            <p:cNvSpPr>
              <a:spLocks noChangeShapeType="1"/>
            </p:cNvSpPr>
            <p:nvPr/>
          </p:nvSpPr>
          <p:spPr bwMode="auto">
            <a:xfrm>
              <a:off x="1256" y="1215"/>
              <a:ext cx="12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01" name="Rectangle 6"/>
            <p:cNvSpPr>
              <a:spLocks noChangeArrowheads="1"/>
            </p:cNvSpPr>
            <p:nvPr/>
          </p:nvSpPr>
          <p:spPr bwMode="auto">
            <a:xfrm>
              <a:off x="2553" y="1459"/>
              <a:ext cx="183" cy="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02" name="Rectangle 7"/>
            <p:cNvSpPr>
              <a:spLocks noChangeArrowheads="1"/>
            </p:cNvSpPr>
            <p:nvPr/>
          </p:nvSpPr>
          <p:spPr bwMode="auto">
            <a:xfrm>
              <a:off x="2553" y="2227"/>
              <a:ext cx="183" cy="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03" name="Rectangle 8"/>
            <p:cNvSpPr>
              <a:spLocks noChangeArrowheads="1"/>
            </p:cNvSpPr>
            <p:nvPr/>
          </p:nvSpPr>
          <p:spPr bwMode="auto">
            <a:xfrm>
              <a:off x="2553" y="1843"/>
              <a:ext cx="183" cy="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04" name="Rectangle 9"/>
            <p:cNvSpPr>
              <a:spLocks noChangeArrowheads="1"/>
            </p:cNvSpPr>
            <p:nvPr/>
          </p:nvSpPr>
          <p:spPr bwMode="auto">
            <a:xfrm>
              <a:off x="2553" y="2659"/>
              <a:ext cx="183" cy="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05" name="Rectangle 10"/>
            <p:cNvSpPr>
              <a:spLocks noChangeArrowheads="1"/>
            </p:cNvSpPr>
            <p:nvPr/>
          </p:nvSpPr>
          <p:spPr bwMode="auto">
            <a:xfrm>
              <a:off x="2553" y="3091"/>
              <a:ext cx="183" cy="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06" name="Rectangle 11"/>
            <p:cNvSpPr>
              <a:spLocks noChangeArrowheads="1"/>
            </p:cNvSpPr>
            <p:nvPr/>
          </p:nvSpPr>
          <p:spPr bwMode="auto">
            <a:xfrm>
              <a:off x="2553" y="3523"/>
              <a:ext cx="183" cy="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07" name="Rectangle 12"/>
            <p:cNvSpPr>
              <a:spLocks noChangeArrowheads="1"/>
            </p:cNvSpPr>
            <p:nvPr/>
          </p:nvSpPr>
          <p:spPr bwMode="auto">
            <a:xfrm>
              <a:off x="4034" y="3475"/>
              <a:ext cx="190" cy="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08" name="Rectangle 13"/>
            <p:cNvSpPr>
              <a:spLocks noChangeArrowheads="1"/>
            </p:cNvSpPr>
            <p:nvPr/>
          </p:nvSpPr>
          <p:spPr bwMode="auto">
            <a:xfrm>
              <a:off x="4034" y="3091"/>
              <a:ext cx="190" cy="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09" name="Rectangle 14"/>
            <p:cNvSpPr>
              <a:spLocks noChangeArrowheads="1"/>
            </p:cNvSpPr>
            <p:nvPr/>
          </p:nvSpPr>
          <p:spPr bwMode="auto">
            <a:xfrm>
              <a:off x="4034" y="2035"/>
              <a:ext cx="190" cy="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10" name="Rectangle 15"/>
            <p:cNvSpPr>
              <a:spLocks noChangeArrowheads="1"/>
            </p:cNvSpPr>
            <p:nvPr/>
          </p:nvSpPr>
          <p:spPr bwMode="auto">
            <a:xfrm>
              <a:off x="4034" y="2371"/>
              <a:ext cx="190" cy="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11" name="Rectangle 16"/>
            <p:cNvSpPr>
              <a:spLocks noChangeArrowheads="1"/>
            </p:cNvSpPr>
            <p:nvPr/>
          </p:nvSpPr>
          <p:spPr bwMode="auto">
            <a:xfrm>
              <a:off x="4034" y="2707"/>
              <a:ext cx="190" cy="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12" name="Rectangle 17"/>
            <p:cNvSpPr>
              <a:spLocks noChangeArrowheads="1"/>
            </p:cNvSpPr>
            <p:nvPr/>
          </p:nvSpPr>
          <p:spPr bwMode="auto">
            <a:xfrm>
              <a:off x="4034" y="1363"/>
              <a:ext cx="190" cy="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13" name="Rectangle 18"/>
            <p:cNvSpPr>
              <a:spLocks noChangeArrowheads="1"/>
            </p:cNvSpPr>
            <p:nvPr/>
          </p:nvSpPr>
          <p:spPr bwMode="auto">
            <a:xfrm>
              <a:off x="4034" y="1699"/>
              <a:ext cx="190" cy="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14" name="Rectangle 19"/>
            <p:cNvSpPr>
              <a:spLocks noChangeArrowheads="1"/>
            </p:cNvSpPr>
            <p:nvPr/>
          </p:nvSpPr>
          <p:spPr bwMode="auto">
            <a:xfrm>
              <a:off x="4034" y="1075"/>
              <a:ext cx="190" cy="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5908" name="Rectangle 20"/>
            <p:cNvSpPr>
              <a:spLocks noChangeArrowheads="1"/>
            </p:cNvSpPr>
            <p:nvPr/>
          </p:nvSpPr>
          <p:spPr bwMode="auto">
            <a:xfrm>
              <a:off x="1291" y="960"/>
              <a:ext cx="8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Ir ao banco</a:t>
              </a:r>
            </a:p>
          </p:txBody>
        </p:sp>
        <p:sp>
          <p:nvSpPr>
            <p:cNvPr id="165909" name="Rectangle 21"/>
            <p:cNvSpPr>
              <a:spLocks noChangeArrowheads="1"/>
            </p:cNvSpPr>
            <p:nvPr/>
          </p:nvSpPr>
          <p:spPr bwMode="auto">
            <a:xfrm>
              <a:off x="1243" y="1296"/>
              <a:ext cx="8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Ir à escola</a:t>
              </a:r>
            </a:p>
          </p:txBody>
        </p:sp>
        <p:sp>
          <p:nvSpPr>
            <p:cNvPr id="8217" name="Line 22"/>
            <p:cNvSpPr>
              <a:spLocks noChangeShapeType="1"/>
            </p:cNvSpPr>
            <p:nvPr/>
          </p:nvSpPr>
          <p:spPr bwMode="auto">
            <a:xfrm flipV="1">
              <a:off x="1015" y="1553"/>
              <a:ext cx="285" cy="7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18" name="Line 23"/>
            <p:cNvSpPr>
              <a:spLocks noChangeShapeType="1"/>
            </p:cNvSpPr>
            <p:nvPr/>
          </p:nvSpPr>
          <p:spPr bwMode="auto">
            <a:xfrm>
              <a:off x="1304" y="1551"/>
              <a:ext cx="12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19" name="Line 24"/>
            <p:cNvSpPr>
              <a:spLocks noChangeShapeType="1"/>
            </p:cNvSpPr>
            <p:nvPr/>
          </p:nvSpPr>
          <p:spPr bwMode="auto">
            <a:xfrm flipV="1">
              <a:off x="1015" y="1937"/>
              <a:ext cx="237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20" name="Line 25"/>
            <p:cNvSpPr>
              <a:spLocks noChangeShapeType="1"/>
            </p:cNvSpPr>
            <p:nvPr/>
          </p:nvSpPr>
          <p:spPr bwMode="auto">
            <a:xfrm>
              <a:off x="1256" y="1935"/>
              <a:ext cx="12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5914" name="Rectangle 26"/>
            <p:cNvSpPr>
              <a:spLocks noChangeArrowheads="1"/>
            </p:cNvSpPr>
            <p:nvPr/>
          </p:nvSpPr>
          <p:spPr bwMode="auto">
            <a:xfrm>
              <a:off x="1147" y="2951"/>
              <a:ext cx="1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Ir ao supermercado</a:t>
              </a:r>
            </a:p>
          </p:txBody>
        </p:sp>
        <p:sp>
          <p:nvSpPr>
            <p:cNvPr id="165915" name="Rectangle 27"/>
            <p:cNvSpPr>
              <a:spLocks noChangeArrowheads="1"/>
            </p:cNvSpPr>
            <p:nvPr/>
          </p:nvSpPr>
          <p:spPr bwMode="auto">
            <a:xfrm>
              <a:off x="1339" y="1680"/>
              <a:ext cx="7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Ir dormir</a:t>
              </a:r>
            </a:p>
          </p:txBody>
        </p:sp>
        <p:sp>
          <p:nvSpPr>
            <p:cNvPr id="8223" name="Line 28"/>
            <p:cNvSpPr>
              <a:spLocks noChangeShapeType="1"/>
            </p:cNvSpPr>
            <p:nvPr/>
          </p:nvSpPr>
          <p:spPr bwMode="auto">
            <a:xfrm>
              <a:off x="1016" y="2319"/>
              <a:ext cx="15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5917" name="Rectangle 29"/>
            <p:cNvSpPr>
              <a:spLocks noChangeArrowheads="1"/>
            </p:cNvSpPr>
            <p:nvPr/>
          </p:nvSpPr>
          <p:spPr bwMode="auto">
            <a:xfrm>
              <a:off x="1291" y="2112"/>
              <a:ext cx="9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Ler um livro</a:t>
              </a:r>
            </a:p>
          </p:txBody>
        </p:sp>
        <p:sp>
          <p:nvSpPr>
            <p:cNvPr id="8225" name="Line 30"/>
            <p:cNvSpPr>
              <a:spLocks noChangeShapeType="1"/>
            </p:cNvSpPr>
            <p:nvPr/>
          </p:nvSpPr>
          <p:spPr bwMode="auto">
            <a:xfrm>
              <a:off x="1016" y="2322"/>
              <a:ext cx="285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26" name="Line 31"/>
            <p:cNvSpPr>
              <a:spLocks noChangeShapeType="1"/>
            </p:cNvSpPr>
            <p:nvPr/>
          </p:nvSpPr>
          <p:spPr bwMode="auto">
            <a:xfrm flipH="1">
              <a:off x="1304" y="2751"/>
              <a:ext cx="12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27" name="Line 32"/>
            <p:cNvSpPr>
              <a:spLocks noChangeShapeType="1"/>
            </p:cNvSpPr>
            <p:nvPr/>
          </p:nvSpPr>
          <p:spPr bwMode="auto">
            <a:xfrm>
              <a:off x="1016" y="2322"/>
              <a:ext cx="189" cy="8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28" name="Line 33"/>
            <p:cNvSpPr>
              <a:spLocks noChangeShapeType="1"/>
            </p:cNvSpPr>
            <p:nvPr/>
          </p:nvSpPr>
          <p:spPr bwMode="auto">
            <a:xfrm flipH="1">
              <a:off x="1208" y="3183"/>
              <a:ext cx="13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5922" name="Rectangle 34"/>
            <p:cNvSpPr>
              <a:spLocks noChangeArrowheads="1"/>
            </p:cNvSpPr>
            <p:nvPr/>
          </p:nvSpPr>
          <p:spPr bwMode="auto">
            <a:xfrm>
              <a:off x="1243" y="2496"/>
              <a:ext cx="15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Sentar na cadeira</a:t>
              </a:r>
            </a:p>
          </p:txBody>
        </p:sp>
        <p:sp>
          <p:nvSpPr>
            <p:cNvPr id="8230" name="Line 35"/>
            <p:cNvSpPr>
              <a:spLocks noChangeShapeType="1"/>
            </p:cNvSpPr>
            <p:nvPr/>
          </p:nvSpPr>
          <p:spPr bwMode="auto">
            <a:xfrm>
              <a:off x="1016" y="2322"/>
              <a:ext cx="141" cy="1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31" name="Line 36"/>
            <p:cNvSpPr>
              <a:spLocks noChangeShapeType="1"/>
            </p:cNvSpPr>
            <p:nvPr/>
          </p:nvSpPr>
          <p:spPr bwMode="auto">
            <a:xfrm flipH="1">
              <a:off x="1160" y="3615"/>
              <a:ext cx="13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5925" name="Rectangle 37"/>
            <p:cNvSpPr>
              <a:spLocks noChangeArrowheads="1"/>
            </p:cNvSpPr>
            <p:nvPr/>
          </p:nvSpPr>
          <p:spPr bwMode="auto">
            <a:xfrm>
              <a:off x="1339" y="3408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Etc...</a:t>
              </a:r>
            </a:p>
          </p:txBody>
        </p:sp>
        <p:sp>
          <p:nvSpPr>
            <p:cNvPr id="8233" name="Line 38"/>
            <p:cNvSpPr>
              <a:spLocks noChangeShapeType="1"/>
            </p:cNvSpPr>
            <p:nvPr/>
          </p:nvSpPr>
          <p:spPr bwMode="auto">
            <a:xfrm flipV="1">
              <a:off x="2736" y="1169"/>
              <a:ext cx="93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34" name="Line 39"/>
            <p:cNvSpPr>
              <a:spLocks noChangeShapeType="1"/>
            </p:cNvSpPr>
            <p:nvPr/>
          </p:nvSpPr>
          <p:spPr bwMode="auto">
            <a:xfrm>
              <a:off x="2833" y="1167"/>
              <a:ext cx="11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5928" name="Rectangle 40"/>
            <p:cNvSpPr>
              <a:spLocks noChangeArrowheads="1"/>
            </p:cNvSpPr>
            <p:nvPr/>
          </p:nvSpPr>
          <p:spPr bwMode="auto">
            <a:xfrm>
              <a:off x="2820" y="960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Pagar contas</a:t>
              </a:r>
            </a:p>
          </p:txBody>
        </p:sp>
        <p:sp>
          <p:nvSpPr>
            <p:cNvPr id="8236" name="Line 41"/>
            <p:cNvSpPr>
              <a:spLocks noChangeShapeType="1"/>
            </p:cNvSpPr>
            <p:nvPr/>
          </p:nvSpPr>
          <p:spPr bwMode="auto">
            <a:xfrm>
              <a:off x="2929" y="1791"/>
              <a:ext cx="11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5930" name="Rectangle 42"/>
            <p:cNvSpPr>
              <a:spLocks noChangeArrowheads="1"/>
            </p:cNvSpPr>
            <p:nvPr/>
          </p:nvSpPr>
          <p:spPr bwMode="auto">
            <a:xfrm>
              <a:off x="2964" y="1584"/>
              <a:ext cx="9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Assistir aula</a:t>
              </a:r>
            </a:p>
          </p:txBody>
        </p:sp>
        <p:sp>
          <p:nvSpPr>
            <p:cNvPr id="8238" name="Line 43"/>
            <p:cNvSpPr>
              <a:spLocks noChangeShapeType="1"/>
            </p:cNvSpPr>
            <p:nvPr/>
          </p:nvSpPr>
          <p:spPr bwMode="auto">
            <a:xfrm>
              <a:off x="2737" y="1554"/>
              <a:ext cx="189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39" name="Line 44"/>
            <p:cNvSpPr>
              <a:spLocks noChangeShapeType="1"/>
            </p:cNvSpPr>
            <p:nvPr/>
          </p:nvSpPr>
          <p:spPr bwMode="auto">
            <a:xfrm>
              <a:off x="2737" y="1218"/>
              <a:ext cx="93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40" name="Line 45"/>
            <p:cNvSpPr>
              <a:spLocks noChangeShapeType="1"/>
            </p:cNvSpPr>
            <p:nvPr/>
          </p:nvSpPr>
          <p:spPr bwMode="auto">
            <a:xfrm flipH="1">
              <a:off x="2833" y="1455"/>
              <a:ext cx="11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5934" name="Rectangle 46"/>
            <p:cNvSpPr>
              <a:spLocks noChangeArrowheads="1"/>
            </p:cNvSpPr>
            <p:nvPr/>
          </p:nvSpPr>
          <p:spPr bwMode="auto">
            <a:xfrm>
              <a:off x="2820" y="1248"/>
              <a:ext cx="11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Pegar dinheiro</a:t>
              </a:r>
            </a:p>
          </p:txBody>
        </p:sp>
        <p:sp>
          <p:nvSpPr>
            <p:cNvPr id="8242" name="Line 47"/>
            <p:cNvSpPr>
              <a:spLocks noChangeShapeType="1"/>
            </p:cNvSpPr>
            <p:nvPr/>
          </p:nvSpPr>
          <p:spPr bwMode="auto">
            <a:xfrm flipV="1">
              <a:off x="2736" y="2129"/>
              <a:ext cx="189" cy="6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43" name="Line 48"/>
            <p:cNvSpPr>
              <a:spLocks noChangeShapeType="1"/>
            </p:cNvSpPr>
            <p:nvPr/>
          </p:nvSpPr>
          <p:spPr bwMode="auto">
            <a:xfrm>
              <a:off x="2929" y="2127"/>
              <a:ext cx="11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5937" name="Rectangle 49"/>
            <p:cNvSpPr>
              <a:spLocks noChangeArrowheads="1"/>
            </p:cNvSpPr>
            <p:nvPr/>
          </p:nvSpPr>
          <p:spPr bwMode="auto">
            <a:xfrm>
              <a:off x="2964" y="1920"/>
              <a:ext cx="7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Levantar</a:t>
              </a:r>
            </a:p>
          </p:txBody>
        </p:sp>
        <p:sp>
          <p:nvSpPr>
            <p:cNvPr id="8245" name="Line 50"/>
            <p:cNvSpPr>
              <a:spLocks noChangeShapeType="1"/>
            </p:cNvSpPr>
            <p:nvPr/>
          </p:nvSpPr>
          <p:spPr bwMode="auto">
            <a:xfrm flipH="1">
              <a:off x="2977" y="2463"/>
              <a:ext cx="10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5939" name="Rectangle 51"/>
            <p:cNvSpPr>
              <a:spLocks noChangeArrowheads="1"/>
            </p:cNvSpPr>
            <p:nvPr/>
          </p:nvSpPr>
          <p:spPr bwMode="auto">
            <a:xfrm>
              <a:off x="2964" y="2256"/>
              <a:ext cx="9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Ler um livro</a:t>
              </a:r>
            </a:p>
          </p:txBody>
        </p:sp>
        <p:sp>
          <p:nvSpPr>
            <p:cNvPr id="8247" name="Line 52"/>
            <p:cNvSpPr>
              <a:spLocks noChangeShapeType="1"/>
            </p:cNvSpPr>
            <p:nvPr/>
          </p:nvSpPr>
          <p:spPr bwMode="auto">
            <a:xfrm flipH="1">
              <a:off x="2737" y="2466"/>
              <a:ext cx="237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48" name="Line 53"/>
            <p:cNvSpPr>
              <a:spLocks noChangeShapeType="1"/>
            </p:cNvSpPr>
            <p:nvPr/>
          </p:nvSpPr>
          <p:spPr bwMode="auto">
            <a:xfrm flipV="1">
              <a:off x="2736" y="2801"/>
              <a:ext cx="93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49" name="Line 54"/>
            <p:cNvSpPr>
              <a:spLocks noChangeShapeType="1"/>
            </p:cNvSpPr>
            <p:nvPr/>
          </p:nvSpPr>
          <p:spPr bwMode="auto">
            <a:xfrm flipH="1">
              <a:off x="2833" y="2799"/>
              <a:ext cx="11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5943" name="Rectangle 55"/>
            <p:cNvSpPr>
              <a:spLocks noChangeArrowheads="1"/>
            </p:cNvSpPr>
            <p:nvPr/>
          </p:nvSpPr>
          <p:spPr bwMode="auto">
            <a:xfrm>
              <a:off x="2868" y="2592"/>
              <a:ext cx="1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Comprar queijo</a:t>
              </a:r>
            </a:p>
          </p:txBody>
        </p:sp>
        <p:sp>
          <p:nvSpPr>
            <p:cNvPr id="165944" name="Rectangle 56"/>
            <p:cNvSpPr>
              <a:spLocks noChangeArrowheads="1"/>
            </p:cNvSpPr>
            <p:nvPr/>
          </p:nvSpPr>
          <p:spPr bwMode="auto">
            <a:xfrm>
              <a:off x="2772" y="2976"/>
              <a:ext cx="1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Comprar banana</a:t>
              </a:r>
            </a:p>
          </p:txBody>
        </p:sp>
        <p:sp>
          <p:nvSpPr>
            <p:cNvPr id="165945" name="Rectangle 57"/>
            <p:cNvSpPr>
              <a:spLocks noChangeArrowheads="1"/>
            </p:cNvSpPr>
            <p:nvPr/>
          </p:nvSpPr>
          <p:spPr bwMode="auto">
            <a:xfrm>
              <a:off x="2868" y="3360"/>
              <a:ext cx="11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Comprar atum</a:t>
              </a:r>
            </a:p>
          </p:txBody>
        </p:sp>
        <p:sp>
          <p:nvSpPr>
            <p:cNvPr id="8253" name="Line 58"/>
            <p:cNvSpPr>
              <a:spLocks noChangeShapeType="1"/>
            </p:cNvSpPr>
            <p:nvPr/>
          </p:nvSpPr>
          <p:spPr bwMode="auto">
            <a:xfrm>
              <a:off x="2737" y="3183"/>
              <a:ext cx="12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54" name="Line 59"/>
            <p:cNvSpPr>
              <a:spLocks noChangeShapeType="1"/>
            </p:cNvSpPr>
            <p:nvPr/>
          </p:nvSpPr>
          <p:spPr bwMode="auto">
            <a:xfrm>
              <a:off x="2737" y="3234"/>
              <a:ext cx="93" cy="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55" name="Line 60"/>
            <p:cNvSpPr>
              <a:spLocks noChangeShapeType="1"/>
            </p:cNvSpPr>
            <p:nvPr/>
          </p:nvSpPr>
          <p:spPr bwMode="auto">
            <a:xfrm flipH="1">
              <a:off x="2833" y="3567"/>
              <a:ext cx="11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56" name="Line 61"/>
            <p:cNvSpPr>
              <a:spLocks noChangeShapeType="1"/>
            </p:cNvSpPr>
            <p:nvPr/>
          </p:nvSpPr>
          <p:spPr bwMode="auto">
            <a:xfrm>
              <a:off x="4275" y="3168"/>
              <a:ext cx="1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5950" name="Rectangle 62"/>
            <p:cNvSpPr>
              <a:spLocks noChangeArrowheads="1"/>
            </p:cNvSpPr>
            <p:nvPr/>
          </p:nvSpPr>
          <p:spPr bwMode="auto">
            <a:xfrm>
              <a:off x="4993" y="3043"/>
              <a:ext cx="431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pt-BR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Fim</a:t>
              </a:r>
            </a:p>
          </p:txBody>
        </p:sp>
        <p:sp>
          <p:nvSpPr>
            <p:cNvPr id="8258" name="Line 64"/>
            <p:cNvSpPr>
              <a:spLocks noChangeShapeType="1"/>
            </p:cNvSpPr>
            <p:nvPr/>
          </p:nvSpPr>
          <p:spPr bwMode="auto">
            <a:xfrm>
              <a:off x="4752" y="3168"/>
              <a:ext cx="1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5953" name="Text Box 65"/>
            <p:cNvSpPr txBox="1">
              <a:spLocks noChangeArrowheads="1"/>
            </p:cNvSpPr>
            <p:nvPr/>
          </p:nvSpPr>
          <p:spPr bwMode="auto">
            <a:xfrm>
              <a:off x="4464" y="2928"/>
              <a:ext cx="284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8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...</a:t>
              </a:r>
            </a:p>
          </p:txBody>
        </p:sp>
      </p:grpSp>
      <p:sp>
        <p:nvSpPr>
          <p:cNvPr id="8196" name="Text Box 67"/>
          <p:cNvSpPr txBox="1">
            <a:spLocks noChangeArrowheads="1"/>
          </p:cNvSpPr>
          <p:nvPr/>
        </p:nvSpPr>
        <p:spPr bwMode="auto">
          <a:xfrm>
            <a:off x="3132138" y="6230938"/>
            <a:ext cx="26257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 b="1">
                <a:solidFill>
                  <a:schemeClr val="hlink"/>
                </a:solidFill>
              </a:rPr>
              <a:t>Onde o bicho pega?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Número de Slide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7B9C676F-93AB-4DC9-9EEE-5D514D3FB238}" type="slidenum">
              <a:rPr lang="pt-BR"/>
              <a:pPr defTabSz="762000"/>
              <a:t>50</a:t>
            </a:fld>
            <a:endParaRPr lang="pt-BR"/>
          </a:p>
        </p:txBody>
      </p:sp>
      <p:sp>
        <p:nvSpPr>
          <p:cNvPr id="5222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304800"/>
            <a:ext cx="8189912" cy="465138"/>
          </a:xfrm>
        </p:spPr>
        <p:txBody>
          <a:bodyPr/>
          <a:lstStyle/>
          <a:p>
            <a:pPr eaLnBrk="1" hangingPunct="1"/>
            <a:r>
              <a:rPr lang="pt-BR" smtClean="0"/>
              <a:t>Mundo dos Blocos</a:t>
            </a:r>
          </a:p>
        </p:txBody>
      </p:sp>
      <p:pic>
        <p:nvPicPr>
          <p:cNvPr id="52228" name="Picture 10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0650" y="981075"/>
            <a:ext cx="1047750" cy="657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52229" name="Picture 10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5113" y="5661025"/>
            <a:ext cx="1038225" cy="866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52230" name="Text Box 1029"/>
          <p:cNvSpPr txBox="1">
            <a:spLocks noChangeArrowheads="1"/>
          </p:cNvSpPr>
          <p:nvPr/>
        </p:nvSpPr>
        <p:spPr bwMode="auto">
          <a:xfrm>
            <a:off x="3238500" y="1119188"/>
            <a:ext cx="7747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 b="1"/>
              <a:t>Start</a:t>
            </a:r>
          </a:p>
        </p:txBody>
      </p:sp>
      <p:sp>
        <p:nvSpPr>
          <p:cNvPr id="52231" name="Text Box 1030"/>
          <p:cNvSpPr txBox="1">
            <a:spLocks noChangeArrowheads="1"/>
          </p:cNvSpPr>
          <p:nvPr/>
        </p:nvSpPr>
        <p:spPr bwMode="auto">
          <a:xfrm>
            <a:off x="1530350" y="1555750"/>
            <a:ext cx="42926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400"/>
              <a:t>On(C,A) On(A,Table) Clear(B) On(B,Table) Clear(C)</a:t>
            </a:r>
          </a:p>
        </p:txBody>
      </p:sp>
      <p:sp>
        <p:nvSpPr>
          <p:cNvPr id="52232" name="Text Box 1031"/>
          <p:cNvSpPr txBox="1">
            <a:spLocks noChangeArrowheads="1"/>
          </p:cNvSpPr>
          <p:nvPr/>
        </p:nvSpPr>
        <p:spPr bwMode="auto">
          <a:xfrm>
            <a:off x="3355975" y="6188075"/>
            <a:ext cx="677863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 b="1"/>
              <a:t>End</a:t>
            </a:r>
          </a:p>
        </p:txBody>
      </p:sp>
      <p:sp>
        <p:nvSpPr>
          <p:cNvPr id="52233" name="Text Box 1032"/>
          <p:cNvSpPr txBox="1">
            <a:spLocks noChangeArrowheads="1"/>
          </p:cNvSpPr>
          <p:nvPr/>
        </p:nvSpPr>
        <p:spPr bwMode="auto">
          <a:xfrm>
            <a:off x="2901950" y="5830888"/>
            <a:ext cx="152558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400"/>
              <a:t>On(A,B) On(B,C)</a:t>
            </a:r>
          </a:p>
        </p:txBody>
      </p:sp>
      <p:sp>
        <p:nvSpPr>
          <p:cNvPr id="52234" name="Text Box 1039"/>
          <p:cNvSpPr txBox="1">
            <a:spLocks noChangeArrowheads="1"/>
          </p:cNvSpPr>
          <p:nvPr/>
        </p:nvSpPr>
        <p:spPr bwMode="auto">
          <a:xfrm>
            <a:off x="2060575" y="4316413"/>
            <a:ext cx="15652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 b="1"/>
              <a:t>PutOn(A,B)</a:t>
            </a:r>
          </a:p>
        </p:txBody>
      </p:sp>
      <p:sp>
        <p:nvSpPr>
          <p:cNvPr id="52235" name="Text Box 1040"/>
          <p:cNvSpPr txBox="1">
            <a:spLocks noChangeArrowheads="1"/>
          </p:cNvSpPr>
          <p:nvPr/>
        </p:nvSpPr>
        <p:spPr bwMode="auto">
          <a:xfrm>
            <a:off x="1692275" y="4005263"/>
            <a:ext cx="22145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400"/>
              <a:t>Clear(A) On(A,z) Clear(B)</a:t>
            </a:r>
          </a:p>
        </p:txBody>
      </p:sp>
      <p:sp>
        <p:nvSpPr>
          <p:cNvPr id="52236" name="Line 1041"/>
          <p:cNvSpPr>
            <a:spLocks noChangeShapeType="1"/>
          </p:cNvSpPr>
          <p:nvPr/>
        </p:nvSpPr>
        <p:spPr bwMode="auto">
          <a:xfrm flipH="1">
            <a:off x="3492500" y="1916113"/>
            <a:ext cx="215900" cy="208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2237" name="Line 1042"/>
          <p:cNvSpPr>
            <a:spLocks noChangeShapeType="1"/>
          </p:cNvSpPr>
          <p:nvPr/>
        </p:nvSpPr>
        <p:spPr bwMode="auto">
          <a:xfrm flipH="1">
            <a:off x="2771775" y="1916113"/>
            <a:ext cx="0" cy="2160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2238" name="Text Box 1044"/>
          <p:cNvSpPr txBox="1">
            <a:spLocks noChangeArrowheads="1"/>
          </p:cNvSpPr>
          <p:nvPr/>
        </p:nvSpPr>
        <p:spPr bwMode="auto">
          <a:xfrm>
            <a:off x="7164388" y="1676400"/>
            <a:ext cx="1920875" cy="1190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chemeClr val="hlink"/>
                </a:solidFill>
              </a:rPr>
              <a:t>PutOn(A,B) </a:t>
            </a:r>
            <a:br>
              <a:rPr lang="pt-BR">
                <a:solidFill>
                  <a:schemeClr val="hlink"/>
                </a:solidFill>
              </a:rPr>
            </a:br>
            <a:r>
              <a:rPr lang="pt-BR">
                <a:solidFill>
                  <a:schemeClr val="hlink"/>
                </a:solidFill>
              </a:rPr>
              <a:t>ameaça Clear(B)</a:t>
            </a:r>
          </a:p>
          <a:p>
            <a:pPr>
              <a:buFont typeface="Symbol" pitchFamily="18" charset="2"/>
              <a:buChar char="Þ"/>
            </a:pPr>
            <a:r>
              <a:rPr lang="pt-BR">
                <a:solidFill>
                  <a:schemeClr val="hlink"/>
                </a:solidFill>
              </a:rPr>
              <a:t>Coloca depois </a:t>
            </a:r>
          </a:p>
          <a:p>
            <a:pPr>
              <a:buFont typeface="Symbol" pitchFamily="18" charset="2"/>
              <a:buNone/>
            </a:pPr>
            <a:r>
              <a:rPr lang="pt-BR">
                <a:solidFill>
                  <a:schemeClr val="hlink"/>
                </a:solidFill>
              </a:rPr>
              <a:t>de PutOn(B,C)</a:t>
            </a:r>
          </a:p>
        </p:txBody>
      </p:sp>
      <p:sp>
        <p:nvSpPr>
          <p:cNvPr id="52239" name="Line 1046"/>
          <p:cNvSpPr>
            <a:spLocks noChangeShapeType="1"/>
          </p:cNvSpPr>
          <p:nvPr/>
        </p:nvSpPr>
        <p:spPr bwMode="auto">
          <a:xfrm>
            <a:off x="2987675" y="4797425"/>
            <a:ext cx="215900" cy="1081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2240" name="Text Box 1047"/>
          <p:cNvSpPr txBox="1">
            <a:spLocks noChangeArrowheads="1"/>
          </p:cNvSpPr>
          <p:nvPr/>
        </p:nvSpPr>
        <p:spPr bwMode="auto">
          <a:xfrm>
            <a:off x="611188" y="2732088"/>
            <a:ext cx="19748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 b="1"/>
              <a:t>PutOnTable(C)</a:t>
            </a:r>
          </a:p>
        </p:txBody>
      </p:sp>
      <p:sp>
        <p:nvSpPr>
          <p:cNvPr id="52241" name="Text Box 1048"/>
          <p:cNvSpPr txBox="1">
            <a:spLocks noChangeArrowheads="1"/>
          </p:cNvSpPr>
          <p:nvPr/>
        </p:nvSpPr>
        <p:spPr bwMode="auto">
          <a:xfrm>
            <a:off x="744538" y="2420938"/>
            <a:ext cx="15240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400"/>
              <a:t>On(C,z) Clear(C)</a:t>
            </a:r>
          </a:p>
        </p:txBody>
      </p:sp>
      <p:sp>
        <p:nvSpPr>
          <p:cNvPr id="52242" name="Line 1049"/>
          <p:cNvSpPr>
            <a:spLocks noChangeShapeType="1"/>
          </p:cNvSpPr>
          <p:nvPr/>
        </p:nvSpPr>
        <p:spPr bwMode="auto">
          <a:xfrm>
            <a:off x="1258888" y="3141663"/>
            <a:ext cx="720725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2243" name="Line 1050"/>
          <p:cNvSpPr>
            <a:spLocks noChangeShapeType="1"/>
          </p:cNvSpPr>
          <p:nvPr/>
        </p:nvSpPr>
        <p:spPr bwMode="auto">
          <a:xfrm flipH="1">
            <a:off x="1258888" y="1916113"/>
            <a:ext cx="576262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2244" name="Line 1051"/>
          <p:cNvSpPr>
            <a:spLocks noChangeShapeType="1"/>
          </p:cNvSpPr>
          <p:nvPr/>
        </p:nvSpPr>
        <p:spPr bwMode="auto">
          <a:xfrm flipH="1">
            <a:off x="2195513" y="1916113"/>
            <a:ext cx="3240087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2245" name="Line 1052"/>
          <p:cNvSpPr>
            <a:spLocks noChangeShapeType="1"/>
          </p:cNvSpPr>
          <p:nvPr/>
        </p:nvSpPr>
        <p:spPr bwMode="auto">
          <a:xfrm>
            <a:off x="2627313" y="2852738"/>
            <a:ext cx="2520950" cy="6477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2246" name="Text Box 1053"/>
          <p:cNvSpPr txBox="1">
            <a:spLocks noChangeArrowheads="1"/>
          </p:cNvSpPr>
          <p:nvPr/>
        </p:nvSpPr>
        <p:spPr bwMode="auto">
          <a:xfrm>
            <a:off x="5156200" y="3379788"/>
            <a:ext cx="15652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2000" b="1"/>
              <a:t>PutOn(B,C)</a:t>
            </a:r>
          </a:p>
        </p:txBody>
      </p:sp>
      <p:sp>
        <p:nvSpPr>
          <p:cNvPr id="52247" name="Text Box 1054"/>
          <p:cNvSpPr txBox="1">
            <a:spLocks noChangeArrowheads="1"/>
          </p:cNvSpPr>
          <p:nvPr/>
        </p:nvSpPr>
        <p:spPr bwMode="auto">
          <a:xfrm>
            <a:off x="4787900" y="3068638"/>
            <a:ext cx="222408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400"/>
              <a:t>Clear(B) On(B,z) Clear(C)</a:t>
            </a:r>
          </a:p>
        </p:txBody>
      </p:sp>
      <p:sp>
        <p:nvSpPr>
          <p:cNvPr id="52248" name="Line 1055"/>
          <p:cNvSpPr>
            <a:spLocks noChangeShapeType="1"/>
          </p:cNvSpPr>
          <p:nvPr/>
        </p:nvSpPr>
        <p:spPr bwMode="auto">
          <a:xfrm flipH="1">
            <a:off x="4067175" y="3933825"/>
            <a:ext cx="1800225" cy="1871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2249" name="Line 1056"/>
          <p:cNvSpPr>
            <a:spLocks noChangeShapeType="1"/>
          </p:cNvSpPr>
          <p:nvPr/>
        </p:nvSpPr>
        <p:spPr bwMode="auto">
          <a:xfrm>
            <a:off x="5292725" y="1916113"/>
            <a:ext cx="1366838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2250" name="Line 1057"/>
          <p:cNvSpPr>
            <a:spLocks noChangeShapeType="1"/>
          </p:cNvSpPr>
          <p:nvPr/>
        </p:nvSpPr>
        <p:spPr bwMode="auto">
          <a:xfrm>
            <a:off x="4572000" y="1844675"/>
            <a:ext cx="1439863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2251" name="Line 1058"/>
          <p:cNvSpPr>
            <a:spLocks noChangeShapeType="1"/>
          </p:cNvSpPr>
          <p:nvPr/>
        </p:nvSpPr>
        <p:spPr bwMode="auto">
          <a:xfrm>
            <a:off x="3779838" y="1917700"/>
            <a:ext cx="1584325" cy="1150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2252" name="Line 1059"/>
          <p:cNvSpPr>
            <a:spLocks noChangeShapeType="1"/>
          </p:cNvSpPr>
          <p:nvPr/>
        </p:nvSpPr>
        <p:spPr bwMode="auto">
          <a:xfrm flipH="1">
            <a:off x="3635375" y="3644900"/>
            <a:ext cx="1512888" cy="936625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2253" name="Text Box 1060"/>
          <p:cNvSpPr txBox="1">
            <a:spLocks noChangeArrowheads="1"/>
          </p:cNvSpPr>
          <p:nvPr/>
        </p:nvSpPr>
        <p:spPr bwMode="auto">
          <a:xfrm>
            <a:off x="7092950" y="3860800"/>
            <a:ext cx="2038350" cy="1190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chemeClr val="hlink"/>
                </a:solidFill>
              </a:rPr>
              <a:t>PutOn(B,C) </a:t>
            </a:r>
            <a:br>
              <a:rPr lang="pt-BR">
                <a:solidFill>
                  <a:schemeClr val="hlink"/>
                </a:solidFill>
              </a:rPr>
            </a:br>
            <a:r>
              <a:rPr lang="pt-BR">
                <a:solidFill>
                  <a:schemeClr val="hlink"/>
                </a:solidFill>
              </a:rPr>
              <a:t>ameaça Clear(C)</a:t>
            </a:r>
          </a:p>
          <a:p>
            <a:pPr>
              <a:buFont typeface="Symbol" pitchFamily="18" charset="2"/>
              <a:buChar char="Þ"/>
            </a:pPr>
            <a:r>
              <a:rPr lang="pt-BR">
                <a:solidFill>
                  <a:schemeClr val="hlink"/>
                </a:solidFill>
              </a:rPr>
              <a:t>Coloca depois </a:t>
            </a:r>
          </a:p>
          <a:p>
            <a:pPr>
              <a:buFont typeface="Symbol" pitchFamily="18" charset="2"/>
              <a:buNone/>
            </a:pPr>
            <a:r>
              <a:rPr lang="pt-BR">
                <a:solidFill>
                  <a:schemeClr val="hlink"/>
                </a:solidFill>
              </a:rPr>
              <a:t>de PutOnTable(C)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BAAD76AC-295B-45EB-BC3E-9F43FFCE8B27}" type="slidenum">
              <a:rPr lang="pt-BR"/>
              <a:pPr defTabSz="762000"/>
              <a:t>51</a:t>
            </a:fld>
            <a:endParaRPr lang="pt-BR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465138"/>
          </a:xfrm>
        </p:spPr>
        <p:txBody>
          <a:bodyPr/>
          <a:lstStyle/>
          <a:p>
            <a:pPr eaLnBrk="1" hangingPunct="1"/>
            <a:r>
              <a:rPr lang="pt-BR" smtClean="0"/>
              <a:t>Resumo..</a:t>
            </a:r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Número de Slide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16618D50-4A8A-448E-834F-FDB0633BEB48}" type="slidenum">
              <a:rPr lang="pt-BR"/>
              <a:pPr defTabSz="762000"/>
              <a:t>52</a:t>
            </a:fld>
            <a:endParaRPr lang="pt-BR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Busca x Planejamento</a:t>
            </a:r>
            <a:endParaRPr lang="pt-BR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Diferenças fundamentais</a:t>
            </a:r>
          </a:p>
          <a:p>
            <a:pPr lvl="1" eaLnBrk="1" hangingPunct="1"/>
            <a:r>
              <a:rPr lang="pt-BR" sz="1800" smtClean="0"/>
              <a:t>Representação de ações e objetivos</a:t>
            </a:r>
          </a:p>
          <a:p>
            <a:pPr lvl="1" eaLnBrk="1" hangingPunct="1"/>
            <a:r>
              <a:rPr lang="en-US" sz="1800" smtClean="0"/>
              <a:t>Forma de construir soluções</a:t>
            </a:r>
          </a:p>
          <a:p>
            <a:pPr lvl="1" eaLnBrk="1" hangingPunct="1"/>
            <a:r>
              <a:rPr lang="en-US" sz="1800" smtClean="0"/>
              <a:t>Plano parcial (Dividir para conquistar)</a:t>
            </a:r>
          </a:p>
          <a:p>
            <a:pPr eaLnBrk="1" hangingPunct="1">
              <a:buFont typeface="Monotype Sorts" pitchFamily="2" charset="2"/>
              <a:buNone/>
            </a:pPr>
            <a:endParaRPr lang="pt-BR" sz="2000" smtClean="0"/>
          </a:p>
        </p:txBody>
      </p:sp>
      <p:graphicFrame>
        <p:nvGraphicFramePr>
          <p:cNvPr id="213071" name="Group 79"/>
          <p:cNvGraphicFramePr>
            <a:graphicFrameLocks noGrp="1"/>
          </p:cNvGraphicFramePr>
          <p:nvPr>
            <p:ph sz="half" idx="2"/>
          </p:nvPr>
        </p:nvGraphicFramePr>
        <p:xfrm>
          <a:off x="684213" y="2997200"/>
          <a:ext cx="7975600" cy="2428875"/>
        </p:xfrm>
        <a:graphic>
          <a:graphicData uri="http://schemas.openxmlformats.org/drawingml/2006/table">
            <a:tbl>
              <a:tblPr/>
              <a:tblGrid>
                <a:gridCol w="1295400"/>
                <a:gridCol w="3313112"/>
                <a:gridCol w="3367088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Busca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Planejamento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Estruturas de dados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Sentenças lógicas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Ações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Código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Pré-condições, efeitos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Objetivo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Código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Sentenças lógicas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Estrutura (seqüência) de dados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Restrições sobre ações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0BCA5D91-616C-473F-A60A-ADF10270FC48}" type="slidenum">
              <a:rPr lang="pt-BR"/>
              <a:pPr defTabSz="762000"/>
              <a:t>53</a:t>
            </a:fld>
            <a:endParaRPr lang="pt-BR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Planejamento: idéias principais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Aproveita a estrutura do problema </a:t>
            </a:r>
          </a:p>
          <a:p>
            <a:pPr lvl="1" eaLnBrk="1" hangingPunct="1"/>
            <a:r>
              <a:rPr lang="pt-BR" smtClean="0"/>
              <a:t>Nearly decomposable problems: sub-objetivos com relativa independência</a:t>
            </a:r>
          </a:p>
          <a:p>
            <a:pPr lvl="2" eaLnBrk="1" hangingPunct="1"/>
            <a:r>
              <a:rPr lang="pt-BR" smtClean="0"/>
              <a:t>Ex. Supermercado (sub-planos leite, Furadeira, ...) </a:t>
            </a:r>
            <a:br>
              <a:rPr lang="pt-BR" smtClean="0"/>
            </a:br>
            <a:r>
              <a:rPr lang="pt-BR" smtClean="0"/>
              <a:t>FedEx (sub-planos cidade x, cidade y,...)</a:t>
            </a:r>
          </a:p>
          <a:p>
            <a:pPr lvl="1" eaLnBrk="1" hangingPunct="1"/>
            <a:r>
              <a:rPr lang="pt-BR" smtClean="0"/>
              <a:t>Não funciona para Puzzles!!!</a:t>
            </a:r>
          </a:p>
          <a:p>
            <a:pPr eaLnBrk="1" hangingPunct="1"/>
            <a:r>
              <a:rPr lang="pt-BR" smtClean="0"/>
              <a:t>Linguagem específica (e eficiente) para representar estados, objetivos e ações</a:t>
            </a:r>
          </a:p>
          <a:p>
            <a:pPr lvl="1" eaLnBrk="1" hangingPunct="1"/>
            <a:r>
              <a:rPr lang="pt-BR" smtClean="0"/>
              <a:t>Pode conectar diretamente estados (sentenças) e ações (pré-condições + efeitos)</a:t>
            </a:r>
          </a:p>
          <a:p>
            <a:pPr lvl="2" eaLnBrk="1" hangingPunct="1"/>
            <a:r>
              <a:rPr lang="pt-BR" smtClean="0"/>
              <a:t>ex. estado: Have (Milk), ação: Buy(milk)=&gt; Have(Milk)</a:t>
            </a:r>
          </a:p>
          <a:p>
            <a:pPr lvl="1" eaLnBrk="1" hangingPunct="1"/>
            <a:r>
              <a:rPr lang="pt-BR" smtClean="0"/>
              <a:t>combina agente baseado em conhecimento com o agente de busca!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C405F348-4A9A-4781-849F-DF00CB7BD148}" type="slidenum">
              <a:rPr lang="pt-BR"/>
              <a:pPr defTabSz="762000"/>
              <a:t>54</a:t>
            </a:fld>
            <a:endParaRPr lang="pt-BR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Planejamento: idéias principais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Liberdade de adicionar ações ao plano quando forem necessárias</a:t>
            </a:r>
          </a:p>
          <a:p>
            <a:pPr lvl="1" eaLnBrk="1" hangingPunct="1"/>
            <a:r>
              <a:rPr lang="pt-BR" smtClean="0"/>
              <a:t>ordem de planejamento </a:t>
            </a:r>
            <a:r>
              <a:rPr lang="pt-BR" smtClean="0">
                <a:sym typeface="Symbol" pitchFamily="18" charset="2"/>
              </a:rPr>
              <a:t></a:t>
            </a:r>
            <a:r>
              <a:rPr lang="pt-BR" smtClean="0"/>
              <a:t> ordem de execução</a:t>
            </a:r>
          </a:p>
          <a:p>
            <a:pPr lvl="1" eaLnBrk="1" hangingPunct="1"/>
            <a:r>
              <a:rPr lang="pt-BR" smtClean="0"/>
              <a:t>primeiro, o que é importante : Buy(Milk)</a:t>
            </a:r>
          </a:p>
          <a:p>
            <a:pPr lvl="1" eaLnBrk="1" hangingPunct="1"/>
            <a:r>
              <a:rPr lang="pt-BR" smtClean="0"/>
              <a:t>diminui fator de ramificação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allAtOnce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28BA2122-2D3E-48A0-9F68-8E60E2116BC5}" type="slidenum">
              <a:rPr lang="pt-BR"/>
              <a:pPr defTabSz="762000"/>
              <a:t>55</a:t>
            </a:fld>
            <a:endParaRPr lang="pt-BR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pt-BR" smtClean="0"/>
              <a:t>Referência Bibliográfica</a:t>
            </a:r>
            <a:endParaRPr lang="en-US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 eaLnBrk="1" hangingPunct="1"/>
            <a:r>
              <a:rPr lang="pt-BR" smtClean="0"/>
              <a:t>AIMA, Stuart Russel – Peter Norving</a:t>
            </a:r>
          </a:p>
          <a:p>
            <a:pPr marL="742950" lvl="1" indent="-285750" defTabSz="914400" eaLnBrk="1" hangingPunct="1"/>
            <a:r>
              <a:rPr lang="pt-BR" smtClean="0"/>
              <a:t>Second Edition</a:t>
            </a:r>
          </a:p>
          <a:p>
            <a:pPr marL="742950" lvl="1" indent="-285750" defTabSz="914400" eaLnBrk="1" hangingPunct="1"/>
            <a:r>
              <a:rPr lang="pt-BR" smtClean="0"/>
              <a:t>Seções 11.1, 11.2, 11.3</a:t>
            </a:r>
          </a:p>
          <a:p>
            <a:pPr marL="742950" lvl="1" indent="-285750" defTabSz="914400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7FC2D9CC-1857-45FC-80D8-767FD2A1A0C4}" type="slidenum">
              <a:rPr lang="pt-BR"/>
              <a:pPr defTabSz="762000"/>
              <a:t>6</a:t>
            </a:fld>
            <a:endParaRPr lang="pt-BR"/>
          </a:p>
        </p:txBody>
      </p:sp>
      <p:sp>
        <p:nvSpPr>
          <p:cNvPr id="9219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Limitações da busca</a:t>
            </a:r>
          </a:p>
        </p:txBody>
      </p:sp>
      <p:sp>
        <p:nvSpPr>
          <p:cNvPr id="167939" name="Rectangle 40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Ações irrelevantes (grande fator de ramificação)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 smtClean="0"/>
              <a:t>Pouco conhecimento para guiar a busca </a:t>
            </a:r>
            <a:br>
              <a:rPr lang="pt-BR" sz="1800" smtClean="0"/>
            </a:br>
            <a:r>
              <a:rPr lang="pt-BR" sz="1800" smtClean="0"/>
              <a:t>(ex. Buy(x) resulta em Have(x)) </a:t>
            </a:r>
          </a:p>
          <a:p>
            <a:pPr eaLnBrk="1" hangingPunct="1"/>
            <a:r>
              <a:rPr lang="pt-BR" sz="2000" smtClean="0"/>
              <a:t>Dificuldade de encontrar uma boa heurística 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 smtClean="0"/>
              <a:t>Dependem muito do domínio</a:t>
            </a:r>
          </a:p>
          <a:p>
            <a:pPr eaLnBrk="1" hangingPunct="1"/>
            <a:r>
              <a:rPr lang="pt-BR" sz="2000" smtClean="0"/>
              <a:t>Não tira proveito da decomposição do problema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 smtClean="0"/>
              <a:t>Ex. Obter Banana e obter Furadeira são objetivos que podem ser atingidos de forma separada</a:t>
            </a:r>
          </a:p>
          <a:p>
            <a:pPr eaLnBrk="1" hangingPunct="1"/>
            <a:r>
              <a:rPr lang="pt-BR" sz="2000" smtClean="0"/>
              <a:t>Não permite abstração dos estados parciais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 smtClean="0"/>
              <a:t>Ex. estou somente com leite</a:t>
            </a:r>
          </a:p>
          <a:p>
            <a:pPr eaLnBrk="1" hangingPunct="1"/>
            <a:r>
              <a:rPr lang="pt-BR" sz="2000" smtClean="0"/>
              <a:t>Constrói plano a partir do estado inicial, uma ação após a outra</a:t>
            </a:r>
          </a:p>
          <a:p>
            <a:pPr eaLnBrk="1" hangingPunct="1"/>
            <a:r>
              <a:rPr lang="pt-BR" sz="2000" smtClean="0"/>
              <a:t>Retorna plano rígido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7D0F9CF5-3FCE-445F-8E5D-3ACF7C366326}" type="slidenum">
              <a:rPr lang="pt-BR"/>
              <a:pPr defTabSz="762000"/>
              <a:t>7</a:t>
            </a:fld>
            <a:endParaRPr lang="pt-BR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776288"/>
          </a:xfrm>
        </p:spPr>
        <p:txBody>
          <a:bodyPr/>
          <a:lstStyle/>
          <a:p>
            <a:pPr eaLnBrk="1" hangingPunct="1"/>
            <a:r>
              <a:rPr lang="pt-BR" smtClean="0"/>
              <a:t>STRIPS</a:t>
            </a:r>
            <a:br>
              <a:rPr lang="pt-BR" smtClean="0"/>
            </a:br>
            <a:r>
              <a:rPr lang="pt-BR" sz="2400" smtClean="0"/>
              <a:t>(</a:t>
            </a:r>
            <a:r>
              <a:rPr lang="pt-BR" sz="2400" i="0" smtClean="0"/>
              <a:t>STanford Research Institute Problem Solver)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06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000" smtClean="0"/>
              <a:t>Linguagem suficientemente expressiva (e restrita) para representação de problemas de planejamento clássicos</a:t>
            </a:r>
          </a:p>
          <a:p>
            <a:pPr eaLnBrk="1" hangingPunct="1">
              <a:lnSpc>
                <a:spcPct val="80000"/>
              </a:lnSpc>
            </a:pPr>
            <a:endParaRPr lang="pt-BR" sz="2000" smtClean="0"/>
          </a:p>
          <a:p>
            <a:pPr eaLnBrk="1" hangingPunct="1">
              <a:lnSpc>
                <a:spcPct val="80000"/>
              </a:lnSpc>
            </a:pPr>
            <a:r>
              <a:rPr lang="pt-BR" sz="2000" smtClean="0"/>
              <a:t>Em relação ao estudado, estamos juntando busca (resolução de problemas) com uma representação baseada em lógica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11CA57B0-79FE-4EFA-9BCB-86410D020D3F}" type="slidenum">
              <a:rPr lang="pt-BR"/>
              <a:pPr defTabSz="762000"/>
              <a:t>8</a:t>
            </a:fld>
            <a:endParaRPr lang="pt-BR"/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STRIPS: sintaxe de estados e ações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Estados (L. da 1a ordem): </a:t>
            </a:r>
          </a:p>
          <a:p>
            <a:pPr lvl="1" eaLnBrk="1" hangingPunct="1"/>
            <a:r>
              <a:rPr lang="pt-BR" smtClean="0"/>
              <a:t>conjunção de literais positivos, sem variáveis e sem funções</a:t>
            </a:r>
          </a:p>
          <a:p>
            <a:pPr lvl="1" eaLnBrk="1" hangingPunct="1"/>
            <a:r>
              <a:rPr lang="pt-BR" smtClean="0"/>
              <a:t>Não vale: </a:t>
            </a:r>
            <a:r>
              <a:rPr lang="pt-BR" smtClean="0">
                <a:sym typeface="Symbol" pitchFamily="18" charset="2"/>
              </a:rPr>
              <a:t></a:t>
            </a:r>
            <a:r>
              <a:rPr lang="pt-BR" smtClean="0"/>
              <a:t>At(x,y) ou At(Father(Fred), Recife)</a:t>
            </a:r>
          </a:p>
          <a:p>
            <a:pPr lvl="1" eaLnBrk="1" hangingPunct="1"/>
            <a:r>
              <a:rPr lang="pt-BR" smtClean="0"/>
              <a:t>Hipótese do mundo fechado (ausência = negação)</a:t>
            </a:r>
          </a:p>
          <a:p>
            <a:pPr eaLnBrk="1" hangingPunct="1"/>
            <a:r>
              <a:rPr lang="pt-BR" smtClean="0"/>
              <a:t>Objetivos (1a ordem): </a:t>
            </a:r>
          </a:p>
          <a:p>
            <a:pPr lvl="1" eaLnBrk="1" hangingPunct="1"/>
            <a:r>
              <a:rPr lang="pt-BR" smtClean="0"/>
              <a:t>conjunção de literais positivos sem variáveis e sem funções</a:t>
            </a:r>
          </a:p>
          <a:p>
            <a:pPr eaLnBrk="1" hangingPunct="1"/>
            <a:r>
              <a:rPr lang="pt-BR" smtClean="0"/>
              <a:t>Exemplos</a:t>
            </a:r>
          </a:p>
          <a:p>
            <a:pPr lvl="1" eaLnBrk="1" hangingPunct="1"/>
            <a:r>
              <a:rPr lang="pt-BR" smtClean="0"/>
              <a:t>Inicial: At(Home)</a:t>
            </a:r>
          </a:p>
          <a:p>
            <a:pPr lvl="2" eaLnBrk="1" hangingPunct="1"/>
            <a:r>
              <a:rPr lang="pt-BR" smtClean="0">
                <a:sym typeface="Symbol" pitchFamily="18" charset="2"/>
              </a:rPr>
              <a:t>Subtende-se  </a:t>
            </a:r>
            <a:r>
              <a:rPr lang="pt-BR" smtClean="0"/>
              <a:t>Have(Milk) ^ </a:t>
            </a:r>
            <a:r>
              <a:rPr lang="pt-BR" smtClean="0">
                <a:sym typeface="Symbol" pitchFamily="18" charset="2"/>
              </a:rPr>
              <a:t> </a:t>
            </a:r>
            <a:r>
              <a:rPr lang="pt-BR" smtClean="0"/>
              <a:t>Have(Bananas) ...</a:t>
            </a:r>
          </a:p>
          <a:p>
            <a:pPr lvl="1" eaLnBrk="1" hangingPunct="1"/>
            <a:r>
              <a:rPr lang="pt-BR" smtClean="0"/>
              <a:t>Final: At(Home) ^  Have(Milk) ^  Have(Bananas) ^  Have(Drill)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7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7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7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6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7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62000"/>
            <a:fld id="{F50D253A-B06B-421E-A402-6FC6F05606AC}" type="slidenum">
              <a:rPr lang="pt-BR"/>
              <a:pPr defTabSz="762000"/>
              <a:t>9</a:t>
            </a:fld>
            <a:endParaRPr lang="pt-BR"/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STRIPS: sintaxe de estados e ações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Ações:</a:t>
            </a:r>
          </a:p>
          <a:p>
            <a:pPr lvl="1" eaLnBrk="1" hangingPunct="1"/>
            <a:r>
              <a:rPr lang="pt-BR" smtClean="0"/>
              <a:t>Descritor da ação: predicado lógico</a:t>
            </a:r>
          </a:p>
          <a:p>
            <a:pPr lvl="1" eaLnBrk="1" hangingPunct="1"/>
            <a:r>
              <a:rPr lang="pt-BR" smtClean="0"/>
              <a:t>Pré-condições: conjunção de literais positivos sem funções (deve ser verdade para a ação acontecer)</a:t>
            </a:r>
          </a:p>
          <a:p>
            <a:pPr lvl="1" eaLnBrk="1" hangingPunct="1"/>
            <a:r>
              <a:rPr lang="pt-BR" smtClean="0"/>
              <a:t>Efeitos: conjunção de literais (positivos ou negativos) sem funções </a:t>
            </a:r>
          </a:p>
          <a:p>
            <a:pPr eaLnBrk="1" hangingPunct="1"/>
            <a:r>
              <a:rPr lang="pt-BR" smtClean="0"/>
              <a:t>Exemplo: voar</a:t>
            </a:r>
          </a:p>
          <a:p>
            <a:pPr lvl="1" eaLnBrk="1" hangingPunct="1"/>
            <a:r>
              <a:rPr lang="pt-BR" smtClean="0"/>
              <a:t>Action (Fly(p,from,to), </a:t>
            </a:r>
            <a:br>
              <a:rPr lang="pt-BR" smtClean="0"/>
            </a:br>
            <a:r>
              <a:rPr lang="pt-BR" smtClean="0"/>
              <a:t>  PRECOND: At(p,from) ^ Plane(p), Airport(from), Airport(to) </a:t>
            </a:r>
            <a:br>
              <a:rPr lang="pt-BR" smtClean="0"/>
            </a:br>
            <a:r>
              <a:rPr lang="pt-BR" smtClean="0"/>
              <a:t>  EFFECT: ¬ At(p,from) ^  At(p,to))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97">
  <a:themeElements>
    <a:clrScheme name="">
      <a:dk1>
        <a:srgbClr val="000000"/>
      </a:dk1>
      <a:lt1>
        <a:srgbClr val="FFFFFF"/>
      </a:lt1>
      <a:dk2>
        <a:srgbClr val="663300"/>
      </a:dk2>
      <a:lt2>
        <a:srgbClr val="996600"/>
      </a:lt2>
      <a:accent1>
        <a:srgbClr val="FF9900"/>
      </a:accent1>
      <a:accent2>
        <a:srgbClr val="666633"/>
      </a:accent2>
      <a:accent3>
        <a:srgbClr val="FFFFFF"/>
      </a:accent3>
      <a:accent4>
        <a:srgbClr val="000000"/>
      </a:accent4>
      <a:accent5>
        <a:srgbClr val="FFCAAA"/>
      </a:accent5>
      <a:accent6>
        <a:srgbClr val="5C5C2D"/>
      </a:accent6>
      <a:hlink>
        <a:srgbClr val="CC3300"/>
      </a:hlink>
      <a:folHlink>
        <a:srgbClr val="FFCC99"/>
      </a:folHlink>
    </a:clrScheme>
    <a:fontScheme name="modelo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elo97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97 2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97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97 4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H:\pc\modelo97.pot</Template>
  <TotalTime>3409</TotalTime>
  <Words>2467</Words>
  <Application>Microsoft PowerPoint 7.0</Application>
  <PresentationFormat>Apresentação na tela (4:3)</PresentationFormat>
  <Paragraphs>627</Paragraphs>
  <Slides>55</Slides>
  <Notes>11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3" baseType="lpstr">
      <vt:lpstr>Arial</vt:lpstr>
      <vt:lpstr>Monotype Sorts</vt:lpstr>
      <vt:lpstr>Times New Roman</vt:lpstr>
      <vt:lpstr>Symbol</vt:lpstr>
      <vt:lpstr>Comic Sans MS</vt:lpstr>
      <vt:lpstr>Wingdings</vt:lpstr>
      <vt:lpstr>modelo97</vt:lpstr>
      <vt:lpstr>Gráfico do CorelDRAW 9.0</vt:lpstr>
      <vt:lpstr>Planejamento Clássico</vt:lpstr>
      <vt:lpstr>Roteiro</vt:lpstr>
      <vt:lpstr>Plano</vt:lpstr>
      <vt:lpstr>Busca x Planejamento</vt:lpstr>
      <vt:lpstr>Exemplo com busca</vt:lpstr>
      <vt:lpstr>Limitações da busca</vt:lpstr>
      <vt:lpstr>STRIPS (STanford Research Institute Problem Solver)</vt:lpstr>
      <vt:lpstr>STRIPS: sintaxe de estados e ações</vt:lpstr>
      <vt:lpstr>STRIPS: sintaxe de estados e ações</vt:lpstr>
      <vt:lpstr>Como fica o operador “ir”?</vt:lpstr>
      <vt:lpstr>STRIPS: Semântica</vt:lpstr>
      <vt:lpstr>Semântica de STRIPS</vt:lpstr>
      <vt:lpstr>Exercício</vt:lpstr>
      <vt:lpstr>Exercício (resposta)</vt:lpstr>
      <vt:lpstr>Mundo dos blocos</vt:lpstr>
      <vt:lpstr>Mundo dos blocos</vt:lpstr>
      <vt:lpstr>Mundo dos Blocos</vt:lpstr>
      <vt:lpstr>Sobre as restrições sintáticas de STRIP</vt:lpstr>
      <vt:lpstr>ADL: Action Description Language</vt:lpstr>
      <vt:lpstr>Planejadores</vt:lpstr>
      <vt:lpstr>Comparação das Abordagens de Resolução de Problemas</vt:lpstr>
      <vt:lpstr>Busca Para Frente no Espaço de Estados</vt:lpstr>
      <vt:lpstr>Busca Para Trás no Espaço de Estados</vt:lpstr>
      <vt:lpstr>Balanço</vt:lpstr>
      <vt:lpstr>Comparação das Abordagens de Resolução de Problemas</vt:lpstr>
      <vt:lpstr>Partial Order Planning (POP)</vt:lpstr>
      <vt:lpstr>Busca no espaço de planos</vt:lpstr>
      <vt:lpstr>Busca no espaço de planos: operadores</vt:lpstr>
      <vt:lpstr>Representações de planos: Linguagem  </vt:lpstr>
      <vt:lpstr>Exemplo informal: colocar meias e sapatos</vt:lpstr>
      <vt:lpstr>Slide 31</vt:lpstr>
      <vt:lpstr>Slide 32</vt:lpstr>
      <vt:lpstr>Plano (de ordem) parcial</vt:lpstr>
      <vt:lpstr>Plano final: características</vt:lpstr>
      <vt:lpstr>Linearização do exemplo dos sapatos</vt:lpstr>
      <vt:lpstr>Princípio do menor engajamento</vt:lpstr>
      <vt:lpstr>Funcionamento do POP </vt:lpstr>
      <vt:lpstr>POP</vt:lpstr>
      <vt:lpstr>Voltando ao exemplo das compras...</vt:lpstr>
      <vt:lpstr>Planejamento Parcial - Exemplo</vt:lpstr>
      <vt:lpstr>Problema da ameaça</vt:lpstr>
      <vt:lpstr>Ameaça - soluções </vt:lpstr>
      <vt:lpstr>Planejamento Parcial - Exemplo</vt:lpstr>
      <vt:lpstr>Engenharia do conhecimento</vt:lpstr>
      <vt:lpstr>Voltando ao exemplo dos blocos</vt:lpstr>
      <vt:lpstr>Mundo dos blocos</vt:lpstr>
      <vt:lpstr>Mundo dos Blocos</vt:lpstr>
      <vt:lpstr>Mundo dos Blocos</vt:lpstr>
      <vt:lpstr>Mundo dos Blocos</vt:lpstr>
      <vt:lpstr>Mundo dos Blocos</vt:lpstr>
      <vt:lpstr>Resumo..</vt:lpstr>
      <vt:lpstr>Busca x Planejamento</vt:lpstr>
      <vt:lpstr>Planejamento: idéias principais</vt:lpstr>
      <vt:lpstr>Planejamento: idéias principais</vt:lpstr>
      <vt:lpstr>Referência Bibliográfica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</dc:title>
  <dc:creator>Ricardo</dc:creator>
  <cp:lastModifiedBy>Ricardo</cp:lastModifiedBy>
  <cp:revision>220</cp:revision>
  <cp:lastPrinted>2003-06-09T11:25:16Z</cp:lastPrinted>
  <dcterms:created xsi:type="dcterms:W3CDTF">1995-05-25T11:08:46Z</dcterms:created>
  <dcterms:modified xsi:type="dcterms:W3CDTF">2010-05-12T19:12:10Z</dcterms:modified>
</cp:coreProperties>
</file>