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2" r:id="rId2"/>
    <p:sldId id="256" r:id="rId3"/>
    <p:sldId id="267" r:id="rId4"/>
    <p:sldId id="261" r:id="rId5"/>
    <p:sldId id="259" r:id="rId6"/>
    <p:sldId id="263" r:id="rId7"/>
    <p:sldId id="260" r:id="rId8"/>
    <p:sldId id="266" r:id="rId9"/>
    <p:sldId id="25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DFE98-8121-3D44-B1A6-CAEDB441BD80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E5DB2-BE96-C045-B862-789DA798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51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BE5DB2-BE96-C045-B862-789DA798BE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8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9D6C-C9E4-3A4E-84DB-703C513E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FCFB4-3190-1849-B015-A5487DE95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2C967-CB17-0B47-9C37-FF940A32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EA07-1A16-BB4F-8F6D-2EE9084251D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7E78E-E316-594C-896A-F891E764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E6ED6-73D0-DB44-B7A4-C757B9D5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9E22-9654-D34D-88A7-ED669C6D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7705-8EA1-2F49-A15F-F37FAFEE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3D384-5679-EE4A-BCEC-1D81BBBB4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BF84A-C991-8D46-B899-73B120F2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EA07-1A16-BB4F-8F6D-2EE9084251D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A9BE4-6505-214B-AB39-9C3C6604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36A3F-825F-0145-9CB1-1B628A4E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9E22-9654-D34D-88A7-ED669C6D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1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FFABFD-C9EB-BE47-82E2-082A91942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E48E6-D908-504B-8B04-085B06C44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74DF4-9175-C641-9022-CB789221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EA07-1A16-BB4F-8F6D-2EE9084251D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E726B-F0EC-0E46-AA10-A81463F6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69463-2711-CF4B-8FA3-E430CE1A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9E22-9654-D34D-88A7-ED669C6D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2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AF1C-3AD5-2F4B-9367-1993532A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C289-B17E-6E4E-8F29-C56EF93ED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99EF4-360B-0447-819F-5CF2A7FE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EA07-1A16-BB4F-8F6D-2EE9084251D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60B1-BA47-CE48-AEE4-5A6122ED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E1EE0-2E26-5848-A5AB-2B57CAF1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9E22-9654-D34D-88A7-ED669C6D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6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8288-6341-AF43-A8B3-65A45A780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864B4-78DD-E04C-AA03-F2D42122F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BC181-4D13-9543-B808-27F4B20E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EA07-1A16-BB4F-8F6D-2EE9084251D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A42A-D202-1744-B568-168A1260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317C7-78AA-A54E-9840-E9F05D33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9E22-9654-D34D-88A7-ED669C6D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5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2595-D49D-6347-B9A6-A4C9269E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76E1-4CA4-2E42-A3A9-7654AC4C7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675E0-93A5-A54F-8F12-D2256A8A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12AB7-8A20-D646-AD5E-C7DD49B3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EA07-1A16-BB4F-8F6D-2EE9084251D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94029-928D-F64C-AE52-11B4D73A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AB6A2-0AD7-D143-865C-52874C17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9E22-9654-D34D-88A7-ED669C6D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5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8D51-B163-914B-91B4-BB0F0359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D17FD-A9F2-0849-8435-5A5FE7B49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78848-3F16-C54E-A4C3-6357A0056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05B78-6158-0C4C-B174-56733A6C5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F2F77-DDF6-1645-82A4-F7F73D70E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BA7D8-F654-8C42-9F1B-F0D5BDF9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EA07-1A16-BB4F-8F6D-2EE9084251D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A372B-FC49-B145-AE75-463F7CE9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BC538-AB7D-544E-AAD7-36807DE8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9E22-9654-D34D-88A7-ED669C6D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0FE5-F083-FD46-96BA-30208B67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C4E4A-350E-FF4D-8C51-F7056061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EA07-1A16-BB4F-8F6D-2EE9084251D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D031E-F908-F64E-BCA1-D278301A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FBB98-C6D7-5A43-83E6-EB7401D8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9E22-9654-D34D-88A7-ED669C6D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7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190DFC-0890-CD4E-9CB9-FD36657A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EA07-1A16-BB4F-8F6D-2EE9084251D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644B-0CCF-274E-BC03-98ABD637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B0234-4B6A-F543-AA9C-0CD18D45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9E22-9654-D34D-88A7-ED669C6D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8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B0C1-E125-3C4B-843B-92FFF69B8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79C6-6984-1B49-BA18-6C456E0E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9271F-9838-7146-9ED8-8B42F31B3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07AA8-FC8A-7A43-92DE-64AA5655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EA07-1A16-BB4F-8F6D-2EE9084251D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B81E3-2AB5-B54F-B93C-68380D5E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20C82-1C12-1948-A3F9-42F319E6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9E22-9654-D34D-88A7-ED669C6D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8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47A4-A8BD-CC40-A8A4-B0B4DF33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A680B-8096-1945-86B0-01AEFFA90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9AB43-BA37-0E4B-8590-FF89153F0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E8F3A-11E7-374F-9AF5-F5BB8076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EA07-1A16-BB4F-8F6D-2EE9084251D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5CE72-1DF5-3144-B404-B97E48E3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E7096-891C-FC40-9DEE-5C28FA65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9E22-9654-D34D-88A7-ED669C6D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1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9B8AA-F37A-A64A-84D0-DFFE5A63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77663-917B-6E4D-AFA1-9606360F0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0A65A-F6C4-DB42-922F-7298C725F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9EA07-1A16-BB4F-8F6D-2EE9084251D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A3F25-3775-6F4F-950E-9B5442F45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73A4-AA3C-3140-849C-0841992C1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9E22-9654-D34D-88A7-ED669C6D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A78A-8551-1647-A920-FEFE70D4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516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Unmanned Surface Vehicle for Autonomous Hypoxia Monitoring: Data Management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A1BDAD-9B77-7C49-BF0D-BE4FB9E07D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78416" y="2301446"/>
            <a:ext cx="3996640" cy="2255108"/>
            <a:chOff x="1463" y="124"/>
            <a:chExt cx="4319" cy="24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33F4BC-1297-6041-A795-A6F075146C54}"/>
                </a:ext>
              </a:extLst>
            </p:cNvPr>
            <p:cNvPicPr>
              <a:picLocks noChangeAspect="1" noEditPoint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" y="131"/>
              <a:ext cx="4304" cy="2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76161A-9357-814B-A0DC-AEF905294C2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63" y="124"/>
              <a:ext cx="4319" cy="2437"/>
              <a:chOff x="1463" y="124"/>
              <a:chExt cx="4319" cy="2437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6C58533C-32FF-2341-85F8-A832463C2341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1463" y="124"/>
                <a:ext cx="4319" cy="2437"/>
              </a:xfrm>
              <a:custGeom>
                <a:avLst/>
                <a:gdLst>
                  <a:gd name="T0" fmla="+- 0 1463 1463"/>
                  <a:gd name="T1" fmla="*/ T0 w 4319"/>
                  <a:gd name="T2" fmla="+- 0 124 124"/>
                  <a:gd name="T3" fmla="*/ 124 h 2437"/>
                  <a:gd name="T4" fmla="+- 0 5781 1463"/>
                  <a:gd name="T5" fmla="*/ T4 w 4319"/>
                  <a:gd name="T6" fmla="+- 0 124 124"/>
                  <a:gd name="T7" fmla="*/ 124 h 2437"/>
                  <a:gd name="T8" fmla="+- 0 5781 1463"/>
                  <a:gd name="T9" fmla="*/ T8 w 4319"/>
                  <a:gd name="T10" fmla="+- 0 2561 124"/>
                  <a:gd name="T11" fmla="*/ 2561 h 2437"/>
                  <a:gd name="T12" fmla="+- 0 1463 1463"/>
                  <a:gd name="T13" fmla="*/ T12 w 4319"/>
                  <a:gd name="T14" fmla="+- 0 2561 124"/>
                  <a:gd name="T15" fmla="*/ 2561 h 2437"/>
                  <a:gd name="T16" fmla="+- 0 1463 1463"/>
                  <a:gd name="T17" fmla="*/ T16 w 4319"/>
                  <a:gd name="T18" fmla="+- 0 124 124"/>
                  <a:gd name="T19" fmla="*/ 124 h 243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4319" h="2437">
                    <a:moveTo>
                      <a:pt x="0" y="0"/>
                    </a:moveTo>
                    <a:lnTo>
                      <a:pt x="4318" y="0"/>
                    </a:lnTo>
                    <a:lnTo>
                      <a:pt x="4318" y="2437"/>
                    </a:lnTo>
                    <a:lnTo>
                      <a:pt x="0" y="243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333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CED926-C861-584E-94F2-6E38CC70417E}"/>
              </a:ext>
            </a:extLst>
          </p:cNvPr>
          <p:cNvSpPr/>
          <p:nvPr/>
        </p:nvSpPr>
        <p:spPr>
          <a:xfrm>
            <a:off x="3048000" y="335846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Adding a depth column before the vehicle parameters.</a:t>
            </a:r>
            <a:endParaRPr lang="en-US" sz="1600" dirty="0">
              <a:effectLst/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Date / Time     TURBIDITY;FTU   PRESSURE;DBAR   TEMPERATURE;C   DISSOLVED OXYGEN;SAT%   ALTITUDE;M      CONDUCTIVITY;MS/CM      FLUOROMETER (C);UG/L    PH;PH   Calc. SALINITY; PSU     Calc. DEPTH;M   LATITUDE;DEG    LONGITUDE;DEG </a:t>
            </a:r>
            <a:endParaRPr lang="en-US" sz="1600" dirty="0">
              <a:effectLst/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13/07/2021 08:59:13.000 0.750   0000.625        0010.137        0023.343        0056.555        0000.00        0001.244        0000.813        0006.152        0001.197        0.01    30.186053       -91.985203</a:t>
            </a:r>
            <a:endParaRPr lang="en-US" sz="1600" dirty="0">
              <a:effectLst/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13/07/2021 08:59:14.000 0.750   0000.538        0010.137        0023.344        0056.570        0000.000        0001.244        0000.788        0006.192        0001.197        0.01    30.186053       -91.985203</a:t>
            </a:r>
            <a:endParaRPr lang="en-US" sz="1600" dirty="0">
              <a:effectLst/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13/07/2021 08:59:15.000 0.750   0000.613        0010.137        0023.344        0056.570        0000.000        0001.244        0000.788        0006.152        0001.197        0.01    30.186053       -91.985203</a:t>
            </a:r>
            <a:endParaRPr lang="en-US" sz="1600" dirty="0">
              <a:effectLst/>
              <a:latin typeface="Calibri" panose="020F0502020204030204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9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9ECF64-1E24-1547-87E2-215DE433655F}"/>
              </a:ext>
            </a:extLst>
          </p:cNvPr>
          <p:cNvSpPr/>
          <p:nvPr/>
        </p:nvSpPr>
        <p:spPr>
          <a:xfrm>
            <a:off x="1307260" y="2248929"/>
            <a:ext cx="1927654" cy="1285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37E52-082B-FE4F-8227-AA9D3BDEDA48}"/>
              </a:ext>
            </a:extLst>
          </p:cNvPr>
          <p:cNvSpPr txBox="1"/>
          <p:nvPr/>
        </p:nvSpPr>
        <p:spPr>
          <a:xfrm>
            <a:off x="1307261" y="2349913"/>
            <a:ext cx="1927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ASV Data Collected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38DD98-383A-394B-943E-9FB52B92D199}"/>
              </a:ext>
            </a:extLst>
          </p:cNvPr>
          <p:cNvSpPr/>
          <p:nvPr/>
        </p:nvSpPr>
        <p:spPr>
          <a:xfrm>
            <a:off x="3877039" y="2262422"/>
            <a:ext cx="1927654" cy="1285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54BC8-70CF-2A4E-980D-105F9995E7E5}"/>
              </a:ext>
            </a:extLst>
          </p:cNvPr>
          <p:cNvSpPr txBox="1"/>
          <p:nvPr/>
        </p:nvSpPr>
        <p:spPr>
          <a:xfrm>
            <a:off x="3871216" y="2178806"/>
            <a:ext cx="1927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Integral Cloud Server </a:t>
            </a:r>
          </a:p>
          <a:p>
            <a:pPr algn="ctr"/>
            <a:r>
              <a:rPr lang="en-US" dirty="0"/>
              <a:t>QARTOD QC and Repackage to GCOOS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01B95F-EA18-8D4E-B664-31521DDD58E7}"/>
              </a:ext>
            </a:extLst>
          </p:cNvPr>
          <p:cNvSpPr/>
          <p:nvPr/>
        </p:nvSpPr>
        <p:spPr>
          <a:xfrm>
            <a:off x="6446536" y="2262422"/>
            <a:ext cx="1927654" cy="1285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53475-38E1-3646-B9B1-806D852EBBBF}"/>
              </a:ext>
            </a:extLst>
          </p:cNvPr>
          <p:cNvSpPr txBox="1"/>
          <p:nvPr/>
        </p:nvSpPr>
        <p:spPr>
          <a:xfrm>
            <a:off x="6446536" y="2274919"/>
            <a:ext cx="192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GCOOS 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363CF3-7045-4842-AD04-FD1D7B5F6262}"/>
              </a:ext>
            </a:extLst>
          </p:cNvPr>
          <p:cNvCxnSpPr>
            <a:stCxn id="5" idx="3"/>
          </p:cNvCxnSpPr>
          <p:nvPr/>
        </p:nvCxnSpPr>
        <p:spPr>
          <a:xfrm flipV="1">
            <a:off x="3234914" y="2879834"/>
            <a:ext cx="642124" cy="116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5DB484-2552-9942-AA52-D1C2FC95C1A9}"/>
              </a:ext>
            </a:extLst>
          </p:cNvPr>
          <p:cNvCxnSpPr/>
          <p:nvPr/>
        </p:nvCxnSpPr>
        <p:spPr>
          <a:xfrm flipV="1">
            <a:off x="5804693" y="2868187"/>
            <a:ext cx="642124" cy="116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078F6C-2ADB-2B42-8B29-D2C0BD4B5AE8}"/>
              </a:ext>
            </a:extLst>
          </p:cNvPr>
          <p:cNvCxnSpPr>
            <a:cxnSpLocks/>
          </p:cNvCxnSpPr>
          <p:nvPr/>
        </p:nvCxnSpPr>
        <p:spPr>
          <a:xfrm>
            <a:off x="2282450" y="4127300"/>
            <a:ext cx="2511972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95F815-8919-F847-94CB-DA79A4019D24}"/>
              </a:ext>
            </a:extLst>
          </p:cNvPr>
          <p:cNvCxnSpPr>
            <a:cxnSpLocks/>
          </p:cNvCxnSpPr>
          <p:nvPr/>
        </p:nvCxnSpPr>
        <p:spPr>
          <a:xfrm>
            <a:off x="2282450" y="3547525"/>
            <a:ext cx="0" cy="60698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25C158-AC0A-3446-AF95-FAC5C2D31E59}"/>
              </a:ext>
            </a:extLst>
          </p:cNvPr>
          <p:cNvCxnSpPr>
            <a:cxnSpLocks/>
          </p:cNvCxnSpPr>
          <p:nvPr/>
        </p:nvCxnSpPr>
        <p:spPr>
          <a:xfrm flipV="1">
            <a:off x="7410363" y="3534032"/>
            <a:ext cx="0" cy="609658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BE11A5-6FAF-5F4F-917A-9B7B30BA3033}"/>
              </a:ext>
            </a:extLst>
          </p:cNvPr>
          <p:cNvCxnSpPr/>
          <p:nvPr/>
        </p:nvCxnSpPr>
        <p:spPr>
          <a:xfrm flipV="1">
            <a:off x="8374190" y="2856540"/>
            <a:ext cx="642124" cy="116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D3028FF-466C-2441-B097-C05FD6BAF261}"/>
              </a:ext>
            </a:extLst>
          </p:cNvPr>
          <p:cNvSpPr/>
          <p:nvPr/>
        </p:nvSpPr>
        <p:spPr>
          <a:xfrm>
            <a:off x="9016033" y="2274919"/>
            <a:ext cx="1927654" cy="1285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54770A-993B-244E-8BF7-8CDD444517D1}"/>
              </a:ext>
            </a:extLst>
          </p:cNvPr>
          <p:cNvSpPr txBox="1"/>
          <p:nvPr/>
        </p:nvSpPr>
        <p:spPr>
          <a:xfrm>
            <a:off x="8957085" y="2296104"/>
            <a:ext cx="1927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GCOOS Public Server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1EC35D-2D09-094C-BB5F-31DADE11900A}"/>
              </a:ext>
            </a:extLst>
          </p:cNvPr>
          <p:cNvCxnSpPr>
            <a:cxnSpLocks/>
          </p:cNvCxnSpPr>
          <p:nvPr/>
        </p:nvCxnSpPr>
        <p:spPr>
          <a:xfrm>
            <a:off x="8068395" y="3547525"/>
            <a:ext cx="0" cy="1013965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DE14773-2DB4-CB49-A4A1-C85471272A28}"/>
              </a:ext>
            </a:extLst>
          </p:cNvPr>
          <p:cNvSpPr/>
          <p:nvPr/>
        </p:nvSpPr>
        <p:spPr>
          <a:xfrm>
            <a:off x="7198025" y="4548993"/>
            <a:ext cx="1927654" cy="1285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3047BD-6313-1944-BA25-91FA6B80357F}"/>
              </a:ext>
            </a:extLst>
          </p:cNvPr>
          <p:cNvSpPr txBox="1"/>
          <p:nvPr/>
        </p:nvSpPr>
        <p:spPr>
          <a:xfrm>
            <a:off x="7198025" y="4561490"/>
            <a:ext cx="192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NCEI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8FC6D7-70C6-1945-B74F-BCC9129B3348}"/>
              </a:ext>
            </a:extLst>
          </p:cNvPr>
          <p:cNvCxnSpPr/>
          <p:nvPr/>
        </p:nvCxnSpPr>
        <p:spPr>
          <a:xfrm flipV="1">
            <a:off x="1628963" y="4930822"/>
            <a:ext cx="642124" cy="116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D45EABF-2882-2D43-B5C8-1A1DF5A6B9A3}"/>
              </a:ext>
            </a:extLst>
          </p:cNvPr>
          <p:cNvSpPr txBox="1"/>
          <p:nvPr/>
        </p:nvSpPr>
        <p:spPr>
          <a:xfrm>
            <a:off x="2448910" y="4746156"/>
            <a:ext cx="202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 real time data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508598-4D2A-0A49-855C-7430AA83C758}"/>
              </a:ext>
            </a:extLst>
          </p:cNvPr>
          <p:cNvCxnSpPr/>
          <p:nvPr/>
        </p:nvCxnSpPr>
        <p:spPr>
          <a:xfrm flipV="1">
            <a:off x="1640326" y="5293027"/>
            <a:ext cx="642124" cy="1164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F5F3A66-E7F9-B64F-84C1-B7A4C41BC5EA}"/>
              </a:ext>
            </a:extLst>
          </p:cNvPr>
          <p:cNvSpPr txBox="1"/>
          <p:nvPr/>
        </p:nvSpPr>
        <p:spPr>
          <a:xfrm>
            <a:off x="2448910" y="5123193"/>
            <a:ext cx="306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Post-mission full data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6C8EE9-0F24-CB40-B36A-2652C01271A9}"/>
              </a:ext>
            </a:extLst>
          </p:cNvPr>
          <p:cNvCxnSpPr/>
          <p:nvPr/>
        </p:nvCxnSpPr>
        <p:spPr>
          <a:xfrm flipV="1">
            <a:off x="1628963" y="5661357"/>
            <a:ext cx="642124" cy="1164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372D57C-5E13-0749-9B6E-4A59B3FE8730}"/>
              </a:ext>
            </a:extLst>
          </p:cNvPr>
          <p:cNvSpPr txBox="1"/>
          <p:nvPr/>
        </p:nvSpPr>
        <p:spPr>
          <a:xfrm>
            <a:off x="2448910" y="5495710"/>
            <a:ext cx="306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Enhanced QC data set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FF40BB-25CE-2543-A4B8-168DEF3039BD}"/>
              </a:ext>
            </a:extLst>
          </p:cNvPr>
          <p:cNvCxnSpPr>
            <a:cxnSpLocks/>
          </p:cNvCxnSpPr>
          <p:nvPr/>
        </p:nvCxnSpPr>
        <p:spPr>
          <a:xfrm flipV="1">
            <a:off x="4807206" y="3547525"/>
            <a:ext cx="0" cy="609658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933E6B-4B42-5148-9521-909151400EAD}"/>
              </a:ext>
            </a:extLst>
          </p:cNvPr>
          <p:cNvCxnSpPr>
            <a:cxnSpLocks/>
          </p:cNvCxnSpPr>
          <p:nvPr/>
        </p:nvCxnSpPr>
        <p:spPr>
          <a:xfrm>
            <a:off x="4807206" y="4119205"/>
            <a:ext cx="2511972" cy="0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267F42-C783-7A4E-947C-1C0A2E506126}"/>
              </a:ext>
            </a:extLst>
          </p:cNvPr>
          <p:cNvCxnSpPr>
            <a:cxnSpLocks/>
          </p:cNvCxnSpPr>
          <p:nvPr/>
        </p:nvCxnSpPr>
        <p:spPr>
          <a:xfrm>
            <a:off x="5517932" y="3535028"/>
            <a:ext cx="0" cy="1588165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7BB1F2-CE22-4B42-906A-A9F164381600}"/>
              </a:ext>
            </a:extLst>
          </p:cNvPr>
          <p:cNvCxnSpPr>
            <a:cxnSpLocks/>
          </p:cNvCxnSpPr>
          <p:nvPr/>
        </p:nvCxnSpPr>
        <p:spPr>
          <a:xfrm>
            <a:off x="5517932" y="5070959"/>
            <a:ext cx="1680093" cy="0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36A406-885B-0F46-9470-F6C9CA3B0A2C}"/>
              </a:ext>
            </a:extLst>
          </p:cNvPr>
          <p:cNvCxnSpPr/>
          <p:nvPr/>
        </p:nvCxnSpPr>
        <p:spPr>
          <a:xfrm flipV="1">
            <a:off x="4513981" y="6357454"/>
            <a:ext cx="642124" cy="1164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2C7F916-500E-BA48-A454-7E64E337BA4D}"/>
              </a:ext>
            </a:extLst>
          </p:cNvPr>
          <p:cNvSpPr txBox="1"/>
          <p:nvPr/>
        </p:nvSpPr>
        <p:spPr>
          <a:xfrm>
            <a:off x="5350476" y="6203092"/>
            <a:ext cx="226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Unsure about path</a:t>
            </a:r>
          </a:p>
        </p:txBody>
      </p:sp>
    </p:spTree>
    <p:extLst>
      <p:ext uri="{BB962C8B-B14F-4D97-AF65-F5344CB8AC3E}">
        <p14:creationId xmlns:p14="http://schemas.microsoft.com/office/powerpoint/2010/main" val="317686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7793622-7C9D-E94D-9398-F27E70527F88}"/>
              </a:ext>
            </a:extLst>
          </p:cNvPr>
          <p:cNvGrpSpPr/>
          <p:nvPr/>
        </p:nvGrpSpPr>
        <p:grpSpPr>
          <a:xfrm>
            <a:off x="8187558" y="272747"/>
            <a:ext cx="3993931" cy="1583064"/>
            <a:chOff x="8187558" y="272747"/>
            <a:chExt cx="3993931" cy="158306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0D733F8-9DBD-1741-A4B9-375F245E8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7558" y="272747"/>
              <a:ext cx="3993931" cy="158306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D12537E-3E14-0844-9C19-4A63A92E0708}"/>
                </a:ext>
              </a:extLst>
            </p:cNvPr>
            <p:cNvSpPr/>
            <p:nvPr/>
          </p:nvSpPr>
          <p:spPr>
            <a:xfrm>
              <a:off x="8187558" y="343054"/>
              <a:ext cx="809296" cy="49398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13027B7-C35A-DE40-8773-9113DEAD1446}"/>
              </a:ext>
            </a:extLst>
          </p:cNvPr>
          <p:cNvSpPr txBox="1"/>
          <p:nvPr/>
        </p:nvSpPr>
        <p:spPr>
          <a:xfrm>
            <a:off x="376383" y="4016655"/>
            <a:ext cx="209496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Tampnet</a:t>
            </a:r>
            <a:r>
              <a:rPr lang="en-US" dirty="0"/>
              <a:t> 4G LTE, Iridium backup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SFTP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DFBCD1-580A-2340-AAC7-FDB8F7656392}"/>
              </a:ext>
            </a:extLst>
          </p:cNvPr>
          <p:cNvSpPr txBox="1"/>
          <p:nvPr/>
        </p:nvSpPr>
        <p:spPr>
          <a:xfrm>
            <a:off x="1902373" y="158461"/>
            <a:ext cx="6936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L3Harris/ASV Data Management</a:t>
            </a:r>
          </a:p>
        </p:txBody>
      </p:sp>
      <p:pic>
        <p:nvPicPr>
          <p:cNvPr id="15" name="image4.png">
            <a:extLst>
              <a:ext uri="{FF2B5EF4-FFF2-40B4-BE49-F238E27FC236}">
                <a16:creationId xmlns:a16="http://schemas.microsoft.com/office/drawing/2014/main" id="{DB351327-9C4C-914D-ACC2-89924368A76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2054" y="2073451"/>
            <a:ext cx="6400152" cy="44414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DA9962-7CF5-8F4D-B440-AF81574AC526}"/>
              </a:ext>
            </a:extLst>
          </p:cNvPr>
          <p:cNvSpPr txBox="1"/>
          <p:nvPr/>
        </p:nvSpPr>
        <p:spPr>
          <a:xfrm>
            <a:off x="2792627" y="1112108"/>
            <a:ext cx="43372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 shown in proposal</a:t>
            </a:r>
          </a:p>
        </p:txBody>
      </p:sp>
    </p:spTree>
    <p:extLst>
      <p:ext uri="{BB962C8B-B14F-4D97-AF65-F5344CB8AC3E}">
        <p14:creationId xmlns:p14="http://schemas.microsoft.com/office/powerpoint/2010/main" val="89814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7793622-7C9D-E94D-9398-F27E70527F88}"/>
              </a:ext>
            </a:extLst>
          </p:cNvPr>
          <p:cNvGrpSpPr/>
          <p:nvPr/>
        </p:nvGrpSpPr>
        <p:grpSpPr>
          <a:xfrm>
            <a:off x="8187558" y="272747"/>
            <a:ext cx="3993931" cy="1583064"/>
            <a:chOff x="8187558" y="272747"/>
            <a:chExt cx="3993931" cy="158306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0D733F8-9DBD-1741-A4B9-375F245E8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7558" y="272747"/>
              <a:ext cx="3993931" cy="158306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D12537E-3E14-0844-9C19-4A63A92E0708}"/>
                </a:ext>
              </a:extLst>
            </p:cNvPr>
            <p:cNvSpPr/>
            <p:nvPr/>
          </p:nvSpPr>
          <p:spPr>
            <a:xfrm>
              <a:off x="8187558" y="343054"/>
              <a:ext cx="809296" cy="49398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CE3902D-F188-0042-95B5-FD4BE0ECC33E}"/>
              </a:ext>
            </a:extLst>
          </p:cNvPr>
          <p:cNvSpPr txBox="1"/>
          <p:nvPr/>
        </p:nvSpPr>
        <p:spPr>
          <a:xfrm>
            <a:off x="767256" y="2648607"/>
            <a:ext cx="758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Files: time, 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lon</a:t>
            </a:r>
            <a:r>
              <a:rPr lang="en-US" dirty="0"/>
              <a:t>, heading, pitch, roll, speed over ground,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E380C-90C8-4C49-ABA1-3D6244938F86}"/>
              </a:ext>
            </a:extLst>
          </p:cNvPr>
          <p:cNvSpPr txBox="1"/>
          <p:nvPr/>
        </p:nvSpPr>
        <p:spPr>
          <a:xfrm>
            <a:off x="767256" y="3147849"/>
            <a:ext cx="339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Vessel Performance 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AF194-0A1A-8341-BBF2-F880E940C5C4}"/>
              </a:ext>
            </a:extLst>
          </p:cNvPr>
          <p:cNvSpPr txBox="1"/>
          <p:nvPr/>
        </p:nvSpPr>
        <p:spPr>
          <a:xfrm>
            <a:off x="767255" y="3647091"/>
            <a:ext cx="339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Winch Controller 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8BEE2-5CE0-B54F-9E58-13A18039A73C}"/>
              </a:ext>
            </a:extLst>
          </p:cNvPr>
          <p:cNvSpPr txBox="1"/>
          <p:nvPr/>
        </p:nvSpPr>
        <p:spPr>
          <a:xfrm>
            <a:off x="767254" y="4146333"/>
            <a:ext cx="339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Altimeter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E45B0-7684-884B-9DE4-ED5FBAF7D35F}"/>
              </a:ext>
            </a:extLst>
          </p:cNvPr>
          <p:cNvSpPr txBox="1"/>
          <p:nvPr/>
        </p:nvSpPr>
        <p:spPr>
          <a:xfrm>
            <a:off x="767253" y="4645575"/>
            <a:ext cx="339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CTD 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6A037-7BF6-ED45-8FF1-9187E6271F69}"/>
              </a:ext>
            </a:extLst>
          </p:cNvPr>
          <p:cNvSpPr txBox="1"/>
          <p:nvPr/>
        </p:nvSpPr>
        <p:spPr>
          <a:xfrm>
            <a:off x="767252" y="5144817"/>
            <a:ext cx="339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8241A8-ED6F-2A41-BEA8-412820A9FEF3}"/>
              </a:ext>
            </a:extLst>
          </p:cNvPr>
          <p:cNvSpPr txBox="1"/>
          <p:nvPr/>
        </p:nvSpPr>
        <p:spPr>
          <a:xfrm>
            <a:off x="767252" y="2060028"/>
            <a:ext cx="339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Vessel log files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DFBCD1-580A-2340-AAC7-FDB8F7656392}"/>
              </a:ext>
            </a:extLst>
          </p:cNvPr>
          <p:cNvSpPr txBox="1"/>
          <p:nvPr/>
        </p:nvSpPr>
        <p:spPr>
          <a:xfrm>
            <a:off x="1902373" y="158461"/>
            <a:ext cx="6936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L3Harris/ASV Data Management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A6C443-FD99-D04E-BA9D-5D89DAA0583F}"/>
              </a:ext>
            </a:extLst>
          </p:cNvPr>
          <p:cNvSpPr txBox="1"/>
          <p:nvPr/>
        </p:nvSpPr>
        <p:spPr>
          <a:xfrm>
            <a:off x="951470" y="1285103"/>
            <a:ext cx="633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 on C-Worker 5</a:t>
            </a:r>
          </a:p>
        </p:txBody>
      </p:sp>
    </p:spTree>
    <p:extLst>
      <p:ext uri="{BB962C8B-B14F-4D97-AF65-F5344CB8AC3E}">
        <p14:creationId xmlns:p14="http://schemas.microsoft.com/office/powerpoint/2010/main" val="260457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B46AFE-7151-C244-96E3-BD447551A7DC}"/>
              </a:ext>
            </a:extLst>
          </p:cNvPr>
          <p:cNvSpPr/>
          <p:nvPr/>
        </p:nvSpPr>
        <p:spPr>
          <a:xfrm>
            <a:off x="0" y="2422082"/>
            <a:ext cx="127490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Date / Time	TURBIDITY;FTU	PRESSURE;DBAR	TEMPERATURE;C	DISSOLVED OXYGEN;SAT%	ALTITUDE;M	CONDUCTIVITY;MS/CM	FLUOROMETER (C);UG/L	PH;PH	Calc. SALINITY; PSU	Calc. DEPTH;M	LATITUDE;DEG	LONGITUDE;DEG</a:t>
            </a:r>
          </a:p>
          <a:p>
            <a:r>
              <a:rPr lang="en-US" sz="800" dirty="0"/>
              <a:t>13/07/2021 08:59:13.000	0.750	0000.625	0010.137	0023.343	0056.555	0000.000	0001.244	0000.813	0006.152	0001.197	0.01	30.186053	-91.985203</a:t>
            </a:r>
          </a:p>
          <a:p>
            <a:r>
              <a:rPr lang="en-US" sz="800" dirty="0"/>
              <a:t>13/07/2021 08:59:14.000	0.750	0000.538	0010.137	0023.344	0056.570	0000.000	0001.244	0000.788	0006.192	0001.197	0.01	30.186053	-91.985203</a:t>
            </a:r>
          </a:p>
          <a:p>
            <a:r>
              <a:rPr lang="en-US" sz="800" dirty="0"/>
              <a:t>13/07/2021 08:59:15.000	0.750	0000.613	0010.137	0023.344	0056.570	0000.000	0001.244	0000.788	0006.152	0001.197	0.01	30.186053	-91.985203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7B1FC-E903-724C-9136-EEB12679D76B}"/>
              </a:ext>
            </a:extLst>
          </p:cNvPr>
          <p:cNvSpPr txBox="1"/>
          <p:nvPr/>
        </p:nvSpPr>
        <p:spPr>
          <a:xfrm>
            <a:off x="2349346" y="3986404"/>
            <a:ext cx="6348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header with CTD, DO models and serial numbers and last </a:t>
            </a:r>
            <a:r>
              <a:rPr lang="en-US" dirty="0" err="1"/>
              <a:t>cal</a:t>
            </a:r>
            <a:r>
              <a:rPr lang="en-US" dirty="0"/>
              <a:t> 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we following ISO191 metadata standards?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95BAD-11C9-0C45-B8AD-98EBE2FD72DE}"/>
              </a:ext>
            </a:extLst>
          </p:cNvPr>
          <p:cNvSpPr txBox="1"/>
          <p:nvPr/>
        </p:nvSpPr>
        <p:spPr>
          <a:xfrm>
            <a:off x="1173892" y="889686"/>
            <a:ext cx="869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 data file for sftp</a:t>
            </a:r>
          </a:p>
        </p:txBody>
      </p:sp>
    </p:spTree>
    <p:extLst>
      <p:ext uri="{BB962C8B-B14F-4D97-AF65-F5344CB8AC3E}">
        <p14:creationId xmlns:p14="http://schemas.microsoft.com/office/powerpoint/2010/main" val="26572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4335FCF-E078-964F-A899-91F98A074CBD}"/>
              </a:ext>
            </a:extLst>
          </p:cNvPr>
          <p:cNvCxnSpPr>
            <a:cxnSpLocks/>
          </p:cNvCxnSpPr>
          <p:nvPr/>
        </p:nvCxnSpPr>
        <p:spPr>
          <a:xfrm>
            <a:off x="1671562" y="2480441"/>
            <a:ext cx="226810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E5F03EC-A861-2F45-919E-4CC4B6A3E51C}"/>
              </a:ext>
            </a:extLst>
          </p:cNvPr>
          <p:cNvSpPr txBox="1"/>
          <p:nvPr/>
        </p:nvSpPr>
        <p:spPr>
          <a:xfrm>
            <a:off x="1671562" y="1334814"/>
            <a:ext cx="2205476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Ascii file </a:t>
            </a:r>
          </a:p>
          <a:p>
            <a:pPr algn="ctr"/>
            <a:r>
              <a:rPr lang="en-US" dirty="0"/>
              <a:t>sftp over </a:t>
            </a:r>
            <a:r>
              <a:rPr lang="en-US" dirty="0" err="1"/>
              <a:t>Tampnet</a:t>
            </a:r>
            <a:r>
              <a:rPr lang="en-US" dirty="0"/>
              <a:t> 4G</a:t>
            </a:r>
          </a:p>
          <a:p>
            <a:pPr algn="ctr"/>
            <a:r>
              <a:rPr lang="en-US" dirty="0"/>
              <a:t>Iridium Backup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161481F-0772-9246-BF80-930640F3E471}"/>
              </a:ext>
            </a:extLst>
          </p:cNvPr>
          <p:cNvSpPr/>
          <p:nvPr/>
        </p:nvSpPr>
        <p:spPr>
          <a:xfrm>
            <a:off x="4065794" y="1644078"/>
            <a:ext cx="2753710" cy="1439917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5D301-E6F7-B749-AEFC-BDF173BCBB55}"/>
              </a:ext>
            </a:extLst>
          </p:cNvPr>
          <p:cNvSpPr txBox="1"/>
          <p:nvPr/>
        </p:nvSpPr>
        <p:spPr>
          <a:xfrm>
            <a:off x="4519448" y="2039007"/>
            <a:ext cx="1692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Integral Cloud 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892AAA-5789-3043-B6EA-D7EE1B3A6AA5}"/>
              </a:ext>
            </a:extLst>
          </p:cNvPr>
          <p:cNvCxnSpPr>
            <a:cxnSpLocks/>
          </p:cNvCxnSpPr>
          <p:nvPr/>
        </p:nvCxnSpPr>
        <p:spPr>
          <a:xfrm>
            <a:off x="5442649" y="3083995"/>
            <a:ext cx="0" cy="5630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6B6FE7-58F1-F94A-A050-48513C84B5FB}"/>
              </a:ext>
            </a:extLst>
          </p:cNvPr>
          <p:cNvSpPr txBox="1"/>
          <p:nvPr/>
        </p:nvSpPr>
        <p:spPr>
          <a:xfrm>
            <a:off x="4162097" y="3647090"/>
            <a:ext cx="275371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QARTOD QC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3786F6-6038-BF48-8430-79C26779A126}"/>
              </a:ext>
            </a:extLst>
          </p:cNvPr>
          <p:cNvCxnSpPr>
            <a:cxnSpLocks/>
          </p:cNvCxnSpPr>
          <p:nvPr/>
        </p:nvCxnSpPr>
        <p:spPr>
          <a:xfrm>
            <a:off x="5425174" y="4016422"/>
            <a:ext cx="0" cy="5630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77A882-DC62-7E44-A1A0-9421B3DF8F59}"/>
              </a:ext>
            </a:extLst>
          </p:cNvPr>
          <p:cNvSpPr txBox="1"/>
          <p:nvPr/>
        </p:nvSpPr>
        <p:spPr>
          <a:xfrm>
            <a:off x="4128856" y="4541234"/>
            <a:ext cx="275371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NetCDF</a:t>
            </a:r>
            <a:r>
              <a:rPr lang="en-US" dirty="0"/>
              <a:t> Files w QC flags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6F543B-9975-4949-847C-0536A1BFEC26}"/>
              </a:ext>
            </a:extLst>
          </p:cNvPr>
          <p:cNvSpPr txBox="1"/>
          <p:nvPr/>
        </p:nvSpPr>
        <p:spPr>
          <a:xfrm>
            <a:off x="4123601" y="5435378"/>
            <a:ext cx="275371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THREDDS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AE6AE5-857C-8E46-AE40-DDDB7B1BF1AA}"/>
              </a:ext>
            </a:extLst>
          </p:cNvPr>
          <p:cNvCxnSpPr>
            <a:cxnSpLocks/>
          </p:cNvCxnSpPr>
          <p:nvPr/>
        </p:nvCxnSpPr>
        <p:spPr>
          <a:xfrm>
            <a:off x="5425174" y="4910566"/>
            <a:ext cx="0" cy="5630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61F5FC-9217-5E4F-9C95-1B18B14D45B8}"/>
              </a:ext>
            </a:extLst>
          </p:cNvPr>
          <p:cNvSpPr txBox="1"/>
          <p:nvPr/>
        </p:nvSpPr>
        <p:spPr>
          <a:xfrm>
            <a:off x="2007476" y="186839"/>
            <a:ext cx="6936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Integral Data Management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B9CD4D-5783-6F40-BD3C-E765DBF7BD66}"/>
              </a:ext>
            </a:extLst>
          </p:cNvPr>
          <p:cNvCxnSpPr>
            <a:cxnSpLocks/>
          </p:cNvCxnSpPr>
          <p:nvPr/>
        </p:nvCxnSpPr>
        <p:spPr>
          <a:xfrm>
            <a:off x="6877311" y="5620044"/>
            <a:ext cx="567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8D10565-ABC0-AE49-BADD-5D7A653348F1}"/>
              </a:ext>
            </a:extLst>
          </p:cNvPr>
          <p:cNvSpPr txBox="1"/>
          <p:nvPr/>
        </p:nvSpPr>
        <p:spPr>
          <a:xfrm>
            <a:off x="4123601" y="6301829"/>
            <a:ext cx="275371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Integral Archive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116E7C-3808-1141-96F1-767833A5A842}"/>
              </a:ext>
            </a:extLst>
          </p:cNvPr>
          <p:cNvCxnSpPr>
            <a:cxnSpLocks/>
          </p:cNvCxnSpPr>
          <p:nvPr/>
        </p:nvCxnSpPr>
        <p:spPr>
          <a:xfrm>
            <a:off x="5425174" y="5777017"/>
            <a:ext cx="0" cy="5630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2F57A59-7C65-A949-8B5D-2B016492A2DF}"/>
              </a:ext>
            </a:extLst>
          </p:cNvPr>
          <p:cNvSpPr txBox="1"/>
          <p:nvPr/>
        </p:nvSpPr>
        <p:spPr>
          <a:xfrm>
            <a:off x="7444870" y="5435378"/>
            <a:ext cx="275371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GCOOS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E7DCDE2-F376-FC4C-BF62-95E47CEFD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027" y="675652"/>
            <a:ext cx="5253973" cy="20096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D4FF6F8-2E3C-8B44-A0B7-1D88195E256A}"/>
              </a:ext>
            </a:extLst>
          </p:cNvPr>
          <p:cNvSpPr/>
          <p:nvPr/>
        </p:nvSpPr>
        <p:spPr>
          <a:xfrm>
            <a:off x="8429297" y="693683"/>
            <a:ext cx="968660" cy="714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7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324E67-0BB2-C242-B7FF-2CB461249BAF}"/>
              </a:ext>
            </a:extLst>
          </p:cNvPr>
          <p:cNvSpPr txBox="1"/>
          <p:nvPr/>
        </p:nvSpPr>
        <p:spPr>
          <a:xfrm>
            <a:off x="168163" y="1443926"/>
            <a:ext cx="4078016" cy="237533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Dissolved Oxygen</a:t>
            </a:r>
          </a:p>
          <a:p>
            <a:r>
              <a:rPr lang="en-US" sz="1200" dirty="0"/>
              <a:t>Test1: Gap Test-Check for arrival of data</a:t>
            </a:r>
          </a:p>
          <a:p>
            <a:r>
              <a:rPr lang="en-US" sz="1200" dirty="0"/>
              <a:t>Test2: Syntax Test-Expected data record received …</a:t>
            </a:r>
          </a:p>
          <a:p>
            <a:r>
              <a:rPr lang="en-US" sz="1200" dirty="0"/>
              <a:t>Test3: Location </a:t>
            </a:r>
            <a:r>
              <a:rPr lang="en-US" sz="1200" dirty="0" err="1"/>
              <a:t>Tes</a:t>
            </a:r>
            <a:r>
              <a:rPr lang="en-US" sz="1200" dirty="0"/>
              <a:t> -Reasonable geographic location</a:t>
            </a:r>
          </a:p>
          <a:p>
            <a:r>
              <a:rPr lang="en-US" sz="1200" dirty="0"/>
              <a:t>Test4: Gross Range Test-Does not exceed min/max</a:t>
            </a:r>
          </a:p>
          <a:p>
            <a:r>
              <a:rPr lang="en-US" sz="1200" dirty="0"/>
              <a:t>Test5: Climatology Test-Data fall within seasonal expectations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Test6: Spike test 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Test7: Rate of change test 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Test8: Flat line test 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Test9: Multi-Variate Test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Test10: Attenuated Signal Test</a:t>
            </a:r>
          </a:p>
          <a:p>
            <a:r>
              <a:rPr lang="en-US" sz="1200" dirty="0">
                <a:solidFill>
                  <a:srgbClr val="00B050"/>
                </a:solidFill>
              </a:rPr>
              <a:t>Test11: Neighbor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2ACF6-4C14-4149-B6B5-6227E9A68788}"/>
              </a:ext>
            </a:extLst>
          </p:cNvPr>
          <p:cNvSpPr txBox="1"/>
          <p:nvPr/>
        </p:nvSpPr>
        <p:spPr>
          <a:xfrm>
            <a:off x="4414343" y="1425169"/>
            <a:ext cx="3988678" cy="267765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Temperature and Salinity</a:t>
            </a:r>
          </a:p>
          <a:p>
            <a:r>
              <a:rPr lang="en-US" sz="1200" dirty="0"/>
              <a:t>Test1: Gap Test-Check for arrival of data</a:t>
            </a:r>
          </a:p>
          <a:p>
            <a:r>
              <a:rPr lang="en-US" sz="1200" dirty="0"/>
              <a:t>Test2: Syntax Test-Expected data record received …</a:t>
            </a:r>
          </a:p>
          <a:p>
            <a:r>
              <a:rPr lang="en-US" sz="1200" dirty="0"/>
              <a:t>Test3: Location Test-Reasonable geographic location</a:t>
            </a:r>
          </a:p>
          <a:p>
            <a:r>
              <a:rPr lang="en-US" sz="1200" dirty="0"/>
              <a:t>Test4: Gross Range Test-Does not exceed min/max</a:t>
            </a:r>
          </a:p>
          <a:p>
            <a:r>
              <a:rPr lang="en-US" sz="1200" dirty="0"/>
              <a:t>Test5: Climatology Test-Data fall within seasonal expectations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Test6: Spike Test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Test7: Rate of Change Test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Test8: Flat Line Test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Test9: Multi-Variate Test</a:t>
            </a:r>
          </a:p>
          <a:p>
            <a:r>
              <a:rPr lang="en-US" sz="1200" dirty="0">
                <a:solidFill>
                  <a:srgbClr val="00B050"/>
                </a:solidFill>
              </a:rPr>
              <a:t>Test10: Attenuated Signal Test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Test11: Neighbor Test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Test12: TS Curve/Space Test</a:t>
            </a:r>
          </a:p>
          <a:p>
            <a:r>
              <a:rPr lang="en-US" sz="1200" dirty="0">
                <a:solidFill>
                  <a:srgbClr val="00B050"/>
                </a:solidFill>
              </a:rPr>
              <a:t>Test13: Density Inversion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9FAB4-B0EB-244F-B815-24082E8770E1}"/>
              </a:ext>
            </a:extLst>
          </p:cNvPr>
          <p:cNvSpPr txBox="1"/>
          <p:nvPr/>
        </p:nvSpPr>
        <p:spPr>
          <a:xfrm>
            <a:off x="168163" y="3819265"/>
            <a:ext cx="3037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test on winch speed via pressure time derivative to ensure response time ok?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/>
              <a:t>bathy test?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D8463-99F3-B04F-B3B4-7753BC298DCF}"/>
              </a:ext>
            </a:extLst>
          </p:cNvPr>
          <p:cNvSpPr txBox="1"/>
          <p:nvPr/>
        </p:nvSpPr>
        <p:spPr>
          <a:xfrm>
            <a:off x="630621" y="94593"/>
            <a:ext cx="9648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Quality Assurance for Real-Time Oceanographic Data (QARTOD)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9160E-3698-AB4E-B765-FB86E79BD89A}"/>
              </a:ext>
            </a:extLst>
          </p:cNvPr>
          <p:cNvSpPr txBox="1"/>
          <p:nvPr/>
        </p:nvSpPr>
        <p:spPr>
          <a:xfrm>
            <a:off x="4414343" y="501839"/>
            <a:ext cx="558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Required</a:t>
            </a:r>
          </a:p>
          <a:p>
            <a:r>
              <a:rPr lang="en-US" dirty="0">
                <a:solidFill>
                  <a:srgbClr val="0070C0"/>
                </a:solidFill>
              </a:rPr>
              <a:t>Strongly Recommended</a:t>
            </a:r>
          </a:p>
          <a:p>
            <a:r>
              <a:rPr lang="en-US" dirty="0">
                <a:solidFill>
                  <a:srgbClr val="00B050"/>
                </a:solidFill>
              </a:rPr>
              <a:t>Suggested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6FB7D-4679-254E-A8C0-D44D90E3F085}"/>
              </a:ext>
            </a:extLst>
          </p:cNvPr>
          <p:cNvSpPr txBox="1"/>
          <p:nvPr/>
        </p:nvSpPr>
        <p:spPr>
          <a:xfrm>
            <a:off x="8822724" y="2117665"/>
            <a:ext cx="210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pH and Fluorometer</a:t>
            </a:r>
          </a:p>
        </p:txBody>
      </p:sp>
    </p:spTree>
    <p:extLst>
      <p:ext uri="{BB962C8B-B14F-4D97-AF65-F5344CB8AC3E}">
        <p14:creationId xmlns:p14="http://schemas.microsoft.com/office/powerpoint/2010/main" val="347854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4335FCF-E078-964F-A899-91F98A074CBD}"/>
              </a:ext>
            </a:extLst>
          </p:cNvPr>
          <p:cNvCxnSpPr>
            <a:cxnSpLocks/>
          </p:cNvCxnSpPr>
          <p:nvPr/>
        </p:nvCxnSpPr>
        <p:spPr>
          <a:xfrm flipV="1">
            <a:off x="2766548" y="3583983"/>
            <a:ext cx="2070224" cy="187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E5F03EC-A861-2F45-919E-4CC4B6A3E51C}"/>
              </a:ext>
            </a:extLst>
          </p:cNvPr>
          <p:cNvSpPr txBox="1"/>
          <p:nvPr/>
        </p:nvSpPr>
        <p:spPr>
          <a:xfrm>
            <a:off x="4848959" y="3431252"/>
            <a:ext cx="200497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GCOOS Data Server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161481F-0772-9246-BF80-930640F3E471}"/>
              </a:ext>
            </a:extLst>
          </p:cNvPr>
          <p:cNvSpPr/>
          <p:nvPr/>
        </p:nvSpPr>
        <p:spPr>
          <a:xfrm>
            <a:off x="65903" y="2934669"/>
            <a:ext cx="2753710" cy="1439917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5D301-E6F7-B749-AEFC-BDF173BCBB55}"/>
              </a:ext>
            </a:extLst>
          </p:cNvPr>
          <p:cNvSpPr txBox="1"/>
          <p:nvPr/>
        </p:nvSpPr>
        <p:spPr>
          <a:xfrm>
            <a:off x="451425" y="3331461"/>
            <a:ext cx="1692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Integral Cloud 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892AAA-5789-3043-B6EA-D7EE1B3A6AA5}"/>
              </a:ext>
            </a:extLst>
          </p:cNvPr>
          <p:cNvCxnSpPr>
            <a:cxnSpLocks/>
          </p:cNvCxnSpPr>
          <p:nvPr/>
        </p:nvCxnSpPr>
        <p:spPr>
          <a:xfrm>
            <a:off x="5023543" y="3800584"/>
            <a:ext cx="0" cy="877547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6B6FE7-58F1-F94A-A050-48513C84B5FB}"/>
              </a:ext>
            </a:extLst>
          </p:cNvPr>
          <p:cNvSpPr txBox="1"/>
          <p:nvPr/>
        </p:nvSpPr>
        <p:spPr>
          <a:xfrm>
            <a:off x="1084311" y="5241226"/>
            <a:ext cx="275371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GCOOS Data Portal: Near-Real-Time Profiles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3786F6-6038-BF48-8430-79C26779A126}"/>
              </a:ext>
            </a:extLst>
          </p:cNvPr>
          <p:cNvCxnSpPr>
            <a:cxnSpLocks/>
          </p:cNvCxnSpPr>
          <p:nvPr/>
        </p:nvCxnSpPr>
        <p:spPr>
          <a:xfrm>
            <a:off x="2461166" y="4678131"/>
            <a:ext cx="0" cy="5630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77A882-DC62-7E44-A1A0-9421B3DF8F59}"/>
              </a:ext>
            </a:extLst>
          </p:cNvPr>
          <p:cNvSpPr txBox="1"/>
          <p:nvPr/>
        </p:nvSpPr>
        <p:spPr>
          <a:xfrm>
            <a:off x="2753452" y="3186976"/>
            <a:ext cx="2083320" cy="3122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NetCDF</a:t>
            </a:r>
            <a:r>
              <a:rPr lang="en-US" sz="1400" dirty="0"/>
              <a:t> Files w QC flags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AE6AE5-857C-8E46-AE40-DDDB7B1BF1AA}"/>
              </a:ext>
            </a:extLst>
          </p:cNvPr>
          <p:cNvCxnSpPr>
            <a:cxnSpLocks/>
          </p:cNvCxnSpPr>
          <p:nvPr/>
        </p:nvCxnSpPr>
        <p:spPr>
          <a:xfrm>
            <a:off x="5427903" y="5657367"/>
            <a:ext cx="0" cy="5630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61F5FC-9217-5E4F-9C95-1B18B14D45B8}"/>
              </a:ext>
            </a:extLst>
          </p:cNvPr>
          <p:cNvSpPr txBox="1"/>
          <p:nvPr/>
        </p:nvSpPr>
        <p:spPr>
          <a:xfrm>
            <a:off x="2007476" y="186839"/>
            <a:ext cx="6936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GCOOS Data Management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E7DCDE2-F376-FC4C-BF62-95E47CEFD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027" y="675652"/>
            <a:ext cx="5253973" cy="20096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F8C0A0E-476A-0140-AFA8-6252502353B9}"/>
              </a:ext>
            </a:extLst>
          </p:cNvPr>
          <p:cNvSpPr/>
          <p:nvPr/>
        </p:nvSpPr>
        <p:spPr>
          <a:xfrm>
            <a:off x="9776034" y="708295"/>
            <a:ext cx="968660" cy="714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BE277A-4BD0-FD4F-AA67-B7A66BF4E09E}"/>
              </a:ext>
            </a:extLst>
          </p:cNvPr>
          <p:cNvSpPr txBox="1"/>
          <p:nvPr/>
        </p:nvSpPr>
        <p:spPr>
          <a:xfrm>
            <a:off x="6242002" y="4663394"/>
            <a:ext cx="2004972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Enhanced QC and metadata (ISO191)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53DBFF-789A-0349-9A72-916DBB604E32}"/>
              </a:ext>
            </a:extLst>
          </p:cNvPr>
          <p:cNvSpPr txBox="1"/>
          <p:nvPr/>
        </p:nvSpPr>
        <p:spPr>
          <a:xfrm>
            <a:off x="4929787" y="5288035"/>
            <a:ext cx="101983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Mapping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083EED-DCD4-3E4D-8B7E-AFDB04310005}"/>
              </a:ext>
            </a:extLst>
          </p:cNvPr>
          <p:cNvCxnSpPr>
            <a:cxnSpLocks/>
          </p:cNvCxnSpPr>
          <p:nvPr/>
        </p:nvCxnSpPr>
        <p:spPr>
          <a:xfrm flipV="1">
            <a:off x="2461166" y="4678131"/>
            <a:ext cx="2978536" cy="18172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409EBF-BF5A-FE49-9025-B616301DBA8B}"/>
              </a:ext>
            </a:extLst>
          </p:cNvPr>
          <p:cNvCxnSpPr>
            <a:cxnSpLocks/>
          </p:cNvCxnSpPr>
          <p:nvPr/>
        </p:nvCxnSpPr>
        <p:spPr>
          <a:xfrm>
            <a:off x="5439702" y="4696303"/>
            <a:ext cx="0" cy="544923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0BAD63-7314-4744-B067-C74ACA1C8708}"/>
              </a:ext>
            </a:extLst>
          </p:cNvPr>
          <p:cNvCxnSpPr>
            <a:cxnSpLocks/>
          </p:cNvCxnSpPr>
          <p:nvPr/>
        </p:nvCxnSpPr>
        <p:spPr>
          <a:xfrm>
            <a:off x="5439702" y="4725499"/>
            <a:ext cx="0" cy="5630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13AA02C-64DA-144A-A142-C029022CAD8A}"/>
              </a:ext>
            </a:extLst>
          </p:cNvPr>
          <p:cNvSpPr txBox="1"/>
          <p:nvPr/>
        </p:nvSpPr>
        <p:spPr>
          <a:xfrm>
            <a:off x="4051047" y="6208928"/>
            <a:ext cx="3807849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GCOOS Data Portal : Near-Real-Time Maps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424D4A-DB5D-C54D-B71D-AC4BC8E14D28}"/>
              </a:ext>
            </a:extLst>
          </p:cNvPr>
          <p:cNvCxnSpPr>
            <a:cxnSpLocks/>
          </p:cNvCxnSpPr>
          <p:nvPr/>
        </p:nvCxnSpPr>
        <p:spPr>
          <a:xfrm>
            <a:off x="6666105" y="3800584"/>
            <a:ext cx="0" cy="88690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FB27B4-4A62-F648-A25D-B5934A122378}"/>
              </a:ext>
            </a:extLst>
          </p:cNvPr>
          <p:cNvCxnSpPr>
            <a:cxnSpLocks/>
          </p:cNvCxnSpPr>
          <p:nvPr/>
        </p:nvCxnSpPr>
        <p:spPr>
          <a:xfrm>
            <a:off x="5306861" y="2859606"/>
            <a:ext cx="0" cy="57164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B189F3E-3269-2A4C-AC5F-9B6242635F6E}"/>
              </a:ext>
            </a:extLst>
          </p:cNvPr>
          <p:cNvSpPr txBox="1"/>
          <p:nvPr/>
        </p:nvSpPr>
        <p:spPr>
          <a:xfrm>
            <a:off x="4530000" y="2500672"/>
            <a:ext cx="179581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Post-mission files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F24DD4-81CA-014F-9EC5-7DEF5C72B8A3}"/>
              </a:ext>
            </a:extLst>
          </p:cNvPr>
          <p:cNvCxnSpPr>
            <a:cxnSpLocks/>
          </p:cNvCxnSpPr>
          <p:nvPr/>
        </p:nvCxnSpPr>
        <p:spPr>
          <a:xfrm>
            <a:off x="8273945" y="4980381"/>
            <a:ext cx="113071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989B156-2AA2-6644-ABAC-FC742EF39463}"/>
              </a:ext>
            </a:extLst>
          </p:cNvPr>
          <p:cNvSpPr txBox="1"/>
          <p:nvPr/>
        </p:nvSpPr>
        <p:spPr>
          <a:xfrm>
            <a:off x="9404664" y="4755806"/>
            <a:ext cx="200497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NCEI</a:t>
            </a:r>
          </a:p>
        </p:txBody>
      </p:sp>
    </p:spTree>
    <p:extLst>
      <p:ext uri="{BB962C8B-B14F-4D97-AF65-F5344CB8AC3E}">
        <p14:creationId xmlns:p14="http://schemas.microsoft.com/office/powerpoint/2010/main" val="220605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98C3245-8A35-A24E-943E-09653003B1E7}"/>
              </a:ext>
            </a:extLst>
          </p:cNvPr>
          <p:cNvSpPr txBox="1"/>
          <p:nvPr/>
        </p:nvSpPr>
        <p:spPr>
          <a:xfrm>
            <a:off x="2228193" y="693683"/>
            <a:ext cx="80404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Michael Kim set up sftp server</a:t>
            </a:r>
          </a:p>
          <a:p>
            <a:r>
              <a:rPr lang="en-US" dirty="0" err="1"/>
              <a:t>NetCDF</a:t>
            </a:r>
            <a:r>
              <a:rPr lang="en-US" dirty="0"/>
              <a:t> files</a:t>
            </a:r>
          </a:p>
          <a:p>
            <a:r>
              <a:rPr lang="en-US" dirty="0" err="1"/>
              <a:t>Ugw</a:t>
            </a:r>
            <a:r>
              <a:rPr lang="en-US" dirty="0"/>
              <a:t> UGO community surface vehicle standardized data</a:t>
            </a:r>
          </a:p>
          <a:p>
            <a:r>
              <a:rPr lang="en-US" dirty="0" err="1"/>
              <a:t>Valeport</a:t>
            </a:r>
            <a:r>
              <a:rPr lang="en-US" dirty="0"/>
              <a:t> response time</a:t>
            </a:r>
          </a:p>
          <a:p>
            <a:r>
              <a:rPr lang="en-US" dirty="0"/>
              <a:t>Bathy QC</a:t>
            </a:r>
          </a:p>
          <a:p>
            <a:r>
              <a:rPr lang="en-US" dirty="0"/>
              <a:t>ERDAP and THREEDS Server</a:t>
            </a:r>
          </a:p>
        </p:txBody>
      </p:sp>
    </p:spTree>
    <p:extLst>
      <p:ext uri="{BB962C8B-B14F-4D97-AF65-F5344CB8AC3E}">
        <p14:creationId xmlns:p14="http://schemas.microsoft.com/office/powerpoint/2010/main" val="269684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8060</TotalTime>
  <Words>666</Words>
  <Application>Microsoft Macintosh PowerPoint</Application>
  <PresentationFormat>Widescreen</PresentationFormat>
  <Paragraphs>98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Unmanned Surface Vehicle for Autonomous Hypoxia Monitoring: Data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Howden</dc:creator>
  <cp:lastModifiedBy>Stephan Howden</cp:lastModifiedBy>
  <cp:revision>4</cp:revision>
  <dcterms:created xsi:type="dcterms:W3CDTF">2021-08-19T01:26:49Z</dcterms:created>
  <dcterms:modified xsi:type="dcterms:W3CDTF">2021-08-24T15:47:27Z</dcterms:modified>
</cp:coreProperties>
</file>