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66" r:id="rId5"/>
    <p:sldId id="279" r:id="rId6"/>
    <p:sldId id="277" r:id="rId7"/>
    <p:sldId id="281" r:id="rId8"/>
    <p:sldId id="267" r:id="rId9"/>
    <p:sldId id="282" r:id="rId10"/>
    <p:sldId id="280" r:id="rId11"/>
    <p:sldId id="268" r:id="rId12"/>
    <p:sldId id="269" r:id="rId13"/>
    <p:sldId id="270" r:id="rId14"/>
    <p:sldId id="273" r:id="rId15"/>
    <p:sldId id="271" r:id="rId16"/>
    <p:sldId id="272" r:id="rId17"/>
    <p:sldId id="275" r:id="rId18"/>
    <p:sldId id="274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w Nicholson" initials="adn" lastIdx="2" clrIdx="0"/>
  <p:cmAuthor id="1" name="Craig Hutchings" initials="CE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8E2B"/>
    <a:srgbClr val="E9EBDD"/>
    <a:srgbClr val="714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40492855059782E-2"/>
          <c:y val="3.0555555555555555E-2"/>
          <c:w val="0.91121135899679206"/>
          <c:h val="0.87054133858267713"/>
        </c:manualLayout>
      </c:layout>
      <c:barChart>
        <c:barDir val="col"/>
        <c:grouping val="clustered"/>
        <c:varyColors val="0"/>
        <c:ser>
          <c:idx val="0"/>
          <c:order val="0"/>
          <c:tx>
            <c:v>DL 10</c:v>
          </c:tx>
          <c:spPr>
            <a:solidFill>
              <a:srgbClr val="0070C0"/>
            </a:solidFill>
          </c:spPr>
          <c:invertIfNegative val="0"/>
          <c:cat>
            <c:strRef>
              <c:f>Sheet1!$A$2:$A$42</c:f>
              <c:strCache>
                <c:ptCount val="41"/>
                <c:pt idx="0">
                  <c:v>N0</c:v>
                </c:pt>
                <c:pt idx="1">
                  <c:v>N1</c:v>
                </c:pt>
                <c:pt idx="2">
                  <c:v>N2</c:v>
                </c:pt>
                <c:pt idx="3">
                  <c:v>N3</c:v>
                </c:pt>
                <c:pt idx="4">
                  <c:v>N4</c:v>
                </c:pt>
                <c:pt idx="5">
                  <c:v>AY</c:v>
                </c:pt>
                <c:pt idx="6">
                  <c:v>AE</c:v>
                </c:pt>
                <c:pt idx="7">
                  <c:v>B</c:v>
                </c:pt>
                <c:pt idx="8">
                  <c:v>DF</c:v>
                </c:pt>
                <c:pt idx="9">
                  <c:v>F0</c:v>
                </c:pt>
                <c:pt idx="10">
                  <c:v>F1</c:v>
                </c:pt>
                <c:pt idx="11">
                  <c:v>F2</c:v>
                </c:pt>
                <c:pt idx="12">
                  <c:v>F3</c:v>
                </c:pt>
                <c:pt idx="13">
                  <c:v>A0</c:v>
                </c:pt>
                <c:pt idx="14">
                  <c:v>P0</c:v>
                </c:pt>
                <c:pt idx="15">
                  <c:v>PA1</c:v>
                </c:pt>
                <c:pt idx="16">
                  <c:v>PA2</c:v>
                </c:pt>
                <c:pt idx="17">
                  <c:v>PA3</c:v>
                </c:pt>
                <c:pt idx="18">
                  <c:v>PA4</c:v>
                </c:pt>
                <c:pt idx="19">
                  <c:v>DBT0</c:v>
                </c:pt>
                <c:pt idx="20">
                  <c:v>DBT1</c:v>
                </c:pt>
                <c:pt idx="21">
                  <c:v>DBT2</c:v>
                </c:pt>
                <c:pt idx="22">
                  <c:v>DBT3</c:v>
                </c:pt>
                <c:pt idx="23">
                  <c:v>FL0</c:v>
                </c:pt>
                <c:pt idx="24">
                  <c:v>PY0</c:v>
                </c:pt>
                <c:pt idx="25">
                  <c:v>FP1</c:v>
                </c:pt>
                <c:pt idx="26">
                  <c:v>BA0</c:v>
                </c:pt>
                <c:pt idx="27">
                  <c:v>C0</c:v>
                </c:pt>
                <c:pt idx="28">
                  <c:v>BC1</c:v>
                </c:pt>
                <c:pt idx="29">
                  <c:v>BC2</c:v>
                </c:pt>
                <c:pt idx="30">
                  <c:v>BC3</c:v>
                </c:pt>
                <c:pt idx="31">
                  <c:v>BC4</c:v>
                </c:pt>
                <c:pt idx="32">
                  <c:v>BBF</c:v>
                </c:pt>
                <c:pt idx="33">
                  <c:v>BKF</c:v>
                </c:pt>
                <c:pt idx="34">
                  <c:v>BEP</c:v>
                </c:pt>
                <c:pt idx="35">
                  <c:v>BAP</c:v>
                </c:pt>
                <c:pt idx="36">
                  <c:v>PER</c:v>
                </c:pt>
                <c:pt idx="37">
                  <c:v>DA</c:v>
                </c:pt>
                <c:pt idx="38">
                  <c:v>IND</c:v>
                </c:pt>
                <c:pt idx="39">
                  <c:v>GHI</c:v>
                </c:pt>
                <c:pt idx="40">
                  <c:v>HOP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12</c:v>
                </c:pt>
                <c:pt idx="1">
                  <c:v>19</c:v>
                </c:pt>
                <c:pt idx="2">
                  <c:v>23</c:v>
                </c:pt>
                <c:pt idx="3">
                  <c:v>18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8-456D-AD82-2298A6233280}"/>
            </c:ext>
          </c:extLst>
        </c:ser>
        <c:ser>
          <c:idx val="1"/>
          <c:order val="1"/>
          <c:tx>
            <c:v>DL 5</c:v>
          </c:tx>
          <c:spPr>
            <a:solidFill>
              <a:srgbClr val="0070C0"/>
            </a:solidFill>
          </c:spPr>
          <c:invertIfNegative val="0"/>
          <c:val>
            <c:numRef>
              <c:f>Sheet1!$C$2:$C$42</c:f>
              <c:numCache>
                <c:formatCode>General</c:formatCode>
                <c:ptCount val="41"/>
                <c:pt idx="5">
                  <c:v>5.0999999999999996</c:v>
                </c:pt>
                <c:pt idx="10">
                  <c:v>5.3</c:v>
                </c:pt>
                <c:pt idx="11">
                  <c:v>7</c:v>
                </c:pt>
                <c:pt idx="12">
                  <c:v>6.5</c:v>
                </c:pt>
                <c:pt idx="14">
                  <c:v>5.3</c:v>
                </c:pt>
                <c:pt idx="15">
                  <c:v>8.5</c:v>
                </c:pt>
                <c:pt idx="16">
                  <c:v>9.5</c:v>
                </c:pt>
                <c:pt idx="17">
                  <c:v>8.1999999999999993</c:v>
                </c:pt>
                <c:pt idx="18">
                  <c:v>6</c:v>
                </c:pt>
                <c:pt idx="20">
                  <c:v>5.0999999999999996</c:v>
                </c:pt>
                <c:pt idx="21">
                  <c:v>5.9</c:v>
                </c:pt>
                <c:pt idx="22">
                  <c:v>5.6</c:v>
                </c:pt>
                <c:pt idx="4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8-456D-AD82-2298A6233280}"/>
            </c:ext>
          </c:extLst>
        </c:ser>
        <c:ser>
          <c:idx val="2"/>
          <c:order val="2"/>
          <c:tx>
            <c:v>DL1</c:v>
          </c:tx>
          <c:spPr>
            <a:solidFill>
              <a:srgbClr val="0070C0"/>
            </a:solidFill>
          </c:spPr>
          <c:invertIfNegative val="0"/>
          <c:val>
            <c:numRef>
              <c:f>Sheet1!$D$2:$D$42</c:f>
              <c:numCache>
                <c:formatCode>General</c:formatCode>
                <c:ptCount val="41"/>
                <c:pt idx="8">
                  <c:v>1.4</c:v>
                </c:pt>
                <c:pt idx="9">
                  <c:v>2.1</c:v>
                </c:pt>
                <c:pt idx="19">
                  <c:v>4.8</c:v>
                </c:pt>
                <c:pt idx="23">
                  <c:v>0</c:v>
                </c:pt>
                <c:pt idx="24">
                  <c:v>2</c:v>
                </c:pt>
                <c:pt idx="25">
                  <c:v>3</c:v>
                </c:pt>
                <c:pt idx="26">
                  <c:v>0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3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28-456D-AD82-2298A6233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8197088"/>
        <c:axId val="308197480"/>
      </c:barChart>
      <c:catAx>
        <c:axId val="308197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08197480"/>
        <c:crosses val="autoZero"/>
        <c:auto val="1"/>
        <c:lblAlgn val="ctr"/>
        <c:lblOffset val="100"/>
        <c:noMultiLvlLbl val="0"/>
      </c:catAx>
      <c:valAx>
        <c:axId val="308197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Concentration (ug/kg)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08197088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68F3A-594E-4ECE-9DBD-E8E2ADC99E60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3FEEF-871E-4121-A961-274D7BC49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slide</a:t>
            </a:r>
            <a:r>
              <a:rPr lang="en-US" baseline="0" dirty="0"/>
              <a:t> </a:t>
            </a:r>
            <a:r>
              <a:rPr lang="en-US" baseline="0"/>
              <a:t>about calibrations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3FEEF-871E-4121-A961-274D7BC49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1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ntegral_logo_paths2_CS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5732463"/>
            <a:ext cx="13430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279525"/>
            <a:ext cx="9144000" cy="6350"/>
          </a:xfrm>
          <a:prstGeom prst="line">
            <a:avLst/>
          </a:prstGeom>
          <a:noFill/>
          <a:ln w="31750">
            <a:solidFill>
              <a:srgbClr val="CA8E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23888" y="1371600"/>
            <a:ext cx="7772400" cy="1470025"/>
          </a:xfrm>
        </p:spPr>
        <p:txBody>
          <a:bodyPr/>
          <a:lstStyle>
            <a:lvl1pPr>
              <a:defRPr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59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3888" y="2819400"/>
            <a:ext cx="7772400" cy="1219200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95700" y="6403975"/>
            <a:ext cx="2133600" cy="454025"/>
          </a:xfrm>
        </p:spPr>
        <p:txBody>
          <a:bodyPr/>
          <a:lstStyle>
            <a:lvl1pPr algn="ctr">
              <a:defRPr/>
            </a:lvl1pPr>
          </a:lstStyle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714B1D"/>
              </a:buClr>
              <a:defRPr sz="2600"/>
            </a:lvl1pPr>
            <a:lvl2pPr>
              <a:buClr>
                <a:srgbClr val="714B1D"/>
              </a:buClr>
              <a:defRPr/>
            </a:lvl2pPr>
            <a:lvl3pPr>
              <a:buClr>
                <a:srgbClr val="714B1D"/>
              </a:buClr>
              <a:buFont typeface="Arial" pitchFamily="34" charset="0"/>
              <a:buChar char="»"/>
              <a:defRPr/>
            </a:lvl3pPr>
            <a:lvl4pPr>
              <a:buClr>
                <a:srgbClr val="714B1D"/>
              </a:buClr>
              <a:defRPr/>
            </a:lvl4pPr>
            <a:lvl5pPr>
              <a:buClr>
                <a:srgbClr val="714B1D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33775" y="6372225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Integral_logo_paths2_CS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5732463"/>
            <a:ext cx="13430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0" y="1279525"/>
            <a:ext cx="9144000" cy="6350"/>
          </a:xfrm>
          <a:prstGeom prst="line">
            <a:avLst/>
          </a:prstGeom>
          <a:noFill/>
          <a:ln w="31750">
            <a:solidFill>
              <a:srgbClr val="CA8E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23888" y="1371600"/>
            <a:ext cx="7772400" cy="1470025"/>
          </a:xfrm>
        </p:spPr>
        <p:txBody>
          <a:bodyPr/>
          <a:lstStyle>
            <a:lvl1pPr>
              <a:defRPr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59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23888" y="2819400"/>
            <a:ext cx="7772400" cy="1219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95700" y="6403975"/>
            <a:ext cx="2133600" cy="4540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E8CDE1B-8FF4-4A0B-9DA6-D76580DD49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7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89063"/>
            <a:ext cx="4038600" cy="4525962"/>
          </a:xfrm>
        </p:spPr>
        <p:txBody>
          <a:bodyPr/>
          <a:lstStyle>
            <a:lvl1pPr>
              <a:buClr>
                <a:srgbClr val="714B1D"/>
              </a:buClr>
              <a:defRPr sz="2600"/>
            </a:lvl1pPr>
            <a:lvl2pPr>
              <a:buClr>
                <a:srgbClr val="714B1D"/>
              </a:buClr>
              <a:defRPr sz="2400"/>
            </a:lvl2pPr>
            <a:lvl3pPr>
              <a:buClr>
                <a:srgbClr val="714B1D"/>
              </a:buClr>
              <a:defRPr sz="2000"/>
            </a:lvl3pPr>
            <a:lvl4pPr>
              <a:buClr>
                <a:srgbClr val="714B1D"/>
              </a:buClr>
              <a:defRPr sz="1800"/>
            </a:lvl4pPr>
            <a:lvl5pPr>
              <a:buClr>
                <a:srgbClr val="714B1D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89063"/>
            <a:ext cx="4038600" cy="4525962"/>
          </a:xfrm>
        </p:spPr>
        <p:txBody>
          <a:bodyPr/>
          <a:lstStyle>
            <a:lvl1pPr>
              <a:buClr>
                <a:srgbClr val="714B1D"/>
              </a:buClr>
              <a:defRPr sz="2600"/>
            </a:lvl1pPr>
            <a:lvl2pPr>
              <a:buClr>
                <a:srgbClr val="714B1D"/>
              </a:buClr>
              <a:defRPr sz="2400"/>
            </a:lvl2pPr>
            <a:lvl3pPr>
              <a:buClr>
                <a:srgbClr val="714B1D"/>
              </a:buClr>
              <a:defRPr sz="2000"/>
            </a:lvl3pPr>
            <a:lvl4pPr>
              <a:buClr>
                <a:srgbClr val="714B1D"/>
              </a:buClr>
              <a:defRPr sz="1800"/>
            </a:lvl4pPr>
            <a:lvl5pPr>
              <a:buClr>
                <a:srgbClr val="714B1D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33775" y="6372225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rgbClr val="CA8E2B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rgbClr val="714B1D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1950" y="152400"/>
            <a:ext cx="7772400" cy="990600"/>
          </a:xfrm>
        </p:spPr>
        <p:txBody>
          <a:bodyPr/>
          <a:lstStyle>
            <a:lvl1pPr>
              <a:defRPr sz="3000"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467100" y="6381750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CA8E2B"/>
          </a:solidFill>
          <a:ln w="50800" cap="sq" cmpd="dbl" algn="ctr">
            <a:solidFill>
              <a:srgbClr val="714B1D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1950" y="152400"/>
            <a:ext cx="7772400" cy="990600"/>
          </a:xfrm>
        </p:spPr>
        <p:txBody>
          <a:bodyPr/>
          <a:lstStyle>
            <a:lvl1pPr>
              <a:defRPr sz="3000">
                <a:solidFill>
                  <a:srgbClr val="714B1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7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FA8AF-493B-49B3-95F0-221E9A61F8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1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7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Integral_logo_paths2_CS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6153150"/>
            <a:ext cx="758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1279525"/>
            <a:ext cx="9144000" cy="6350"/>
          </a:xfrm>
          <a:prstGeom prst="line">
            <a:avLst/>
          </a:prstGeom>
          <a:noFill/>
          <a:ln w="31750">
            <a:solidFill>
              <a:srgbClr val="CA8E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15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1475" y="13890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52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432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91E9506-88DD-4E51-9B8D-07DF64E93B85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5432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3775" y="6505575"/>
            <a:ext cx="2133600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6633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F2F737B-F46B-437F-B48E-20495D6B84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70" r:id="rId5"/>
    <p:sldLayoutId id="2147483664" r:id="rId6"/>
    <p:sldLayoutId id="2147483671" r:id="rId7"/>
    <p:sldLayoutId id="2147483669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714B1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714B1D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714B1D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714B1D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714B1D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688C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688C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688C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D688C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20000"/>
        </a:spcAft>
        <a:buClr>
          <a:srgbClr val="714B1D"/>
        </a:buClr>
        <a:buFont typeface="Arial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20000"/>
        </a:spcAft>
        <a:buClr>
          <a:srgbClr val="714B1D"/>
        </a:buClr>
        <a:buFont typeface="Trebuchet MS" pitchFamily="34" charset="0"/>
        <a:buChar char="—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20000"/>
        </a:spcAft>
        <a:buClr>
          <a:srgbClr val="714B1D"/>
        </a:buClr>
        <a:buFont typeface="Arial" charset="0"/>
        <a:buChar char="»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14B1D"/>
        </a:buClr>
        <a:buFont typeface="Trebuchet MS" pitchFamily="34" charset="0"/>
        <a:buChar char="—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14B1D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D688C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D688C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D688C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D688C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Detection Limits Demystified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9600" y="4373563"/>
            <a:ext cx="502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714B1D"/>
                </a:solidFill>
                <a:latin typeface="Trebuchet MS" pitchFamily="34" charset="0"/>
              </a:rPr>
              <a:t>Craig Hutchings</a:t>
            </a:r>
          </a:p>
          <a:p>
            <a:pPr eaLnBrk="1" hangingPunct="1"/>
            <a:endParaRPr lang="en-US" dirty="0">
              <a:solidFill>
                <a:srgbClr val="9E6828"/>
              </a:solidFill>
              <a:latin typeface="Trebuchet MS" pitchFamily="34" charset="0"/>
            </a:endParaRPr>
          </a:p>
          <a:p>
            <a:pPr eaLnBrk="1" hangingPunct="1"/>
            <a:r>
              <a:rPr lang="en-US">
                <a:solidFill>
                  <a:prstClr val="black"/>
                </a:solidFill>
                <a:latin typeface="Trebuchet MS" pitchFamily="34" charset="0"/>
              </a:rPr>
              <a:t>October </a:t>
            </a:r>
            <a:r>
              <a:rPr lang="en-US" dirty="0">
                <a:solidFill>
                  <a:prstClr val="black"/>
                </a:solidFill>
                <a:latin typeface="Trebuchet MS" pitchFamily="34" charset="0"/>
              </a:rPr>
              <a:t>2015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0" b="96343" l="0" r="98769">
                        <a14:foregroundMark x1="54077" y1="18704" x2="63308" y2="13062"/>
                        <a14:foregroundMark x1="53769" y1="41693" x2="57538" y2="43469"/>
                        <a14:foregroundMark x1="66846" y1="61233" x2="66846" y2="61233"/>
                        <a14:foregroundMark x1="84769" y1="67398" x2="93385" y2="75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2510631"/>
            <a:ext cx="4267199" cy="314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2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Reporting Limit - MRL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also be referred to as QL (quantitation limit), sample quantitation limit, or just RL (reporting limit)</a:t>
            </a:r>
          </a:p>
          <a:p>
            <a:r>
              <a:rPr lang="en-US" dirty="0"/>
              <a:t>Determined by the lowest point of the calibration</a:t>
            </a:r>
          </a:p>
          <a:p>
            <a:r>
              <a:rPr lang="en-US" dirty="0"/>
              <a:t>Not as specific as MDL, labs can </a:t>
            </a:r>
            <a:r>
              <a:rPr lang="en-US" dirty="0" err="1"/>
              <a:t>adust</a:t>
            </a:r>
            <a:endParaRPr lang="en-US" dirty="0"/>
          </a:p>
          <a:p>
            <a:r>
              <a:rPr lang="en-US" dirty="0"/>
              <a:t>Concentrations at MRL can be reliably quantified</a:t>
            </a:r>
          </a:p>
          <a:p>
            <a:r>
              <a:rPr lang="en-US" dirty="0"/>
              <a:t>MRL &gt; MDL</a:t>
            </a:r>
          </a:p>
          <a:p>
            <a:r>
              <a:rPr lang="en-US" dirty="0"/>
              <a:t>Also laboratory, instrument, matrix, method, &amp; analyte specific</a:t>
            </a:r>
          </a:p>
        </p:txBody>
      </p:sp>
    </p:spTree>
    <p:extLst>
      <p:ext uri="{BB962C8B-B14F-4D97-AF65-F5344CB8AC3E}">
        <p14:creationId xmlns:p14="http://schemas.microsoft.com/office/powerpoint/2010/main" val="140641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MDL to MRL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308" r="6922"/>
          <a:stretch/>
        </p:blipFill>
        <p:spPr>
          <a:xfrm>
            <a:off x="2052169" y="1600200"/>
            <a:ext cx="4937760" cy="4525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2286000"/>
            <a:ext cx="461665" cy="358140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dirty="0"/>
              <a:t>       Increasing Concentration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0" y="2670128"/>
            <a:ext cx="17878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Method Reporting Limit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599" y="4419600"/>
            <a:ext cx="178785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Method Detection Limit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2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Detection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PQL – Multiple definitions</a:t>
            </a:r>
          </a:p>
          <a:p>
            <a:pPr lvl="1"/>
            <a:r>
              <a:rPr lang="en-US" dirty="0"/>
              <a:t>Considered to be lowest concentration that can be reliably quantified by a method</a:t>
            </a:r>
          </a:p>
          <a:p>
            <a:r>
              <a:rPr lang="en-US" dirty="0"/>
              <a:t>For DOD work you may see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/>
              <a:t>Limit of Detection (LOD) - Lowest concentration that can be detected with a 1% false negative rate.</a:t>
            </a:r>
          </a:p>
          <a:p>
            <a:pPr marL="1200150" lvl="3" indent="-342900">
              <a:buFont typeface="Arial" charset="0"/>
              <a:buChar char="•"/>
            </a:pPr>
            <a:r>
              <a:rPr lang="en-US" dirty="0"/>
              <a:t>Generally 2x to 3X MDL</a:t>
            </a:r>
          </a:p>
          <a:p>
            <a:pPr marL="742950" lvl="2" indent="-342900">
              <a:buFont typeface="Arial" charset="0"/>
              <a:buChar char="•"/>
            </a:pPr>
            <a:r>
              <a:rPr lang="en-US" dirty="0"/>
              <a:t>Limit of Quantitation (LOQ) – similar to MRL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052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9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Detection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Quantitation Limit (EQL)</a:t>
            </a:r>
          </a:p>
          <a:p>
            <a:pPr lvl="1"/>
            <a:r>
              <a:rPr lang="en-US" dirty="0"/>
              <a:t>Estimated Detection Limit (EDL)</a:t>
            </a:r>
          </a:p>
          <a:p>
            <a:pPr lvl="1"/>
            <a:r>
              <a:rPr lang="en-US" dirty="0"/>
              <a:t>Sample Detection Limit (SDL)</a:t>
            </a:r>
          </a:p>
          <a:p>
            <a:r>
              <a:rPr lang="en-US" dirty="0"/>
              <a:t>PCDD/F specific, but frequently applied to PCB congeners, PBDEs, etc.</a:t>
            </a:r>
          </a:p>
          <a:p>
            <a:r>
              <a:rPr lang="en-US" dirty="0"/>
              <a:t>2.5 times signal to noise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70" y="3886200"/>
            <a:ext cx="45534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89063"/>
            <a:ext cx="8229600" cy="2725737"/>
          </a:xfrm>
        </p:spPr>
        <p:txBody>
          <a:bodyPr/>
          <a:lstStyle/>
          <a:p>
            <a:r>
              <a:rPr lang="en-US" dirty="0"/>
              <a:t>Estimated Maximum Possible Concentration (EMPC)</a:t>
            </a:r>
          </a:p>
          <a:p>
            <a:r>
              <a:rPr lang="en-US" dirty="0"/>
              <a:t>Peak present but not all of the identification criteria is met</a:t>
            </a:r>
          </a:p>
          <a:p>
            <a:r>
              <a:rPr lang="en-US" dirty="0"/>
              <a:t>Always greater than MDL, may be greater than MRL</a:t>
            </a:r>
          </a:p>
          <a:p>
            <a:r>
              <a:rPr lang="en-US" dirty="0"/>
              <a:t>Generally treated a non-detect in TEQ calculations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6525" y="4163794"/>
            <a:ext cx="62388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charset="0"/>
              <a:buChar char="•"/>
            </a:pPr>
            <a:r>
              <a:rPr lang="en-US" sz="2600" dirty="0"/>
              <a:t>EMPCs can present data management difficulties and need to be reviewed in QC checks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2295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292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Limit Should You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89063"/>
            <a:ext cx="4505325" cy="3106737"/>
          </a:xfrm>
        </p:spPr>
        <p:txBody>
          <a:bodyPr/>
          <a:lstStyle/>
          <a:p>
            <a:r>
              <a:rPr lang="en-US" dirty="0"/>
              <a:t>MDL ?</a:t>
            </a:r>
          </a:p>
          <a:p>
            <a:r>
              <a:rPr lang="en-US" dirty="0"/>
              <a:t>½ MDL ?</a:t>
            </a:r>
          </a:p>
          <a:p>
            <a:r>
              <a:rPr lang="en-US" dirty="0"/>
              <a:t>MRL ?</a:t>
            </a:r>
          </a:p>
          <a:p>
            <a:r>
              <a:rPr lang="en-US" dirty="0"/>
              <a:t>Project specific</a:t>
            </a:r>
          </a:p>
          <a:p>
            <a:r>
              <a:rPr lang="en-US" dirty="0"/>
              <a:t>Consult with regulators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18908"/>
            <a:ext cx="3471863" cy="231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3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7" y="1389063"/>
            <a:ext cx="6034616" cy="4525962"/>
          </a:xfrm>
        </p:spPr>
      </p:pic>
    </p:spTree>
    <p:extLst>
      <p:ext uri="{BB962C8B-B14F-4D97-AF65-F5344CB8AC3E}">
        <p14:creationId xmlns:p14="http://schemas.microsoft.com/office/powerpoint/2010/main" val="27141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Detection Limits Important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508919"/>
            <a:ext cx="8229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7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Limits Affect Data Interpretation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9113"/>
              </p:ext>
            </p:extLst>
          </p:nvPr>
        </p:nvGraphicFramePr>
        <p:xfrm>
          <a:off x="304801" y="1524001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392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Nondetects</a:t>
            </a:r>
            <a:r>
              <a:rPr lang="en-US" dirty="0"/>
              <a:t> May Lurk in Data 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524000"/>
            <a:ext cx="7010400" cy="48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Can Be Confusing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2285999" cy="4525962"/>
          </a:xfrm>
        </p:spPr>
        <p:txBody>
          <a:bodyPr/>
          <a:lstStyle/>
          <a:p>
            <a:r>
              <a:rPr lang="en-US" dirty="0"/>
              <a:t>Detected</a:t>
            </a:r>
          </a:p>
          <a:p>
            <a:pPr lvl="1"/>
            <a:r>
              <a:rPr lang="en-US" dirty="0"/>
              <a:t>MDL	</a:t>
            </a:r>
          </a:p>
          <a:p>
            <a:pPr lvl="1"/>
            <a:r>
              <a:rPr lang="en-US" dirty="0"/>
              <a:t>LOD</a:t>
            </a:r>
          </a:p>
          <a:p>
            <a:pPr lvl="1"/>
            <a:r>
              <a:rPr lang="en-US" dirty="0"/>
              <a:t>SDL</a:t>
            </a:r>
          </a:p>
          <a:p>
            <a:pPr lvl="1"/>
            <a:r>
              <a:rPr lang="en-US" dirty="0"/>
              <a:t>EDL</a:t>
            </a:r>
          </a:p>
          <a:p>
            <a:pPr lvl="1"/>
            <a:r>
              <a:rPr lang="en-US" dirty="0"/>
              <a:t>IDL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15000" y="1524000"/>
            <a:ext cx="2209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Trebuchet MS" pitchFamily="34" charset="0"/>
              <a:buChar char="—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14B1D"/>
              </a:buClr>
              <a:buFont typeface="Trebuchet MS" pitchFamily="34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14B1D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Other</a:t>
            </a:r>
          </a:p>
          <a:p>
            <a:pPr lvl="1"/>
            <a:r>
              <a:rPr lang="en-US" dirty="0"/>
              <a:t>EMPC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67333" y="1546747"/>
            <a:ext cx="2419067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Trebuchet MS" pitchFamily="34" charset="0"/>
              <a:buChar char="—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14B1D"/>
              </a:buClr>
              <a:buFont typeface="Trebuchet MS" pitchFamily="34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14B1D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Measured</a:t>
            </a:r>
          </a:p>
          <a:p>
            <a:pPr lvl="1"/>
            <a:r>
              <a:rPr lang="en-US" dirty="0"/>
              <a:t>MRL</a:t>
            </a:r>
          </a:p>
          <a:p>
            <a:pPr lvl="1"/>
            <a:r>
              <a:rPr lang="en-US" dirty="0"/>
              <a:t>RL</a:t>
            </a:r>
          </a:p>
          <a:p>
            <a:pPr lvl="1"/>
            <a:r>
              <a:rPr lang="en-US" dirty="0"/>
              <a:t>CRDL</a:t>
            </a:r>
          </a:p>
          <a:p>
            <a:pPr lvl="1"/>
            <a:r>
              <a:rPr lang="en-US" dirty="0"/>
              <a:t>CRQL</a:t>
            </a:r>
          </a:p>
          <a:p>
            <a:pPr lvl="1"/>
            <a:r>
              <a:rPr lang="en-US" dirty="0"/>
              <a:t>PQL</a:t>
            </a:r>
          </a:p>
          <a:p>
            <a:pPr lvl="1"/>
            <a:r>
              <a:rPr lang="en-US" dirty="0"/>
              <a:t>LLQ</a:t>
            </a:r>
          </a:p>
          <a:p>
            <a:pPr lvl="1"/>
            <a:r>
              <a:rPr lang="en-US" dirty="0"/>
              <a:t>QL</a:t>
            </a:r>
          </a:p>
          <a:p>
            <a:pPr lvl="1"/>
            <a:r>
              <a:rPr lang="en-US" dirty="0"/>
              <a:t>LOQ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2" y="3200400"/>
            <a:ext cx="238043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67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detection limit for PCBs?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Aroclors or congeners?</a:t>
            </a:r>
          </a:p>
          <a:p>
            <a:r>
              <a:rPr lang="en-US" dirty="0"/>
              <a:t>Water, sediment, tissue, something else?</a:t>
            </a:r>
          </a:p>
          <a:p>
            <a:r>
              <a:rPr lang="en-US" dirty="0"/>
              <a:t>Is the site contaminated or pristine?</a:t>
            </a:r>
          </a:p>
          <a:p>
            <a:r>
              <a:rPr lang="en-US" dirty="0"/>
              <a:t>What will the data be used for?</a:t>
            </a:r>
          </a:p>
          <a:p>
            <a:pPr lvl="1"/>
            <a:r>
              <a:rPr lang="en-US" dirty="0"/>
              <a:t>Waste disposal</a:t>
            </a:r>
          </a:p>
          <a:p>
            <a:pPr lvl="1"/>
            <a:r>
              <a:rPr lang="en-US" dirty="0"/>
              <a:t>Screening</a:t>
            </a:r>
          </a:p>
          <a:p>
            <a:pPr lvl="1"/>
            <a:r>
              <a:rPr lang="en-US" dirty="0"/>
              <a:t>Regulatory review</a:t>
            </a:r>
          </a:p>
          <a:p>
            <a:pPr lvl="1"/>
            <a:r>
              <a:rPr lang="en-US" dirty="0"/>
              <a:t>Risk assessment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66281"/>
            <a:ext cx="2777319" cy="277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2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Detection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  <a:p>
            <a:r>
              <a:rPr lang="en-US" dirty="0"/>
              <a:t>Concentration of other constituents</a:t>
            </a:r>
          </a:p>
          <a:p>
            <a:r>
              <a:rPr lang="en-US" dirty="0"/>
              <a:t>Sample clean-up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Lab performance</a:t>
            </a:r>
          </a:p>
          <a:p>
            <a:pPr lvl="1"/>
            <a:r>
              <a:rPr lang="en-US" dirty="0"/>
              <a:t>Experience</a:t>
            </a:r>
          </a:p>
          <a:p>
            <a:pPr lvl="1"/>
            <a:r>
              <a:rPr lang="en-US" dirty="0"/>
              <a:t>Extraction technique</a:t>
            </a:r>
          </a:p>
          <a:p>
            <a:pPr lvl="1"/>
            <a:r>
              <a:rPr lang="en-US" dirty="0"/>
              <a:t>Instrument type and maintenance</a:t>
            </a:r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4287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2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Detection Limit - MDL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89063"/>
            <a:ext cx="8229600" cy="2344737"/>
          </a:xfrm>
        </p:spPr>
        <p:txBody>
          <a:bodyPr/>
          <a:lstStyle/>
          <a:p>
            <a:r>
              <a:rPr lang="en-US" dirty="0"/>
              <a:t>Statistically determined</a:t>
            </a:r>
          </a:p>
          <a:p>
            <a:r>
              <a:rPr lang="en-US" dirty="0"/>
              <a:t>The minimum concentration that can be measured with 99% confidence that the concentration is greater than zero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71800"/>
            <a:ext cx="4483290" cy="3173283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7116" y="3417627"/>
            <a:ext cx="32766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Trebuchet MS" pitchFamily="34" charset="0"/>
              <a:buChar char="—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20000"/>
              </a:spcAft>
              <a:buClr>
                <a:srgbClr val="714B1D"/>
              </a:buClr>
              <a:buFont typeface="Arial" pitchFamily="34" charset="0"/>
              <a:buChar char="»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14B1D"/>
              </a:buClr>
              <a:buFont typeface="Trebuchet MS" pitchFamily="34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14B1D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D688C"/>
              </a:buClr>
              <a:buFont typeface="Arial" charset="0"/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Concentrations near MDL are estimates</a:t>
            </a:r>
          </a:p>
          <a:p>
            <a:r>
              <a:rPr lang="en-US" kern="0" dirty="0"/>
              <a:t>Laboratory, instrument, matrix, method, &amp; analyte specific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662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MDL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Concentrations at MDL expected to be a false positive 1% of the time, but false negatives 50% of the time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743200"/>
            <a:ext cx="6791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75384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 Technical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5_Custom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vmb xmlns="bcd32c10-feaf-4996-add6-b52a1b598a4b">2015</pvmb>
    <Category xmlns="bcd32c10-feaf-4996-add6-b52a1b598a4b">All-Staff</Category>
    <je3x xmlns="bcd32c10-feaf-4996-add6-b52a1b598a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DE226C51E12428B623A857C18F2B4" ma:contentTypeVersion="7" ma:contentTypeDescription="Create a new document." ma:contentTypeScope="" ma:versionID="6131ad0179d45dfe1d195db7c787eab1">
  <xsd:schema xmlns:xsd="http://www.w3.org/2001/XMLSchema" xmlns:xs="http://www.w3.org/2001/XMLSchema" xmlns:p="http://schemas.microsoft.com/office/2006/metadata/properties" xmlns:ns2="bcd32c10-feaf-4996-add6-b52a1b598a4b" xmlns:ns3="4fc43c84-33fd-4282-987c-b2f90c3e6518" targetNamespace="http://schemas.microsoft.com/office/2006/metadata/properties" ma:root="true" ma:fieldsID="f2a889dbfc3f2287f777a662423cbafd" ns2:_="" ns3:_="">
    <xsd:import namespace="bcd32c10-feaf-4996-add6-b52a1b598a4b"/>
    <xsd:import namespace="4fc43c84-33fd-4282-987c-b2f90c3e65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ategory"/>
                <xsd:element ref="ns2:je3x" minOccurs="0"/>
                <xsd:element ref="ns2:pvmb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32c10-feaf-4996-add6-b52a1b598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ategory" ma:index="10" ma:displayName="Category" ma:format="Dropdown" ma:internalName="Category">
      <xsd:simpleType>
        <xsd:restriction base="dms:Choice">
          <xsd:enumeration value="All-Staff"/>
          <xsd:enumeration value="Client"/>
          <xsd:enumeration value="Internal"/>
          <xsd:enumeration value="Conference"/>
          <xsd:enumeration value="Consulting 101"/>
        </xsd:restriction>
      </xsd:simpleType>
    </xsd:element>
    <xsd:element name="je3x" ma:index="11" nillable="true" ma:displayName="Year" ma:internalName="je3x">
      <xsd:simpleType>
        <xsd:restriction base="dms:DateTime"/>
      </xsd:simpleType>
    </xsd:element>
    <xsd:element name="pvmb" ma:index="12" nillable="true" ma:displayName="Year" ma:internalName="pvmb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43c84-33fd-4282-987c-b2f90c3e651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C72B93-9FC4-47B1-BB76-F1F521D0D35D}">
  <ds:schemaRefs>
    <ds:schemaRef ds:uri="http://schemas.microsoft.com/office/2006/metadata/properties"/>
    <ds:schemaRef ds:uri="http://schemas.microsoft.com/office/infopath/2007/PartnerControls"/>
    <ds:schemaRef ds:uri="bcd32c10-feaf-4996-add6-b52a1b598a4b"/>
  </ds:schemaRefs>
</ds:datastoreItem>
</file>

<file path=customXml/itemProps2.xml><?xml version="1.0" encoding="utf-8"?>
<ds:datastoreItem xmlns:ds="http://schemas.openxmlformats.org/officeDocument/2006/customXml" ds:itemID="{01A27747-8432-45CC-A02A-A6826748D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32c10-feaf-4996-add6-b52a1b598a4b"/>
    <ds:schemaRef ds:uri="4fc43c84-33fd-4282-987c-b2f90c3e65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C6FEDF-37FF-4E14-9068-81458ACB6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446</Words>
  <Application>Microsoft Office PowerPoint</Application>
  <PresentationFormat>On-screen Show (4:3)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Integral Technical Theme</vt:lpstr>
      <vt:lpstr>Detection Limits Demystified </vt:lpstr>
      <vt:lpstr>Why Are Detection Limits Important</vt:lpstr>
      <vt:lpstr>Detection Limits Affect Data Interpretation</vt:lpstr>
      <vt:lpstr>Nondetects May Lurk in Data Set</vt:lpstr>
      <vt:lpstr>Terminology Can Be Confusing</vt:lpstr>
      <vt:lpstr>What is the detection limit for PCBs?</vt:lpstr>
      <vt:lpstr>What Affects Detection Limits</vt:lpstr>
      <vt:lpstr>Method Detection Limit - MDL</vt:lpstr>
      <vt:lpstr>MDL continued</vt:lpstr>
      <vt:lpstr>Method Reporting Limit - MRL</vt:lpstr>
      <vt:lpstr>Relationship of MDL to MRL</vt:lpstr>
      <vt:lpstr>Other Types of Detection Limits</vt:lpstr>
      <vt:lpstr>Other Types of Detection Limits</vt:lpstr>
      <vt:lpstr>EMPC</vt:lpstr>
      <vt:lpstr>Which Limit Should You Use?</vt:lpstr>
      <vt:lpstr>Questions?</vt:lpstr>
    </vt:vector>
  </TitlesOfParts>
  <Company>Integral Consulting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Integral Consulting Inc.</dc:creator>
  <dc:description>Last modified:  3/1/2013</dc:description>
  <cp:lastModifiedBy>Caleb Grant</cp:lastModifiedBy>
  <cp:revision>78</cp:revision>
  <dcterms:created xsi:type="dcterms:W3CDTF">2012-10-24T18:16:36Z</dcterms:created>
  <dcterms:modified xsi:type="dcterms:W3CDTF">2021-02-16T15:19:04Z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0x0101006C9DE226C51E12428B623A857C18F2B4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TemplateUrl">
    <vt:lpwstr/>
  </property>
  <property fmtid="{D5CDD505-2E9C-101B-9397-08002B2CF9AE}" pid="8" name="ComplianceAssetId">
    <vt:lpwstr/>
  </property>
</Properties>
</file>