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94500" cy="9921875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70998" y="581025"/>
            <a:ext cx="5716003" cy="32160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EDIT COURSE TITLE HERE</a:t>
            </a:r>
            <a:r>
              <a:rPr b="0" i="0" lang="en-GB" sz="1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5545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CONTINUED </a:t>
            </a:r>
            <a:fld id="{00000000-1234-1234-1234-123412341234}" type="slidenum">
              <a:rPr b="0" i="0" lang="en-GB" sz="1000" u="none" cap="none" strike="noStrik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571500" y="581025"/>
            <a:ext cx="5715000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 anyone heard of Camel before?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Anyone knows the story behind the name?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772b49d1_0_66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772b49d1_0_66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0772b49d1_0_66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772b49d1_0_74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772b49d1_0_74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0772b49d1_0_74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772b49d1_0_82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772b49d1_0_82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0772b49d1_0_82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772b49d1_0_91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772b49d1_0_91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0772b49d1_0_91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772b49d1_0_98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772b49d1_0_98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It’s not a server or ESB, it’s meant to be embedded no matter what runtime you choose.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/>
              <a:t>OSGi </a:t>
            </a:r>
            <a:r>
              <a:rPr lang="en-GB"/>
              <a:t>(Open Service Gateway Initiative) is a Java framework for developing and deploying modular software programs and libraries.</a:t>
            </a:r>
            <a:endParaRPr/>
          </a:p>
        </p:txBody>
      </p:sp>
      <p:sp>
        <p:nvSpPr>
          <p:cNvPr id="138" name="Google Shape;138;g50772b49d1_0_98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772b49d1_0_108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772b49d1_0_108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0772b49d1_0_108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72b49d1_0_117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772b49d1_0_117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0772b49d1_0_117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571500" y="581025"/>
            <a:ext cx="5715000" cy="32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5545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0772b49d1_0_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0772b49d1_0_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b="1" lang="en-GB"/>
              <a:t>integration project </a:t>
            </a:r>
            <a:r>
              <a:rPr lang="en-GB"/>
              <a:t>is a specialized container in which you create and maintain all the resources associated with one or more message flows.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b="1" lang="en-GB"/>
              <a:t>E</a:t>
            </a:r>
            <a:r>
              <a:rPr lang="en-GB"/>
              <a:t>nterprise </a:t>
            </a:r>
            <a:r>
              <a:rPr b="1" lang="en-GB"/>
              <a:t>S</a:t>
            </a:r>
            <a:r>
              <a:rPr lang="en-GB"/>
              <a:t>ervice </a:t>
            </a:r>
            <a:r>
              <a:rPr b="1" lang="en-GB"/>
              <a:t>B</a:t>
            </a:r>
            <a:r>
              <a:rPr lang="en-GB"/>
              <a:t>us (</a:t>
            </a:r>
            <a:r>
              <a:rPr b="1" lang="en-GB"/>
              <a:t>ESB</a:t>
            </a:r>
            <a:r>
              <a:rPr lang="en-GB"/>
              <a:t>) is fundamentally an architecture. It is a set of rules and principles for integrating numerous applications together over a bus-like infrastructure.</a:t>
            </a:r>
            <a:endParaRPr/>
          </a:p>
        </p:txBody>
      </p:sp>
      <p:sp>
        <p:nvSpPr>
          <p:cNvPr id="54" name="Google Shape;54;g50772b49d1_0_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772b49d1_0_10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772b49d1_0_10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50772b49d1_0_10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772b49d1_0_17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772b49d1_0_17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0772b49d1_0_17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772b49d1_0_25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772b49d1_0_25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0772b49d1_0_25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772b49d1_0_33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772b49d1_0_33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0772b49d1_0_33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772b49d1_0_41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772b49d1_0_41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0772b49d1_0_41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772b49d1_0_51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772b49d1_0_51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These are real code examples.</a:t>
            </a:r>
            <a:endParaRPr/>
          </a:p>
        </p:txBody>
      </p:sp>
      <p:sp>
        <p:nvSpPr>
          <p:cNvPr id="96" name="Google Shape;96;g50772b49d1_0_51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772b49d1_0_58:notes"/>
          <p:cNvSpPr/>
          <p:nvPr>
            <p:ph idx="2" type="sldImg"/>
          </p:nvPr>
        </p:nvSpPr>
        <p:spPr>
          <a:xfrm>
            <a:off x="570998" y="581025"/>
            <a:ext cx="5715900" cy="32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772b49d1_0_58:notes"/>
          <p:cNvSpPr txBox="1"/>
          <p:nvPr>
            <p:ph idx="1" type="body"/>
          </p:nvPr>
        </p:nvSpPr>
        <p:spPr>
          <a:xfrm>
            <a:off x="570999" y="3952480"/>
            <a:ext cx="5715900" cy="54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0772b49d1_0_58:notes"/>
          <p:cNvSpPr txBox="1"/>
          <p:nvPr>
            <p:ph idx="12" type="sldNum"/>
          </p:nvPr>
        </p:nvSpPr>
        <p:spPr>
          <a:xfrm>
            <a:off x="3440999" y="9570802"/>
            <a:ext cx="2944800" cy="26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CONTINUED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Title Slide">
  <p:cSld name="QA Template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0" i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989899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989899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9pPr>
          </a:lstStyle>
          <a:p/>
        </p:txBody>
      </p:sp>
      <p:pic>
        <p:nvPicPr>
          <p:cNvPr descr="QA Consulting - Tall Blue-01.pn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8003" y="5003340"/>
            <a:ext cx="2115994" cy="12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2_Picture Page">
  <p:cSld name="QA Template_2_Picture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40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6206400" y="1544760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A Template_Main Slide">
  <p:cSld name="QA Template_Main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Picture Page">
  <p:cSld name="2_QA Template_Picture Pag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41200" y="349200"/>
            <a:ext cx="8215200" cy="6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 rot="-5400000">
            <a:off x="-3117600" y="3283200"/>
            <a:ext cx="7020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sz="1800" cap="none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9571383" y="1753200"/>
            <a:ext cx="2387817" cy="47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9061491" y="649290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Picture Page">
  <p:cSld name="1_QA Template_Picture P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QA Template_2_Picture Page">
  <p:cSld name="2_QA Template_2_Picture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140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06400" y="1557588"/>
            <a:ext cx="558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8FD0"/>
              </a:buClr>
              <a:buSzPts val="1800"/>
              <a:buFont typeface="Arial"/>
              <a:buChar char="›"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9061491" y="640337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A Template_2_Picture Page">
  <p:cSld name="1_QA Template_2_Picture P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>
            <p:ph idx="2" type="pic"/>
          </p:nvPr>
        </p:nvSpPr>
        <p:spPr>
          <a:xfrm>
            <a:off x="-1" y="0"/>
            <a:ext cx="544792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dk2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5834270" y="2733260"/>
            <a:ext cx="5963478" cy="37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›"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cap="none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idx="1" type="body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GB"/>
              <a:t>What is Camel</a:t>
            </a:r>
            <a:endParaRPr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914400" y="3886200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COURSEWARE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Camel has a modular architecture, which allows any component to be loaded into Camel, regardless of whether the component ships with Camel, is from a third party, or is your own custom creation. You can also configure almost anything in Camel. Many of its features are pluggable and configurable - anything from: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ID generation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Thread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Shutdown sequencer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Stream caching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etc.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Modular and pluggable architecture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Java beans (or </a:t>
            </a:r>
            <a:r>
              <a:rPr b="1" lang="en-GB" sz="2400"/>
              <a:t>P</a:t>
            </a:r>
            <a:r>
              <a:rPr lang="en-GB" sz="2400"/>
              <a:t>lain </a:t>
            </a:r>
            <a:r>
              <a:rPr b="1" lang="en-GB" sz="2400"/>
              <a:t>O</a:t>
            </a:r>
            <a:r>
              <a:rPr lang="en-GB" sz="2400"/>
              <a:t>ld </a:t>
            </a:r>
            <a:r>
              <a:rPr b="1" lang="en-GB" sz="2400"/>
              <a:t>J</a:t>
            </a:r>
            <a:r>
              <a:rPr lang="en-GB" sz="2400"/>
              <a:t>ava </a:t>
            </a:r>
            <a:r>
              <a:rPr b="1" lang="en-GB" sz="2400"/>
              <a:t>O</a:t>
            </a:r>
            <a:r>
              <a:rPr lang="en-GB" sz="2400"/>
              <a:t>bjects, POJOs) are considered first-class citizens in Camel, and Camel strives to let you use beans anywhere and anytime in your integration projects.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 convention over configuration paradigm is followed whenever possible, which minimizes configuration requirements. In order to configure endpoints directly in routes, Camel uses an easy and intuitive URI configuration.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For example, you could configure a Camel route starting from a file endpoint to scan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recursively in a subfolder and include only .txt files, as follows: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from("file:data?recursive=true&amp;include=.*txt$")...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 configuration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Built in type conversion mechanism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No need to implement conversion between types, it’s done automatically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If the type isn’t supported you can create a custom converter</a:t>
            </a:r>
            <a:endParaRPr sz="240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 type converters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Camel’s core can be considered lightweight 4.9 MB and having only 1.3 MB of runtime dependencies.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Easy to embed or deploy as: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Standalone application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Java EE application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Microservice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Web application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Spring application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OSGI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Wildfly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Cloud like AWS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Kubernetes</a:t>
            </a:r>
            <a:endParaRPr sz="2400"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Lightweight core ideal for microservices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Camel also provides many components for connecting with SaaS providers. For example, with Camel you can hook into the following: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Amazon DynamoDB, EC2, Kinesis, SimpleDB, SES, SNS, SQS, SWF, and S3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Braintree (PayPal, Apple, Android Pay, and so 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Dropbox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Facebook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Google Big Query, Calendar, Drive, Mail, and Pub Sub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HipChat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LinkedIn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Salesforce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Twitter</a:t>
            </a:r>
            <a:endParaRPr sz="2400"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Ready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/>
              <a:t>Test kit provides the </a:t>
            </a:r>
            <a:r>
              <a:rPr lang="en-GB" sz="2400"/>
              <a:t>capabilities</a:t>
            </a:r>
            <a:r>
              <a:rPr lang="en-GB" sz="2400"/>
              <a:t> for easy testing of your Camel implementations. Contains 18k example unit tests as well as components to let’s say mock real endpoints.</a:t>
            </a:r>
            <a:endParaRPr sz="2400"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kit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914400" y="987732"/>
            <a:ext cx="103644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914400" y="3129367"/>
            <a:ext cx="103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QA HOPES YOU ENJOYED YOUR COURSE,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/>
              <a:t>AS MUCH AS WE ENJOYED TEACHING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Camel?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Framework to make integration projects easier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At the core of the Camel framework exists a routing engine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Allows you to interact with various systems by using the same API regardless of the protocol or data type the systems are using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Camel is not an ESB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Started in 2007 and is now operating under open source license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M</a:t>
            </a:r>
            <a:r>
              <a:rPr lang="en-GB" sz="2400"/>
              <a:t>ain ideas behind Camel: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Routing and mediation engine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Extensive component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Enterprise integration patterns (EIPs)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Domain-specific language (DSL)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Payload-agnostic router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Modular and pluggable architecture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Plain Old Java Object (POJO)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Easy configuration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Automatic type converters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Lightweight core ideal for microservices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Cloud ready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sz="2400"/>
              <a:t>Test kit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Camel?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A routing engine selectively moves a message around, based on the routes configuration.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/>
              <a:t>In Camel case, routes are configured with a combination of enterprise integration patterns and a domain-specific language.</a:t>
            </a:r>
            <a:endParaRPr sz="2400"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and mediation engine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Camel provides an extensive library of more than 280 components.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/>
              <a:t>These components enable Camel to connect over transports, use APIs, and understand data formats.</a:t>
            </a:r>
            <a:endParaRPr sz="2400"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Extensive component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 </a:t>
            </a:r>
            <a:r>
              <a:rPr b="1" lang="en-GB" sz="2400"/>
              <a:t>E</a:t>
            </a:r>
            <a:r>
              <a:rPr lang="en-GB" sz="2400"/>
              <a:t>nterprise </a:t>
            </a:r>
            <a:r>
              <a:rPr b="1" lang="en-GB" sz="2400"/>
              <a:t>I</a:t>
            </a:r>
            <a:r>
              <a:rPr lang="en-GB" sz="2400"/>
              <a:t>ntegration </a:t>
            </a:r>
            <a:r>
              <a:rPr b="1" lang="en-GB" sz="2400"/>
              <a:t>P</a:t>
            </a:r>
            <a:r>
              <a:rPr lang="en-GB" sz="2400"/>
              <a:t>atterns (</a:t>
            </a:r>
            <a:r>
              <a:rPr b="1" lang="en-GB" sz="2400"/>
              <a:t>EIP</a:t>
            </a:r>
            <a:r>
              <a:rPr lang="en-GB" sz="2400"/>
              <a:t>) provide a proven solution for a given problem, but also because they help define and communicate the problem itself.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/>
              <a:t>Patterns have known semantics, which makes communicating problems much easier. Camel is heavily based on EIPs.</a:t>
            </a:r>
            <a:endParaRPr sz="2400"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Enterprise integration patterns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Camel’s </a:t>
            </a:r>
            <a:r>
              <a:rPr b="1" lang="en-GB" sz="2400"/>
              <a:t>D</a:t>
            </a:r>
            <a:r>
              <a:rPr lang="en-GB" sz="2400"/>
              <a:t>omain </a:t>
            </a:r>
            <a:r>
              <a:rPr b="1" lang="en-GB" sz="2400"/>
              <a:t>S</a:t>
            </a:r>
            <a:r>
              <a:rPr lang="en-GB" sz="2400"/>
              <a:t>pecific </a:t>
            </a:r>
            <a:r>
              <a:rPr b="1" lang="en-GB" sz="2400"/>
              <a:t>L</a:t>
            </a:r>
            <a:r>
              <a:rPr lang="en-GB" sz="2400"/>
              <a:t>anguage (</a:t>
            </a:r>
            <a:r>
              <a:rPr b="1" lang="en-GB" sz="2400"/>
              <a:t>DSL</a:t>
            </a:r>
            <a:r>
              <a:rPr lang="en-GB" sz="2400"/>
              <a:t>) was a major contribution to the integration space. Since then, several other integration frameworks have followed suit and now feature DSLs in Java, XML, or custom languages.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 purpose of the DSL is to allow the developer to focus on the integration problem rather than on the tool - the programming language.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- specific language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Java DSL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/>
              <a:t>from("file:data").to("jms:queue:orders");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XML DSL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&lt;route&gt;</a:t>
            </a:r>
            <a:endParaRPr b="1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&lt;from uri="file:data"/&gt;</a:t>
            </a:r>
            <a:endParaRPr b="1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&lt;to uri="jms:queue:orders"/&gt;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&lt;/route&gt;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DSL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14000" y="1544760"/>
            <a:ext cx="11404800" cy="45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Camel can route any kind of payload; you aren’t restricted to carrying a normalized format such as XML payloads.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/>
              <a:t>This freedom means you don’t have to transform your payload into a canonical format to facilitate routing.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14000" y="0"/>
            <a:ext cx="9126000" cy="12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Payload - agnostic router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