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794500" cy="9921875"/>
  <p:embeddedFontLst>
    <p:embeddedFont>
      <p:font typeface="Quattrocento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regular.fntdata"/><Relationship Id="rId25" Type="http://schemas.openxmlformats.org/officeDocument/2006/relationships/slide" Target="slides/slide20.xml"/><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7" name="Google Shape;47;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fe5b217fd_0_57: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fe5b217fd_0_57: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12" name="Google Shape;112;g4fe5b217fd_0_57: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fe5b217fd_0_64: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fe5b217fd_0_64: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19" name="Google Shape;119;g4fe5b217fd_0_64: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fe5b217fd_0_72: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fe5b217fd_0_72: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26" name="Google Shape;126;g4fe5b217fd_0_72: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fe5b217fd_0_83: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fe5b217fd_0_83: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33" name="Google Shape;133;g4fe5b217fd_0_83: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fe5b217fd_0_9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fe5b217fd_0_9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It’s not suggested to do it in the first example even though it’s possible.</a:t>
            </a:r>
            <a:endParaRPr/>
          </a:p>
        </p:txBody>
      </p:sp>
      <p:sp>
        <p:nvSpPr>
          <p:cNvPr id="140" name="Google Shape;140;g4fe5b217fd_0_9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fe5b217fd_0_99: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fe5b217fd_0_99: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A route first starts with a consumer (think “from” in the DSL) that populates the initial exchange. At each processor step, the out message from the previous step is the in message of the next. At the end of a route, the MEP of the exchange determines whether a reply needs to be sent back to the caller of the route. If the MEP is InOnly ,</a:t>
            </a:r>
            <a:endParaRPr/>
          </a:p>
          <a:p>
            <a:pPr indent="0" lvl="0" marL="0" rtl="0" algn="l">
              <a:spcBef>
                <a:spcPts val="300"/>
              </a:spcBef>
              <a:spcAft>
                <a:spcPts val="0"/>
              </a:spcAft>
              <a:buNone/>
            </a:pPr>
            <a:r>
              <a:rPr lang="en-GB"/>
              <a:t>no reply will be sent back. If it’s InOut, Camel will take the out message from the last step and return it.</a:t>
            </a:r>
            <a:endParaRPr/>
          </a:p>
          <a:p>
            <a:pPr indent="0" lvl="0" marL="0" rtl="0" algn="l">
              <a:spcBef>
                <a:spcPts val="300"/>
              </a:spcBef>
              <a:spcAft>
                <a:spcPts val="0"/>
              </a:spcAft>
              <a:buNone/>
            </a:pPr>
            <a:r>
              <a:t/>
            </a:r>
            <a:endParaRPr/>
          </a:p>
          <a:p>
            <a:pPr indent="0" lvl="0" marL="0" rtl="0" algn="l">
              <a:spcBef>
                <a:spcPts val="300"/>
              </a:spcBef>
              <a:spcAft>
                <a:spcPts val="0"/>
              </a:spcAft>
              <a:buClr>
                <a:srgbClr val="000000"/>
              </a:buClr>
              <a:buSzPts val="1100"/>
              <a:buFont typeface="Arial"/>
              <a:buNone/>
            </a:pPr>
            <a:r>
              <a:t/>
            </a:r>
            <a:endParaRPr/>
          </a:p>
          <a:p>
            <a:pPr indent="0" lvl="0" marL="0" rtl="0" algn="l">
              <a:spcBef>
                <a:spcPts val="300"/>
              </a:spcBef>
              <a:spcAft>
                <a:spcPts val="0"/>
              </a:spcAft>
              <a:buClr>
                <a:srgbClr val="000000"/>
              </a:buClr>
              <a:buSzPts val="1100"/>
              <a:buFont typeface="Arial"/>
              <a:buNone/>
            </a:pPr>
            <a:r>
              <a:t/>
            </a:r>
            <a:endParaRPr/>
          </a:p>
          <a:p>
            <a:pPr indent="0" lvl="0" marL="0" rtl="0" algn="l">
              <a:spcBef>
                <a:spcPts val="300"/>
              </a:spcBef>
              <a:spcAft>
                <a:spcPts val="0"/>
              </a:spcAft>
              <a:buNone/>
            </a:pPr>
            <a:r>
              <a:t/>
            </a:r>
            <a:endParaRPr/>
          </a:p>
        </p:txBody>
      </p:sp>
      <p:sp>
        <p:nvSpPr>
          <p:cNvPr id="147" name="Google Shape;147;g4fe5b217fd_0_99: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fe5b217fd_0_111: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fe5b217fd_0_111: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In Camel, you configure endpoints by using URIs, such as file:data?delay=5000 , and you also refer to endpoints this way. At runtime, Camel looks up an endpoint based on the URI notation. </a:t>
            </a:r>
            <a:endParaRPr/>
          </a:p>
        </p:txBody>
      </p:sp>
      <p:sp>
        <p:nvSpPr>
          <p:cNvPr id="155" name="Google Shape;155;g4fe5b217fd_0_111: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fe5b217fd_0_12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fe5b217fd_0_12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63" name="Google Shape;163;g4fe5b217fd_0_12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fe5b217fd_0_131: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e5b217fd_0_131: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71" name="Google Shape;171;g4fe5b217fd_0_131: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fe5b217fd_0_139: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fe5b217fd_0_139: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78" name="Google Shape;178;g4fe5b217fd_0_139: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4fe5b217fd_0_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53" name="Google Shape;53;g4fe5b217fd_0_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Everything we’ll need will just be dependencies maven will download for the project.</a:t>
            </a:r>
            <a:endParaRPr/>
          </a:p>
        </p:txBody>
      </p:sp>
      <p:sp>
        <p:nvSpPr>
          <p:cNvPr id="54" name="Google Shape;54;g4fe5b217fd_0_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84" name="Google Shape;184;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fe5b217fd_0_6: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fe5b217fd_0_6: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This is not needed and is just for explanation purposes if you wanted to take a look at the documentation or other.</a:t>
            </a:r>
            <a:endParaRPr/>
          </a:p>
        </p:txBody>
      </p:sp>
      <p:sp>
        <p:nvSpPr>
          <p:cNvPr id="61" name="Google Shape;61;g4fe5b217fd_0_6: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fe5b217fd_0_13: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fe5b217fd_0_13: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68" name="Google Shape;68;g4fe5b217fd_0_13: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fe5b217fd_0_2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fe5b217fd_0_2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f</a:t>
            </a:r>
            <a:r>
              <a:rPr lang="en-GB"/>
              <a:t>ilecopyjava</a:t>
            </a:r>
            <a:endParaRPr/>
          </a:p>
          <a:p>
            <a:pPr indent="0" lvl="0" marL="0" rtl="0" algn="l">
              <a:spcBef>
                <a:spcPts val="300"/>
              </a:spcBef>
              <a:spcAft>
                <a:spcPts val="0"/>
              </a:spcAft>
              <a:buNone/>
            </a:pPr>
            <a:r>
              <a:rPr lang="en-GB"/>
              <a:t>filecopycamel</a:t>
            </a:r>
            <a:endParaRPr/>
          </a:p>
        </p:txBody>
      </p:sp>
      <p:sp>
        <p:nvSpPr>
          <p:cNvPr id="75" name="Google Shape;75;g4fe5b217fd_0_2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fe5b217fd_0_26: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fe5b217fd_0_26: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82" name="Google Shape;82;g4fe5b217fd_0_26: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fe5b217fd_0_32: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fe5b217fd_0_32: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89" name="Google Shape;89;g4fe5b217fd_0_32: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fe5b217fd_0_4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fe5b217fd_0_4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96" name="Google Shape;96;g4fe5b217fd_0_4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e5b217fd_0_48: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e5b217fd_0_48: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Messages are uniquely identified with an identifier of type java.lang.String. The identifier’s uniqueness is enforced and guaranteed by the message creator, it’s protocol dependent, and it doesn’t have a guaranteed format. For protocols that don’t define a unique message identification scheme, Camel uses its own ID generator.</a:t>
            </a:r>
            <a:endParaRPr/>
          </a:p>
        </p:txBody>
      </p:sp>
      <p:sp>
        <p:nvSpPr>
          <p:cNvPr id="104" name="Google Shape;104;g4fe5b217fd_0_48: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pic>
        <p:nvPicPr>
          <p:cNvPr descr="QA Consulting - Tall Blue-01.png" id="14" name="Google Shape;14;p2"/>
          <p:cNvPicPr preferRelativeResize="0"/>
          <p:nvPr/>
        </p:nvPicPr>
        <p:blipFill rotWithShape="1">
          <a:blip r:embed="rId2">
            <a:alphaModFix/>
          </a:blip>
          <a:srcRect b="0" l="0" r="0" t="0"/>
          <a:stretch/>
        </p:blipFill>
        <p:spPr>
          <a:xfrm>
            <a:off x="5038003" y="5003340"/>
            <a:ext cx="2115994" cy="12570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5" name="Shape 15"/>
        <p:cNvGrpSpPr/>
        <p:nvPr/>
      </p:nvGrpSpPr>
      <p:grpSpPr>
        <a:xfrm>
          <a:off x="0" y="0"/>
          <a:ext cx="0" cy="0"/>
          <a:chOff x="0" y="0"/>
          <a:chExt cx="0" cy="0"/>
        </a:xfrm>
      </p:grpSpPr>
      <p:sp>
        <p:nvSpPr>
          <p:cNvPr id="16" name="Google Shape;16;p3"/>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18" name="Google Shape;18;p3"/>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0" name="Google Shape;20;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21" name="Shape 21"/>
        <p:cNvGrpSpPr/>
        <p:nvPr/>
      </p:nvGrpSpPr>
      <p:grpSpPr>
        <a:xfrm>
          <a:off x="0" y="0"/>
          <a:ext cx="0" cy="0"/>
          <a:chOff x="0" y="0"/>
          <a:chExt cx="0" cy="0"/>
        </a:xfrm>
      </p:grpSpPr>
      <p:sp>
        <p:nvSpPr>
          <p:cNvPr id="22" name="Google Shape;22;p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25" name="Shape 25"/>
        <p:cNvGrpSpPr/>
        <p:nvPr/>
      </p:nvGrpSpPr>
      <p:grpSpPr>
        <a:xfrm>
          <a:off x="0" y="0"/>
          <a:ext cx="0" cy="0"/>
          <a:chOff x="0" y="0"/>
          <a:chExt cx="0" cy="0"/>
        </a:xfrm>
      </p:grpSpPr>
      <p:sp>
        <p:nvSpPr>
          <p:cNvPr id="26" name="Google Shape;26;p5"/>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7" name="Google Shape;27;p5"/>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31" name="Shape 31"/>
        <p:cNvGrpSpPr/>
        <p:nvPr/>
      </p:nvGrpSpPr>
      <p:grpSpPr>
        <a:xfrm>
          <a:off x="0" y="0"/>
          <a:ext cx="0" cy="0"/>
          <a:chOff x="0" y="0"/>
          <a:chExt cx="0" cy="0"/>
        </a:xfrm>
      </p:grpSpPr>
      <p:sp>
        <p:nvSpPr>
          <p:cNvPr id="32" name="Google Shape;32;p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6"/>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35" name="Shape 35"/>
        <p:cNvGrpSpPr/>
        <p:nvPr/>
      </p:nvGrpSpPr>
      <p:grpSpPr>
        <a:xfrm>
          <a:off x="0" y="0"/>
          <a:ext cx="0" cy="0"/>
          <a:chOff x="0" y="0"/>
          <a:chExt cx="0" cy="0"/>
        </a:xfrm>
      </p:grpSpPr>
      <p:sp>
        <p:nvSpPr>
          <p:cNvPr id="36" name="Google Shape;36;p7"/>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7"/>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40" name="Shape 40"/>
        <p:cNvGrpSpPr/>
        <p:nvPr/>
      </p:nvGrpSpPr>
      <p:grpSpPr>
        <a:xfrm>
          <a:off x="0" y="0"/>
          <a:ext cx="0" cy="0"/>
          <a:chOff x="0" y="0"/>
          <a:chExt cx="0" cy="0"/>
        </a:xfrm>
      </p:grpSpPr>
      <p:sp>
        <p:nvSpPr>
          <p:cNvPr id="41" name="Google Shape;41;p8"/>
          <p:cNvSpPr/>
          <p:nvPr>
            <p:ph idx="2" type="pic"/>
          </p:nvPr>
        </p:nvSpPr>
        <p:spPr>
          <a:xfrm>
            <a:off x="-1" y="0"/>
            <a:ext cx="5447921" cy="6858000"/>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8"/>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2"/>
              </a:solidFill>
              <a:latin typeface="Quattrocento Sans"/>
              <a:ea typeface="Quattrocento Sans"/>
              <a:cs typeface="Quattrocento Sans"/>
              <a:sym typeface="Quattrocento Sans"/>
            </a:endParaRPr>
          </a:p>
        </p:txBody>
      </p:sp>
      <p:sp>
        <p:nvSpPr>
          <p:cNvPr id="43" name="Google Shape;43;p8"/>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8"/>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camel.apache.org/downloa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Getting camel &amp; First try at it</a:t>
            </a:r>
            <a:endParaRPr/>
          </a:p>
        </p:txBody>
      </p:sp>
      <p:sp>
        <p:nvSpPr>
          <p:cNvPr id="50" name="Google Shape;50;p9"/>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COURSEWARE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Message header</a:t>
            </a:r>
            <a:endParaRPr/>
          </a:p>
        </p:txBody>
      </p:sp>
      <p:sp>
        <p:nvSpPr>
          <p:cNvPr id="115" name="Google Shape;115;p18"/>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Headers are values associated with the message, they</a:t>
            </a:r>
            <a:r>
              <a:rPr lang="en-GB" sz="2400"/>
              <a:t> are name-value pairs and can contain</a:t>
            </a:r>
            <a:r>
              <a:rPr lang="en-GB" sz="2400"/>
              <a:t>:</a:t>
            </a:r>
            <a:endParaRPr sz="2400"/>
          </a:p>
          <a:p>
            <a:pPr indent="-381000" lvl="0" marL="457200" rtl="0" algn="l">
              <a:spcBef>
                <a:spcPts val="1000"/>
              </a:spcBef>
              <a:spcAft>
                <a:spcPts val="0"/>
              </a:spcAft>
              <a:buSzPts val="2400"/>
              <a:buChar char="›"/>
            </a:pPr>
            <a:r>
              <a:rPr lang="en-GB" sz="2400"/>
              <a:t>sender identifiers</a:t>
            </a:r>
            <a:endParaRPr sz="2400"/>
          </a:p>
          <a:p>
            <a:pPr indent="-381000" lvl="0" marL="457200" rtl="0" algn="l">
              <a:spcBef>
                <a:spcPts val="0"/>
              </a:spcBef>
              <a:spcAft>
                <a:spcPts val="0"/>
              </a:spcAft>
              <a:buSzPts val="2400"/>
              <a:buChar char="›"/>
            </a:pPr>
            <a:r>
              <a:rPr lang="en-GB" sz="2400"/>
              <a:t>content encoding</a:t>
            </a:r>
            <a:endParaRPr sz="2400"/>
          </a:p>
          <a:p>
            <a:pPr indent="-381000" lvl="0" marL="457200" rtl="0" algn="l">
              <a:spcBef>
                <a:spcPts val="0"/>
              </a:spcBef>
              <a:spcAft>
                <a:spcPts val="0"/>
              </a:spcAft>
              <a:buSzPts val="2400"/>
              <a:buChar char="›"/>
            </a:pPr>
            <a:r>
              <a:rPr lang="en-GB" sz="2400"/>
              <a:t>authentication information</a:t>
            </a:r>
            <a:endParaRPr sz="2400"/>
          </a:p>
          <a:p>
            <a:pPr indent="0" lvl="0" marL="0" rtl="0" algn="l">
              <a:spcBef>
                <a:spcPts val="1000"/>
              </a:spcBef>
              <a:spcAft>
                <a:spcPts val="0"/>
              </a:spcAft>
              <a:buNone/>
            </a:pPr>
            <a:r>
              <a:rPr lang="en-GB" sz="2400"/>
              <a:t>The name is a unique, case-insensitive string. </a:t>
            </a:r>
            <a:endParaRPr sz="2400"/>
          </a:p>
          <a:p>
            <a:pPr indent="0" lvl="0" marL="0" rtl="0" algn="l">
              <a:spcBef>
                <a:spcPts val="1000"/>
              </a:spcBef>
              <a:spcAft>
                <a:spcPts val="0"/>
              </a:spcAft>
              <a:buNone/>
            </a:pPr>
            <a:r>
              <a:rPr lang="en-GB" sz="2400"/>
              <a:t>Camel imposes no constraints on: </a:t>
            </a:r>
            <a:r>
              <a:rPr b="1" lang="en-GB" sz="2400"/>
              <a:t>Type</a:t>
            </a:r>
            <a:r>
              <a:rPr lang="en-GB" sz="2400"/>
              <a:t> of the headers, </a:t>
            </a:r>
            <a:r>
              <a:rPr b="1" lang="en-GB" sz="2400"/>
              <a:t>Size</a:t>
            </a:r>
            <a:r>
              <a:rPr lang="en-GB" sz="2400"/>
              <a:t> of headers or </a:t>
            </a:r>
            <a:r>
              <a:rPr b="1" lang="en-GB" sz="2400"/>
              <a:t>N</a:t>
            </a:r>
            <a:r>
              <a:rPr lang="en-GB" sz="2400"/>
              <a:t>umber of headers. </a:t>
            </a:r>
            <a:endParaRPr sz="2400"/>
          </a:p>
          <a:p>
            <a:pPr indent="0" lvl="0" marL="0" rtl="0" algn="l">
              <a:spcBef>
                <a:spcPts val="1000"/>
              </a:spcBef>
              <a:spcAft>
                <a:spcPts val="0"/>
              </a:spcAft>
              <a:buNone/>
            </a:pPr>
            <a:r>
              <a:rPr lang="en-GB" sz="2400"/>
              <a:t>Headers are stored as a map within the message. </a:t>
            </a:r>
            <a:endParaRPr sz="2400"/>
          </a:p>
          <a:p>
            <a:pPr indent="0" lvl="0" marL="0" rtl="0" algn="l">
              <a:spcBef>
                <a:spcPts val="1000"/>
              </a:spcBef>
              <a:spcAft>
                <a:spcPts val="1000"/>
              </a:spcAft>
              <a:buNone/>
            </a:pPr>
            <a:r>
              <a:rPr lang="en-GB" sz="2400"/>
              <a:t>A message can also have optional attachments, which are typically used for the web service and email components.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Effect filter="fade" transition="in">
                                      <p:cBhvr>
                                        <p:cTn dur="1000"/>
                                        <p:tgtEl>
                                          <p:spTgt spid="1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animEffect filter="fade" transition="in">
                                      <p:cBhvr>
                                        <p:cTn dur="1000"/>
                                        <p:tgtEl>
                                          <p:spTgt spid="11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GB" sz="2400"/>
              <a:t>M</a:t>
            </a:r>
            <a:r>
              <a:rPr lang="en-GB" sz="2400"/>
              <a:t>essage body can store any kind of content and any size</a:t>
            </a:r>
            <a:endParaRPr sz="2400"/>
          </a:p>
          <a:p>
            <a:pPr indent="-381000" lvl="0" marL="457200" rtl="0" algn="l">
              <a:spcBef>
                <a:spcPts val="0"/>
              </a:spcBef>
              <a:spcAft>
                <a:spcPts val="0"/>
              </a:spcAft>
              <a:buSzPts val="2400"/>
              <a:buChar char="›"/>
            </a:pPr>
            <a:r>
              <a:rPr lang="en-GB" sz="2400"/>
              <a:t>Application designer makes sure that the receiver can understand the content of the message.</a:t>
            </a:r>
            <a:endParaRPr sz="2400"/>
          </a:p>
          <a:p>
            <a:pPr indent="-381000" lvl="0" marL="457200" rtl="0" algn="l">
              <a:spcBef>
                <a:spcPts val="0"/>
              </a:spcBef>
              <a:spcAft>
                <a:spcPts val="0"/>
              </a:spcAft>
              <a:buSzPts val="2400"/>
              <a:buChar char="›"/>
            </a:pPr>
            <a:r>
              <a:rPr lang="en-GB" sz="2400"/>
              <a:t>When message types are different between sender and receiver, the conversion is done by camel automatically</a:t>
            </a:r>
            <a:endParaRPr sz="2400"/>
          </a:p>
        </p:txBody>
      </p:sp>
      <p:sp>
        <p:nvSpPr>
          <p:cNvPr id="122" name="Google Shape;122;p19"/>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Message body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E</a:t>
            </a:r>
            <a:r>
              <a:rPr lang="en-GB" sz="2400"/>
              <a:t>xchange in Camel is the message’s container during routing</a:t>
            </a:r>
            <a:endParaRPr sz="2400"/>
          </a:p>
          <a:p>
            <a:pPr indent="0" lvl="0" marL="0" rtl="0" algn="l">
              <a:spcBef>
                <a:spcPts val="1000"/>
              </a:spcBef>
              <a:spcAft>
                <a:spcPts val="0"/>
              </a:spcAft>
              <a:buClr>
                <a:srgbClr val="000000"/>
              </a:buClr>
              <a:buSzPts val="1100"/>
              <a:buFont typeface="Arial"/>
              <a:buNone/>
            </a:pPr>
            <a:r>
              <a:rPr lang="en-GB" sz="2400"/>
              <a:t>Exchange also provides support for the various types of interactions between systems</a:t>
            </a:r>
            <a:endParaRPr sz="2400"/>
          </a:p>
          <a:p>
            <a:pPr indent="0" lvl="0" marL="0" rtl="0" algn="l">
              <a:spcBef>
                <a:spcPts val="1000"/>
              </a:spcBef>
              <a:spcAft>
                <a:spcPts val="0"/>
              </a:spcAft>
              <a:buNone/>
            </a:pPr>
            <a:r>
              <a:rPr lang="en-GB" sz="2400"/>
              <a:t>The Camel exchange holds a pattern property:</a:t>
            </a:r>
            <a:endParaRPr sz="2400"/>
          </a:p>
          <a:p>
            <a:pPr indent="-381000" lvl="0" marL="457200" rtl="0" algn="l">
              <a:spcBef>
                <a:spcPts val="1000"/>
              </a:spcBef>
              <a:spcAft>
                <a:spcPts val="0"/>
              </a:spcAft>
              <a:buSzPts val="2400"/>
              <a:buChar char="›"/>
            </a:pPr>
            <a:r>
              <a:rPr b="1" lang="en-GB" sz="2400"/>
              <a:t>InOnly</a:t>
            </a:r>
            <a:r>
              <a:rPr lang="en-GB" sz="2400"/>
              <a:t> - A one-way message</a:t>
            </a:r>
            <a:endParaRPr sz="2400"/>
          </a:p>
          <a:p>
            <a:pPr indent="-381000" lvl="0" marL="457200" rtl="0" algn="l">
              <a:spcBef>
                <a:spcPts val="0"/>
              </a:spcBef>
              <a:spcAft>
                <a:spcPts val="0"/>
              </a:spcAft>
              <a:buSzPts val="2400"/>
              <a:buChar char="›"/>
            </a:pPr>
            <a:r>
              <a:rPr b="1" lang="en-GB" sz="2400"/>
              <a:t>InOut</a:t>
            </a:r>
            <a:r>
              <a:rPr lang="en-GB" sz="2400"/>
              <a:t> - A request-response message.</a:t>
            </a:r>
            <a:endParaRPr sz="2400"/>
          </a:p>
          <a:p>
            <a:pPr indent="0" lvl="0" marL="0" rtl="0" algn="l">
              <a:spcBef>
                <a:spcPts val="1000"/>
              </a:spcBef>
              <a:spcAft>
                <a:spcPts val="0"/>
              </a:spcAft>
              <a:buNone/>
            </a:pPr>
            <a:r>
              <a:rPr lang="en-GB" sz="2400"/>
              <a:t>Exchange also has components like:</a:t>
            </a:r>
            <a:endParaRPr sz="2400"/>
          </a:p>
          <a:p>
            <a:pPr indent="-381000" lvl="0" marL="457200" rtl="0" algn="l">
              <a:spcBef>
                <a:spcPts val="1000"/>
              </a:spcBef>
              <a:spcAft>
                <a:spcPts val="0"/>
              </a:spcAft>
              <a:buSzPts val="2400"/>
              <a:buChar char="›"/>
            </a:pPr>
            <a:r>
              <a:rPr b="1" lang="en-GB" sz="2400"/>
              <a:t>Exchange ID</a:t>
            </a:r>
            <a:r>
              <a:rPr lang="en-GB" sz="2400"/>
              <a:t> - unique ID generated by camel</a:t>
            </a:r>
            <a:endParaRPr sz="2400"/>
          </a:p>
          <a:p>
            <a:pPr indent="-381000" lvl="0" marL="457200" rtl="0" algn="l">
              <a:spcBef>
                <a:spcPts val="0"/>
              </a:spcBef>
              <a:spcAft>
                <a:spcPts val="0"/>
              </a:spcAft>
              <a:buSzPts val="2400"/>
              <a:buChar char="›"/>
            </a:pPr>
            <a:r>
              <a:rPr b="1" lang="en-GB" sz="2400"/>
              <a:t>Exception</a:t>
            </a:r>
            <a:r>
              <a:rPr lang="en-GB" sz="2400"/>
              <a:t> - if error happens during routing</a:t>
            </a:r>
            <a:endParaRPr sz="2400"/>
          </a:p>
          <a:p>
            <a:pPr indent="-381000" lvl="0" marL="457200" rtl="0" algn="l">
              <a:spcBef>
                <a:spcPts val="0"/>
              </a:spcBef>
              <a:spcAft>
                <a:spcPts val="0"/>
              </a:spcAft>
              <a:buSzPts val="2400"/>
              <a:buChar char="›"/>
            </a:pPr>
            <a:r>
              <a:rPr b="1" lang="en-GB" sz="2400"/>
              <a:t>MEP</a:t>
            </a:r>
            <a:r>
              <a:rPr lang="en-GB" sz="2400"/>
              <a:t> - a pattern that tells </a:t>
            </a:r>
            <a:r>
              <a:rPr b="1" lang="en-GB" sz="2400"/>
              <a:t>InOnly</a:t>
            </a:r>
            <a:r>
              <a:rPr lang="en-GB" sz="2400"/>
              <a:t> or </a:t>
            </a:r>
            <a:r>
              <a:rPr b="1" lang="en-GB" sz="2400"/>
              <a:t>InOut</a:t>
            </a:r>
            <a:endParaRPr b="1" sz="2400"/>
          </a:p>
          <a:p>
            <a:pPr indent="-381000" lvl="0" marL="457200" rtl="0" algn="l">
              <a:spcBef>
                <a:spcPts val="0"/>
              </a:spcBef>
              <a:spcAft>
                <a:spcPts val="0"/>
              </a:spcAft>
              <a:buSzPts val="2400"/>
              <a:buChar char="›"/>
            </a:pPr>
            <a:r>
              <a:rPr b="1" lang="en-GB" sz="2400"/>
              <a:t>Properties</a:t>
            </a:r>
            <a:r>
              <a:rPr lang="en-GB" sz="2400"/>
              <a:t> - Similar to message headers, but they last for the duration of the entire exchange</a:t>
            </a:r>
            <a:endParaRPr sz="2400"/>
          </a:p>
        </p:txBody>
      </p:sp>
      <p:sp>
        <p:nvSpPr>
          <p:cNvPr id="129" name="Google Shape;129;p20"/>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Exchange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The engine that moves the messages around</a:t>
            </a:r>
            <a:endParaRPr sz="2400"/>
          </a:p>
          <a:p>
            <a:pPr indent="0" lvl="0" marL="0" rtl="0" algn="l">
              <a:spcBef>
                <a:spcPts val="1000"/>
              </a:spcBef>
              <a:spcAft>
                <a:spcPts val="0"/>
              </a:spcAft>
              <a:buNone/>
            </a:pPr>
            <a:r>
              <a:rPr lang="en-GB" sz="2400"/>
              <a:t>Isn’t exposed to the developer</a:t>
            </a:r>
            <a:endParaRPr sz="2400"/>
          </a:p>
          <a:p>
            <a:pPr indent="0" lvl="0" marL="0" rtl="0" algn="l">
              <a:spcBef>
                <a:spcPts val="1000"/>
              </a:spcBef>
              <a:spcAft>
                <a:spcPts val="1000"/>
              </a:spcAft>
              <a:buNone/>
            </a:pPr>
            <a:r>
              <a:rPr lang="en-GB" sz="2400"/>
              <a:t>Does all the heavy lifting for you and ensures messages are routed correctly</a:t>
            </a:r>
            <a:endParaRPr sz="2400"/>
          </a:p>
        </p:txBody>
      </p:sp>
      <p:sp>
        <p:nvSpPr>
          <p:cNvPr id="136" name="Google Shape;136;p21"/>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Routing Engine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In simplest way it’s a chain of processors. Each route in Camel has a unique identifier that’s used for logging, debugging, monitoring, and starting and stopping routes. Routes also have exactly one input source for messages, so they’re effectively tied to an input endpoint. There’s syntactic sugar for having multiple inputs to a single route.</a:t>
            </a:r>
            <a:endParaRPr sz="2400"/>
          </a:p>
          <a:p>
            <a:pPr indent="0" lvl="0" marL="0" rtl="0" algn="l">
              <a:spcBef>
                <a:spcPts val="1000"/>
              </a:spcBef>
              <a:spcAft>
                <a:spcPts val="0"/>
              </a:spcAft>
              <a:buClr>
                <a:srgbClr val="000000"/>
              </a:buClr>
              <a:buSzPts val="1100"/>
              <a:buFont typeface="Arial"/>
              <a:buNone/>
            </a:pPr>
            <a:r>
              <a:rPr b="1" lang="en-GB" sz="2400"/>
              <a:t>from("jms:queue:A", "jms:queue:B", "jms:queue:C").to("jms:queue:D");</a:t>
            </a:r>
            <a:endParaRPr b="1" sz="2400"/>
          </a:p>
          <a:p>
            <a:pPr indent="0" lvl="0" marL="0" rtl="0" algn="l">
              <a:spcBef>
                <a:spcPts val="1000"/>
              </a:spcBef>
              <a:spcAft>
                <a:spcPts val="0"/>
              </a:spcAft>
              <a:buNone/>
            </a:pPr>
            <a:r>
              <a:rPr lang="en-GB" sz="2400"/>
              <a:t>Under the hood it would be translated as:</a:t>
            </a:r>
            <a:endParaRPr sz="2400"/>
          </a:p>
          <a:p>
            <a:pPr indent="0" lvl="0" marL="0" rtl="0" algn="l">
              <a:spcBef>
                <a:spcPts val="1000"/>
              </a:spcBef>
              <a:spcAft>
                <a:spcPts val="0"/>
              </a:spcAft>
              <a:buClr>
                <a:srgbClr val="000000"/>
              </a:buClr>
              <a:buSzPts val="1100"/>
              <a:buFont typeface="Arial"/>
              <a:buNone/>
            </a:pPr>
            <a:r>
              <a:rPr b="1" lang="en-GB" sz="2400"/>
              <a:t>from("jms:queue:A").to("jms:queue:D");</a:t>
            </a:r>
            <a:endParaRPr b="1" sz="2400"/>
          </a:p>
          <a:p>
            <a:pPr indent="0" lvl="0" marL="0" rtl="0" algn="l">
              <a:spcBef>
                <a:spcPts val="1000"/>
              </a:spcBef>
              <a:spcAft>
                <a:spcPts val="0"/>
              </a:spcAft>
              <a:buClr>
                <a:srgbClr val="000000"/>
              </a:buClr>
              <a:buSzPts val="1100"/>
              <a:buFont typeface="Arial"/>
              <a:buNone/>
            </a:pPr>
            <a:r>
              <a:rPr b="1" lang="en-GB" sz="2400"/>
              <a:t>from("jms:queue:B").to("jms:queue:D");</a:t>
            </a:r>
            <a:endParaRPr b="1" sz="2400"/>
          </a:p>
          <a:p>
            <a:pPr indent="0" lvl="0" marL="0" rtl="0" algn="l">
              <a:spcBef>
                <a:spcPts val="1000"/>
              </a:spcBef>
              <a:spcAft>
                <a:spcPts val="0"/>
              </a:spcAft>
              <a:buClr>
                <a:srgbClr val="000000"/>
              </a:buClr>
              <a:buSzPts val="1100"/>
              <a:buFont typeface="Arial"/>
              <a:buNone/>
            </a:pPr>
            <a:r>
              <a:rPr b="1" lang="en-GB" sz="2400"/>
              <a:t>from("jms:queue:C").to("jms:queue:D");</a:t>
            </a:r>
            <a:endParaRPr b="1" sz="2400"/>
          </a:p>
          <a:p>
            <a:pPr indent="0" lvl="0" marL="0" rtl="0" algn="l">
              <a:spcBef>
                <a:spcPts val="1000"/>
              </a:spcBef>
              <a:spcAft>
                <a:spcPts val="1000"/>
              </a:spcAft>
              <a:buNone/>
            </a:pPr>
            <a:r>
              <a:t/>
            </a:r>
            <a:endParaRPr sz="2400"/>
          </a:p>
        </p:txBody>
      </p:sp>
      <p:sp>
        <p:nvSpPr>
          <p:cNvPr id="143" name="Google Shape;143;p22"/>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Routes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Processor is a concept able of using, </a:t>
            </a:r>
            <a:r>
              <a:rPr b="1" lang="en-GB" sz="2400"/>
              <a:t>creating</a:t>
            </a:r>
            <a:r>
              <a:rPr lang="en-GB" sz="2400"/>
              <a:t>, or </a:t>
            </a:r>
            <a:r>
              <a:rPr b="1" lang="en-GB" sz="2400"/>
              <a:t>modifying</a:t>
            </a:r>
            <a:r>
              <a:rPr lang="en-GB" sz="2400"/>
              <a:t> an incoming exchange. During routing, exchanges flow from one processor to another. </a:t>
            </a:r>
            <a:endParaRPr sz="2400"/>
          </a:p>
          <a:p>
            <a:pPr indent="0" lvl="0" marL="0" rtl="0" algn="l">
              <a:spcBef>
                <a:spcPts val="1000"/>
              </a:spcBef>
              <a:spcAft>
                <a:spcPts val="1000"/>
              </a:spcAft>
              <a:buNone/>
            </a:pPr>
            <a:r>
              <a:t/>
            </a:r>
            <a:endParaRPr sz="2400"/>
          </a:p>
        </p:txBody>
      </p:sp>
      <p:sp>
        <p:nvSpPr>
          <p:cNvPr id="150" name="Google Shape;150;p23"/>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Processor</a:t>
            </a:r>
            <a:endParaRPr/>
          </a:p>
        </p:txBody>
      </p:sp>
      <p:pic>
        <p:nvPicPr>
          <p:cNvPr id="151" name="Google Shape;151;p23"/>
          <p:cNvPicPr preferRelativeResize="0"/>
          <p:nvPr/>
        </p:nvPicPr>
        <p:blipFill>
          <a:blip r:embed="rId3">
            <a:alphaModFix/>
          </a:blip>
          <a:stretch>
            <a:fillRect/>
          </a:stretch>
        </p:blipFill>
        <p:spPr>
          <a:xfrm>
            <a:off x="888063" y="2880400"/>
            <a:ext cx="10415875" cy="209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1000"/>
              </a:spcAft>
              <a:buNone/>
            </a:pPr>
            <a:r>
              <a:rPr lang="en-GB" sz="2400"/>
              <a:t>An endpoint is the Camel abstraction that models the end of a channel through which a system can send or receive messages.</a:t>
            </a:r>
            <a:endParaRPr sz="2400"/>
          </a:p>
        </p:txBody>
      </p:sp>
      <p:sp>
        <p:nvSpPr>
          <p:cNvPr id="158" name="Google Shape;158;p24"/>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Endpoint</a:t>
            </a:r>
            <a:endParaRPr/>
          </a:p>
        </p:txBody>
      </p:sp>
      <p:pic>
        <p:nvPicPr>
          <p:cNvPr id="159" name="Google Shape;159;p24"/>
          <p:cNvPicPr preferRelativeResize="0"/>
          <p:nvPr/>
        </p:nvPicPr>
        <p:blipFill>
          <a:blip r:embed="rId3">
            <a:alphaModFix/>
          </a:blip>
          <a:stretch>
            <a:fillRect/>
          </a:stretch>
        </p:blipFill>
        <p:spPr>
          <a:xfrm>
            <a:off x="1372420" y="2881625"/>
            <a:ext cx="9447175" cy="251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In Camel, you configure endpoints by using URIs, such as </a:t>
            </a:r>
            <a:r>
              <a:rPr b="1" lang="en-GB" sz="2400"/>
              <a:t>file:data?delay=5000</a:t>
            </a:r>
            <a:r>
              <a:rPr lang="en-GB" sz="2400"/>
              <a:t> , and you also refer to endpoints this way. At runtime, Camel looks up an endpoint based on the URI notation.</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GB" sz="2400"/>
              <a:t>The </a:t>
            </a:r>
            <a:r>
              <a:rPr b="1" lang="en-GB" sz="2400"/>
              <a:t>scheme</a:t>
            </a:r>
            <a:r>
              <a:rPr lang="en-GB" sz="2400"/>
              <a:t>, denotes which Camel component handles that type of endpoint.</a:t>
            </a:r>
            <a:endParaRPr sz="2400"/>
          </a:p>
          <a:p>
            <a:pPr indent="0" lvl="0" marL="0" rtl="0" algn="l">
              <a:spcBef>
                <a:spcPts val="1000"/>
              </a:spcBef>
              <a:spcAft>
                <a:spcPts val="0"/>
              </a:spcAft>
              <a:buNone/>
            </a:pPr>
            <a:r>
              <a:rPr lang="en-GB" sz="2400"/>
              <a:t>The </a:t>
            </a:r>
            <a:r>
              <a:rPr b="1" lang="en-GB" sz="2400"/>
              <a:t>context</a:t>
            </a:r>
            <a:r>
              <a:rPr lang="en-GB" sz="2400"/>
              <a:t> path data, tells </a:t>
            </a:r>
            <a:r>
              <a:rPr b="1" lang="en-GB" sz="2400"/>
              <a:t>FileComponent</a:t>
            </a:r>
            <a:r>
              <a:rPr lang="en-GB" sz="2400"/>
              <a:t> that the starting folder is data.</a:t>
            </a:r>
            <a:endParaRPr sz="2400"/>
          </a:p>
          <a:p>
            <a:pPr indent="0" lvl="0" marL="0" rtl="0" algn="l">
              <a:spcBef>
                <a:spcPts val="1000"/>
              </a:spcBef>
              <a:spcAft>
                <a:spcPts val="1000"/>
              </a:spcAft>
              <a:buNone/>
            </a:pPr>
            <a:r>
              <a:rPr lang="en-GB" sz="2400"/>
              <a:t>The </a:t>
            </a:r>
            <a:r>
              <a:rPr b="1" lang="en-GB" sz="2400"/>
              <a:t>option</a:t>
            </a:r>
            <a:r>
              <a:rPr lang="en-GB" sz="2400"/>
              <a:t>, delay=5000 indicates that files should be polled at a 5-second interval.</a:t>
            </a:r>
            <a:endParaRPr sz="2400"/>
          </a:p>
        </p:txBody>
      </p:sp>
      <p:sp>
        <p:nvSpPr>
          <p:cNvPr id="166" name="Google Shape;166;p25"/>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Endpoint</a:t>
            </a:r>
            <a:endParaRPr/>
          </a:p>
        </p:txBody>
      </p:sp>
      <p:pic>
        <p:nvPicPr>
          <p:cNvPr id="167" name="Google Shape;167;p25"/>
          <p:cNvPicPr preferRelativeResize="0"/>
          <p:nvPr/>
        </p:nvPicPr>
        <p:blipFill>
          <a:blip r:embed="rId3">
            <a:alphaModFix/>
          </a:blip>
          <a:stretch>
            <a:fillRect/>
          </a:stretch>
        </p:blipFill>
        <p:spPr>
          <a:xfrm>
            <a:off x="4041114" y="2386525"/>
            <a:ext cx="4109750" cy="208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A consumer is the service that receives messages produced by some external system, wraps them in an exchange, and sends them to be processed.</a:t>
            </a:r>
            <a:endParaRPr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0"/>
              </a:spcAft>
              <a:buClr>
                <a:srgbClr val="000000"/>
              </a:buClr>
              <a:buSzPts val="1100"/>
              <a:buFont typeface="Arial"/>
              <a:buNone/>
            </a:pPr>
            <a:r>
              <a:rPr lang="en-GB" sz="2400"/>
              <a:t>Camel has two kinds of consumers: </a:t>
            </a:r>
            <a:r>
              <a:rPr b="1" lang="en-GB" sz="2400"/>
              <a:t>event-driven consumers</a:t>
            </a:r>
            <a:r>
              <a:rPr lang="en-GB" sz="2400"/>
              <a:t> and </a:t>
            </a:r>
            <a:r>
              <a:rPr b="1" lang="en-GB" sz="2400"/>
              <a:t>polling consumers</a:t>
            </a:r>
            <a:r>
              <a:rPr lang="en-GB" sz="2400"/>
              <a:t>. The differences between these consumers are important, because they help solve different problems.</a:t>
            </a:r>
            <a:endParaRPr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1000"/>
              </a:spcAft>
              <a:buNone/>
            </a:pPr>
            <a:r>
              <a:t/>
            </a:r>
            <a:endParaRPr sz="2400"/>
          </a:p>
        </p:txBody>
      </p:sp>
      <p:sp>
        <p:nvSpPr>
          <p:cNvPr id="174" name="Google Shape;174;p26"/>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Consumer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GB" sz="2400"/>
              <a:t>E</a:t>
            </a:r>
            <a:r>
              <a:rPr b="1" lang="en-GB" sz="2400"/>
              <a:t>vent-driven consumer</a:t>
            </a:r>
            <a:r>
              <a:rPr lang="en-GB" sz="2400"/>
              <a:t> remains idle until a message arrives, at which point it wakes up and consumes the message.</a:t>
            </a:r>
            <a:endParaRPr sz="2400"/>
          </a:p>
          <a:p>
            <a:pPr indent="0" lvl="0" marL="0" rtl="0" algn="l">
              <a:spcBef>
                <a:spcPts val="1000"/>
              </a:spcBef>
              <a:spcAft>
                <a:spcPts val="0"/>
              </a:spcAft>
              <a:buNone/>
            </a:pPr>
            <a:r>
              <a:t/>
            </a:r>
            <a:endParaRPr sz="2400"/>
          </a:p>
          <a:p>
            <a:pPr indent="0" lvl="0" marL="0" rtl="0" algn="l">
              <a:spcBef>
                <a:spcPts val="1000"/>
              </a:spcBef>
              <a:spcAft>
                <a:spcPts val="1000"/>
              </a:spcAft>
              <a:buNone/>
            </a:pPr>
            <a:r>
              <a:rPr b="1" lang="en-GB" sz="2400"/>
              <a:t>Polling consumer </a:t>
            </a:r>
            <a:r>
              <a:rPr lang="en-GB" sz="2400"/>
              <a:t>actively checks for new messages. In contrast to the event-driven consumer, the polling consumer actively goes and fetches messages from a particular source, such as an FTP server.</a:t>
            </a:r>
            <a:endParaRPr sz="2400"/>
          </a:p>
        </p:txBody>
      </p:sp>
      <p:sp>
        <p:nvSpPr>
          <p:cNvPr id="181" name="Google Shape;181;p27"/>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Consumer types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Prerequisites</a:t>
            </a:r>
            <a:endParaRPr/>
          </a:p>
        </p:txBody>
      </p:sp>
      <p:sp>
        <p:nvSpPr>
          <p:cNvPr id="57" name="Google Shape;57;p10"/>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GB" sz="2400"/>
              <a:t>Java</a:t>
            </a:r>
            <a:endParaRPr sz="2400"/>
          </a:p>
          <a:p>
            <a:pPr indent="-381000" lvl="0" marL="457200" rtl="0" algn="l">
              <a:spcBef>
                <a:spcPts val="0"/>
              </a:spcBef>
              <a:spcAft>
                <a:spcPts val="0"/>
              </a:spcAft>
              <a:buSzPts val="2400"/>
              <a:buChar char="›"/>
            </a:pPr>
            <a:r>
              <a:rPr lang="en-GB" sz="2400"/>
              <a:t>Maven</a:t>
            </a:r>
            <a:endParaRPr sz="2400"/>
          </a:p>
          <a:p>
            <a:pPr indent="-381000" lvl="0" marL="457200" rtl="0" algn="l">
              <a:spcBef>
                <a:spcPts val="0"/>
              </a:spcBef>
              <a:spcAft>
                <a:spcPts val="0"/>
              </a:spcAft>
              <a:buSzPts val="2400"/>
              <a:buChar char="›"/>
            </a:pPr>
            <a:r>
              <a:rPr lang="en-GB" sz="2400"/>
              <a:t>ActiveMQ</a:t>
            </a:r>
            <a:endParaRPr sz="2400"/>
          </a:p>
          <a:p>
            <a:pPr indent="-381000" lvl="0" marL="457200" rtl="0" algn="l">
              <a:spcBef>
                <a:spcPts val="0"/>
              </a:spcBef>
              <a:spcAft>
                <a:spcPts val="0"/>
              </a:spcAft>
              <a:buSzPts val="2400"/>
              <a:buChar char="›"/>
            </a:pPr>
            <a:r>
              <a:rPr lang="en-GB" sz="2400"/>
              <a:t>IDE</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187" name="Google Shape;187;p28"/>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You can download it from </a:t>
            </a:r>
            <a:r>
              <a:rPr lang="en-GB" u="sng">
                <a:solidFill>
                  <a:schemeClr val="hlink"/>
                </a:solidFill>
                <a:hlinkClick r:id="rId3"/>
              </a:rPr>
              <a:t>http://camel.apache.org/download.html</a:t>
            </a:r>
            <a:r>
              <a:rPr lang="en-GB"/>
              <a:t> if you will be downloading it, select the appropriate distribution for your OS.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GB"/>
              <a:t>We’ll mainly use 2.20.1 version.</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64" name="Google Shape;64;p11"/>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Downloading the camel library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en-GB" sz="2400"/>
              <a:t>doc</a:t>
            </a:r>
            <a:r>
              <a:rPr lang="en-GB" sz="2400"/>
              <a:t> - Contains the Camel manual in HTML format. </a:t>
            </a:r>
            <a:endParaRPr sz="2400"/>
          </a:p>
          <a:p>
            <a:pPr indent="-381000" lvl="0" marL="457200" rtl="0" algn="l">
              <a:spcBef>
                <a:spcPts val="0"/>
              </a:spcBef>
              <a:spcAft>
                <a:spcPts val="0"/>
              </a:spcAft>
              <a:buSzPts val="2400"/>
              <a:buChar char="›"/>
            </a:pPr>
            <a:r>
              <a:rPr b="1" lang="en-GB" sz="2400"/>
              <a:t>examples</a:t>
            </a:r>
            <a:r>
              <a:rPr lang="en-GB" sz="2400"/>
              <a:t> - Includes 97 Camel examples.</a:t>
            </a:r>
            <a:endParaRPr sz="2400"/>
          </a:p>
          <a:p>
            <a:pPr indent="-381000" lvl="0" marL="457200" rtl="0" algn="l">
              <a:spcBef>
                <a:spcPts val="0"/>
              </a:spcBef>
              <a:spcAft>
                <a:spcPts val="0"/>
              </a:spcAft>
              <a:buSzPts val="2400"/>
              <a:buChar char="›"/>
            </a:pPr>
            <a:r>
              <a:rPr b="1" lang="en-GB" sz="2400"/>
              <a:t>lib</a:t>
            </a:r>
            <a:r>
              <a:rPr lang="en-GB" sz="2400"/>
              <a:t> - Contains all Camel libraries. </a:t>
            </a:r>
            <a:endParaRPr sz="2400"/>
          </a:p>
          <a:p>
            <a:pPr indent="-381000" lvl="0" marL="457200" rtl="0" algn="l">
              <a:spcBef>
                <a:spcPts val="0"/>
              </a:spcBef>
              <a:spcAft>
                <a:spcPts val="0"/>
              </a:spcAft>
              <a:buSzPts val="2400"/>
              <a:buChar char="›"/>
            </a:pPr>
            <a:r>
              <a:rPr b="1" lang="en-GB" sz="2400"/>
              <a:t>LICENSE.txt </a:t>
            </a:r>
            <a:r>
              <a:rPr lang="en-GB" sz="2400"/>
              <a:t>- Contains the license of the Camel distribution. </a:t>
            </a:r>
            <a:endParaRPr sz="2400"/>
          </a:p>
          <a:p>
            <a:pPr indent="-381000" lvl="0" marL="457200" rtl="0" algn="l">
              <a:spcBef>
                <a:spcPts val="0"/>
              </a:spcBef>
              <a:spcAft>
                <a:spcPts val="0"/>
              </a:spcAft>
              <a:buSzPts val="2400"/>
              <a:buChar char="›"/>
            </a:pPr>
            <a:r>
              <a:rPr b="1" lang="en-GB" sz="2400"/>
              <a:t>NOTICE.txt </a:t>
            </a:r>
            <a:r>
              <a:rPr lang="en-GB" sz="2400"/>
              <a:t>- Contains copyright information about the third-party dependencies included in the Camel distribution.</a:t>
            </a:r>
            <a:endParaRPr sz="2400"/>
          </a:p>
          <a:p>
            <a:pPr indent="-381000" lvl="0" marL="457200" rtl="0" algn="l">
              <a:spcBef>
                <a:spcPts val="0"/>
              </a:spcBef>
              <a:spcAft>
                <a:spcPts val="0"/>
              </a:spcAft>
              <a:buSzPts val="2400"/>
              <a:buChar char="›"/>
            </a:pPr>
            <a:r>
              <a:rPr b="1" lang="en-GB" sz="2400"/>
              <a:t>README.txt </a:t>
            </a:r>
            <a:r>
              <a:rPr lang="en-GB" sz="2400"/>
              <a:t>- Contains a short intro to Camel and a list of helpful links to get new users up and running.</a:t>
            </a:r>
            <a:endParaRPr sz="2400"/>
          </a:p>
          <a:p>
            <a:pPr indent="0" lvl="0" marL="0" rtl="0" algn="l">
              <a:spcBef>
                <a:spcPts val="1000"/>
              </a:spcBef>
              <a:spcAft>
                <a:spcPts val="1000"/>
              </a:spcAft>
              <a:buNone/>
            </a:pPr>
            <a:r>
              <a:t/>
            </a:r>
            <a:endParaRPr sz="2400"/>
          </a:p>
        </p:txBody>
      </p:sp>
      <p:sp>
        <p:nvSpPr>
          <p:cNvPr id="71" name="Google Shape;71;p12"/>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What’s inside the camel library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1000"/>
              </a:spcAft>
              <a:buNone/>
            </a:pPr>
            <a:r>
              <a:rPr lang="en-GB" sz="2400"/>
              <a:t>We’ll now take a quick look at the example of how we would copy the files using Camel and a Java way of doing it.</a:t>
            </a:r>
            <a:endParaRPr sz="2400"/>
          </a:p>
        </p:txBody>
      </p:sp>
      <p:sp>
        <p:nvSpPr>
          <p:cNvPr id="78" name="Google Shape;78;p13"/>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First try at Camel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I will send out the handout which contains instructions of how to implement the previous example.</a:t>
            </a:r>
            <a:endParaRPr sz="2400"/>
          </a:p>
          <a:p>
            <a:pPr indent="0" lvl="0" marL="0" rtl="0" algn="l">
              <a:spcBef>
                <a:spcPts val="1000"/>
              </a:spcBef>
              <a:spcAft>
                <a:spcPts val="0"/>
              </a:spcAft>
              <a:buNone/>
            </a:pPr>
            <a:r>
              <a:t/>
            </a:r>
            <a:endParaRPr sz="2400"/>
          </a:p>
          <a:p>
            <a:pPr indent="0" lvl="0" marL="0" rtl="0" algn="l">
              <a:spcBef>
                <a:spcPts val="1000"/>
              </a:spcBef>
              <a:spcAft>
                <a:spcPts val="1000"/>
              </a:spcAft>
              <a:buNone/>
            </a:pPr>
            <a:r>
              <a:rPr lang="en-GB" sz="2400"/>
              <a:t>Carefully first read the instructions and then attempt it.</a:t>
            </a:r>
            <a:endParaRPr sz="2400"/>
          </a:p>
        </p:txBody>
      </p:sp>
      <p:sp>
        <p:nvSpPr>
          <p:cNvPr id="85" name="Google Shape;85;p14"/>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Exercise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lang="en-GB" sz="2400"/>
              <a:t>Camel uses two abstractions for modeling messages: </a:t>
            </a:r>
            <a:endParaRPr sz="2400"/>
          </a:p>
          <a:p>
            <a:pPr indent="-381000" lvl="0" marL="457200" rtl="0" algn="l">
              <a:spcBef>
                <a:spcPts val="1000"/>
              </a:spcBef>
              <a:spcAft>
                <a:spcPts val="0"/>
              </a:spcAft>
              <a:buSzPts val="2400"/>
              <a:buChar char="›"/>
            </a:pPr>
            <a:r>
              <a:rPr b="1" lang="en-GB" sz="2400"/>
              <a:t>org.apache.camel.Message</a:t>
            </a:r>
            <a:r>
              <a:rPr lang="en-GB" sz="2400"/>
              <a:t> - The fundamental entity containing the data being carried and routed in Camel.</a:t>
            </a:r>
            <a:endParaRPr sz="2400"/>
          </a:p>
          <a:p>
            <a:pPr indent="-381000" lvl="0" marL="457200" rtl="0" algn="l">
              <a:spcBef>
                <a:spcPts val="0"/>
              </a:spcBef>
              <a:spcAft>
                <a:spcPts val="0"/>
              </a:spcAft>
              <a:buSzPts val="2400"/>
              <a:buChar char="›"/>
            </a:pPr>
            <a:r>
              <a:rPr b="1" lang="en-GB" sz="2400"/>
              <a:t>org.apache.camel.Exchange</a:t>
            </a:r>
            <a:r>
              <a:rPr lang="en-GB" sz="2400"/>
              <a:t> - The Camel abstraction for an exchange of messages. This exchange of messages has an </a:t>
            </a:r>
            <a:r>
              <a:rPr b="1" lang="en-GB" sz="2400"/>
              <a:t>in message</a:t>
            </a:r>
            <a:r>
              <a:rPr lang="en-GB" sz="2400"/>
              <a:t>, and as a reply, an </a:t>
            </a:r>
            <a:r>
              <a:rPr b="1" lang="en-GB" sz="2400"/>
              <a:t>out message</a:t>
            </a:r>
            <a:r>
              <a:rPr lang="en-GB" sz="2400"/>
              <a:t>.</a:t>
            </a:r>
            <a:endParaRPr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1000"/>
              </a:spcAft>
              <a:buNone/>
            </a:pPr>
            <a:r>
              <a:t/>
            </a:r>
            <a:endParaRPr sz="2400"/>
          </a:p>
        </p:txBody>
      </p:sp>
      <p:sp>
        <p:nvSpPr>
          <p:cNvPr id="92" name="Google Shape;92;p15"/>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Camel’s message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Messages are the entities used by systems to communicate with each other when using messaging channels. Messages flow in one direction, from a sender to a receiver.</a:t>
            </a:r>
            <a:endParaRPr sz="2400"/>
          </a:p>
          <a:p>
            <a:pPr indent="0" lvl="0" marL="0" rtl="0" algn="l">
              <a:spcBef>
                <a:spcPts val="1000"/>
              </a:spcBef>
              <a:spcAft>
                <a:spcPts val="1000"/>
              </a:spcAft>
              <a:buNone/>
            </a:pPr>
            <a:r>
              <a:t/>
            </a:r>
            <a:endParaRPr sz="2400"/>
          </a:p>
        </p:txBody>
      </p:sp>
      <p:sp>
        <p:nvSpPr>
          <p:cNvPr id="99" name="Google Shape;99;p16"/>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Message</a:t>
            </a:r>
            <a:endParaRPr/>
          </a:p>
        </p:txBody>
      </p:sp>
      <p:pic>
        <p:nvPicPr>
          <p:cNvPr id="100" name="Google Shape;100;p16"/>
          <p:cNvPicPr preferRelativeResize="0"/>
          <p:nvPr/>
        </p:nvPicPr>
        <p:blipFill>
          <a:blip r:embed="rId3">
            <a:alphaModFix/>
          </a:blip>
          <a:stretch>
            <a:fillRect/>
          </a:stretch>
        </p:blipFill>
        <p:spPr>
          <a:xfrm>
            <a:off x="739438" y="3429011"/>
            <a:ext cx="10713126" cy="164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Messages have a </a:t>
            </a:r>
            <a:r>
              <a:rPr b="1" lang="en-GB" sz="2400"/>
              <a:t>body</a:t>
            </a:r>
            <a:r>
              <a:rPr lang="en-GB" sz="2400"/>
              <a:t> (a payload), </a:t>
            </a:r>
            <a:r>
              <a:rPr b="1" lang="en-GB" sz="2400"/>
              <a:t>headers</a:t>
            </a:r>
            <a:r>
              <a:rPr lang="en-GB" sz="2400"/>
              <a:t> (optional), and optional </a:t>
            </a:r>
            <a:r>
              <a:rPr b="1" lang="en-GB" sz="2400"/>
              <a:t>attachments</a:t>
            </a:r>
            <a:r>
              <a:rPr lang="en-GB" sz="2400"/>
              <a:t>.</a:t>
            </a:r>
            <a:endParaRPr sz="2400"/>
          </a:p>
          <a:p>
            <a:pPr indent="0" lvl="0" marL="0" rtl="0" algn="l">
              <a:spcBef>
                <a:spcPts val="1000"/>
              </a:spcBef>
              <a:spcAft>
                <a:spcPts val="1000"/>
              </a:spcAft>
              <a:buNone/>
            </a:pPr>
            <a:r>
              <a:t/>
            </a:r>
            <a:endParaRPr sz="2400"/>
          </a:p>
        </p:txBody>
      </p:sp>
      <p:sp>
        <p:nvSpPr>
          <p:cNvPr id="107" name="Google Shape;107;p17"/>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Message structure</a:t>
            </a:r>
            <a:endParaRPr/>
          </a:p>
        </p:txBody>
      </p:sp>
      <p:pic>
        <p:nvPicPr>
          <p:cNvPr id="108" name="Google Shape;108;p17"/>
          <p:cNvPicPr preferRelativeResize="0"/>
          <p:nvPr/>
        </p:nvPicPr>
        <p:blipFill>
          <a:blip r:embed="rId3">
            <a:alphaModFix/>
          </a:blip>
          <a:stretch>
            <a:fillRect/>
          </a:stretch>
        </p:blipFill>
        <p:spPr>
          <a:xfrm>
            <a:off x="4745478" y="2233925"/>
            <a:ext cx="3292375" cy="426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