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794500" cy="9921875"/>
  <p:embeddedFontLst>
    <p:embeddedFont>
      <p:font typeface="Quattrocen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attrocentoSans-italic.fntdata"/><Relationship Id="rId10" Type="http://schemas.openxmlformats.org/officeDocument/2006/relationships/slide" Target="slides/slide5.xml"/><Relationship Id="rId32" Type="http://schemas.openxmlformats.org/officeDocument/2006/relationships/font" Target="fonts/Quattrocento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Quattrocento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7" name="Google Shape;47;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fea008574_0_78: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fea008574_0_78: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14" name="Google Shape;114;g4fea008574_0_78: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fea008574_0_88: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fea008574_0_88: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21" name="Google Shape;121;g4fea008574_0_88: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fea008574_0_99: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fea008574_0_99: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28" name="Google Shape;128;g4fea008574_0_99: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fea008574_0_106: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fea008574_0_106: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35" name="Google Shape;135;g4fea008574_0_106: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fea008574_0_143: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fea008574_0_143: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42" name="Google Shape;142;g4fea008574_0_143: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ea008574_0_116: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fea008574_0_116: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50" name="Google Shape;150;g4fea008574_0_116: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fea008574_0_126: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fea008574_0_126: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57" name="Google Shape;157;g4fea008574_0_126: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fea008574_0_135: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fea008574_0_135: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64" name="Google Shape;164;g4fea008574_0_135: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fea008574_0_150: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fea008574_0_150: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If we had test orders that we didn’t want but still had to have them.</a:t>
            </a:r>
            <a:endParaRPr/>
          </a:p>
        </p:txBody>
      </p:sp>
      <p:sp>
        <p:nvSpPr>
          <p:cNvPr id="171" name="Google Shape;171;g4fea008574_0_150: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fea008574_0_158: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fea008574_0_158: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78" name="Google Shape;178;g4fea008574_0_158: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4fea008574_0_0: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53" name="Google Shape;53;g4fea008574_0_0: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A message router consumes messages from an input channel and, depending on a set of conditions, sends the message to one of a set of output channels.</a:t>
            </a:r>
            <a:endParaRPr/>
          </a:p>
        </p:txBody>
      </p:sp>
      <p:sp>
        <p:nvSpPr>
          <p:cNvPr id="54" name="Google Shape;54;g4fea008574_0_0: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fea008574_0_167: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fea008574_0_167: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Clr>
                <a:srgbClr val="000000"/>
              </a:buClr>
              <a:buSzPts val="1100"/>
              <a:buFont typeface="Arial"/>
              <a:buNone/>
            </a:pPr>
            <a:r>
              <a:rPr lang="en-GB"/>
              <a:t>By default, the multicast will continue sending messages to destinations even if one fails. In your application, though, you may consider the whole process as failed if one destination fails.</a:t>
            </a:r>
            <a:endParaRPr/>
          </a:p>
          <a:p>
            <a:pPr indent="0" lvl="0" marL="0" rtl="0" algn="l">
              <a:spcBef>
                <a:spcPts val="300"/>
              </a:spcBef>
              <a:spcAft>
                <a:spcPts val="0"/>
              </a:spcAft>
              <a:buClr>
                <a:srgbClr val="000000"/>
              </a:buClr>
              <a:buSzPts val="1100"/>
              <a:buFont typeface="Arial"/>
              <a:buNone/>
            </a:pPr>
            <a:r>
              <a:t/>
            </a:r>
            <a:endParaRPr/>
          </a:p>
          <a:p>
            <a:pPr indent="0" lvl="0" marL="0" rtl="0" algn="l">
              <a:spcBef>
                <a:spcPts val="300"/>
              </a:spcBef>
              <a:spcAft>
                <a:spcPts val="0"/>
              </a:spcAft>
              <a:buNone/>
            </a:pPr>
            <a:r>
              <a:t/>
            </a:r>
            <a:endParaRPr/>
          </a:p>
        </p:txBody>
      </p:sp>
      <p:sp>
        <p:nvSpPr>
          <p:cNvPr id="186" name="Google Shape;186;g4fea008574_0_167: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fea008574_0_177: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fea008574_0_177: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if the order failed to send to the accounting queue, it might take longer to track down the order from production and bill the customer. To solve this problem, you can take advantage of the stopOnException feature of the multicast.</a:t>
            </a:r>
            <a:endParaRPr/>
          </a:p>
        </p:txBody>
      </p:sp>
      <p:sp>
        <p:nvSpPr>
          <p:cNvPr id="193" name="Google Shape;193;g4fea008574_0_177: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fea008574_0_193: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fea008574_0_193: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200" name="Google Shape;200;g4fea008574_0_193: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fea008574_0_186: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fea008574_0_186: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207" name="Google Shape;207;g4fea008574_0_186: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fea008574_0_200: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fea008574_0_200: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A wire tap is a fixed recipient list that sends a copy of a message traveling from a source to a destination to a secondary destination without affecting the actual route.</a:t>
            </a:r>
            <a:endParaRPr/>
          </a:p>
        </p:txBody>
      </p:sp>
      <p:sp>
        <p:nvSpPr>
          <p:cNvPr id="214" name="Google Shape;214;g4fea008574_0_200: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0" name="Google Shape;220;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fea008574_0_10: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fea008574_0_10: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62" name="Google Shape;62;g4fea008574_0_10: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fea008574_0_18: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fea008574_0_18: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69" name="Google Shape;69;g4fea008574_0_18: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fea008574_0_25: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ea008574_0_25: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rPr lang="en-GB"/>
              <a:t>Apache ActiveMQ is one of the most popular open source JMS providers.</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The vm transport connector in ActiveMQ creates a broker on demand if one isn’t running already, so it’s handy for quickly testing JMS applications; for production scenarios, it’s recommended that you connect to a broker that’s already running.</a:t>
            </a:r>
            <a:endParaRPr/>
          </a:p>
        </p:txBody>
      </p:sp>
      <p:sp>
        <p:nvSpPr>
          <p:cNvPr id="77" name="Google Shape;77;g4fea008574_0_25: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fea008574_0_37: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ea008574_0_37: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84" name="Google Shape;84;g4fea008574_0_37: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fea008574_0_46: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fea008574_0_46: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91" name="Google Shape;91;g4fea008574_0_46: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fea008574_0_56: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fea008574_0_56: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98" name="Google Shape;98;g4fea008574_0_56: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fea008574_0_63:notes"/>
          <p:cNvSpPr/>
          <p:nvPr>
            <p:ph idx="2" type="sldImg"/>
          </p:nvPr>
        </p:nvSpPr>
        <p:spPr>
          <a:xfrm>
            <a:off x="570998" y="581025"/>
            <a:ext cx="5715900" cy="3216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ea008574_0_63:notes"/>
          <p:cNvSpPr txBox="1"/>
          <p:nvPr>
            <p:ph idx="1" type="body"/>
          </p:nvPr>
        </p:nvSpPr>
        <p:spPr>
          <a:xfrm>
            <a:off x="570999" y="3952480"/>
            <a:ext cx="5715900" cy="5461200"/>
          </a:xfrm>
          <a:prstGeom prst="rect">
            <a:avLst/>
          </a:prstGeom>
        </p:spPr>
        <p:txBody>
          <a:bodyPr anchorCtr="0" anchor="t" bIns="0" lIns="0" spcFirstLastPara="1" rIns="0" wrap="square" tIns="0">
            <a:noAutofit/>
          </a:bodyPr>
          <a:lstStyle/>
          <a:p>
            <a:pPr indent="0" lvl="0" marL="0" rtl="0" algn="l">
              <a:spcBef>
                <a:spcPts val="300"/>
              </a:spcBef>
              <a:spcAft>
                <a:spcPts val="0"/>
              </a:spcAft>
              <a:buNone/>
            </a:pPr>
            <a:r>
              <a:t/>
            </a:r>
            <a:endParaRPr/>
          </a:p>
        </p:txBody>
      </p:sp>
      <p:sp>
        <p:nvSpPr>
          <p:cNvPr id="106" name="Google Shape;106;g4fea008574_0_63:notes"/>
          <p:cNvSpPr txBox="1"/>
          <p:nvPr>
            <p:ph idx="12" type="sldNum"/>
          </p:nvPr>
        </p:nvSpPr>
        <p:spPr>
          <a:xfrm>
            <a:off x="3440999" y="9570802"/>
            <a:ext cx="2944800" cy="265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r>
              <a:rPr lang="en-GB"/>
              <a:t>CONTINUED </a:t>
            </a: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pic>
        <p:nvPicPr>
          <p:cNvPr descr="QA Consulting - Tall Blue-01.png" id="14" name="Google Shape;14;p2"/>
          <p:cNvPicPr preferRelativeResize="0"/>
          <p:nvPr/>
        </p:nvPicPr>
        <p:blipFill rotWithShape="1">
          <a:blip r:embed="rId2">
            <a:alphaModFix/>
          </a:blip>
          <a:srcRect b="0" l="0" r="0" t="0"/>
          <a:stretch/>
        </p:blipFill>
        <p:spPr>
          <a:xfrm>
            <a:off x="5038003" y="5003340"/>
            <a:ext cx="2115994" cy="12570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5" name="Shape 15"/>
        <p:cNvGrpSpPr/>
        <p:nvPr/>
      </p:nvGrpSpPr>
      <p:grpSpPr>
        <a:xfrm>
          <a:off x="0" y="0"/>
          <a:ext cx="0" cy="0"/>
          <a:chOff x="0" y="0"/>
          <a:chExt cx="0" cy="0"/>
        </a:xfrm>
      </p:grpSpPr>
      <p:sp>
        <p:nvSpPr>
          <p:cNvPr id="16" name="Google Shape;16;p3"/>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18" name="Google Shape;18;p3"/>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0" name="Google Shape;20;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21" name="Shape 21"/>
        <p:cNvGrpSpPr/>
        <p:nvPr/>
      </p:nvGrpSpPr>
      <p:grpSpPr>
        <a:xfrm>
          <a:off x="0" y="0"/>
          <a:ext cx="0" cy="0"/>
          <a:chOff x="0" y="0"/>
          <a:chExt cx="0" cy="0"/>
        </a:xfrm>
      </p:grpSpPr>
      <p:sp>
        <p:nvSpPr>
          <p:cNvPr id="22" name="Google Shape;22;p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25" name="Shape 25"/>
        <p:cNvGrpSpPr/>
        <p:nvPr/>
      </p:nvGrpSpPr>
      <p:grpSpPr>
        <a:xfrm>
          <a:off x="0" y="0"/>
          <a:ext cx="0" cy="0"/>
          <a:chOff x="0" y="0"/>
          <a:chExt cx="0" cy="0"/>
        </a:xfrm>
      </p:grpSpPr>
      <p:sp>
        <p:nvSpPr>
          <p:cNvPr id="26" name="Google Shape;26;p5"/>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7" name="Google Shape;27;p5"/>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31" name="Shape 31"/>
        <p:cNvGrpSpPr/>
        <p:nvPr/>
      </p:nvGrpSpPr>
      <p:grpSpPr>
        <a:xfrm>
          <a:off x="0" y="0"/>
          <a:ext cx="0" cy="0"/>
          <a:chOff x="0" y="0"/>
          <a:chExt cx="0" cy="0"/>
        </a:xfrm>
      </p:grpSpPr>
      <p:sp>
        <p:nvSpPr>
          <p:cNvPr id="32" name="Google Shape;32;p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6"/>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35" name="Shape 35"/>
        <p:cNvGrpSpPr/>
        <p:nvPr/>
      </p:nvGrpSpPr>
      <p:grpSpPr>
        <a:xfrm>
          <a:off x="0" y="0"/>
          <a:ext cx="0" cy="0"/>
          <a:chOff x="0" y="0"/>
          <a:chExt cx="0" cy="0"/>
        </a:xfrm>
      </p:grpSpPr>
      <p:sp>
        <p:nvSpPr>
          <p:cNvPr id="36" name="Google Shape;36;p7"/>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7"/>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40" name="Shape 40"/>
        <p:cNvGrpSpPr/>
        <p:nvPr/>
      </p:nvGrpSpPr>
      <p:grpSpPr>
        <a:xfrm>
          <a:off x="0" y="0"/>
          <a:ext cx="0" cy="0"/>
          <a:chOff x="0" y="0"/>
          <a:chExt cx="0" cy="0"/>
        </a:xfrm>
      </p:grpSpPr>
      <p:sp>
        <p:nvSpPr>
          <p:cNvPr id="41" name="Google Shape;41;p8"/>
          <p:cNvSpPr/>
          <p:nvPr>
            <p:ph idx="2" type="pic"/>
          </p:nvPr>
        </p:nvSpPr>
        <p:spPr>
          <a:xfrm>
            <a:off x="-1" y="0"/>
            <a:ext cx="5447921" cy="6858000"/>
          </a:xfrm>
          <a:prstGeom prst="rect">
            <a:avLst/>
          </a:prstGeom>
          <a:noFill/>
          <a:ln>
            <a:noFill/>
          </a:ln>
        </p:spPr>
        <p:txBody>
          <a:bodyPr anchorCtr="0" anchor="t" bIns="45700" lIns="91425" spcFirstLastPara="1" rIns="91425" wrap="square" tIns="45700"/>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2" name="Google Shape;42;p8"/>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dk2"/>
              </a:solidFill>
              <a:latin typeface="Quattrocento Sans"/>
              <a:ea typeface="Quattrocento Sans"/>
              <a:cs typeface="Quattrocento Sans"/>
              <a:sym typeface="Quattrocento Sans"/>
            </a:endParaRPr>
          </a:p>
        </p:txBody>
      </p:sp>
      <p:sp>
        <p:nvSpPr>
          <p:cNvPr id="43" name="Google Shape;43;p8"/>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8"/>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Camel routing</a:t>
            </a:r>
            <a:endParaRPr/>
          </a:p>
        </p:txBody>
      </p:sp>
      <p:sp>
        <p:nvSpPr>
          <p:cNvPr id="50" name="Google Shape;50;p9"/>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COURSEWARE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Endpoint URIs like the JMS one are evaluated just once when Camel starts up, so they’re static entities in Camel.</a:t>
            </a:r>
            <a:endParaRPr sz="2400"/>
          </a:p>
          <a:p>
            <a:pPr indent="0" lvl="0" marL="0" rtl="0" algn="l">
              <a:spcBef>
                <a:spcPts val="1000"/>
              </a:spcBef>
              <a:spcAft>
                <a:spcPts val="0"/>
              </a:spcAft>
              <a:buNone/>
            </a:pPr>
            <a:r>
              <a:rPr lang="en-GB" sz="2400"/>
              <a:t>All good if we know the destination beforehand, but what if we don’t?</a:t>
            </a:r>
            <a:endParaRPr sz="2400"/>
          </a:p>
          <a:p>
            <a:pPr indent="0" lvl="0" marL="0" rtl="0" algn="l">
              <a:spcBef>
                <a:spcPts val="1000"/>
              </a:spcBef>
              <a:spcAft>
                <a:spcPts val="0"/>
              </a:spcAft>
              <a:buNone/>
            </a:pPr>
            <a:r>
              <a:rPr lang="en-GB" sz="2400"/>
              <a:t>What if we need to determine at runtime?</a:t>
            </a:r>
            <a:endParaRPr sz="2400"/>
          </a:p>
          <a:p>
            <a:pPr indent="0" lvl="0" marL="0" rtl="0" algn="l">
              <a:spcBef>
                <a:spcPts val="1000"/>
              </a:spcBef>
              <a:spcAft>
                <a:spcPts val="0"/>
              </a:spcAft>
              <a:buClr>
                <a:srgbClr val="000000"/>
              </a:buClr>
              <a:buSzPts val="1100"/>
              <a:buFont typeface="Arial"/>
              <a:buNone/>
            </a:pPr>
            <a:r>
              <a:rPr lang="en-GB" sz="2400"/>
              <a:t>For example, say you want to make the endpoint URI point to a destination name stored as a message header. </a:t>
            </a:r>
            <a:endParaRPr sz="2400"/>
          </a:p>
          <a:p>
            <a:pPr indent="0" lvl="0" marL="0" rtl="0" algn="l">
              <a:spcBef>
                <a:spcPts val="1000"/>
              </a:spcBef>
              <a:spcAft>
                <a:spcPts val="0"/>
              </a:spcAft>
              <a:buClr>
                <a:srgbClr val="000000"/>
              </a:buClr>
              <a:buSzPts val="1100"/>
              <a:buFont typeface="Arial"/>
              <a:buNone/>
            </a:pPr>
            <a:r>
              <a:rPr b="1" lang="en-GB" sz="2400"/>
              <a:t>.toD("activemq:queue:${header.myDest}");</a:t>
            </a:r>
            <a:endParaRPr b="1" sz="2400"/>
          </a:p>
          <a:p>
            <a:pPr indent="0" lvl="0" marL="0" rtl="0" algn="l">
              <a:spcBef>
                <a:spcPts val="1000"/>
              </a:spcBef>
              <a:spcAft>
                <a:spcPts val="1000"/>
              </a:spcAft>
              <a:buNone/>
            </a:pPr>
            <a:r>
              <a:t/>
            </a:r>
            <a:endParaRPr sz="2400"/>
          </a:p>
        </p:txBody>
      </p:sp>
      <p:sp>
        <p:nvSpPr>
          <p:cNvPr id="117" name="Google Shape;117;p18"/>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Sending to dynamic endpoints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the Properties Component</a:t>
            </a:r>
            <a:endParaRPr/>
          </a:p>
        </p:txBody>
      </p:sp>
      <p:sp>
        <p:nvSpPr>
          <p:cNvPr id="124" name="Google Shape;124;p19"/>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lang="en-GB" sz="2200"/>
              <a:t>Camel has a </a:t>
            </a:r>
            <a:r>
              <a:rPr b="1" lang="en-GB" sz="2200"/>
              <a:t>Properties Component</a:t>
            </a:r>
            <a:r>
              <a:rPr lang="en-GB" sz="2200"/>
              <a:t> to support externalizing properties defined in the routes (and elsewhere).</a:t>
            </a:r>
            <a:endParaRPr sz="2200"/>
          </a:p>
          <a:p>
            <a:pPr indent="0" lvl="0" marL="0" rtl="0" algn="l">
              <a:spcBef>
                <a:spcPts val="1000"/>
              </a:spcBef>
              <a:spcAft>
                <a:spcPts val="0"/>
              </a:spcAft>
              <a:buClr>
                <a:srgbClr val="000000"/>
              </a:buClr>
              <a:buSzPts val="1100"/>
              <a:buFont typeface="Arial"/>
              <a:buNone/>
            </a:pPr>
            <a:r>
              <a:rPr lang="en-GB" sz="2200"/>
              <a:t>To ensure that the property placeholder is loaded and in use as early as possible, you have to configure </a:t>
            </a:r>
            <a:r>
              <a:rPr b="1" lang="en-GB" sz="2200"/>
              <a:t>PropertiesComponent</a:t>
            </a:r>
            <a:r>
              <a:rPr lang="en-GB" sz="2200"/>
              <a:t> when </a:t>
            </a:r>
            <a:r>
              <a:rPr b="1" lang="en-GB" sz="2200"/>
              <a:t>CamelContext</a:t>
            </a:r>
            <a:r>
              <a:rPr lang="en-GB" sz="2200"/>
              <a:t> is created:</a:t>
            </a:r>
            <a:endParaRPr sz="2200"/>
          </a:p>
          <a:p>
            <a:pPr indent="0" lvl="0" marL="0" rtl="0" algn="l">
              <a:spcBef>
                <a:spcPts val="1000"/>
              </a:spcBef>
              <a:spcAft>
                <a:spcPts val="0"/>
              </a:spcAft>
              <a:buClr>
                <a:srgbClr val="000000"/>
              </a:buClr>
              <a:buSzPts val="1100"/>
              <a:buFont typeface="Arial"/>
              <a:buNone/>
            </a:pPr>
            <a:r>
              <a:rPr b="1" lang="en-GB" sz="2200"/>
              <a:t>CamelContext context = new DefaultCamelContext();</a:t>
            </a:r>
            <a:endParaRPr b="1" sz="2200"/>
          </a:p>
          <a:p>
            <a:pPr indent="0" lvl="0" marL="0" rtl="0" algn="l">
              <a:spcBef>
                <a:spcPts val="1000"/>
              </a:spcBef>
              <a:spcAft>
                <a:spcPts val="0"/>
              </a:spcAft>
              <a:buClr>
                <a:srgbClr val="000000"/>
              </a:buClr>
              <a:buSzPts val="1100"/>
              <a:buFont typeface="Arial"/>
              <a:buNone/>
            </a:pPr>
            <a:r>
              <a:rPr b="1" lang="en-GB" sz="2200"/>
              <a:t>PropertiesComponent prop = camelContext.getComponent("properties", PropertiesComponent.class);</a:t>
            </a:r>
            <a:endParaRPr b="1" sz="2200"/>
          </a:p>
          <a:p>
            <a:pPr indent="0" lvl="0" marL="0" rtl="0" algn="l">
              <a:spcBef>
                <a:spcPts val="1000"/>
              </a:spcBef>
              <a:spcAft>
                <a:spcPts val="0"/>
              </a:spcAft>
              <a:buClr>
                <a:srgbClr val="000000"/>
              </a:buClr>
              <a:buSzPts val="1100"/>
              <a:buFont typeface="Arial"/>
              <a:buNone/>
            </a:pPr>
            <a:r>
              <a:rPr b="1" lang="en-GB" sz="2200"/>
              <a:t>prop.setLocation("classpath:system-properties.properties");</a:t>
            </a:r>
            <a:endParaRPr b="1" sz="2200"/>
          </a:p>
          <a:p>
            <a:pPr indent="0" lvl="0" marL="0" rtl="0" algn="l">
              <a:spcBef>
                <a:spcPts val="1000"/>
              </a:spcBef>
              <a:spcAft>
                <a:spcPts val="0"/>
              </a:spcAft>
              <a:buClr>
                <a:srgbClr val="000000"/>
              </a:buClr>
              <a:buSzPts val="1100"/>
              <a:buFont typeface="Arial"/>
              <a:buNone/>
            </a:pPr>
            <a:r>
              <a:rPr lang="en-GB" sz="2200"/>
              <a:t>In the </a:t>
            </a:r>
            <a:r>
              <a:rPr b="1" lang="en-GB" sz="2200"/>
              <a:t>system-properties.properties</a:t>
            </a:r>
            <a:r>
              <a:rPr lang="en-GB" sz="2200"/>
              <a:t> file, you define the externalized properties as </a:t>
            </a:r>
            <a:r>
              <a:rPr b="1" lang="en-GB" sz="2200"/>
              <a:t>key-value pairs</a:t>
            </a:r>
            <a:r>
              <a:rPr lang="en-GB" sz="2200"/>
              <a:t>:</a:t>
            </a:r>
            <a:endParaRPr sz="2200"/>
          </a:p>
          <a:p>
            <a:pPr indent="0" lvl="0" marL="0" rtl="0" algn="l">
              <a:spcBef>
                <a:spcPts val="1000"/>
              </a:spcBef>
              <a:spcAft>
                <a:spcPts val="0"/>
              </a:spcAft>
              <a:buClr>
                <a:srgbClr val="000000"/>
              </a:buClr>
              <a:buSzPts val="1100"/>
              <a:buFont typeface="Arial"/>
              <a:buNone/>
            </a:pPr>
            <a:r>
              <a:rPr b="1" lang="en-GB" sz="2200"/>
              <a:t>myDest=pathToUse</a:t>
            </a:r>
            <a:endParaRPr b="1" sz="22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10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b="1" lang="en-GB"/>
              <a:t>return new RouteBuilder() {</a:t>
            </a:r>
            <a:endParaRPr b="1"/>
          </a:p>
          <a:p>
            <a:pPr indent="0" lvl="0" marL="457200" rtl="0" algn="l">
              <a:spcBef>
                <a:spcPts val="1000"/>
              </a:spcBef>
              <a:spcAft>
                <a:spcPts val="0"/>
              </a:spcAft>
              <a:buClr>
                <a:srgbClr val="000000"/>
              </a:buClr>
              <a:buSzPts val="1100"/>
              <a:buFont typeface="Arial"/>
              <a:buNone/>
            </a:pPr>
            <a:r>
              <a:rPr b="1" lang="en-GB"/>
              <a:t>@Override</a:t>
            </a:r>
            <a:endParaRPr b="1"/>
          </a:p>
          <a:p>
            <a:pPr indent="0" lvl="0" marL="457200" rtl="0" algn="l">
              <a:spcBef>
                <a:spcPts val="1000"/>
              </a:spcBef>
              <a:spcAft>
                <a:spcPts val="0"/>
              </a:spcAft>
              <a:buClr>
                <a:srgbClr val="000000"/>
              </a:buClr>
              <a:buSzPts val="1100"/>
              <a:buFont typeface="Arial"/>
              <a:buNone/>
            </a:pPr>
            <a:r>
              <a:rPr b="1" lang="en-GB"/>
              <a:t>public void configure() throws Exception {</a:t>
            </a:r>
            <a:endParaRPr b="1"/>
          </a:p>
          <a:p>
            <a:pPr indent="457200" lvl="0" marL="457200" rtl="0" algn="l">
              <a:spcBef>
                <a:spcPts val="1000"/>
              </a:spcBef>
              <a:spcAft>
                <a:spcPts val="0"/>
              </a:spcAft>
              <a:buClr>
                <a:srgbClr val="000000"/>
              </a:buClr>
              <a:buSzPts val="1100"/>
              <a:buFont typeface="Arial"/>
              <a:buNone/>
            </a:pPr>
            <a:r>
              <a:rPr b="1" lang="en-GB"/>
              <a:t>from("file:src/data?noop=true").to("activemq:{{myDest}}");</a:t>
            </a:r>
            <a:endParaRPr b="1"/>
          </a:p>
          <a:p>
            <a:pPr indent="0" lvl="0" marL="457200" rtl="0" algn="l">
              <a:spcBef>
                <a:spcPts val="1000"/>
              </a:spcBef>
              <a:spcAft>
                <a:spcPts val="0"/>
              </a:spcAft>
              <a:buClr>
                <a:srgbClr val="000000"/>
              </a:buClr>
              <a:buSzPts val="1100"/>
              <a:buFont typeface="Arial"/>
              <a:buNone/>
            </a:pPr>
            <a:r>
              <a:rPr b="1" lang="en-GB"/>
              <a:t>}</a:t>
            </a:r>
            <a:endParaRPr b="1"/>
          </a:p>
          <a:p>
            <a:pPr indent="0" lvl="0" marL="0" rtl="0" algn="l">
              <a:spcBef>
                <a:spcPts val="1000"/>
              </a:spcBef>
              <a:spcAft>
                <a:spcPts val="0"/>
              </a:spcAft>
              <a:buClr>
                <a:srgbClr val="000000"/>
              </a:buClr>
              <a:buSzPts val="1100"/>
              <a:buFont typeface="Arial"/>
              <a:buNone/>
            </a:pPr>
            <a:r>
              <a:rPr b="1" lang="en-GB"/>
              <a:t>};</a:t>
            </a:r>
            <a:endParaRPr b="1"/>
          </a:p>
          <a:p>
            <a:pPr indent="0" lvl="0" marL="0" rtl="0" algn="l">
              <a:spcBef>
                <a:spcPts val="1000"/>
              </a:spcBef>
              <a:spcAft>
                <a:spcPts val="0"/>
              </a:spcAft>
              <a:buClr>
                <a:srgbClr val="000000"/>
              </a:buClr>
              <a:buSzPts val="1100"/>
              <a:buFont typeface="Arial"/>
              <a:buNone/>
            </a:pPr>
            <a:r>
              <a:t/>
            </a:r>
            <a:endParaRPr/>
          </a:p>
          <a:p>
            <a:pPr indent="0" lvl="0" marL="0" rtl="0" algn="l">
              <a:spcBef>
                <a:spcPts val="1000"/>
              </a:spcBef>
              <a:spcAft>
                <a:spcPts val="1000"/>
              </a:spcAft>
              <a:buNone/>
            </a:pPr>
            <a:r>
              <a:t/>
            </a:r>
            <a:endParaRPr/>
          </a:p>
        </p:txBody>
      </p:sp>
      <p:sp>
        <p:nvSpPr>
          <p:cNvPr id="131" name="Google Shape;131;p20"/>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Route builder using Properties component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Sometimes values you want to use in a URI will make the URI itself invalid. Take, for example, an FTP password of </a:t>
            </a:r>
            <a:r>
              <a:rPr b="1" lang="en-GB" sz="2400"/>
              <a:t>++%%w?rd</a:t>
            </a:r>
            <a:r>
              <a:rPr lang="en-GB" sz="2400"/>
              <a:t>. This would break it as the symbols are reserved characters.</a:t>
            </a:r>
            <a:endParaRPr sz="24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0"/>
              </a:spcAft>
              <a:buNone/>
            </a:pPr>
            <a:r>
              <a:rPr lang="en-GB" sz="2400"/>
              <a:t>Camel’s solution is to allow “</a:t>
            </a:r>
            <a:r>
              <a:rPr b="1" lang="en-GB" sz="2400"/>
              <a:t>raw</a:t>
            </a:r>
            <a:r>
              <a:rPr lang="en-GB" sz="2400"/>
              <a:t>” values in endpoint URIs that don’t count toward URI validation.</a:t>
            </a:r>
            <a:endParaRPr sz="2400"/>
          </a:p>
          <a:p>
            <a:pPr indent="0" lvl="0" marL="0" rtl="0" algn="l">
              <a:spcBef>
                <a:spcPts val="1000"/>
              </a:spcBef>
              <a:spcAft>
                <a:spcPts val="0"/>
              </a:spcAft>
              <a:buNone/>
            </a:pPr>
            <a:r>
              <a:rPr b="1" lang="en-GB" sz="2400"/>
              <a:t>from("ftp://someurl.com/orders?username=admin&amp;password=RAW(++%%w?rd)")</a:t>
            </a:r>
            <a:endParaRPr b="1" sz="2400"/>
          </a:p>
          <a:p>
            <a:pPr indent="0" lvl="0" marL="0" rtl="0" algn="l">
              <a:spcBef>
                <a:spcPts val="1000"/>
              </a:spcBef>
              <a:spcAft>
                <a:spcPts val="0"/>
              </a:spcAft>
              <a:buNone/>
            </a:pPr>
            <a:r>
              <a:t/>
            </a:r>
            <a:endParaRPr sz="24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1000"/>
              </a:spcAft>
              <a:buNone/>
            </a:pPr>
            <a:r>
              <a:t/>
            </a:r>
            <a:endParaRPr sz="2400"/>
          </a:p>
        </p:txBody>
      </p:sp>
      <p:sp>
        <p:nvSpPr>
          <p:cNvPr id="138" name="Google Shape;138;p21"/>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raw values in endpoint URIs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1000"/>
              </a:spcAft>
              <a:buNone/>
            </a:pPr>
            <a:r>
              <a:t/>
            </a:r>
            <a:endParaRPr/>
          </a:p>
        </p:txBody>
      </p:sp>
      <p:sp>
        <p:nvSpPr>
          <p:cNvPr id="145" name="Google Shape;145;p22"/>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a content-based router</a:t>
            </a:r>
            <a:endParaRPr/>
          </a:p>
        </p:txBody>
      </p:sp>
      <p:pic>
        <p:nvPicPr>
          <p:cNvPr id="146" name="Google Shape;146;p22"/>
          <p:cNvPicPr preferRelativeResize="0"/>
          <p:nvPr/>
        </p:nvPicPr>
        <p:blipFill>
          <a:blip r:embed="rId3">
            <a:alphaModFix/>
          </a:blip>
          <a:stretch>
            <a:fillRect/>
          </a:stretch>
        </p:blipFill>
        <p:spPr>
          <a:xfrm>
            <a:off x="1016335" y="1527310"/>
            <a:ext cx="10159325" cy="380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b="1" lang="en-GB" sz="2400"/>
              <a:t>C</a:t>
            </a:r>
            <a:r>
              <a:rPr lang="en-GB" sz="2400"/>
              <a:t>ontent-</a:t>
            </a:r>
            <a:r>
              <a:rPr b="1" lang="en-GB" sz="2400"/>
              <a:t>b</a:t>
            </a:r>
            <a:r>
              <a:rPr lang="en-GB" sz="2400"/>
              <a:t>ased </a:t>
            </a:r>
            <a:r>
              <a:rPr b="1" lang="en-GB" sz="2400"/>
              <a:t>r</a:t>
            </a:r>
            <a:r>
              <a:rPr lang="en-GB" sz="2400"/>
              <a:t>outer (</a:t>
            </a:r>
            <a:r>
              <a:rPr b="1" lang="en-GB" sz="2400"/>
              <a:t>CBR</a:t>
            </a:r>
            <a:r>
              <a:rPr lang="en-GB" sz="2400"/>
              <a:t>) is a message router that routes a message to a destination based on its content. </a:t>
            </a:r>
            <a:r>
              <a:rPr lang="en-GB" sz="2400"/>
              <a:t>T</a:t>
            </a:r>
            <a:r>
              <a:rPr lang="en-GB" sz="2400"/>
              <a:t>he content could be a </a:t>
            </a:r>
            <a:r>
              <a:rPr b="1" lang="en-GB" sz="2400"/>
              <a:t>message header</a:t>
            </a:r>
            <a:r>
              <a:rPr lang="en-GB" sz="2400"/>
              <a:t>, the </a:t>
            </a:r>
            <a:r>
              <a:rPr b="1" lang="en-GB" sz="2400"/>
              <a:t>payload data type</a:t>
            </a:r>
            <a:r>
              <a:rPr lang="en-GB" sz="2400"/>
              <a:t>, or part of the </a:t>
            </a:r>
            <a:r>
              <a:rPr b="1" lang="en-GB" sz="2400"/>
              <a:t>payload itself </a:t>
            </a:r>
            <a:r>
              <a:rPr lang="en-GB" sz="2400"/>
              <a:t>pretty much anything in the message exchange.</a:t>
            </a:r>
            <a:endParaRPr sz="2400"/>
          </a:p>
          <a:p>
            <a:pPr indent="0" lvl="0" marL="0" rtl="0" algn="l">
              <a:spcBef>
                <a:spcPts val="1000"/>
              </a:spcBef>
              <a:spcAft>
                <a:spcPts val="0"/>
              </a:spcAft>
              <a:buNone/>
            </a:pPr>
            <a:r>
              <a:rPr b="1" lang="en-GB" sz="2400"/>
              <a:t>from("jms:orders")</a:t>
            </a:r>
            <a:endParaRPr b="1" sz="2400"/>
          </a:p>
          <a:p>
            <a:pPr indent="0" lvl="0" marL="457200" rtl="0" algn="l">
              <a:spcBef>
                <a:spcPts val="1000"/>
              </a:spcBef>
              <a:spcAft>
                <a:spcPts val="0"/>
              </a:spcAft>
              <a:buNone/>
            </a:pPr>
            <a:r>
              <a:rPr b="1" lang="en-GB" sz="2400"/>
              <a:t>.choice()</a:t>
            </a:r>
            <a:endParaRPr b="1" sz="2400"/>
          </a:p>
          <a:p>
            <a:pPr indent="0" lvl="0" marL="914400" rtl="0" algn="l">
              <a:spcBef>
                <a:spcPts val="1000"/>
              </a:spcBef>
              <a:spcAft>
                <a:spcPts val="0"/>
              </a:spcAft>
              <a:buNone/>
            </a:pPr>
            <a:r>
              <a:rPr b="1" lang="en-GB" sz="2400"/>
              <a:t>.when(header("CamelFileName").endsWith(".xml"))</a:t>
            </a:r>
            <a:endParaRPr b="1" sz="2400"/>
          </a:p>
          <a:p>
            <a:pPr indent="457200" lvl="0" marL="914400" rtl="0" algn="l">
              <a:spcBef>
                <a:spcPts val="1000"/>
              </a:spcBef>
              <a:spcAft>
                <a:spcPts val="0"/>
              </a:spcAft>
              <a:buNone/>
            </a:pPr>
            <a:r>
              <a:rPr b="1" lang="en-GB" sz="2400"/>
              <a:t>.to("activemq:xmlOrders")</a:t>
            </a:r>
            <a:endParaRPr b="1" sz="2400"/>
          </a:p>
          <a:p>
            <a:pPr indent="0" lvl="0" marL="914400" rtl="0" algn="l">
              <a:spcBef>
                <a:spcPts val="1000"/>
              </a:spcBef>
              <a:spcAft>
                <a:spcPts val="0"/>
              </a:spcAft>
              <a:buNone/>
            </a:pPr>
            <a:r>
              <a:rPr b="1" lang="en-GB" sz="2400"/>
              <a:t>.when(header("CamelFileName").endsWith(".csv"))</a:t>
            </a:r>
            <a:endParaRPr b="1" sz="2400"/>
          </a:p>
          <a:p>
            <a:pPr indent="457200" lvl="0" marL="914400" rtl="0" algn="l">
              <a:spcBef>
                <a:spcPts val="1000"/>
              </a:spcBef>
              <a:spcAft>
                <a:spcPts val="0"/>
              </a:spcAft>
              <a:buNone/>
            </a:pPr>
            <a:r>
              <a:rPr b="1" lang="en-GB" sz="2400"/>
              <a:t>.to("activemq:csvOrders");</a:t>
            </a:r>
            <a:endParaRPr b="1" sz="2400"/>
          </a:p>
          <a:p>
            <a:pPr indent="0" lvl="0" marL="1371600" rtl="0" algn="l">
              <a:spcBef>
                <a:spcPts val="1000"/>
              </a:spcBef>
              <a:spcAft>
                <a:spcPts val="0"/>
              </a:spcAft>
              <a:buNone/>
            </a:pPr>
            <a:r>
              <a:t/>
            </a:r>
            <a:endParaRPr sz="2400"/>
          </a:p>
          <a:p>
            <a:pPr indent="0" lvl="0" marL="914400" rtl="0" algn="l">
              <a:spcBef>
                <a:spcPts val="1000"/>
              </a:spcBef>
              <a:spcAft>
                <a:spcPts val="0"/>
              </a:spcAft>
              <a:buClr>
                <a:srgbClr val="000000"/>
              </a:buClr>
              <a:buSzPts val="1100"/>
              <a:buFont typeface="Arial"/>
              <a:buNone/>
            </a:pPr>
            <a:r>
              <a:t/>
            </a:r>
            <a:endParaRPr sz="24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1000"/>
              </a:spcAft>
              <a:buNone/>
            </a:pPr>
            <a:r>
              <a:t/>
            </a:r>
            <a:endParaRPr sz="2400"/>
          </a:p>
        </p:txBody>
      </p:sp>
      <p:sp>
        <p:nvSpPr>
          <p:cNvPr id="153" name="Google Shape;153;p23"/>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a content-based router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b="1" lang="en-GB" sz="2400"/>
              <a:t>from("jms:orders")</a:t>
            </a:r>
            <a:endParaRPr b="1" sz="2400"/>
          </a:p>
          <a:p>
            <a:pPr indent="0" lvl="0" marL="457200" rtl="0" algn="l">
              <a:spcBef>
                <a:spcPts val="1000"/>
              </a:spcBef>
              <a:spcAft>
                <a:spcPts val="0"/>
              </a:spcAft>
              <a:buClr>
                <a:srgbClr val="000000"/>
              </a:buClr>
              <a:buSzPts val="1100"/>
              <a:buFont typeface="Arial"/>
              <a:buNone/>
            </a:pPr>
            <a:r>
              <a:rPr b="1" lang="en-GB" sz="2400"/>
              <a:t>.choice()</a:t>
            </a:r>
            <a:endParaRPr b="1" sz="2400"/>
          </a:p>
          <a:p>
            <a:pPr indent="0" lvl="0" marL="914400" rtl="0" algn="l">
              <a:spcBef>
                <a:spcPts val="1000"/>
              </a:spcBef>
              <a:spcAft>
                <a:spcPts val="0"/>
              </a:spcAft>
              <a:buClr>
                <a:srgbClr val="000000"/>
              </a:buClr>
              <a:buSzPts val="1100"/>
              <a:buFont typeface="Arial"/>
              <a:buNone/>
            </a:pPr>
            <a:r>
              <a:rPr b="1" lang="en-GB" sz="2400"/>
              <a:t>.when(header("CamelFileName").endsWith(".xml"))</a:t>
            </a:r>
            <a:endParaRPr b="1" sz="2400"/>
          </a:p>
          <a:p>
            <a:pPr indent="457200" lvl="0" marL="914400" rtl="0" algn="l">
              <a:spcBef>
                <a:spcPts val="1000"/>
              </a:spcBef>
              <a:spcAft>
                <a:spcPts val="0"/>
              </a:spcAft>
              <a:buClr>
                <a:srgbClr val="000000"/>
              </a:buClr>
              <a:buSzPts val="1100"/>
              <a:buFont typeface="Arial"/>
              <a:buNone/>
            </a:pPr>
            <a:r>
              <a:rPr b="1" lang="en-GB" sz="2400"/>
              <a:t>.to("activemq:xmlOrders")</a:t>
            </a:r>
            <a:endParaRPr b="1" sz="2400"/>
          </a:p>
          <a:p>
            <a:pPr indent="0" lvl="0" marL="914400" rtl="0" algn="l">
              <a:spcBef>
                <a:spcPts val="1000"/>
              </a:spcBef>
              <a:spcAft>
                <a:spcPts val="0"/>
              </a:spcAft>
              <a:buClr>
                <a:srgbClr val="000000"/>
              </a:buClr>
              <a:buSzPts val="1100"/>
              <a:buFont typeface="Arial"/>
              <a:buNone/>
            </a:pPr>
            <a:r>
              <a:rPr b="1" lang="en-GB" sz="2400"/>
              <a:t>.when(header("CamelFileName").regex("^.*(csv|csl)$"))</a:t>
            </a:r>
            <a:endParaRPr b="1" sz="2400"/>
          </a:p>
          <a:p>
            <a:pPr indent="457200" lvl="0" marL="914400" rtl="0" algn="l">
              <a:spcBef>
                <a:spcPts val="1000"/>
              </a:spcBef>
              <a:spcAft>
                <a:spcPts val="0"/>
              </a:spcAft>
              <a:buClr>
                <a:srgbClr val="000000"/>
              </a:buClr>
              <a:buSzPts val="1100"/>
              <a:buFont typeface="Arial"/>
              <a:buNone/>
            </a:pPr>
            <a:r>
              <a:rPr b="1" lang="en-GB" sz="2400"/>
              <a:t>.to("activemq:csvOrders")</a:t>
            </a:r>
            <a:endParaRPr b="1" sz="2400"/>
          </a:p>
          <a:p>
            <a:pPr indent="0" lvl="0" marL="914400" rtl="0" algn="l">
              <a:spcBef>
                <a:spcPts val="1000"/>
              </a:spcBef>
              <a:spcAft>
                <a:spcPts val="0"/>
              </a:spcAft>
              <a:buClr>
                <a:srgbClr val="000000"/>
              </a:buClr>
              <a:buSzPts val="1100"/>
              <a:buFont typeface="Arial"/>
              <a:buNone/>
            </a:pPr>
            <a:r>
              <a:rPr b="1" lang="en-GB" sz="2400"/>
              <a:t>.otherwise()</a:t>
            </a:r>
            <a:endParaRPr b="1" sz="2400"/>
          </a:p>
          <a:p>
            <a:pPr indent="457200" lvl="0" marL="914400" rtl="0" algn="l">
              <a:spcBef>
                <a:spcPts val="1000"/>
              </a:spcBef>
              <a:spcAft>
                <a:spcPts val="0"/>
              </a:spcAft>
              <a:buClr>
                <a:srgbClr val="000000"/>
              </a:buClr>
              <a:buSzPts val="1100"/>
              <a:buFont typeface="Arial"/>
              <a:buNone/>
            </a:pPr>
            <a:r>
              <a:rPr b="1" lang="en-GB" sz="2400"/>
              <a:t>.to("activemq:otherOrders");</a:t>
            </a:r>
            <a:endParaRPr b="1" sz="2400"/>
          </a:p>
          <a:p>
            <a:pPr indent="0" lvl="0" marL="0" rtl="0" algn="l">
              <a:spcBef>
                <a:spcPts val="1000"/>
              </a:spcBef>
              <a:spcAft>
                <a:spcPts val="0"/>
              </a:spcAft>
              <a:buClr>
                <a:srgbClr val="000000"/>
              </a:buClr>
              <a:buSzPts val="1100"/>
              <a:buFont typeface="Arial"/>
              <a:buNone/>
            </a:pPr>
            <a:r>
              <a:t/>
            </a:r>
            <a:endParaRPr b="1" sz="2400"/>
          </a:p>
          <a:p>
            <a:pPr indent="0" lvl="0" marL="0" rtl="0" algn="l">
              <a:spcBef>
                <a:spcPts val="1000"/>
              </a:spcBef>
              <a:spcAft>
                <a:spcPts val="1000"/>
              </a:spcAft>
              <a:buNone/>
            </a:pPr>
            <a:r>
              <a:t/>
            </a:r>
            <a:endParaRPr b="1" sz="2400"/>
          </a:p>
        </p:txBody>
      </p:sp>
      <p:sp>
        <p:nvSpPr>
          <p:cNvPr id="160" name="Google Shape;160;p24"/>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the otherwise clause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b="1" lang="en-GB" sz="2400"/>
              <a:t>from("jms:orders")</a:t>
            </a:r>
            <a:endParaRPr b="1" sz="2400"/>
          </a:p>
          <a:p>
            <a:pPr indent="0" lvl="0" marL="457200" rtl="0" algn="l">
              <a:spcBef>
                <a:spcPts val="1000"/>
              </a:spcBef>
              <a:spcAft>
                <a:spcPts val="0"/>
              </a:spcAft>
              <a:buClr>
                <a:srgbClr val="000000"/>
              </a:buClr>
              <a:buSzPts val="1100"/>
              <a:buFont typeface="Arial"/>
              <a:buNone/>
            </a:pPr>
            <a:r>
              <a:rPr b="1" lang="en-GB" sz="2400"/>
              <a:t>.choice()</a:t>
            </a:r>
            <a:endParaRPr b="1" sz="2400"/>
          </a:p>
          <a:p>
            <a:pPr indent="0" lvl="0" marL="914400" rtl="0" algn="l">
              <a:spcBef>
                <a:spcPts val="1000"/>
              </a:spcBef>
              <a:spcAft>
                <a:spcPts val="0"/>
              </a:spcAft>
              <a:buClr>
                <a:srgbClr val="000000"/>
              </a:buClr>
              <a:buSzPts val="1100"/>
              <a:buFont typeface="Arial"/>
              <a:buNone/>
            </a:pPr>
            <a:r>
              <a:rPr b="1" lang="en-GB" sz="2400"/>
              <a:t>.when(header("CamelFileName").endsWith(".xml"))</a:t>
            </a:r>
            <a:endParaRPr b="1" sz="2400"/>
          </a:p>
          <a:p>
            <a:pPr indent="457200" lvl="0" marL="914400" rtl="0" algn="l">
              <a:spcBef>
                <a:spcPts val="1000"/>
              </a:spcBef>
              <a:spcAft>
                <a:spcPts val="0"/>
              </a:spcAft>
              <a:buClr>
                <a:srgbClr val="000000"/>
              </a:buClr>
              <a:buSzPts val="1100"/>
              <a:buFont typeface="Arial"/>
              <a:buNone/>
            </a:pPr>
            <a:r>
              <a:rPr b="1" lang="en-GB" sz="2400"/>
              <a:t>.to("activemq:xmlOrders")</a:t>
            </a:r>
            <a:endParaRPr b="1" sz="2400"/>
          </a:p>
          <a:p>
            <a:pPr indent="0" lvl="0" marL="914400" rtl="0" algn="l">
              <a:spcBef>
                <a:spcPts val="1000"/>
              </a:spcBef>
              <a:spcAft>
                <a:spcPts val="0"/>
              </a:spcAft>
              <a:buClr>
                <a:srgbClr val="000000"/>
              </a:buClr>
              <a:buSzPts val="1100"/>
              <a:buFont typeface="Arial"/>
              <a:buNone/>
            </a:pPr>
            <a:r>
              <a:rPr b="1" lang="en-GB" sz="2400"/>
              <a:t>.when(header("CamelFileName").regex("^.*(csv|csl)$"))</a:t>
            </a:r>
            <a:endParaRPr b="1" sz="2400"/>
          </a:p>
          <a:p>
            <a:pPr indent="457200" lvl="0" marL="914400" rtl="0" algn="l">
              <a:spcBef>
                <a:spcPts val="1000"/>
              </a:spcBef>
              <a:spcAft>
                <a:spcPts val="0"/>
              </a:spcAft>
              <a:buClr>
                <a:srgbClr val="000000"/>
              </a:buClr>
              <a:buSzPts val="1100"/>
              <a:buFont typeface="Arial"/>
              <a:buNone/>
            </a:pPr>
            <a:r>
              <a:rPr b="1" lang="en-GB" sz="2400"/>
              <a:t>.to("activemq:csvOrders")</a:t>
            </a:r>
            <a:endParaRPr b="1" sz="2400"/>
          </a:p>
          <a:p>
            <a:pPr indent="0" lvl="0" marL="914400" rtl="0" algn="l">
              <a:spcBef>
                <a:spcPts val="1000"/>
              </a:spcBef>
              <a:spcAft>
                <a:spcPts val="0"/>
              </a:spcAft>
              <a:buClr>
                <a:srgbClr val="000000"/>
              </a:buClr>
              <a:buSzPts val="1100"/>
              <a:buFont typeface="Arial"/>
              <a:buNone/>
            </a:pPr>
            <a:r>
              <a:rPr b="1" lang="en-GB" sz="2400"/>
              <a:t>.otherwise()</a:t>
            </a:r>
            <a:endParaRPr b="1" sz="2400"/>
          </a:p>
          <a:p>
            <a:pPr indent="457200" lvl="0" marL="914400" rtl="0" algn="l">
              <a:spcBef>
                <a:spcPts val="1000"/>
              </a:spcBef>
              <a:spcAft>
                <a:spcPts val="0"/>
              </a:spcAft>
              <a:buClr>
                <a:srgbClr val="000000"/>
              </a:buClr>
              <a:buSzPts val="1100"/>
              <a:buFont typeface="Arial"/>
              <a:buNone/>
            </a:pPr>
            <a:r>
              <a:rPr b="1" lang="en-GB" sz="2400"/>
              <a:t>.to("activemq:otherOrders")</a:t>
            </a:r>
            <a:endParaRPr b="1" sz="2400"/>
          </a:p>
          <a:p>
            <a:pPr indent="457200" lvl="0" marL="0" rtl="0" algn="l">
              <a:spcBef>
                <a:spcPts val="1000"/>
              </a:spcBef>
              <a:spcAft>
                <a:spcPts val="0"/>
              </a:spcAft>
              <a:buClr>
                <a:srgbClr val="000000"/>
              </a:buClr>
              <a:buSzPts val="1100"/>
              <a:buFont typeface="Arial"/>
              <a:buNone/>
            </a:pPr>
            <a:r>
              <a:rPr b="1" lang="en-GB" sz="2400"/>
              <a:t>.end()</a:t>
            </a:r>
            <a:endParaRPr b="1" sz="2400"/>
          </a:p>
          <a:p>
            <a:pPr indent="0" lvl="0" marL="0" rtl="0" algn="l">
              <a:spcBef>
                <a:spcPts val="1000"/>
              </a:spcBef>
              <a:spcAft>
                <a:spcPts val="0"/>
              </a:spcAft>
              <a:buClr>
                <a:srgbClr val="000000"/>
              </a:buClr>
              <a:buSzPts val="1100"/>
              <a:buFont typeface="Arial"/>
              <a:buNone/>
            </a:pPr>
            <a:r>
              <a:rPr b="1" lang="en-GB" sz="2400"/>
              <a:t>.to("activemq:continuedProcessing");</a:t>
            </a:r>
            <a:endParaRPr b="1" sz="2400"/>
          </a:p>
          <a:p>
            <a:pPr indent="0" lvl="0" marL="0" rtl="0" algn="l">
              <a:spcBef>
                <a:spcPts val="1000"/>
              </a:spcBef>
              <a:spcAft>
                <a:spcPts val="0"/>
              </a:spcAft>
              <a:buClr>
                <a:srgbClr val="000000"/>
              </a:buClr>
              <a:buSzPts val="1100"/>
              <a:buFont typeface="Arial"/>
              <a:buNone/>
            </a:pPr>
            <a:r>
              <a:t/>
            </a:r>
            <a:endParaRPr b="1"/>
          </a:p>
          <a:p>
            <a:pPr indent="0" lvl="0" marL="0" rtl="0" algn="l">
              <a:spcBef>
                <a:spcPts val="1000"/>
              </a:spcBef>
              <a:spcAft>
                <a:spcPts val="1000"/>
              </a:spcAft>
              <a:buNone/>
            </a:pPr>
            <a:r>
              <a:t/>
            </a:r>
            <a:endParaRPr b="1"/>
          </a:p>
        </p:txBody>
      </p:sp>
      <p:sp>
        <p:nvSpPr>
          <p:cNvPr id="167" name="Google Shape;167;p25"/>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Routing after a content-based router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GB" sz="2400"/>
              <a:t>from("ftp://test.rebex.net/pub/example?username=demo&amp;password=password")</a:t>
            </a:r>
            <a:endParaRPr b="1" sz="2400"/>
          </a:p>
          <a:p>
            <a:pPr indent="457200" lvl="0" marL="0" rtl="0" algn="l">
              <a:spcBef>
                <a:spcPts val="1000"/>
              </a:spcBef>
              <a:spcAft>
                <a:spcPts val="0"/>
              </a:spcAft>
              <a:buNone/>
            </a:pPr>
            <a:r>
              <a:rPr b="1" lang="en-GB" sz="2400"/>
              <a:t>.filter(header("CamelFileName").endsWith(".txt"))</a:t>
            </a:r>
            <a:endParaRPr b="1" sz="2400"/>
          </a:p>
          <a:p>
            <a:pPr indent="0" lvl="0" marL="0" rtl="0" algn="l">
              <a:spcBef>
                <a:spcPts val="1000"/>
              </a:spcBef>
              <a:spcAft>
                <a:spcPts val="0"/>
              </a:spcAft>
              <a:buNone/>
            </a:pPr>
            <a:r>
              <a:rPr b="1" lang="en-GB" sz="2400"/>
              <a:t>     .to("activemq:queue:txtOrders");</a:t>
            </a:r>
            <a:endParaRPr b="1" sz="2400"/>
          </a:p>
          <a:p>
            <a:pPr indent="0" lvl="0" marL="0" rtl="0" algn="l">
              <a:spcBef>
                <a:spcPts val="1000"/>
              </a:spcBef>
              <a:spcAft>
                <a:spcPts val="1000"/>
              </a:spcAft>
              <a:buNone/>
            </a:pPr>
            <a:r>
              <a:t/>
            </a:r>
            <a:endParaRPr b="1" sz="2400"/>
          </a:p>
        </p:txBody>
      </p:sp>
      <p:sp>
        <p:nvSpPr>
          <p:cNvPr id="174" name="Google Shape;174;p26"/>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Routing with filter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If we needed to send the same message to multiple destinations we can use multicast.</a:t>
            </a:r>
            <a:endParaRPr sz="2400"/>
          </a:p>
          <a:p>
            <a:pPr indent="0" lvl="0" marL="0" rtl="0" algn="l">
              <a:spcBef>
                <a:spcPts val="1000"/>
              </a:spcBef>
              <a:spcAft>
                <a:spcPts val="0"/>
              </a:spcAft>
              <a:buNone/>
            </a:pPr>
            <a:r>
              <a:rPr b="1" lang="en-GB" sz="2400"/>
              <a:t>from("activemq:xmlOrders").multicast().to("activemq:accounting", "activemq:production");</a:t>
            </a:r>
            <a:endParaRPr sz="2400"/>
          </a:p>
          <a:p>
            <a:pPr indent="0" lvl="0" marL="0" rtl="0" algn="l">
              <a:spcBef>
                <a:spcPts val="1000"/>
              </a:spcBef>
              <a:spcAft>
                <a:spcPts val="1000"/>
              </a:spcAft>
              <a:buNone/>
            </a:pPr>
            <a:r>
              <a:t/>
            </a:r>
            <a:endParaRPr sz="2400"/>
          </a:p>
        </p:txBody>
      </p:sp>
      <p:sp>
        <p:nvSpPr>
          <p:cNvPr id="181" name="Google Shape;181;p27"/>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Multicasting</a:t>
            </a:r>
            <a:endParaRPr/>
          </a:p>
        </p:txBody>
      </p:sp>
      <p:pic>
        <p:nvPicPr>
          <p:cNvPr id="182" name="Google Shape;182;p27"/>
          <p:cNvPicPr preferRelativeResize="0"/>
          <p:nvPr/>
        </p:nvPicPr>
        <p:blipFill>
          <a:blip r:embed="rId3">
            <a:alphaModFix/>
          </a:blip>
          <a:stretch>
            <a:fillRect/>
          </a:stretch>
        </p:blipFill>
        <p:spPr>
          <a:xfrm>
            <a:off x="1127925" y="3359030"/>
            <a:ext cx="9126001" cy="29477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Camel routing</a:t>
            </a:r>
            <a:endParaRPr/>
          </a:p>
        </p:txBody>
      </p:sp>
      <p:sp>
        <p:nvSpPr>
          <p:cNvPr id="57" name="Google Shape;57;p10"/>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In the context of enterprise messaging systems, routing is the process by which a message is taken from an input queue and, based on a set of conditions, sent to one of several output queues. The input and output queues are unaware of the conditions in between them.</a:t>
            </a:r>
            <a:endParaRPr sz="2400"/>
          </a:p>
          <a:p>
            <a:pPr indent="0" lvl="0" marL="0" rtl="0" algn="l">
              <a:spcBef>
                <a:spcPts val="1000"/>
              </a:spcBef>
              <a:spcAft>
                <a:spcPts val="1000"/>
              </a:spcAft>
              <a:buNone/>
            </a:pPr>
            <a:r>
              <a:t/>
            </a:r>
            <a:endParaRPr sz="2400"/>
          </a:p>
        </p:txBody>
      </p:sp>
      <p:pic>
        <p:nvPicPr>
          <p:cNvPr id="58" name="Google Shape;58;p10"/>
          <p:cNvPicPr preferRelativeResize="0"/>
          <p:nvPr/>
        </p:nvPicPr>
        <p:blipFill>
          <a:blip r:embed="rId3">
            <a:alphaModFix/>
          </a:blip>
          <a:stretch>
            <a:fillRect/>
          </a:stretch>
        </p:blipFill>
        <p:spPr>
          <a:xfrm>
            <a:off x="2122581" y="3184306"/>
            <a:ext cx="7951750" cy="3090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lang="en-GB" sz="2400"/>
              <a:t>Sending messages in parallel by using the multicast involves only one extra DSL method: </a:t>
            </a:r>
            <a:r>
              <a:rPr b="1" lang="en-GB" sz="2400"/>
              <a:t>parallelProcessing</a:t>
            </a:r>
            <a:r>
              <a:rPr lang="en-GB" sz="2400"/>
              <a:t>.</a:t>
            </a:r>
            <a:endParaRPr sz="2400"/>
          </a:p>
          <a:p>
            <a:pPr indent="0" lvl="0" marL="0" rtl="0" algn="l">
              <a:spcBef>
                <a:spcPts val="1000"/>
              </a:spcBef>
              <a:spcAft>
                <a:spcPts val="0"/>
              </a:spcAft>
              <a:buNone/>
            </a:pPr>
            <a:r>
              <a:rPr b="1" lang="en-GB" sz="2400"/>
              <a:t>from("activemq:xmlOrders")</a:t>
            </a:r>
            <a:endParaRPr b="1" sz="2400"/>
          </a:p>
          <a:p>
            <a:pPr indent="457200" lvl="0" marL="0" rtl="0" algn="l">
              <a:spcBef>
                <a:spcPts val="1000"/>
              </a:spcBef>
              <a:spcAft>
                <a:spcPts val="0"/>
              </a:spcAft>
              <a:buNone/>
            </a:pPr>
            <a:r>
              <a:rPr b="1" lang="en-GB" sz="2400"/>
              <a:t>.multicast()</a:t>
            </a:r>
            <a:endParaRPr b="1" sz="2400"/>
          </a:p>
          <a:p>
            <a:pPr indent="457200" lvl="0" marL="0" rtl="0" algn="l">
              <a:spcBef>
                <a:spcPts val="1000"/>
              </a:spcBef>
              <a:spcAft>
                <a:spcPts val="0"/>
              </a:spcAft>
              <a:buNone/>
            </a:pPr>
            <a:r>
              <a:rPr b="1" lang="en-GB" sz="2400"/>
              <a:t>.parallelProcessing()</a:t>
            </a:r>
            <a:endParaRPr b="1" sz="2400"/>
          </a:p>
          <a:p>
            <a:pPr indent="457200" lvl="0" marL="0" rtl="0" algn="l">
              <a:spcBef>
                <a:spcPts val="1000"/>
              </a:spcBef>
              <a:spcAft>
                <a:spcPts val="0"/>
              </a:spcAft>
              <a:buNone/>
            </a:pPr>
            <a:r>
              <a:rPr b="1" lang="en-GB" sz="2400"/>
              <a:t>.to("activemq:accounting", "activemq:production");</a:t>
            </a:r>
            <a:endParaRPr b="1" sz="24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1000"/>
              </a:spcAft>
              <a:buNone/>
            </a:pPr>
            <a:r>
              <a:t/>
            </a:r>
            <a:endParaRPr sz="2400"/>
          </a:p>
        </p:txBody>
      </p:sp>
      <p:sp>
        <p:nvSpPr>
          <p:cNvPr id="189" name="Google Shape;189;p28"/>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parallel multicasting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b="1" lang="en-GB"/>
              <a:t>from("activemq:xmlOrders")</a:t>
            </a:r>
            <a:endParaRPr b="1"/>
          </a:p>
          <a:p>
            <a:pPr indent="0" lvl="0" marL="457200" rtl="0" algn="l">
              <a:spcBef>
                <a:spcPts val="1000"/>
              </a:spcBef>
              <a:spcAft>
                <a:spcPts val="0"/>
              </a:spcAft>
              <a:buClr>
                <a:srgbClr val="000000"/>
              </a:buClr>
              <a:buSzPts val="1100"/>
              <a:buFont typeface="Arial"/>
              <a:buNone/>
            </a:pPr>
            <a:r>
              <a:rPr b="1" lang="en-GB"/>
              <a:t>.multicast()</a:t>
            </a:r>
            <a:endParaRPr b="1"/>
          </a:p>
          <a:p>
            <a:pPr indent="0" lvl="0" marL="457200" rtl="0" algn="l">
              <a:spcBef>
                <a:spcPts val="1000"/>
              </a:spcBef>
              <a:spcAft>
                <a:spcPts val="0"/>
              </a:spcAft>
              <a:buClr>
                <a:srgbClr val="000000"/>
              </a:buClr>
              <a:buSzPts val="1100"/>
              <a:buFont typeface="Arial"/>
              <a:buNone/>
            </a:pPr>
            <a:r>
              <a:rPr b="1" lang="en-GB"/>
              <a:t>.stopOnException()</a:t>
            </a:r>
            <a:endParaRPr b="1"/>
          </a:p>
          <a:p>
            <a:pPr indent="0" lvl="0" marL="914400" rtl="0" algn="l">
              <a:spcBef>
                <a:spcPts val="1000"/>
              </a:spcBef>
              <a:spcAft>
                <a:spcPts val="0"/>
              </a:spcAft>
              <a:buClr>
                <a:srgbClr val="000000"/>
              </a:buClr>
              <a:buSzPts val="1100"/>
              <a:buFont typeface="Arial"/>
              <a:buNone/>
            </a:pPr>
            <a:r>
              <a:rPr b="1" lang="en-GB"/>
              <a:t>.to("activemq:accounting")</a:t>
            </a:r>
            <a:endParaRPr b="1"/>
          </a:p>
          <a:p>
            <a:pPr indent="0" lvl="0" marL="914400" rtl="0" algn="l">
              <a:spcBef>
                <a:spcPts val="1000"/>
              </a:spcBef>
              <a:spcAft>
                <a:spcPts val="0"/>
              </a:spcAft>
              <a:buClr>
                <a:srgbClr val="000000"/>
              </a:buClr>
              <a:buSzPts val="1100"/>
              <a:buFont typeface="Arial"/>
              <a:buNone/>
            </a:pPr>
            <a:r>
              <a:rPr b="1" lang="en-GB"/>
              <a:t>.to("activemq:orders");</a:t>
            </a:r>
            <a:endParaRPr b="1"/>
          </a:p>
          <a:p>
            <a:pPr indent="0" lvl="0" marL="0" rtl="0" algn="l">
              <a:spcBef>
                <a:spcPts val="1000"/>
              </a:spcBef>
              <a:spcAft>
                <a:spcPts val="0"/>
              </a:spcAft>
              <a:buClr>
                <a:srgbClr val="000000"/>
              </a:buClr>
              <a:buSzPts val="1100"/>
              <a:buFont typeface="Arial"/>
              <a:buNone/>
            </a:pPr>
            <a:r>
              <a:t/>
            </a:r>
            <a:endParaRPr b="1"/>
          </a:p>
          <a:p>
            <a:pPr indent="0" lvl="0" marL="0" rtl="0" algn="l">
              <a:spcBef>
                <a:spcPts val="1000"/>
              </a:spcBef>
              <a:spcAft>
                <a:spcPts val="0"/>
              </a:spcAft>
              <a:buClr>
                <a:srgbClr val="000000"/>
              </a:buClr>
              <a:buSzPts val="1100"/>
              <a:buFont typeface="Arial"/>
              <a:buNone/>
            </a:pPr>
            <a:r>
              <a:rPr b="1" lang="en-GB"/>
              <a:t>from("activemq:accounting")</a:t>
            </a:r>
            <a:endParaRPr b="1"/>
          </a:p>
          <a:p>
            <a:pPr indent="0" lvl="0" marL="457200" rtl="0" algn="l">
              <a:spcBef>
                <a:spcPts val="1000"/>
              </a:spcBef>
              <a:spcAft>
                <a:spcPts val="0"/>
              </a:spcAft>
              <a:buClr>
                <a:srgbClr val="000000"/>
              </a:buClr>
              <a:buSzPts val="1100"/>
              <a:buFont typeface="Arial"/>
              <a:buNone/>
            </a:pPr>
            <a:r>
              <a:rPr b="1" lang="en-GB"/>
              <a:t>.throwException(Exception.class, "I failed!")</a:t>
            </a:r>
            <a:endParaRPr b="1"/>
          </a:p>
          <a:p>
            <a:pPr indent="0" lvl="0" marL="457200" rtl="0" algn="l">
              <a:spcBef>
                <a:spcPts val="1000"/>
              </a:spcBef>
              <a:spcAft>
                <a:spcPts val="0"/>
              </a:spcAft>
              <a:buClr>
                <a:srgbClr val="000000"/>
              </a:buClr>
              <a:buSzPts val="1100"/>
              <a:buFont typeface="Arial"/>
              <a:buNone/>
            </a:pPr>
            <a:r>
              <a:rPr b="1" lang="en-GB"/>
              <a:t>.log("Accounting received order: ${header.CamelFileName}")</a:t>
            </a:r>
            <a:endParaRPr b="1"/>
          </a:p>
          <a:p>
            <a:pPr indent="0" lvl="0" marL="457200" rtl="0" algn="l">
              <a:spcBef>
                <a:spcPts val="1000"/>
              </a:spcBef>
              <a:spcAft>
                <a:spcPts val="0"/>
              </a:spcAft>
              <a:buClr>
                <a:srgbClr val="000000"/>
              </a:buClr>
              <a:buSzPts val="1100"/>
              <a:buFont typeface="Arial"/>
              <a:buNone/>
            </a:pPr>
            <a:r>
              <a:rPr b="1" lang="en-GB"/>
              <a:t>.to("activemq:orders");</a:t>
            </a:r>
            <a:endParaRPr b="1"/>
          </a:p>
          <a:p>
            <a:pPr indent="0" lvl="0" marL="0" rtl="0" algn="l">
              <a:spcBef>
                <a:spcPts val="1000"/>
              </a:spcBef>
              <a:spcAft>
                <a:spcPts val="0"/>
              </a:spcAft>
              <a:buClr>
                <a:srgbClr val="000000"/>
              </a:buClr>
              <a:buSzPts val="1100"/>
              <a:buFont typeface="Arial"/>
              <a:buNone/>
            </a:pPr>
            <a:r>
              <a:t/>
            </a:r>
            <a:endParaRPr/>
          </a:p>
          <a:p>
            <a:pPr indent="0" lvl="0" marL="0" rtl="0" algn="l">
              <a:spcBef>
                <a:spcPts val="1000"/>
              </a:spcBef>
              <a:spcAft>
                <a:spcPts val="1000"/>
              </a:spcAft>
              <a:buNone/>
            </a:pPr>
            <a:r>
              <a:t/>
            </a:r>
            <a:endParaRPr/>
          </a:p>
        </p:txBody>
      </p:sp>
      <p:sp>
        <p:nvSpPr>
          <p:cNvPr id="196" name="Google Shape;196;p29"/>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Stopping the multicast on exception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b="1" lang="en-GB" sz="2400"/>
              <a:t>from("jms:xmlOrders")</a:t>
            </a:r>
            <a:endParaRPr b="1" sz="2400"/>
          </a:p>
          <a:p>
            <a:pPr indent="0" lvl="0" marL="457200" rtl="0" algn="l">
              <a:spcBef>
                <a:spcPts val="1000"/>
              </a:spcBef>
              <a:spcAft>
                <a:spcPts val="0"/>
              </a:spcAft>
              <a:buClr>
                <a:srgbClr val="000000"/>
              </a:buClr>
              <a:buSzPts val="1100"/>
              <a:buFont typeface="Arial"/>
              <a:buNone/>
            </a:pPr>
            <a:r>
              <a:rPr b="1" lang="en-GB" sz="2400"/>
              <a:t>.setHeader("recipients", method(RecipientsBean.class, "recipients"))</a:t>
            </a:r>
            <a:endParaRPr b="1" sz="2400"/>
          </a:p>
          <a:p>
            <a:pPr indent="0" lvl="0" marL="457200" rtl="0" algn="l">
              <a:spcBef>
                <a:spcPts val="1000"/>
              </a:spcBef>
              <a:spcAft>
                <a:spcPts val="0"/>
              </a:spcAft>
              <a:buClr>
                <a:srgbClr val="000000"/>
              </a:buClr>
              <a:buSzPts val="1100"/>
              <a:buFont typeface="Arial"/>
              <a:buNone/>
            </a:pPr>
            <a:r>
              <a:rPr b="1" lang="en-GB" sz="2400"/>
              <a:t>.recipientList(header("recipients"));</a:t>
            </a:r>
            <a:endParaRPr b="1" sz="2400"/>
          </a:p>
          <a:p>
            <a:pPr indent="0" lvl="0" marL="0" rtl="0" algn="l">
              <a:spcBef>
                <a:spcPts val="1000"/>
              </a:spcBef>
              <a:spcAft>
                <a:spcPts val="0"/>
              </a:spcAft>
              <a:buClr>
                <a:srgbClr val="000000"/>
              </a:buClr>
              <a:buSzPts val="1100"/>
              <a:buFont typeface="Arial"/>
              <a:buNone/>
            </a:pPr>
            <a:r>
              <a:t/>
            </a:r>
            <a:endParaRPr/>
          </a:p>
          <a:p>
            <a:pPr indent="0" lvl="0" marL="0" rtl="0" algn="l">
              <a:spcBef>
                <a:spcPts val="1000"/>
              </a:spcBef>
              <a:spcAft>
                <a:spcPts val="1000"/>
              </a:spcAft>
              <a:buNone/>
            </a:pPr>
            <a:r>
              <a:t/>
            </a:r>
            <a:endParaRPr/>
          </a:p>
        </p:txBody>
      </p:sp>
      <p:sp>
        <p:nvSpPr>
          <p:cNvPr id="203" name="Google Shape;203;p30"/>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recipient list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b="1" lang="en-GB"/>
              <a:t>public class RecipientsBean {</a:t>
            </a:r>
            <a:endParaRPr b="1"/>
          </a:p>
          <a:p>
            <a:pPr indent="0" lvl="0" marL="457200" rtl="0" algn="l">
              <a:spcBef>
                <a:spcPts val="1000"/>
              </a:spcBef>
              <a:spcAft>
                <a:spcPts val="0"/>
              </a:spcAft>
              <a:buClr>
                <a:srgbClr val="000000"/>
              </a:buClr>
              <a:buSzPts val="1100"/>
              <a:buFont typeface="Arial"/>
              <a:buNone/>
            </a:pPr>
            <a:r>
              <a:rPr b="1" lang="en-GB"/>
              <a:t>public String[] recipients(@XPath("/order/@customer") String customer) {</a:t>
            </a:r>
            <a:endParaRPr b="1"/>
          </a:p>
          <a:p>
            <a:pPr indent="0" lvl="0" marL="914400" rtl="0" algn="l">
              <a:spcBef>
                <a:spcPts val="1000"/>
              </a:spcBef>
              <a:spcAft>
                <a:spcPts val="0"/>
              </a:spcAft>
              <a:buClr>
                <a:srgbClr val="000000"/>
              </a:buClr>
              <a:buSzPts val="1100"/>
              <a:buFont typeface="Arial"/>
              <a:buNone/>
            </a:pPr>
            <a:r>
              <a:rPr b="1" lang="en-GB"/>
              <a:t>if (isGoldCustomer(customer)) {</a:t>
            </a:r>
            <a:endParaRPr b="1"/>
          </a:p>
          <a:p>
            <a:pPr indent="457200" lvl="0" marL="914400" rtl="0" algn="l">
              <a:spcBef>
                <a:spcPts val="1000"/>
              </a:spcBef>
              <a:spcAft>
                <a:spcPts val="0"/>
              </a:spcAft>
              <a:buClr>
                <a:srgbClr val="000000"/>
              </a:buClr>
              <a:buSzPts val="1100"/>
              <a:buFont typeface="Arial"/>
              <a:buNone/>
            </a:pPr>
            <a:r>
              <a:rPr b="1" lang="en-GB"/>
              <a:t>return new String[]{"activemq:accounting", "jmactivemqs:production"};</a:t>
            </a:r>
            <a:endParaRPr b="1"/>
          </a:p>
          <a:p>
            <a:pPr indent="0" lvl="0" marL="914400" rtl="0" algn="l">
              <a:spcBef>
                <a:spcPts val="1000"/>
              </a:spcBef>
              <a:spcAft>
                <a:spcPts val="0"/>
              </a:spcAft>
              <a:buClr>
                <a:srgbClr val="000000"/>
              </a:buClr>
              <a:buSzPts val="1100"/>
              <a:buFont typeface="Arial"/>
              <a:buNone/>
            </a:pPr>
            <a:r>
              <a:rPr b="1" lang="en-GB"/>
              <a:t>} else {</a:t>
            </a:r>
            <a:endParaRPr b="1"/>
          </a:p>
          <a:p>
            <a:pPr indent="457200" lvl="0" marL="914400" rtl="0" algn="l">
              <a:spcBef>
                <a:spcPts val="1000"/>
              </a:spcBef>
              <a:spcAft>
                <a:spcPts val="0"/>
              </a:spcAft>
              <a:buClr>
                <a:srgbClr val="000000"/>
              </a:buClr>
              <a:buSzPts val="1100"/>
              <a:buFont typeface="Arial"/>
              <a:buNone/>
            </a:pPr>
            <a:r>
              <a:rPr b="1" lang="en-GB"/>
              <a:t>return new String[]{"activemq:accounting"};</a:t>
            </a:r>
            <a:endParaRPr b="1"/>
          </a:p>
          <a:p>
            <a:pPr indent="0" lvl="0" marL="914400" rtl="0" algn="l">
              <a:spcBef>
                <a:spcPts val="1000"/>
              </a:spcBef>
              <a:spcAft>
                <a:spcPts val="0"/>
              </a:spcAft>
              <a:buClr>
                <a:srgbClr val="000000"/>
              </a:buClr>
              <a:buSzPts val="1100"/>
              <a:buFont typeface="Arial"/>
              <a:buNone/>
            </a:pPr>
            <a:r>
              <a:rPr b="1" lang="en-GB"/>
              <a:t>}</a:t>
            </a:r>
            <a:endParaRPr b="1"/>
          </a:p>
          <a:p>
            <a:pPr indent="0" lvl="0" marL="457200" rtl="0" algn="l">
              <a:spcBef>
                <a:spcPts val="1000"/>
              </a:spcBef>
              <a:spcAft>
                <a:spcPts val="0"/>
              </a:spcAft>
              <a:buClr>
                <a:srgbClr val="000000"/>
              </a:buClr>
              <a:buSzPts val="1100"/>
              <a:buFont typeface="Arial"/>
              <a:buNone/>
            </a:pPr>
            <a:r>
              <a:rPr b="1" lang="en-GB"/>
              <a:t>}	</a:t>
            </a:r>
            <a:endParaRPr b="1"/>
          </a:p>
          <a:p>
            <a:pPr indent="0" lvl="0" marL="457200" rtl="0" algn="l">
              <a:spcBef>
                <a:spcPts val="1000"/>
              </a:spcBef>
              <a:spcAft>
                <a:spcPts val="0"/>
              </a:spcAft>
              <a:buClr>
                <a:srgbClr val="000000"/>
              </a:buClr>
              <a:buSzPts val="1100"/>
              <a:buFont typeface="Arial"/>
              <a:buNone/>
            </a:pPr>
            <a:r>
              <a:rPr b="1" lang="en-GB"/>
              <a:t>private boolean isGoldCustomer(String customer) {</a:t>
            </a:r>
            <a:endParaRPr b="1"/>
          </a:p>
          <a:p>
            <a:pPr indent="457200" lvl="0" marL="457200" rtl="0" algn="l">
              <a:spcBef>
                <a:spcPts val="1000"/>
              </a:spcBef>
              <a:spcAft>
                <a:spcPts val="0"/>
              </a:spcAft>
              <a:buClr>
                <a:srgbClr val="000000"/>
              </a:buClr>
              <a:buSzPts val="1100"/>
              <a:buFont typeface="Arial"/>
              <a:buNone/>
            </a:pPr>
            <a:r>
              <a:rPr b="1" lang="en-GB"/>
              <a:t>return customer.equals("honda");</a:t>
            </a:r>
            <a:endParaRPr b="1"/>
          </a:p>
          <a:p>
            <a:pPr indent="0" lvl="0" marL="457200" rtl="0" algn="l">
              <a:spcBef>
                <a:spcPts val="1000"/>
              </a:spcBef>
              <a:spcAft>
                <a:spcPts val="0"/>
              </a:spcAft>
              <a:buClr>
                <a:srgbClr val="000000"/>
              </a:buClr>
              <a:buSzPts val="1100"/>
              <a:buFont typeface="Arial"/>
              <a:buNone/>
            </a:pPr>
            <a:r>
              <a:rPr b="1" lang="en-GB"/>
              <a:t>}</a:t>
            </a:r>
            <a:endParaRPr b="1"/>
          </a:p>
          <a:p>
            <a:pPr indent="0" lvl="0" marL="0" rtl="0" algn="l">
              <a:spcBef>
                <a:spcPts val="1000"/>
              </a:spcBef>
              <a:spcAft>
                <a:spcPts val="0"/>
              </a:spcAft>
              <a:buClr>
                <a:srgbClr val="000000"/>
              </a:buClr>
              <a:buSzPts val="1100"/>
              <a:buFont typeface="Arial"/>
              <a:buNone/>
            </a:pPr>
            <a:r>
              <a:rPr b="1" lang="en-GB"/>
              <a:t>}</a:t>
            </a:r>
            <a:endParaRPr b="1"/>
          </a:p>
          <a:p>
            <a:pPr indent="0" lvl="0" marL="0" rtl="0" algn="l">
              <a:spcBef>
                <a:spcPts val="1000"/>
              </a:spcBef>
              <a:spcAft>
                <a:spcPts val="0"/>
              </a:spcAft>
              <a:buClr>
                <a:srgbClr val="000000"/>
              </a:buClr>
              <a:buSzPts val="1100"/>
              <a:buFont typeface="Arial"/>
              <a:buNone/>
            </a:pPr>
            <a:r>
              <a:t/>
            </a:r>
            <a:endParaRPr b="1"/>
          </a:p>
          <a:p>
            <a:pPr indent="0" lvl="0" marL="0" rtl="0" algn="l">
              <a:spcBef>
                <a:spcPts val="1000"/>
              </a:spcBef>
              <a:spcAft>
                <a:spcPts val="1000"/>
              </a:spcAft>
              <a:buNone/>
            </a:pPr>
            <a:r>
              <a:t/>
            </a:r>
            <a:endParaRPr b="1"/>
          </a:p>
        </p:txBody>
      </p:sp>
      <p:sp>
        <p:nvSpPr>
          <p:cNvPr id="210" name="Google Shape;210;p31"/>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recipient list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Often in enterprise applications, inspecting messages as they flow through a system is useful and necessary.</a:t>
            </a:r>
            <a:endParaRPr sz="2400"/>
          </a:p>
          <a:p>
            <a:pPr indent="0" lvl="0" marL="0" rtl="0" algn="l">
              <a:spcBef>
                <a:spcPts val="1000"/>
              </a:spcBef>
              <a:spcAft>
                <a:spcPts val="0"/>
              </a:spcAft>
              <a:buClr>
                <a:srgbClr val="000000"/>
              </a:buClr>
              <a:buSzPts val="1100"/>
              <a:buFont typeface="Arial"/>
              <a:buNone/>
            </a:pPr>
            <a:r>
              <a:rPr b="1" lang="en-GB" sz="2400"/>
              <a:t>from("activemq:orders")</a:t>
            </a:r>
            <a:endParaRPr b="1" sz="2400"/>
          </a:p>
          <a:p>
            <a:pPr indent="0" lvl="0" marL="0" rtl="0" algn="l">
              <a:spcBef>
                <a:spcPts val="1000"/>
              </a:spcBef>
              <a:spcAft>
                <a:spcPts val="0"/>
              </a:spcAft>
              <a:buClr>
                <a:srgbClr val="000000"/>
              </a:buClr>
              <a:buSzPts val="1100"/>
              <a:buFont typeface="Arial"/>
              <a:buNone/>
            </a:pPr>
            <a:r>
              <a:rPr b="1" lang="en-GB" sz="2400"/>
              <a:t>.wireTap("activemq:orderAudit")</a:t>
            </a:r>
            <a:endParaRPr b="1" sz="2400"/>
          </a:p>
          <a:p>
            <a:pPr indent="0" lvl="0" marL="0" rtl="0" algn="l">
              <a:spcBef>
                <a:spcPts val="1000"/>
              </a:spcBef>
              <a:spcAft>
                <a:spcPts val="0"/>
              </a:spcAft>
              <a:buClr>
                <a:srgbClr val="000000"/>
              </a:buClr>
              <a:buSzPts val="1100"/>
              <a:buFont typeface="Arial"/>
              <a:buNone/>
            </a:pPr>
            <a:r>
              <a:rPr b="1" lang="en-GB" sz="2400"/>
              <a:t>.choice()</a:t>
            </a:r>
            <a:endParaRPr b="1" sz="2400"/>
          </a:p>
          <a:p>
            <a:pPr indent="0" lvl="0" marL="0" rtl="0" algn="l">
              <a:spcBef>
                <a:spcPts val="1000"/>
              </a:spcBef>
              <a:spcAft>
                <a:spcPts val="0"/>
              </a:spcAft>
              <a:buClr>
                <a:srgbClr val="000000"/>
              </a:buClr>
              <a:buSzPts val="1100"/>
              <a:buFont typeface="Arial"/>
              <a:buNone/>
            </a:pPr>
            <a:r>
              <a:rPr b="1" lang="en-GB" sz="2400"/>
              <a:t>.when(header("CamelFileName").endsWith(".xml")).to("activemq:xmlOrders")</a:t>
            </a:r>
            <a:endParaRPr b="1" sz="2400"/>
          </a:p>
          <a:p>
            <a:pPr indent="0" lvl="0" marL="0" rtl="0" algn="l">
              <a:spcBef>
                <a:spcPts val="1000"/>
              </a:spcBef>
              <a:spcAft>
                <a:spcPts val="0"/>
              </a:spcAft>
              <a:buClr>
                <a:srgbClr val="000000"/>
              </a:buClr>
              <a:buSzPts val="1100"/>
              <a:buFont typeface="Arial"/>
              <a:buNone/>
            </a:pPr>
            <a:r>
              <a:rPr b="1" lang="en-GB" sz="2400"/>
              <a:t>.when(header("CamelFileName").regex("^.*(csv|csl)$")).to("activemq:csvOrders")</a:t>
            </a:r>
            <a:endParaRPr b="1" sz="2400"/>
          </a:p>
          <a:p>
            <a:pPr indent="0" lvl="0" marL="0" rtl="0" algn="l">
              <a:spcBef>
                <a:spcPts val="1000"/>
              </a:spcBef>
              <a:spcAft>
                <a:spcPts val="0"/>
              </a:spcAft>
              <a:buClr>
                <a:srgbClr val="000000"/>
              </a:buClr>
              <a:buSzPts val="1100"/>
              <a:buFont typeface="Arial"/>
              <a:buNone/>
            </a:pPr>
            <a:r>
              <a:rPr b="1" lang="en-GB" sz="2400"/>
              <a:t>.otherwise()</a:t>
            </a:r>
            <a:endParaRPr b="1" sz="2400"/>
          </a:p>
          <a:p>
            <a:pPr indent="0" lvl="0" marL="0" rtl="0" algn="l">
              <a:spcBef>
                <a:spcPts val="1000"/>
              </a:spcBef>
              <a:spcAft>
                <a:spcPts val="0"/>
              </a:spcAft>
              <a:buClr>
                <a:srgbClr val="000000"/>
              </a:buClr>
              <a:buSzPts val="1100"/>
              <a:buFont typeface="Arial"/>
              <a:buNone/>
            </a:pPr>
            <a:r>
              <a:rPr b="1" lang="en-GB" sz="2400"/>
              <a:t>.to("activemq:otherOrders");</a:t>
            </a:r>
            <a:endParaRPr b="1" sz="2400"/>
          </a:p>
          <a:p>
            <a:pPr indent="0" lvl="0" marL="0" rtl="0" algn="l">
              <a:spcBef>
                <a:spcPts val="1000"/>
              </a:spcBef>
              <a:spcAft>
                <a:spcPts val="0"/>
              </a:spcAft>
              <a:buClr>
                <a:srgbClr val="000000"/>
              </a:buClr>
              <a:buSzPts val="1100"/>
              <a:buFont typeface="Arial"/>
              <a:buNone/>
            </a:pPr>
            <a:r>
              <a:t/>
            </a:r>
            <a:endParaRPr b="1" sz="2400"/>
          </a:p>
          <a:p>
            <a:pPr indent="0" lvl="0" marL="0" rtl="0" algn="l">
              <a:spcBef>
                <a:spcPts val="1000"/>
              </a:spcBef>
              <a:spcAft>
                <a:spcPts val="0"/>
              </a:spcAft>
              <a:buClr>
                <a:srgbClr val="000000"/>
              </a:buClr>
              <a:buSzPts val="1100"/>
              <a:buFont typeface="Arial"/>
              <a:buNone/>
            </a:pPr>
            <a:r>
              <a:t/>
            </a:r>
            <a:endParaRPr b="1" sz="2400"/>
          </a:p>
          <a:p>
            <a:pPr indent="0" lvl="0" marL="0" rtl="0" algn="l">
              <a:spcBef>
                <a:spcPts val="1000"/>
              </a:spcBef>
              <a:spcAft>
                <a:spcPts val="0"/>
              </a:spcAft>
              <a:buClr>
                <a:srgbClr val="000000"/>
              </a:buClr>
              <a:buSzPts val="1100"/>
              <a:buFont typeface="Arial"/>
              <a:buNone/>
            </a:pPr>
            <a:r>
              <a:t/>
            </a:r>
            <a:endParaRPr/>
          </a:p>
          <a:p>
            <a:pPr indent="0" lvl="0" marL="0" rtl="0" algn="l">
              <a:spcBef>
                <a:spcPts val="1000"/>
              </a:spcBef>
              <a:spcAft>
                <a:spcPts val="1000"/>
              </a:spcAft>
              <a:buNone/>
            </a:pPr>
            <a:r>
              <a:t/>
            </a:r>
            <a:endParaRPr/>
          </a:p>
        </p:txBody>
      </p:sp>
      <p:sp>
        <p:nvSpPr>
          <p:cNvPr id="217" name="Google Shape;217;p32"/>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wiretap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223" name="Google Shape;223;p33"/>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GB" sz="2400"/>
              <a:t>J</a:t>
            </a:r>
            <a:r>
              <a:rPr lang="en-GB" sz="2400"/>
              <a:t>ava </a:t>
            </a:r>
            <a:r>
              <a:rPr b="1" lang="en-GB" sz="2400"/>
              <a:t>M</a:t>
            </a:r>
            <a:r>
              <a:rPr lang="en-GB" sz="2400"/>
              <a:t>essage </a:t>
            </a:r>
            <a:r>
              <a:rPr b="1" lang="en-GB" sz="2400"/>
              <a:t>S</a:t>
            </a:r>
            <a:r>
              <a:rPr lang="en-GB" sz="2400"/>
              <a:t>ervice (JMS) is a Java API that allows you to create, send, receive, and read messages. It also mandates that messaging is </a:t>
            </a:r>
            <a:r>
              <a:rPr b="1" lang="en-GB" sz="2400"/>
              <a:t>asynchronous</a:t>
            </a:r>
            <a:r>
              <a:rPr lang="en-GB" sz="2400"/>
              <a:t> and has specific elements of reliability, such as </a:t>
            </a:r>
            <a:r>
              <a:rPr b="1" lang="en-GB" sz="2400"/>
              <a:t>guaranteed</a:t>
            </a:r>
            <a:r>
              <a:rPr lang="en-GB" sz="2400"/>
              <a:t> and </a:t>
            </a:r>
            <a:r>
              <a:rPr b="1" lang="en-GB" sz="2400"/>
              <a:t>once-and-only-once delivery</a:t>
            </a:r>
            <a:r>
              <a:rPr lang="en-GB" sz="2400"/>
              <a:t>.</a:t>
            </a:r>
            <a:endParaRPr sz="2400"/>
          </a:p>
          <a:p>
            <a:pPr indent="0" lvl="0" marL="0" rtl="0" algn="l">
              <a:spcBef>
                <a:spcPts val="1000"/>
              </a:spcBef>
              <a:spcAft>
                <a:spcPts val="0"/>
              </a:spcAft>
              <a:buNone/>
            </a:pPr>
            <a:r>
              <a:rPr lang="en-GB" sz="2400"/>
              <a:t>Message consumers and producers talk to one another through an intermediary-a JMS destination. A destination can be either a queue or a topic. </a:t>
            </a:r>
            <a:endParaRPr sz="2400"/>
          </a:p>
          <a:p>
            <a:pPr indent="-381000" lvl="0" marL="457200" rtl="0" algn="l">
              <a:spcBef>
                <a:spcPts val="1000"/>
              </a:spcBef>
              <a:spcAft>
                <a:spcPts val="0"/>
              </a:spcAft>
              <a:buSzPts val="2400"/>
              <a:buChar char="›"/>
            </a:pPr>
            <a:r>
              <a:rPr b="1" lang="en-GB" sz="2400"/>
              <a:t>Queues</a:t>
            </a:r>
            <a:r>
              <a:rPr lang="en-GB" sz="2400"/>
              <a:t> are strictly point-to-point; each message has only one consumer. </a:t>
            </a:r>
            <a:endParaRPr sz="2400"/>
          </a:p>
          <a:p>
            <a:pPr indent="-381000" lvl="0" marL="457200" rtl="0" algn="l">
              <a:spcBef>
                <a:spcPts val="0"/>
              </a:spcBef>
              <a:spcAft>
                <a:spcPts val="0"/>
              </a:spcAft>
              <a:buSzPts val="2400"/>
              <a:buChar char="›"/>
            </a:pPr>
            <a:r>
              <a:rPr b="1" lang="en-GB" sz="2400"/>
              <a:t>Topics</a:t>
            </a:r>
            <a:r>
              <a:rPr lang="en-GB" sz="2400"/>
              <a:t> operate on a publish/subscribe scheme; a single message may be delivered to many consumers if they’ve subscribed to the topic.</a:t>
            </a:r>
            <a:endParaRPr sz="2400"/>
          </a:p>
          <a:p>
            <a:pPr indent="0" lvl="0" marL="0" rtl="0" algn="l">
              <a:spcBef>
                <a:spcPts val="1000"/>
              </a:spcBef>
              <a:spcAft>
                <a:spcPts val="0"/>
              </a:spcAft>
              <a:buClr>
                <a:srgbClr val="000000"/>
              </a:buClr>
              <a:buSzPts val="1100"/>
              <a:buFont typeface="Arial"/>
              <a:buNone/>
            </a:pPr>
            <a:r>
              <a:t/>
            </a:r>
            <a:endParaRPr sz="2400"/>
          </a:p>
          <a:p>
            <a:pPr indent="0" lvl="0" marL="0" rtl="0" algn="l">
              <a:spcBef>
                <a:spcPts val="1000"/>
              </a:spcBef>
              <a:spcAft>
                <a:spcPts val="1000"/>
              </a:spcAft>
              <a:buNone/>
            </a:pPr>
            <a:r>
              <a:t/>
            </a:r>
            <a:endParaRPr sz="2400"/>
          </a:p>
        </p:txBody>
      </p:sp>
      <p:sp>
        <p:nvSpPr>
          <p:cNvPr id="65" name="Google Shape;65;p11"/>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What is JMS?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1000"/>
              </a:spcAft>
              <a:buNone/>
            </a:pPr>
            <a:r>
              <a:t/>
            </a:r>
            <a:endParaRPr/>
          </a:p>
        </p:txBody>
      </p:sp>
      <p:sp>
        <p:nvSpPr>
          <p:cNvPr id="72" name="Google Shape;72;p12"/>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pic>
        <p:nvPicPr>
          <p:cNvPr id="73" name="Google Shape;73;p12"/>
          <p:cNvPicPr preferRelativeResize="0"/>
          <p:nvPr/>
        </p:nvPicPr>
        <p:blipFill>
          <a:blip r:embed="rId3">
            <a:alphaModFix/>
          </a:blip>
          <a:stretch>
            <a:fillRect/>
          </a:stretch>
        </p:blipFill>
        <p:spPr>
          <a:xfrm>
            <a:off x="855225" y="1498452"/>
            <a:ext cx="10206915" cy="459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3"/>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lang="en-GB" sz="2400"/>
              <a:t>To connect Camel to a specific JMS provider, you need to configure Camel’s JMS component with an appropriate </a:t>
            </a:r>
            <a:r>
              <a:rPr b="1" lang="en-GB" sz="2400"/>
              <a:t>ConnectionFactory</a:t>
            </a:r>
            <a:r>
              <a:rPr lang="en-GB" sz="2400"/>
              <a:t>.</a:t>
            </a:r>
            <a:endParaRPr sz="2400"/>
          </a:p>
          <a:p>
            <a:pPr indent="0" lvl="0" marL="0" rtl="0" algn="l">
              <a:spcBef>
                <a:spcPts val="1000"/>
              </a:spcBef>
              <a:spcAft>
                <a:spcPts val="0"/>
              </a:spcAft>
              <a:buNone/>
            </a:pPr>
            <a:r>
              <a:rPr lang="en-GB" sz="2400"/>
              <a:t>In the case of </a:t>
            </a:r>
            <a:r>
              <a:rPr b="1" lang="en-GB" sz="2400"/>
              <a:t>Apache ActiveMQ</a:t>
            </a:r>
            <a:r>
              <a:rPr lang="en-GB" sz="2400"/>
              <a:t>, you can create an </a:t>
            </a:r>
            <a:r>
              <a:rPr b="1" lang="en-GB" sz="2400"/>
              <a:t>ActiveMQConnectionFactory</a:t>
            </a:r>
            <a:r>
              <a:rPr lang="en-GB" sz="2400"/>
              <a:t> that points to the location of the running </a:t>
            </a:r>
            <a:r>
              <a:rPr b="1" lang="en-GB" sz="2400"/>
              <a:t>ActiveMQ broker</a:t>
            </a:r>
            <a:r>
              <a:rPr lang="en-GB" sz="2400"/>
              <a:t>:</a:t>
            </a:r>
            <a:endParaRPr sz="2400"/>
          </a:p>
          <a:p>
            <a:pPr indent="0" lvl="0" marL="0" rtl="0" algn="l">
              <a:spcBef>
                <a:spcPts val="1000"/>
              </a:spcBef>
              <a:spcAft>
                <a:spcPts val="0"/>
              </a:spcAft>
              <a:buNone/>
            </a:pPr>
            <a:r>
              <a:rPr b="1" lang="en-GB" sz="2400"/>
              <a:t>ConnectionFactory connectionFactory = new ActiveMQConnectionFactory("vm://localhost");</a:t>
            </a:r>
            <a:endParaRPr b="1" sz="2400"/>
          </a:p>
          <a:p>
            <a:pPr indent="0" lvl="0" marL="0" rtl="0" algn="l">
              <a:spcBef>
                <a:spcPts val="1000"/>
              </a:spcBef>
              <a:spcAft>
                <a:spcPts val="0"/>
              </a:spcAft>
              <a:buNone/>
            </a:pPr>
            <a:r>
              <a:rPr lang="en-GB" sz="2400"/>
              <a:t>The </a:t>
            </a:r>
            <a:r>
              <a:rPr b="1" lang="en-GB" sz="2400"/>
              <a:t>vm://localhost </a:t>
            </a:r>
            <a:r>
              <a:rPr lang="en-GB" sz="2400"/>
              <a:t>URI means that you should connect to an embedded broker named </a:t>
            </a:r>
            <a:r>
              <a:rPr b="1" lang="en-GB" sz="2400"/>
              <a:t>localhost</a:t>
            </a:r>
            <a:r>
              <a:rPr lang="en-GB" sz="2400"/>
              <a:t> running inside the current JVM. </a:t>
            </a:r>
            <a:endParaRPr sz="2400"/>
          </a:p>
          <a:p>
            <a:pPr indent="0" lvl="0" marL="0" rtl="0" algn="l">
              <a:spcBef>
                <a:spcPts val="1000"/>
              </a:spcBef>
              <a:spcAft>
                <a:spcPts val="1000"/>
              </a:spcAft>
              <a:buNone/>
            </a:pPr>
            <a:r>
              <a:t/>
            </a:r>
            <a:endParaRPr sz="2400"/>
          </a:p>
        </p:txBody>
      </p:sp>
      <p:sp>
        <p:nvSpPr>
          <p:cNvPr id="80" name="Google Shape;80;p13"/>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Configuring JMS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W</a:t>
            </a:r>
            <a:r>
              <a:rPr lang="en-GB"/>
              <a:t>hen you create your CamelContext , you can add the JMS component.</a:t>
            </a:r>
            <a:endParaRPr/>
          </a:p>
          <a:p>
            <a:pPr indent="0" lvl="0" marL="0" rtl="0" algn="l">
              <a:spcBef>
                <a:spcPts val="1000"/>
              </a:spcBef>
              <a:spcAft>
                <a:spcPts val="0"/>
              </a:spcAft>
              <a:buClr>
                <a:srgbClr val="000000"/>
              </a:buClr>
              <a:buSzPts val="1100"/>
              <a:buFont typeface="Arial"/>
              <a:buNone/>
            </a:pPr>
            <a:r>
              <a:rPr b="1" lang="en-GB"/>
              <a:t>CamelContext context = new DefaultCamelContext();</a:t>
            </a:r>
            <a:endParaRPr b="1"/>
          </a:p>
          <a:p>
            <a:pPr indent="0" lvl="0" marL="0" rtl="0" algn="l">
              <a:spcBef>
                <a:spcPts val="1000"/>
              </a:spcBef>
              <a:spcAft>
                <a:spcPts val="0"/>
              </a:spcAft>
              <a:buClr>
                <a:srgbClr val="000000"/>
              </a:buClr>
              <a:buSzPts val="1100"/>
              <a:buFont typeface="Arial"/>
              <a:buNone/>
            </a:pPr>
            <a:r>
              <a:rPr b="1" lang="en-GB"/>
              <a:t>context.addComponent("jms", JmsComponent.jmsComponentAutoAcknowledge(connectionFactory));</a:t>
            </a:r>
            <a:endParaRPr b="1"/>
          </a:p>
          <a:p>
            <a:pPr indent="0" lvl="0" marL="0" rtl="0" algn="l">
              <a:spcBef>
                <a:spcPts val="1000"/>
              </a:spcBef>
              <a:spcAft>
                <a:spcPts val="0"/>
              </a:spcAft>
              <a:buNone/>
            </a:pPr>
            <a:r>
              <a:rPr lang="en-GB"/>
              <a:t>Lastly we need to add maven dependency.</a:t>
            </a:r>
            <a:endParaRPr/>
          </a:p>
          <a:p>
            <a:pPr indent="0" lvl="0" marL="0" rtl="0" algn="l">
              <a:spcBef>
                <a:spcPts val="1000"/>
              </a:spcBef>
              <a:spcAft>
                <a:spcPts val="0"/>
              </a:spcAft>
              <a:buClr>
                <a:srgbClr val="000000"/>
              </a:buClr>
              <a:buSzPts val="1100"/>
              <a:buFont typeface="Arial"/>
              <a:buNone/>
            </a:pPr>
            <a:r>
              <a:rPr b="1" lang="en-GB"/>
              <a:t>&lt;dependency&gt;</a:t>
            </a:r>
            <a:endParaRPr b="1"/>
          </a:p>
          <a:p>
            <a:pPr indent="0" lvl="0" marL="457200" rtl="0" algn="l">
              <a:spcBef>
                <a:spcPts val="1000"/>
              </a:spcBef>
              <a:spcAft>
                <a:spcPts val="0"/>
              </a:spcAft>
              <a:buClr>
                <a:srgbClr val="000000"/>
              </a:buClr>
              <a:buSzPts val="1100"/>
              <a:buFont typeface="Arial"/>
              <a:buNone/>
            </a:pPr>
            <a:r>
              <a:rPr b="1" lang="en-GB"/>
              <a:t>&lt;groupId&gt;org.apache.camel&lt;/groupId&gt;</a:t>
            </a:r>
            <a:endParaRPr b="1"/>
          </a:p>
          <a:p>
            <a:pPr indent="0" lvl="0" marL="457200" rtl="0" algn="l">
              <a:spcBef>
                <a:spcPts val="1000"/>
              </a:spcBef>
              <a:spcAft>
                <a:spcPts val="0"/>
              </a:spcAft>
              <a:buClr>
                <a:srgbClr val="000000"/>
              </a:buClr>
              <a:buSzPts val="1100"/>
              <a:buFont typeface="Arial"/>
              <a:buNone/>
            </a:pPr>
            <a:r>
              <a:rPr b="1" lang="en-GB"/>
              <a:t>&lt;artifactId&gt;camel-jms&lt;/artifactId&gt;</a:t>
            </a:r>
            <a:endParaRPr b="1"/>
          </a:p>
          <a:p>
            <a:pPr indent="0" lvl="0" marL="457200" rtl="0" algn="l">
              <a:spcBef>
                <a:spcPts val="1000"/>
              </a:spcBef>
              <a:spcAft>
                <a:spcPts val="0"/>
              </a:spcAft>
              <a:buClr>
                <a:srgbClr val="000000"/>
              </a:buClr>
              <a:buSzPts val="1100"/>
              <a:buFont typeface="Arial"/>
              <a:buNone/>
            </a:pPr>
            <a:r>
              <a:rPr b="1" lang="en-GB"/>
              <a:t>&lt;version&gt;2.20.1&lt;/version&gt;</a:t>
            </a:r>
            <a:endParaRPr b="1"/>
          </a:p>
          <a:p>
            <a:pPr indent="0" lvl="0" marL="0" rtl="0" algn="l">
              <a:spcBef>
                <a:spcPts val="1000"/>
              </a:spcBef>
              <a:spcAft>
                <a:spcPts val="0"/>
              </a:spcAft>
              <a:buClr>
                <a:srgbClr val="000000"/>
              </a:buClr>
              <a:buSzPts val="1100"/>
              <a:buFont typeface="Arial"/>
              <a:buNone/>
            </a:pPr>
            <a:r>
              <a:rPr b="1" lang="en-GB"/>
              <a:t>&lt;/dependency&gt;</a:t>
            </a:r>
            <a:endParaRPr b="1"/>
          </a:p>
          <a:p>
            <a:pPr indent="0" lvl="0" marL="0" rtl="0" algn="l">
              <a:spcBef>
                <a:spcPts val="1000"/>
              </a:spcBef>
              <a:spcAft>
                <a:spcPts val="0"/>
              </a:spcAft>
              <a:buClr>
                <a:srgbClr val="000000"/>
              </a:buClr>
              <a:buSzPts val="1100"/>
              <a:buFont typeface="Arial"/>
              <a:buNone/>
            </a:pPr>
            <a:r>
              <a:t/>
            </a:r>
            <a:endParaRPr/>
          </a:p>
          <a:p>
            <a:pPr indent="0" lvl="0" marL="0" rtl="0" algn="l">
              <a:spcBef>
                <a:spcPts val="1000"/>
              </a:spcBef>
              <a:spcAft>
                <a:spcPts val="1000"/>
              </a:spcAft>
              <a:buNone/>
            </a:pPr>
            <a:r>
              <a:t/>
            </a:r>
            <a:endParaRPr/>
          </a:p>
        </p:txBody>
      </p:sp>
      <p:sp>
        <p:nvSpPr>
          <p:cNvPr id="87" name="Google Shape;87;p14"/>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Configuring JMS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After the JMS component is configured, you can start sending and receiving JMS messages at your leisure.</a:t>
            </a:r>
            <a:endParaRPr sz="2400"/>
          </a:p>
          <a:p>
            <a:pPr indent="0" lvl="0" marL="0" rtl="0" algn="l">
              <a:spcBef>
                <a:spcPts val="1000"/>
              </a:spcBef>
              <a:spcAft>
                <a:spcPts val="0"/>
              </a:spcAft>
              <a:buClr>
                <a:srgbClr val="000000"/>
              </a:buClr>
              <a:buSzPts val="1100"/>
              <a:buFont typeface="Arial"/>
              <a:buNone/>
            </a:pPr>
            <a:r>
              <a:rPr lang="en-GB" sz="2400"/>
              <a:t>Let’s say you want to send a JMS message to the queue named </a:t>
            </a:r>
            <a:r>
              <a:rPr b="1" lang="en-GB" sz="2400"/>
              <a:t>orders</a:t>
            </a:r>
            <a:r>
              <a:rPr lang="en-GB" sz="2400"/>
              <a:t> . The URI in this case would be as follows:</a:t>
            </a:r>
            <a:endParaRPr sz="2400"/>
          </a:p>
          <a:p>
            <a:pPr indent="0" lvl="0" marL="0" rtl="0" algn="l">
              <a:spcBef>
                <a:spcPts val="1000"/>
              </a:spcBef>
              <a:spcAft>
                <a:spcPts val="0"/>
              </a:spcAft>
              <a:buClr>
                <a:srgbClr val="000000"/>
              </a:buClr>
              <a:buSzPts val="1100"/>
              <a:buFont typeface="Arial"/>
              <a:buNone/>
            </a:pPr>
            <a:r>
              <a:rPr b="1" lang="en-GB" sz="2400"/>
              <a:t>activemq</a:t>
            </a:r>
            <a:r>
              <a:rPr b="1" lang="en-GB" sz="2400"/>
              <a:t>:queue:orders</a:t>
            </a:r>
            <a:endParaRPr b="1" sz="2400"/>
          </a:p>
          <a:p>
            <a:pPr indent="0" lvl="0" marL="0" rtl="0" algn="l">
              <a:spcBef>
                <a:spcPts val="1000"/>
              </a:spcBef>
              <a:spcAft>
                <a:spcPts val="0"/>
              </a:spcAft>
              <a:buNone/>
            </a:pPr>
            <a:r>
              <a:rPr lang="en-GB" sz="2400"/>
              <a:t>The </a:t>
            </a:r>
            <a:r>
              <a:rPr b="1" lang="en-GB" sz="2400"/>
              <a:t>jms</a:t>
            </a:r>
            <a:r>
              <a:rPr lang="en-GB" sz="2400"/>
              <a:t> prefix indicates that you’re using the </a:t>
            </a:r>
            <a:r>
              <a:rPr b="1" lang="en-GB" sz="2400"/>
              <a:t>JMS component </a:t>
            </a:r>
            <a:r>
              <a:rPr lang="en-GB" sz="2400"/>
              <a:t>you configured before. By specifying </a:t>
            </a:r>
            <a:r>
              <a:rPr b="1" lang="en-GB" sz="2400"/>
              <a:t>queue</a:t>
            </a:r>
            <a:r>
              <a:rPr lang="en-GB" sz="2400"/>
              <a:t>, the JMS component knows to send to a </a:t>
            </a:r>
            <a:r>
              <a:rPr b="1" lang="en-GB" sz="2400"/>
              <a:t>queue</a:t>
            </a:r>
            <a:r>
              <a:rPr lang="en-GB" sz="2400"/>
              <a:t> named </a:t>
            </a:r>
            <a:r>
              <a:rPr b="1" lang="en-GB" sz="2400"/>
              <a:t>orders</a:t>
            </a:r>
            <a:r>
              <a:rPr lang="en-GB" sz="2400"/>
              <a:t>.</a:t>
            </a:r>
            <a:endParaRPr sz="2400"/>
          </a:p>
          <a:p>
            <a:pPr indent="0" lvl="0" marL="0" rtl="0" algn="l">
              <a:spcBef>
                <a:spcPts val="1000"/>
              </a:spcBef>
              <a:spcAft>
                <a:spcPts val="0"/>
              </a:spcAft>
              <a:buNone/>
            </a:pPr>
            <a:r>
              <a:rPr b="1" lang="en-GB" sz="2400"/>
              <a:t>.to("activemq:queue:orders")</a:t>
            </a:r>
            <a:endParaRPr b="1" sz="2400"/>
          </a:p>
          <a:p>
            <a:pPr indent="0" lvl="0" marL="0" rtl="0" algn="l">
              <a:spcBef>
                <a:spcPts val="1000"/>
              </a:spcBef>
              <a:spcAft>
                <a:spcPts val="1000"/>
              </a:spcAft>
              <a:buNone/>
            </a:pPr>
            <a:r>
              <a:t/>
            </a:r>
            <a:endParaRPr sz="2400"/>
          </a:p>
        </p:txBody>
      </p:sp>
      <p:sp>
        <p:nvSpPr>
          <p:cNvPr id="94" name="Google Shape;94;p15"/>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Using URIs to specify destination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sz="2400"/>
              <a:t>We’ll see an example where we connect to FTP, specify a directory from which we want to copy files from and then we copy them over to the JMS queue.</a:t>
            </a:r>
            <a:endParaRPr sz="2400"/>
          </a:p>
          <a:p>
            <a:pPr indent="0" lvl="0" marL="0" rtl="0" algn="l">
              <a:spcBef>
                <a:spcPts val="1000"/>
              </a:spcBef>
              <a:spcAft>
                <a:spcPts val="1000"/>
              </a:spcAft>
              <a:buNone/>
            </a:pPr>
            <a:r>
              <a:t/>
            </a:r>
            <a:endParaRPr sz="2400"/>
          </a:p>
        </p:txBody>
      </p:sp>
      <p:sp>
        <p:nvSpPr>
          <p:cNvPr id="101" name="Google Shape;101;p16"/>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FTP to JMS example</a:t>
            </a:r>
            <a:endParaRPr/>
          </a:p>
        </p:txBody>
      </p:sp>
      <p:pic>
        <p:nvPicPr>
          <p:cNvPr id="102" name="Google Shape;102;p16"/>
          <p:cNvPicPr preferRelativeResize="0"/>
          <p:nvPr/>
        </p:nvPicPr>
        <p:blipFill>
          <a:blip r:embed="rId3">
            <a:alphaModFix/>
          </a:blip>
          <a:stretch>
            <a:fillRect/>
          </a:stretch>
        </p:blipFill>
        <p:spPr>
          <a:xfrm>
            <a:off x="1607882" y="2613075"/>
            <a:ext cx="8976234" cy="347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414000" y="1544760"/>
            <a:ext cx="11404800" cy="45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t>G</a:t>
            </a:r>
            <a:r>
              <a:rPr lang="en-GB"/>
              <a:t>ives you full access to the message exchange, letting you do pretty much whatever you want with the payload or headers.</a:t>
            </a:r>
            <a:endParaRPr/>
          </a:p>
          <a:p>
            <a:pPr indent="0" lvl="0" marL="0" rtl="0" algn="l">
              <a:spcBef>
                <a:spcPts val="1000"/>
              </a:spcBef>
              <a:spcAft>
                <a:spcPts val="0"/>
              </a:spcAft>
              <a:buClr>
                <a:srgbClr val="000000"/>
              </a:buClr>
              <a:buSzPts val="1100"/>
              <a:buFont typeface="Arial"/>
              <a:buNone/>
            </a:pPr>
            <a:r>
              <a:rPr b="1" lang="en-GB"/>
              <a:t>from(ftp://somegcloudip/orders?username=admin&amp;password=secret").process(new Processor() {</a:t>
            </a:r>
            <a:endParaRPr b="1"/>
          </a:p>
          <a:p>
            <a:pPr indent="0" lvl="0" marL="457200" rtl="0" algn="l">
              <a:spcBef>
                <a:spcPts val="1000"/>
              </a:spcBef>
              <a:spcAft>
                <a:spcPts val="0"/>
              </a:spcAft>
              <a:buClr>
                <a:srgbClr val="000000"/>
              </a:buClr>
              <a:buSzPts val="1100"/>
              <a:buFont typeface="Arial"/>
              <a:buNone/>
            </a:pPr>
            <a:r>
              <a:rPr b="1" lang="en-GB"/>
              <a:t>public void process(Exchange exchange) throws Exception {</a:t>
            </a:r>
            <a:endParaRPr b="1"/>
          </a:p>
          <a:p>
            <a:pPr indent="457200" lvl="0" marL="457200" rtl="0" algn="l">
              <a:spcBef>
                <a:spcPts val="1000"/>
              </a:spcBef>
              <a:spcAft>
                <a:spcPts val="0"/>
              </a:spcAft>
              <a:buClr>
                <a:srgbClr val="000000"/>
              </a:buClr>
              <a:buSzPts val="1100"/>
              <a:buFont typeface="Arial"/>
              <a:buNone/>
            </a:pPr>
            <a:r>
              <a:rPr b="1" lang="en-GB"/>
              <a:t>System.out.println("We just downloaded: " + exchange.getIn().getHeader("CamelFileName"));</a:t>
            </a:r>
            <a:endParaRPr b="1"/>
          </a:p>
          <a:p>
            <a:pPr indent="457200" lvl="0" marL="0" rtl="0" algn="l">
              <a:spcBef>
                <a:spcPts val="1000"/>
              </a:spcBef>
              <a:spcAft>
                <a:spcPts val="0"/>
              </a:spcAft>
              <a:buClr>
                <a:srgbClr val="000000"/>
              </a:buClr>
              <a:buSzPts val="1100"/>
              <a:buFont typeface="Arial"/>
              <a:buNone/>
            </a:pPr>
            <a:r>
              <a:rPr b="1" lang="en-GB"/>
              <a:t>}</a:t>
            </a:r>
            <a:endParaRPr b="1"/>
          </a:p>
          <a:p>
            <a:pPr indent="0" lvl="0" marL="0" rtl="0" algn="l">
              <a:spcBef>
                <a:spcPts val="1000"/>
              </a:spcBef>
              <a:spcAft>
                <a:spcPts val="0"/>
              </a:spcAft>
              <a:buNone/>
            </a:pPr>
            <a:r>
              <a:rPr b="1" lang="en-GB"/>
              <a:t>}).to("activemq:orders");</a:t>
            </a:r>
            <a:endParaRPr b="1"/>
          </a:p>
          <a:p>
            <a:pPr indent="0" lvl="0" marL="0" rtl="0" algn="l">
              <a:spcBef>
                <a:spcPts val="1000"/>
              </a:spcBef>
              <a:spcAft>
                <a:spcPts val="1000"/>
              </a:spcAft>
              <a:buNone/>
            </a:pPr>
            <a:r>
              <a:t/>
            </a:r>
            <a:endParaRPr b="1"/>
          </a:p>
        </p:txBody>
      </p:sp>
      <p:sp>
        <p:nvSpPr>
          <p:cNvPr id="109" name="Google Shape;109;p17"/>
          <p:cNvSpPr txBox="1"/>
          <p:nvPr>
            <p:ph type="title"/>
          </p:nvPr>
        </p:nvSpPr>
        <p:spPr>
          <a:xfrm>
            <a:off x="414000" y="0"/>
            <a:ext cx="9126000" cy="1278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Adding a processor</a:t>
            </a:r>
            <a:endParaRPr/>
          </a:p>
        </p:txBody>
      </p:sp>
      <p:pic>
        <p:nvPicPr>
          <p:cNvPr id="110" name="Google Shape;110;p17"/>
          <p:cNvPicPr preferRelativeResize="0"/>
          <p:nvPr/>
        </p:nvPicPr>
        <p:blipFill>
          <a:blip r:embed="rId3">
            <a:alphaModFix/>
          </a:blip>
          <a:stretch>
            <a:fillRect/>
          </a:stretch>
        </p:blipFill>
        <p:spPr>
          <a:xfrm>
            <a:off x="3310750" y="3697825"/>
            <a:ext cx="8737175" cy="210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