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794500" cy="9921875"/>
  <p:embeddedFontLst>
    <p:embeddedFont>
      <p:font typeface="Quattrocento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5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QuattrocentoSans-bold.fntdata"/><Relationship Id="rId12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boldItalic.fntdata"/><Relationship Id="rId14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70998" y="581025"/>
            <a:ext cx="5716003" cy="321603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55545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EDIT COURSE TITLE HERE</a:t>
            </a:r>
            <a:r>
              <a:rPr b="0" i="0" lang="en-US" sz="1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CONTINUED </a:t>
            </a:r>
            <a:fld id="{00000000-1234-1234-1234-123412341234}" type="slidenum">
              <a:rPr b="0" i="0" lang="en-US" sz="1000" u="none" cap="none" strike="noStrike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571500" y="581025"/>
            <a:ext cx="5715000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55545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55545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570998" y="581025"/>
            <a:ext cx="5716003" cy="321603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4511dbee9_0_0:notes"/>
          <p:cNvSpPr/>
          <p:nvPr>
            <p:ph idx="2" type="sldImg"/>
          </p:nvPr>
        </p:nvSpPr>
        <p:spPr>
          <a:xfrm>
            <a:off x="570998" y="581025"/>
            <a:ext cx="5715900" cy="32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4511dbee9_0_0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" name="Google Shape;62;g44511dbee9_0_0:notes"/>
          <p:cNvSpPr txBox="1"/>
          <p:nvPr>
            <p:ph idx="12" type="sldNum"/>
          </p:nvPr>
        </p:nvSpPr>
        <p:spPr>
          <a:xfrm>
            <a:off x="3440999" y="9570802"/>
            <a:ext cx="2944800" cy="26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CONTINUED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223796eb1_0_0:notes"/>
          <p:cNvSpPr/>
          <p:nvPr>
            <p:ph idx="2" type="sldImg"/>
          </p:nvPr>
        </p:nvSpPr>
        <p:spPr>
          <a:xfrm>
            <a:off x="570998" y="581025"/>
            <a:ext cx="5715900" cy="32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223796eb1_0_0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5223796eb1_0_0:notes"/>
          <p:cNvSpPr txBox="1"/>
          <p:nvPr>
            <p:ph idx="12" type="sldNum"/>
          </p:nvPr>
        </p:nvSpPr>
        <p:spPr>
          <a:xfrm>
            <a:off x="3440999" y="9570802"/>
            <a:ext cx="2944800" cy="26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CONTINUED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4dac5e2d_0_0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444dac5e2d_0_0:notes"/>
          <p:cNvSpPr/>
          <p:nvPr>
            <p:ph idx="2" type="sldImg"/>
          </p:nvPr>
        </p:nvSpPr>
        <p:spPr>
          <a:xfrm>
            <a:off x="570998" y="581025"/>
            <a:ext cx="5715900" cy="32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:notes"/>
          <p:cNvSpPr/>
          <p:nvPr>
            <p:ph idx="2" type="sldImg"/>
          </p:nvPr>
        </p:nvSpPr>
        <p:spPr>
          <a:xfrm>
            <a:off x="571500" y="581025"/>
            <a:ext cx="5715000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55545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2:notes"/>
          <p:cNvSpPr txBox="1"/>
          <p:nvPr>
            <p:ph idx="1" type="body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55545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A Template_Title Slide">
  <p:cSld name="QA Template_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454"/>
              </a:buClr>
              <a:buSzPts val="6000"/>
              <a:buFont typeface="Quattrocento Sans"/>
              <a:buNone/>
              <a:defRPr b="0" i="0" sz="6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914400" y="3886200"/>
            <a:ext cx="10364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pic>
        <p:nvPicPr>
          <p:cNvPr descr="QA Consulting - Tall Blue-01.png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38003" y="5003340"/>
            <a:ext cx="2115994" cy="125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A Template_Main Slide">
  <p:cSld name="QA Template_Main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19C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rgbClr val="00519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/>
        </p:nvSpPr>
        <p:spPr>
          <a:xfrm>
            <a:off x="9061491" y="640337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Quattrocento Sans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QA Template_Picture Page">
  <p:cSld name="2_QA Template_Picture Pag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141200" y="349200"/>
            <a:ext cx="8215200" cy="6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 rot="-5400000">
            <a:off x="-3117600" y="3283200"/>
            <a:ext cx="7020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  <a:defRPr b="1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9571383" y="1753200"/>
            <a:ext cx="2387817" cy="47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9061491" y="649290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Quattrocento Sans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QA Template_Picture Page">
  <p:cSld name="1_QA Template_Picture Pag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"/>
          <p:cNvSpPr txBox="1"/>
          <p:nvPr/>
        </p:nvSpPr>
        <p:spPr>
          <a:xfrm>
            <a:off x="9061491" y="640337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Quattrocento Sans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A Template_2_Picture Page">
  <p:cSld name="QA Template_2_Picture Pag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" type="body"/>
          </p:nvPr>
        </p:nvSpPr>
        <p:spPr>
          <a:xfrm>
            <a:off x="414000" y="1544760"/>
            <a:ext cx="55800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1" name="Google Shape;31;p6"/>
          <p:cNvSpPr txBox="1"/>
          <p:nvPr/>
        </p:nvSpPr>
        <p:spPr>
          <a:xfrm>
            <a:off x="9061491" y="640337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Quattrocento Sans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206400" y="1544760"/>
            <a:ext cx="55800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QA Template_2_Picture Page">
  <p:cSld name="2_QA Template_2_Picture Pag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14000" y="1557588"/>
            <a:ext cx="55800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6206400" y="1557588"/>
            <a:ext cx="55800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7"/>
          <p:cNvSpPr txBox="1"/>
          <p:nvPr/>
        </p:nvSpPr>
        <p:spPr>
          <a:xfrm>
            <a:off x="9061491" y="640337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Quattrocento Sans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QA Template_2_Picture Page">
  <p:cSld name="1_QA Template_2_Picture Pag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>
            <p:ph idx="2" type="pic"/>
          </p:nvPr>
        </p:nvSpPr>
        <p:spPr>
          <a:xfrm>
            <a:off x="0" y="0"/>
            <a:ext cx="469932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2" name="Google Shape;42;p8"/>
          <p:cNvSpPr/>
          <p:nvPr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" name="Google Shape;43;p8"/>
          <p:cNvSpPr/>
          <p:nvPr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5834270" y="2733260"/>
            <a:ext cx="5963478" cy="3743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idx="1" type="body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ctrTitle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454"/>
              </a:buClr>
              <a:buSzPts val="6000"/>
              <a:buFont typeface="Quattrocento Sans"/>
              <a:buNone/>
            </a:pPr>
            <a:r>
              <a:rPr lang="en-US"/>
              <a:t>Docker Introduction</a:t>
            </a:r>
            <a:endParaRPr b="0" i="0" sz="6000" u="none" cap="none" strike="noStrike">
              <a:solidFill>
                <a:srgbClr val="55545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914400" y="3886200"/>
            <a:ext cx="10364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Docker</a:t>
            </a:r>
            <a:endParaRPr b="0" i="0" sz="2000" u="none" cap="none" strike="noStrike">
              <a:solidFill>
                <a:srgbClr val="2E2D2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Docker networks</a:t>
            </a:r>
            <a:endParaRPr/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Bridged network</a:t>
            </a:r>
            <a:endParaRPr/>
          </a:p>
          <a:p>
            <a:pPr indent="-228600" lvl="0" marL="3429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E2D2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19C"/>
              </a:buClr>
              <a:buSzPts val="3600"/>
              <a:buFont typeface="Quattrocento Sans"/>
              <a:buNone/>
            </a:pPr>
            <a:r>
              <a:rPr b="0" i="0" lang="en-US" sz="3600" u="none" cap="none" strike="noStrike">
                <a:solidFill>
                  <a:srgbClr val="00519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Contents</a:t>
            </a:r>
            <a:endParaRPr b="0" i="0" sz="3600" u="none" cap="none" strike="noStrike">
              <a:solidFill>
                <a:srgbClr val="00519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There are 4 types of networks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>
                <a:solidFill>
                  <a:schemeClr val="dk1"/>
                </a:solidFill>
              </a:rPr>
              <a:t>Bridged</a:t>
            </a:r>
            <a:endParaRPr b="1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The one we’ll focus on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>
                <a:solidFill>
                  <a:schemeClr val="dk1"/>
                </a:solidFill>
              </a:rPr>
              <a:t>Host</a:t>
            </a:r>
            <a:endParaRPr b="1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When we want application ports to map to the host automatically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>
                <a:solidFill>
                  <a:schemeClr val="dk1"/>
                </a:solidFill>
              </a:rPr>
              <a:t>Overlay</a:t>
            </a:r>
            <a:endParaRPr b="1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When you want to scale your applications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Allows connectivity over multiple hosts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>
                <a:solidFill>
                  <a:schemeClr val="dk1"/>
                </a:solidFill>
              </a:rPr>
              <a:t>Maclavan</a:t>
            </a:r>
            <a:endParaRPr b="1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Mainly for legacy applications that need to be on physical network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414000" y="0"/>
            <a:ext cx="9126000" cy="127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networks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Two types of bridged networks: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user defined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default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User defined network is the recommended one to use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Allows isolation of containers on the same host that aren’t on the same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Allows to have automatic DNS name resolution by using applications like nginx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can disconnect or connect containers to network without needing to stop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 connect multiple containers on the same network</a:t>
            </a:r>
            <a:endParaRPr/>
          </a:p>
        </p:txBody>
      </p:sp>
      <p:sp>
        <p:nvSpPr>
          <p:cNvPr id="72" name="Google Shape;72;p12"/>
          <p:cNvSpPr txBox="1"/>
          <p:nvPr>
            <p:ph type="title"/>
          </p:nvPr>
        </p:nvSpPr>
        <p:spPr>
          <a:xfrm>
            <a:off x="414000" y="0"/>
            <a:ext cx="9126000" cy="127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Bridged network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.Docker networks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Four types of networks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serves a specific purpose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Bridged network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Two types of networks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Offers good benefits</a:t>
            </a:r>
            <a:endParaRPr/>
          </a:p>
          <a:p>
            <a:pPr indent="0" lvl="0" marL="34290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342900" marR="0" rtl="0" algn="l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E2D2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" name="Google Shape;78;p13"/>
          <p:cNvSpPr txBox="1"/>
          <p:nvPr>
            <p:ph type="title"/>
          </p:nvPr>
        </p:nvSpPr>
        <p:spPr>
          <a:xfrm>
            <a:off x="414000" y="0"/>
            <a:ext cx="91260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19C"/>
              </a:buClr>
              <a:buSzPts val="3600"/>
              <a:buFont typeface="Quattrocento Sans"/>
              <a:buNone/>
            </a:pPr>
            <a:r>
              <a:rPr lang="en-US"/>
              <a:t>Summary</a:t>
            </a:r>
            <a:endParaRPr b="0" i="0" sz="3600" u="none" cap="none" strike="noStrike">
              <a:solidFill>
                <a:srgbClr val="00519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ctrTitle"/>
          </p:nvPr>
        </p:nvSpPr>
        <p:spPr>
          <a:xfrm>
            <a:off x="914400" y="987732"/>
            <a:ext cx="10364400" cy="1821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454"/>
              </a:buClr>
              <a:buSzPts val="6000"/>
              <a:buFont typeface="Quattrocento Sans"/>
              <a:buNone/>
            </a:pPr>
            <a:r>
              <a:rPr b="0" i="0" lang="en-US" sz="6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</a:t>
            </a:r>
            <a:endParaRPr/>
          </a:p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914400" y="3129367"/>
            <a:ext cx="10364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QA HOPES YOU ENJOYED YOUR COURSE, 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 MUCH AS WE ENJOYED TEACHING YOU.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AC_Powerpoint_Template">
  <a:themeElements>
    <a:clrScheme name="QA">
      <a:dk1>
        <a:srgbClr val="2E2D2C"/>
      </a:dk1>
      <a:lt1>
        <a:srgbClr val="FFFFFF"/>
      </a:lt1>
      <a:dk2>
        <a:srgbClr val="0E3C58"/>
      </a:dk2>
      <a:lt2>
        <a:srgbClr val="DADADA"/>
      </a:lt2>
      <a:accent1>
        <a:srgbClr val="00519C"/>
      </a:accent1>
      <a:accent2>
        <a:srgbClr val="CA1E17"/>
      </a:accent2>
      <a:accent3>
        <a:srgbClr val="18BF2B"/>
      </a:accent3>
      <a:accent4>
        <a:srgbClr val="7713B2"/>
      </a:accent4>
      <a:accent5>
        <a:srgbClr val="4591CE"/>
      </a:accent5>
      <a:accent6>
        <a:srgbClr val="F08300"/>
      </a:accent6>
      <a:hlink>
        <a:srgbClr val="134983"/>
      </a:hlink>
      <a:folHlink>
        <a:srgbClr val="E500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