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Ex1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Ex2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charts/chart7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8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7" r:id="rId5"/>
    <p:sldId id="269" r:id="rId6"/>
    <p:sldId id="270" r:id="rId7"/>
    <p:sldId id="271" r:id="rId8"/>
    <p:sldId id="261" r:id="rId9"/>
    <p:sldId id="272" r:id="rId10"/>
    <p:sldId id="262" r:id="rId11"/>
    <p:sldId id="263" r:id="rId12"/>
    <p:sldId id="273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Microsoft_Excel_Worksheet6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200" b="1" dirty="0"/>
              <a:t>Volume</a:t>
            </a:r>
            <a:r>
              <a:rPr lang="pt-BR" sz="1200" b="1" baseline="0" dirty="0"/>
              <a:t> de vendas mensais</a:t>
            </a:r>
            <a:endParaRPr lang="pt-BR" sz="12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>
              <a:solidFill>
                <a:schemeClr val="tx2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numFmt formatCode="0.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rgbClr val="FFC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Planilha1!$A$2:$A$13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Planilha1!$B$2:$B$13</c:f>
              <c:numCache>
                <c:formatCode>General</c:formatCode>
                <c:ptCount val="12"/>
                <c:pt idx="0">
                  <c:v>3598023</c:v>
                </c:pt>
                <c:pt idx="1">
                  <c:v>3485570</c:v>
                </c:pt>
                <c:pt idx="2">
                  <c:v>3956994</c:v>
                </c:pt>
                <c:pt idx="3">
                  <c:v>3575929</c:v>
                </c:pt>
                <c:pt idx="4">
                  <c:v>3799698</c:v>
                </c:pt>
                <c:pt idx="5">
                  <c:v>3606110</c:v>
                </c:pt>
                <c:pt idx="6">
                  <c:v>3572783</c:v>
                </c:pt>
                <c:pt idx="7">
                  <c:v>3644288</c:v>
                </c:pt>
                <c:pt idx="8">
                  <c:v>3623531</c:v>
                </c:pt>
                <c:pt idx="9">
                  <c:v>3620331</c:v>
                </c:pt>
                <c:pt idx="10">
                  <c:v>3664662</c:v>
                </c:pt>
                <c:pt idx="11">
                  <c:v>4358876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4D-4AF3-8AB2-F5E9EE321A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84689328"/>
        <c:axId val="984689744"/>
      </c:lineChart>
      <c:catAx>
        <c:axId val="984689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84689744"/>
        <c:crosses val="autoZero"/>
        <c:auto val="1"/>
        <c:lblAlgn val="ctr"/>
        <c:lblOffset val="100"/>
        <c:noMultiLvlLbl val="0"/>
      </c:catAx>
      <c:valAx>
        <c:axId val="984689744"/>
        <c:scaling>
          <c:orientation val="minMax"/>
          <c:min val="0"/>
        </c:scaling>
        <c:delete val="0"/>
        <c:axPos val="l"/>
        <c:numFmt formatCode="0.0,,&quot;M&quot;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846893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200" b="1" dirty="0"/>
              <a:t>Faturamento</a:t>
            </a:r>
            <a:r>
              <a:rPr lang="pt-BR" sz="1200" b="1" baseline="0" dirty="0"/>
              <a:t> de vendas mensais</a:t>
            </a:r>
            <a:endParaRPr lang="pt-BR" sz="12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>
              <a:solidFill>
                <a:schemeClr val="tx2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numFmt formatCode="&quot;R$&quot;\ 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Planilha1!$A$2:$A$13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Planilha1!$B$2:$B$13</c:f>
              <c:numCache>
                <c:formatCode>General</c:formatCode>
                <c:ptCount val="12"/>
                <c:pt idx="0">
                  <c:v>15590292.963499997</c:v>
                </c:pt>
                <c:pt idx="1">
                  <c:v>14935815.405499995</c:v>
                </c:pt>
                <c:pt idx="2">
                  <c:v>17422252.232499998</c:v>
                </c:pt>
                <c:pt idx="3">
                  <c:v>15717472.693999993</c:v>
                </c:pt>
                <c:pt idx="4">
                  <c:v>16967087.603</c:v>
                </c:pt>
                <c:pt idx="5">
                  <c:v>16352383.956499996</c:v>
                </c:pt>
                <c:pt idx="6">
                  <c:v>15952752.666000009</c:v>
                </c:pt>
                <c:pt idx="7">
                  <c:v>16357862.636999993</c:v>
                </c:pt>
                <c:pt idx="8">
                  <c:v>16452743.881499998</c:v>
                </c:pt>
                <c:pt idx="9">
                  <c:v>16536604.273499992</c:v>
                </c:pt>
                <c:pt idx="10">
                  <c:v>16836159.884499989</c:v>
                </c:pt>
                <c:pt idx="11">
                  <c:v>21539927.305500004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BA-462F-9986-1CF43FAD90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84689328"/>
        <c:axId val="984689744"/>
      </c:lineChart>
      <c:catAx>
        <c:axId val="984689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84689744"/>
        <c:crosses val="autoZero"/>
        <c:auto val="1"/>
        <c:lblAlgn val="ctr"/>
        <c:lblOffset val="100"/>
        <c:noMultiLvlLbl val="0"/>
      </c:catAx>
      <c:valAx>
        <c:axId val="984689744"/>
        <c:scaling>
          <c:orientation val="minMax"/>
          <c:max val="26000000"/>
          <c:min val="0"/>
        </c:scaling>
        <c:delete val="0"/>
        <c:axPos val="l"/>
        <c:numFmt formatCode="&quot;R$&quot;\ 0.0,,&quot;M&quot;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846893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Ticket Médio</c:v>
                </c:pt>
              </c:strCache>
            </c:strRef>
          </c:tx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numFmt formatCode="&quot;R$&quot;\ 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Planilha1!$A$2:$A$13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Planilha1!$B$2:$B$13</c:f>
              <c:numCache>
                <c:formatCode>#,##0.00</c:formatCode>
                <c:ptCount val="12"/>
                <c:pt idx="0">
                  <c:v>7.6033492842190959</c:v>
                </c:pt>
                <c:pt idx="1">
                  <c:v>7.2704645745981633</c:v>
                </c:pt>
                <c:pt idx="2">
                  <c:v>7.1473033274271724</c:v>
                </c:pt>
                <c:pt idx="3">
                  <c:v>7.6304215716833257</c:v>
                </c:pt>
                <c:pt idx="4">
                  <c:v>7.7814730313106235</c:v>
                </c:pt>
                <c:pt idx="5">
                  <c:v>7.8318289252135314</c:v>
                </c:pt>
                <c:pt idx="6">
                  <c:v>7.8862109518179428</c:v>
                </c:pt>
                <c:pt idx="7">
                  <c:v>7.9796916451504263</c:v>
                </c:pt>
                <c:pt idx="8">
                  <c:v>8.1843732615662557</c:v>
                </c:pt>
                <c:pt idx="9">
                  <c:v>8.1681110497282763</c:v>
                </c:pt>
                <c:pt idx="10">
                  <c:v>7.9282878183608592</c:v>
                </c:pt>
                <c:pt idx="11">
                  <c:v>8.1139131550849459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8B-4175-9E92-F2DD16D1EF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4023968"/>
        <c:axId val="324021888"/>
      </c:barChart>
      <c:catAx>
        <c:axId val="32402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24021888"/>
        <c:crosses val="autoZero"/>
        <c:auto val="1"/>
        <c:lblAlgn val="ctr"/>
        <c:lblOffset val="100"/>
        <c:noMultiLvlLbl val="0"/>
      </c:catAx>
      <c:valAx>
        <c:axId val="324021888"/>
        <c:scaling>
          <c:orientation val="minMax"/>
        </c:scaling>
        <c:delete val="0"/>
        <c:axPos val="l"/>
        <c:numFmt formatCode="&quot;R$&quot;\ 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2402396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200" b="1" dirty="0"/>
              <a:t>Volume</a:t>
            </a:r>
            <a:r>
              <a:rPr lang="pt-BR" sz="1200" b="1" baseline="0" dirty="0"/>
              <a:t> de vendas mensais</a:t>
            </a:r>
            <a:endParaRPr lang="pt-BR" sz="12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2019</c:v>
                </c:pt>
              </c:strCache>
            </c:strRef>
          </c:tx>
          <c:spPr>
            <a:ln w="28575" cap="rnd">
              <a:solidFill>
                <a:schemeClr val="tx2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numFmt formatCode="0.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Planilha1!$A$2:$A$4</c:f>
              <c:strCache>
                <c:ptCount val="3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3550774</c:v>
                </c:pt>
                <c:pt idx="1">
                  <c:v>3318836</c:v>
                </c:pt>
                <c:pt idx="2">
                  <c:v>3011326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4D-4AF3-8AB2-F5E9EE321A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84689328"/>
        <c:axId val="984689744"/>
      </c:lineChart>
      <c:catAx>
        <c:axId val="984689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84689744"/>
        <c:crosses val="autoZero"/>
        <c:auto val="1"/>
        <c:lblAlgn val="ctr"/>
        <c:lblOffset val="100"/>
        <c:noMultiLvlLbl val="0"/>
      </c:catAx>
      <c:valAx>
        <c:axId val="984689744"/>
        <c:scaling>
          <c:orientation val="minMax"/>
          <c:min val="0"/>
        </c:scaling>
        <c:delete val="0"/>
        <c:axPos val="l"/>
        <c:numFmt formatCode="0.0,,&quot;M&quot;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846893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200" b="1" dirty="0"/>
              <a:t>Faturamento</a:t>
            </a:r>
            <a:r>
              <a:rPr lang="pt-BR" sz="1200" b="1" baseline="0" dirty="0"/>
              <a:t> de vendas mensais</a:t>
            </a:r>
            <a:endParaRPr lang="pt-BR" sz="12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2019</c:v>
                </c:pt>
              </c:strCache>
            </c:strRef>
          </c:tx>
          <c:spPr>
            <a:ln w="28575" cap="rnd">
              <a:solidFill>
                <a:schemeClr val="tx2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numFmt formatCode="&quot;R$&quot;\ 0.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Planilha1!$A$2:$A$4</c:f>
              <c:strCache>
                <c:ptCount val="3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16484494.024500003</c:v>
                </c:pt>
                <c:pt idx="1">
                  <c:v>15528209.351</c:v>
                </c:pt>
                <c:pt idx="2">
                  <c:v>14239893.92899999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BA-462F-9986-1CF43FAD90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84689328"/>
        <c:axId val="984689744"/>
      </c:lineChart>
      <c:catAx>
        <c:axId val="984689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84689744"/>
        <c:crosses val="autoZero"/>
        <c:auto val="1"/>
        <c:lblAlgn val="ctr"/>
        <c:lblOffset val="100"/>
        <c:noMultiLvlLbl val="0"/>
      </c:catAx>
      <c:valAx>
        <c:axId val="984689744"/>
        <c:scaling>
          <c:orientation val="minMax"/>
          <c:max val="26000000"/>
          <c:min val="0"/>
        </c:scaling>
        <c:delete val="0"/>
        <c:axPos val="l"/>
        <c:numFmt formatCode="&quot;R$&quot;\ 0.0,,&quot;M&quot;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846893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Ticket Médio</c:v>
                </c:pt>
              </c:strCache>
            </c:strRef>
          </c:tx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numFmt formatCode="&quot;R$&quot;\ 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Planilha1!$A$2:$A$4</c:f>
              <c:strCache>
                <c:ptCount val="3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</c:strCache>
            </c:strRef>
          </c:cat>
          <c:val>
            <c:numRef>
              <c:f>Planilha1!$B$2:$B$4</c:f>
              <c:numCache>
                <c:formatCode>#,##0.00</c:formatCode>
                <c:ptCount val="3"/>
                <c:pt idx="0">
                  <c:v>8.1990450005978417</c:v>
                </c:pt>
                <c:pt idx="1">
                  <c:v>8.2826614179837392</c:v>
                </c:pt>
                <c:pt idx="2">
                  <c:v>8.674637757623346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D2-4AF1-8CEF-8F6DBA5FB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4023968"/>
        <c:axId val="324021888"/>
      </c:barChart>
      <c:catAx>
        <c:axId val="32402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24021888"/>
        <c:crosses val="autoZero"/>
        <c:auto val="1"/>
        <c:lblAlgn val="ctr"/>
        <c:lblOffset val="100"/>
        <c:noMultiLvlLbl val="0"/>
      </c:catAx>
      <c:valAx>
        <c:axId val="324021888"/>
        <c:scaling>
          <c:orientation val="minMax"/>
        </c:scaling>
        <c:delete val="0"/>
        <c:axPos val="l"/>
        <c:numFmt formatCode="&quot;R$&quot;\ 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2402396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Forcast</a:t>
            </a:r>
            <a:r>
              <a:rPr lang="pt-BR" baseline="0" dirty="0"/>
              <a:t> mensal previsto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Realizado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numFmt formatCode="0.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Planilha1!$A$2:$A$26</c:f>
              <c:numCache>
                <c:formatCode>mmm\-yy</c:formatCode>
                <c:ptCount val="25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43830</c:v>
                </c:pt>
              </c:numCache>
            </c:numRef>
          </c:cat>
          <c:val>
            <c:numRef>
              <c:f>Planilha1!$B$2:$B$26</c:f>
              <c:numCache>
                <c:formatCode>#,##0</c:formatCode>
                <c:ptCount val="25"/>
                <c:pt idx="0">
                  <c:v>3598018.8</c:v>
                </c:pt>
                <c:pt idx="1">
                  <c:v>3485569.4999999991</c:v>
                </c:pt>
                <c:pt idx="2">
                  <c:v>3956985.55</c:v>
                </c:pt>
                <c:pt idx="3">
                  <c:v>3575924.9999999995</c:v>
                </c:pt>
                <c:pt idx="4">
                  <c:v>3799693.1499999994</c:v>
                </c:pt>
                <c:pt idx="5">
                  <c:v>3606097.55</c:v>
                </c:pt>
                <c:pt idx="6">
                  <c:v>3572775.1500000004</c:v>
                </c:pt>
                <c:pt idx="7">
                  <c:v>3644282.1499999994</c:v>
                </c:pt>
                <c:pt idx="8">
                  <c:v>3623523.5</c:v>
                </c:pt>
                <c:pt idx="9">
                  <c:v>3620325.3499999996</c:v>
                </c:pt>
                <c:pt idx="10">
                  <c:v>3664659</c:v>
                </c:pt>
                <c:pt idx="11">
                  <c:v>4358869.1499999994</c:v>
                </c:pt>
                <c:pt idx="12">
                  <c:v>3550761.8499999992</c:v>
                </c:pt>
                <c:pt idx="13">
                  <c:v>3318826.4</c:v>
                </c:pt>
                <c:pt idx="14">
                  <c:v>3011326.75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E2-42F0-8E85-31ADF480BFA3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Previsto</c:v>
                </c:pt>
              </c:strCache>
            </c:strRef>
          </c:tx>
          <c:spPr>
            <a:ln w="28575" cap="rnd">
              <a:solidFill>
                <a:schemeClr val="tx2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7E2-42F0-8E85-31ADF480BFA3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7E2-42F0-8E85-31ADF480BFA3}"/>
                </c:ext>
              </c:extLst>
            </c:dLbl>
            <c:numFmt formatCode="0.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Planilha1!$A$2:$A$26</c:f>
              <c:numCache>
                <c:formatCode>mmm\-yy</c:formatCode>
                <c:ptCount val="25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43830</c:v>
                </c:pt>
              </c:numCache>
            </c:numRef>
          </c:cat>
          <c:val>
            <c:numRef>
              <c:f>Planilha1!$C$2:$C$26</c:f>
              <c:numCache>
                <c:formatCode>General</c:formatCode>
                <c:ptCount val="25"/>
                <c:pt idx="14" formatCode="#,##0">
                  <c:v>3011326.75</c:v>
                </c:pt>
                <c:pt idx="15" formatCode="#,##0">
                  <c:v>3427735.4862689488</c:v>
                </c:pt>
                <c:pt idx="16" formatCode="#,##0">
                  <c:v>3412479.8909747303</c:v>
                </c:pt>
                <c:pt idx="17" formatCode="#,##0">
                  <c:v>3397224.2956805117</c:v>
                </c:pt>
                <c:pt idx="18" formatCode="#,##0">
                  <c:v>3381968.7003862932</c:v>
                </c:pt>
                <c:pt idx="19" formatCode="#,##0">
                  <c:v>3366713.1050920747</c:v>
                </c:pt>
                <c:pt idx="20" formatCode="#,##0">
                  <c:v>3351457.5097978562</c:v>
                </c:pt>
                <c:pt idx="21" formatCode="#,##0">
                  <c:v>3336201.9145036377</c:v>
                </c:pt>
                <c:pt idx="22" formatCode="#,##0">
                  <c:v>3320946.3192094192</c:v>
                </c:pt>
                <c:pt idx="23" formatCode="#,##0">
                  <c:v>3305690.7239152007</c:v>
                </c:pt>
                <c:pt idx="24" formatCode="#,##0">
                  <c:v>3290927.244598215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E2-42F0-8E85-31ADF480BF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8798592"/>
        <c:axId val="78799840"/>
      </c:lineChart>
      <c:dateAx>
        <c:axId val="78798592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8799840"/>
        <c:crosses val="autoZero"/>
        <c:auto val="1"/>
        <c:lblOffset val="100"/>
        <c:baseTimeUnit val="months"/>
      </c:dateAx>
      <c:valAx>
        <c:axId val="78799840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78798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</c:f>
              <c:numCache>
                <c:formatCode>General</c:formatCode>
                <c:ptCount val="1"/>
              </c:numCache>
            </c:numRef>
          </c:cat>
          <c:val>
            <c:numRef>
              <c:f>Planilha1!$B$2</c:f>
              <c:numCache>
                <c:formatCode>#,##0</c:formatCode>
                <c:ptCount val="1"/>
                <c:pt idx="0">
                  <c:v>44506723.849999994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B9-4258-9E19-07E87696F2A5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numFmt formatCode="0.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</c:f>
              <c:numCache>
                <c:formatCode>General</c:formatCode>
                <c:ptCount val="1"/>
              </c:numCache>
            </c:numRef>
          </c:cat>
          <c:val>
            <c:numRef>
              <c:f>Planilha1!$C$2</c:f>
              <c:numCache>
                <c:formatCode>#,##0</c:formatCode>
                <c:ptCount val="1"/>
                <c:pt idx="0">
                  <c:v>40181332.945828676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B9-4258-9E19-07E87696F2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800672"/>
        <c:axId val="78803584"/>
      </c:barChart>
      <c:catAx>
        <c:axId val="78800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8803584"/>
        <c:crosses val="autoZero"/>
        <c:auto val="1"/>
        <c:lblAlgn val="ctr"/>
        <c:lblOffset val="100"/>
        <c:noMultiLvlLbl val="0"/>
      </c:catAx>
      <c:valAx>
        <c:axId val="78803584"/>
        <c:scaling>
          <c:orientation val="minMax"/>
          <c:max val="55000000"/>
        </c:scaling>
        <c:delete val="1"/>
        <c:axPos val="l"/>
        <c:numFmt formatCode="#,##0" sourceLinked="1"/>
        <c:majorTickMark val="out"/>
        <c:minorTickMark val="none"/>
        <c:tickLblPos val="nextTo"/>
        <c:crossAx val="78800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Planilha1!$A$2:$A$6</cx:f>
        <cx:lvl ptCount="5">
          <cx:pt idx="0">hortifruti granjeiros</cx:pt>
          <cx:pt idx="1">bebida</cx:pt>
          <cx:pt idx="2">mercearia seca</cx:pt>
          <cx:pt idx="3">commodities</cx:pt>
          <cx:pt idx="4">frios</cx:pt>
        </cx:lvl>
      </cx:strDim>
      <cx:numDim type="val">
        <cx:f>Planilha1!$B$2:$B$6</cx:f>
        <cx:lvl ptCount="5" formatCode="Geral">
          <cx:pt idx="0">2140058</cx:pt>
          <cx:pt idx="1">1469042</cx:pt>
          <cx:pt idx="2">1116531</cx:pt>
          <cx:pt idx="3">1109633</cx:pt>
          <cx:pt idx="4">998721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pt-BR" sz="1862" b="0" i="0" u="none" strike="noStrike" baseline="0" dirty="0">
            <a:solidFill>
              <a:srgbClr val="000000">
                <a:lumMod val="65000"/>
                <a:lumOff val="35000"/>
              </a:srgbClr>
            </a:solidFill>
            <a:latin typeface="Neue Haas Grotesk Text Pro"/>
          </a:endParaRPr>
        </a:p>
      </cx:txPr>
    </cx:title>
    <cx:plotArea>
      <cx:plotAreaRegion>
        <cx:series layoutId="funnel" uniqueId="{43E88C2C-A492-46B3-BF2F-DA3775055AAC}">
          <cx:tx>
            <cx:txData>
              <cx:f>Planilha1!$B$1</cx:f>
              <cx:v>Categorias</cx:v>
            </cx:txData>
          </cx:tx>
          <cx:spPr>
            <a:solidFill>
              <a:schemeClr val="tx2">
                <a:lumMod val="50000"/>
                <a:lumOff val="50000"/>
              </a:schemeClr>
            </a:solidFill>
          </cx:spPr>
          <cx:dataLabels>
            <cx:numFmt formatCode="#.##0" sourceLinked="0"/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b="1">
                    <a:solidFill>
                      <a:schemeClr val="bg1"/>
                    </a:solidFill>
                  </a:defRPr>
                </a:pPr>
                <a:endParaRPr lang="pt-BR" sz="1197" b="1" i="0" u="none" strike="noStrike" baseline="0">
                  <a:solidFill>
                    <a:schemeClr val="bg1"/>
                  </a:solidFill>
                  <a:latin typeface="Neue Haas Grotesk Text Pro"/>
                </a:endParaRPr>
              </a:p>
            </cx:txPr>
            <cx:visibility seriesName="0" categoryName="0" value="1"/>
            <cx:separator>, </cx:separator>
            <cx:dataLabel idx="0">
              <cx:numFmt formatCode="#.##0" sourceLinked="0"/>
              <cx:visibility seriesName="0" categoryName="0" value="1"/>
              <cx:separator>, </cx:separator>
            </cx:dataLabel>
          </cx:dataLabels>
          <cx:dataId val="0"/>
        </cx:series>
      </cx:plotAreaRegion>
      <cx:axis id="0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b="1"/>
            </a:pPr>
            <a:endParaRPr lang="pt-BR" sz="1197" b="1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Neue Haas Grotesk Text Pro"/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Planilha1!$A$2:$A$6</cx:f>
        <cx:lvl ptCount="5">
          <cx:pt idx="0">BemTeVi Porto Alegre</cx:pt>
          <cx:pt idx="1">BemTeVi Caxias do Sul</cx:pt>
          <cx:pt idx="2">BemTeVi Joinville</cx:pt>
          <cx:pt idx="3">BemTeVi Curitiba</cx:pt>
          <cx:pt idx="4">BemTeVi Londrina</cx:pt>
        </cx:lvl>
      </cx:strDim>
      <cx:numDim type="val">
        <cx:f>Planilha1!$B$2:$B$6</cx:f>
        <cx:lvl ptCount="5" formatCode="#.##0">
          <cx:pt idx="0">7664784</cx:pt>
          <cx:pt idx="1">7496450</cx:pt>
          <cx:pt idx="2">6698635</cx:pt>
          <cx:pt idx="3">6393336</cx:pt>
          <cx:pt idx="4">6021707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pt-BR" sz="1862" b="0" i="0" u="none" strike="noStrike" baseline="0" dirty="0">
            <a:solidFill>
              <a:srgbClr val="000000">
                <a:lumMod val="65000"/>
                <a:lumOff val="35000"/>
              </a:srgbClr>
            </a:solidFill>
            <a:latin typeface="Neue Haas Grotesk Text Pro"/>
          </a:endParaRPr>
        </a:p>
      </cx:txPr>
    </cx:title>
    <cx:plotArea>
      <cx:plotAreaRegion>
        <cx:series layoutId="funnel" uniqueId="{43E88C2C-A492-46B3-BF2F-DA3775055AAC}">
          <cx:tx>
            <cx:txData>
              <cx:f>Planilha1!$B$1</cx:f>
              <cx:v>Categorias</cx:v>
            </cx:txData>
          </cx:tx>
          <cx:spPr>
            <a:solidFill>
              <a:schemeClr val="accent1"/>
            </a:solidFill>
          </cx:spPr>
          <cx:dataLabels>
            <cx:numFmt formatCode="0,0..&quot;M&quot;" sourceLinked="0"/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b="1">
                    <a:solidFill>
                      <a:schemeClr val="bg1"/>
                    </a:solidFill>
                  </a:defRPr>
                </a:pPr>
                <a:endParaRPr lang="pt-BR" sz="1197" b="1" i="0" u="none" strike="noStrike" baseline="0">
                  <a:solidFill>
                    <a:schemeClr val="bg1"/>
                  </a:solidFill>
                  <a:latin typeface="Neue Haas Grotesk Text Pro"/>
                </a:endParaRPr>
              </a:p>
            </cx:txPr>
            <cx:visibility seriesName="0" categoryName="0" value="1"/>
            <cx:separator>, </cx:separator>
            <cx:dataLabel idx="0">
              <cx:numFmt formatCode="0,0..&quot;M&quot;" sourceLinked="0"/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/>
                  </a:pPr>
                  <a:r>
                    <a:rPr lang="pt-BR" sz="1197" b="1" i="0" u="none" strike="noStrike" baseline="0">
                      <a:solidFill>
                        <a:schemeClr val="bg1"/>
                      </a:solidFill>
                      <a:latin typeface="Neue Haas Grotesk Text Pro"/>
                    </a:rPr>
                    <a:t>7,7M</a:t>
                  </a:r>
                </a:p>
              </cx:txPr>
              <cx:visibility seriesName="0" categoryName="0" value="1"/>
              <cx:separator>, </cx:separator>
            </cx:dataLabel>
          </cx:dataLabels>
          <cx:dataId val="0"/>
        </cx:series>
      </cx:plotAreaRegion>
      <cx:axis id="0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b="1"/>
            </a:pPr>
            <a:endParaRPr lang="pt-BR" sz="1197" b="1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Neue Haas Grotesk Text Pro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6072" y="1740246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86064032-F9A1-4C8F-9767-95725C0F1C11}"/>
              </a:ext>
            </a:extLst>
          </p:cNvPr>
          <p:cNvSpPr/>
          <p:nvPr userDrawn="1"/>
        </p:nvSpPr>
        <p:spPr>
          <a:xfrm rot="16200000">
            <a:off x="4087843" y="4111980"/>
            <a:ext cx="3962858" cy="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37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8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0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6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48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94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89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6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4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6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ressenza.com/es/2018/09/redes-sociales-digitales-quienes-las-controlan-como-usarlas-sin-que-nos-arrastren-existen-alternativas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E450F3-00EB-4519-AF8C-E69464A67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pt-BR" sz="4800" dirty="0"/>
              <a:t>Rede</a:t>
            </a:r>
            <a:br>
              <a:rPr lang="pt-BR" sz="4800" dirty="0"/>
            </a:br>
            <a:r>
              <a:rPr lang="pt-BR" sz="4800" dirty="0"/>
              <a:t>Bem-Te-Vi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CA5A58-99EF-4C14-A61F-35A6863BA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pt-BR" sz="2000" dirty="0"/>
              <a:t>Visão 2018 e desempenho de Metas -  2019</a:t>
            </a:r>
          </a:p>
        </p:txBody>
      </p:sp>
      <p:sp>
        <p:nvSpPr>
          <p:cNvPr id="11" name="!!accent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Gráfico 11" descr="Gráfico de barras com tendência ascendente estrutura de tópicos">
            <a:extLst>
              <a:ext uri="{FF2B5EF4-FFF2-40B4-BE49-F238E27FC236}">
                <a16:creationId xmlns:a16="http://schemas.microsoft.com/office/drawing/2014/main" id="{4A6BA218-B2E6-4F54-8330-1C859BEA9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963885"/>
            <a:ext cx="5323083" cy="532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44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9CBD6-508E-4117-84EE-0F920E65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chegaremos lá?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21603C-CD36-4217-9367-8DF2030C1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643" y="2615184"/>
            <a:ext cx="3713607" cy="3694176"/>
          </a:xfrm>
        </p:spPr>
        <p:txBody>
          <a:bodyPr/>
          <a:lstStyle/>
          <a:p>
            <a:r>
              <a:rPr lang="pt-BR" b="1" dirty="0"/>
              <a:t>Treinamento</a:t>
            </a:r>
            <a:r>
              <a:rPr lang="pt-BR" sz="1800" dirty="0"/>
              <a:t> nas lojas que estão com o </a:t>
            </a:r>
            <a:r>
              <a:rPr lang="pt-BR" b="1" dirty="0"/>
              <a:t>desempenho mais baixo </a:t>
            </a:r>
            <a:r>
              <a:rPr lang="pt-BR" sz="1800" dirty="0"/>
              <a:t>do que quando comparado ao ultimo trimestre ou primeiros três meses do ano anterior.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C40529A-4EB8-449E-B48D-626079E3DD34}"/>
              </a:ext>
            </a:extLst>
          </p:cNvPr>
          <p:cNvSpPr txBox="1"/>
          <p:nvPr/>
        </p:nvSpPr>
        <p:spPr>
          <a:xfrm>
            <a:off x="4342032" y="2615760"/>
            <a:ext cx="37152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/>
              <a:t>Incentivo</a:t>
            </a:r>
            <a:r>
              <a:rPr lang="pt-BR" dirty="0"/>
              <a:t> aos </a:t>
            </a:r>
            <a:r>
              <a:rPr lang="pt-BR" sz="2400" b="1" dirty="0"/>
              <a:t>vendedores</a:t>
            </a:r>
            <a:r>
              <a:rPr lang="pt-BR" dirty="0"/>
              <a:t> para que eles vendam </a:t>
            </a:r>
            <a:r>
              <a:rPr lang="pt-BR" sz="2400" b="1" dirty="0"/>
              <a:t>mais produtos</a:t>
            </a:r>
            <a:r>
              <a:rPr lang="pt-BR" dirty="0"/>
              <a:t> para os clientes </a:t>
            </a:r>
            <a:r>
              <a:rPr lang="pt-BR" sz="2400" b="1" dirty="0"/>
              <a:t>diversificando suas cestas </a:t>
            </a:r>
            <a:r>
              <a:rPr lang="pt-BR" dirty="0"/>
              <a:t>de mercado.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D43F6D-2755-4EEC-9BF4-A9E08F9B9200}"/>
              </a:ext>
            </a:extLst>
          </p:cNvPr>
          <p:cNvSpPr txBox="1"/>
          <p:nvPr/>
        </p:nvSpPr>
        <p:spPr>
          <a:xfrm>
            <a:off x="8057232" y="2615184"/>
            <a:ext cx="37152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/>
              <a:t>Programa de incentivo </a:t>
            </a:r>
            <a:r>
              <a:rPr lang="pt-BR" dirty="0"/>
              <a:t>à </a:t>
            </a:r>
            <a:r>
              <a:rPr lang="pt-BR" sz="2400" b="1" dirty="0"/>
              <a:t>compras</a:t>
            </a:r>
            <a:r>
              <a:rPr lang="pt-BR" dirty="0"/>
              <a:t>, quanto mais o cliente </a:t>
            </a:r>
            <a:r>
              <a:rPr lang="pt-BR" sz="2400" b="1" dirty="0"/>
              <a:t>comprar</a:t>
            </a:r>
            <a:r>
              <a:rPr lang="pt-BR" dirty="0"/>
              <a:t>, mais ele </a:t>
            </a:r>
            <a:r>
              <a:rPr lang="pt-BR" sz="2400" b="1" dirty="0"/>
              <a:t>tem</a:t>
            </a:r>
            <a:r>
              <a:rPr lang="pt-BR" dirty="0"/>
              <a:t> </a:t>
            </a:r>
            <a:r>
              <a:rPr lang="pt-BR" sz="2400" b="1" dirty="0"/>
              <a:t>benefícios</a:t>
            </a:r>
            <a:r>
              <a:rPr lang="pt-BR" dirty="0"/>
              <a:t> e </a:t>
            </a:r>
            <a:r>
              <a:rPr lang="pt-BR" sz="2400" b="1" dirty="0"/>
              <a:t>descontos</a:t>
            </a:r>
            <a:r>
              <a:rPr lang="pt-BR" dirty="0"/>
              <a:t>.</a:t>
            </a:r>
          </a:p>
        </p:txBody>
      </p:sp>
      <p:pic>
        <p:nvPicPr>
          <p:cNvPr id="8" name="Gráfico 7" descr="Braço musculoso estrutura de tópicos">
            <a:extLst>
              <a:ext uri="{FF2B5EF4-FFF2-40B4-BE49-F238E27FC236}">
                <a16:creationId xmlns:a16="http://schemas.microsoft.com/office/drawing/2014/main" id="{980ABA1E-4700-437F-9679-1776177CD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4878" y="5086350"/>
            <a:ext cx="914400" cy="914400"/>
          </a:xfrm>
          <a:prstGeom prst="rect">
            <a:avLst/>
          </a:prstGeom>
        </p:spPr>
      </p:pic>
      <p:pic>
        <p:nvPicPr>
          <p:cNvPr id="10" name="Gráfico 9" descr="Na mosca estrutura de tópicos">
            <a:extLst>
              <a:ext uri="{FF2B5EF4-FFF2-40B4-BE49-F238E27FC236}">
                <a16:creationId xmlns:a16="http://schemas.microsoft.com/office/drawing/2014/main" id="{025F9194-A10B-4AF8-BFAB-6A0E2DD1D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57632" y="5086350"/>
            <a:ext cx="914400" cy="914400"/>
          </a:xfrm>
          <a:prstGeom prst="rect">
            <a:avLst/>
          </a:prstGeom>
        </p:spPr>
      </p:pic>
      <p:pic>
        <p:nvPicPr>
          <p:cNvPr id="16" name="Gráfico 15" descr="Apresentação com lista de verificação estrutura de tópicos">
            <a:extLst>
              <a:ext uri="{FF2B5EF4-FFF2-40B4-BE49-F238E27FC236}">
                <a16:creationId xmlns:a16="http://schemas.microsoft.com/office/drawing/2014/main" id="{E69FCAF3-E426-4146-8E57-FBA28EE193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2124" y="50863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0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17875-F791-406B-B782-095EB92E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Oportunidade!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AC745F-1C1C-41AA-B6CD-75DEF71B8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57" y="2105162"/>
            <a:ext cx="11182350" cy="2379726"/>
          </a:xfrm>
        </p:spPr>
        <p:txBody>
          <a:bodyPr>
            <a:normAutofit fontScale="92500" lnSpcReduction="10000"/>
          </a:bodyPr>
          <a:lstStyle/>
          <a:p>
            <a:r>
              <a:rPr lang="pt-BR" sz="1800" dirty="0"/>
              <a:t>O </a:t>
            </a:r>
            <a:r>
              <a:rPr lang="pt-BR" b="1" dirty="0"/>
              <a:t>mix</a:t>
            </a:r>
            <a:r>
              <a:rPr lang="pt-BR" sz="1800" dirty="0"/>
              <a:t> de </a:t>
            </a:r>
            <a:r>
              <a:rPr lang="pt-BR" b="1" dirty="0"/>
              <a:t>produtos</a:t>
            </a:r>
            <a:r>
              <a:rPr lang="pt-BR" sz="1800" dirty="0"/>
              <a:t> ainda está muito voltado a consumo</a:t>
            </a:r>
            <a:r>
              <a:rPr lang="pt-BR" dirty="0"/>
              <a:t> </a:t>
            </a:r>
            <a:r>
              <a:rPr lang="pt-BR" b="1" dirty="0"/>
              <a:t>alimentício</a:t>
            </a:r>
            <a:r>
              <a:rPr lang="pt-BR" sz="1800" dirty="0"/>
              <a:t>, uma </a:t>
            </a:r>
            <a:r>
              <a:rPr lang="pt-BR" b="1" dirty="0"/>
              <a:t>opção</a:t>
            </a:r>
            <a:r>
              <a:rPr lang="pt-BR" sz="1800" dirty="0"/>
              <a:t> para a </a:t>
            </a:r>
            <a:r>
              <a:rPr lang="pt-BR" b="1" dirty="0"/>
              <a:t>cesta</a:t>
            </a:r>
            <a:r>
              <a:rPr lang="pt-BR" sz="1800" dirty="0"/>
              <a:t> de produtos do cliente ser </a:t>
            </a:r>
            <a:r>
              <a:rPr lang="pt-BR" b="1" dirty="0"/>
              <a:t>mais diversificada </a:t>
            </a:r>
            <a:r>
              <a:rPr lang="pt-BR" sz="1800" dirty="0"/>
              <a:t>é mostrar para ele que </a:t>
            </a:r>
            <a:r>
              <a:rPr lang="pt-BR" b="1" dirty="0"/>
              <a:t>lá existem mais coisas </a:t>
            </a:r>
            <a:r>
              <a:rPr lang="pt-BR" sz="1800" dirty="0"/>
              <a:t>além do que ele </a:t>
            </a:r>
            <a:r>
              <a:rPr lang="pt-BR" b="1" dirty="0"/>
              <a:t>compra normalmente</a:t>
            </a:r>
            <a:r>
              <a:rPr lang="pt-BR" sz="1800" b="1" dirty="0"/>
              <a:t>. </a:t>
            </a:r>
            <a:r>
              <a:rPr lang="pt-BR" sz="1800" dirty="0"/>
              <a:t>Isso pode ser feito com:</a:t>
            </a:r>
          </a:p>
          <a:p>
            <a:pPr marL="0" indent="0">
              <a:buNone/>
            </a:pPr>
            <a:br>
              <a:rPr lang="pt-BR" sz="1800" dirty="0"/>
            </a:br>
            <a:r>
              <a:rPr lang="pt-BR" sz="1800" dirty="0"/>
              <a:t>- SMS</a:t>
            </a:r>
            <a:br>
              <a:rPr lang="pt-BR" sz="1800" dirty="0"/>
            </a:br>
            <a:r>
              <a:rPr lang="pt-BR" sz="1800" dirty="0"/>
              <a:t>- Disparos de e-mails</a:t>
            </a:r>
            <a:br>
              <a:rPr lang="pt-BR" sz="1800" dirty="0"/>
            </a:br>
            <a:r>
              <a:rPr lang="pt-BR" sz="1800" dirty="0"/>
              <a:t>- Redes Sociais</a:t>
            </a:r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B971A359-943F-4774-9619-C36B349ECD7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00150" y="3960624"/>
            <a:ext cx="3082537" cy="1985517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19A3841-AC69-40EF-9200-BF322C547B91}"/>
              </a:ext>
            </a:extLst>
          </p:cNvPr>
          <p:cNvSpPr txBox="1">
            <a:spLocks/>
          </p:cNvSpPr>
          <p:nvPr/>
        </p:nvSpPr>
        <p:spPr>
          <a:xfrm>
            <a:off x="608457" y="4299426"/>
            <a:ext cx="11078718" cy="2379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339832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B50A1-CCBC-4743-9E24-2D3209E57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esperamos?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FB365C-D633-48CC-8D56-679CC4E82F3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91417" y="2629177"/>
            <a:ext cx="4492279" cy="2761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Manter</a:t>
            </a:r>
            <a:r>
              <a:rPr lang="pt-BR" sz="1800" b="1" dirty="0"/>
              <a:t> </a:t>
            </a:r>
            <a:r>
              <a:rPr lang="pt-BR" sz="1800" dirty="0"/>
              <a:t>o </a:t>
            </a:r>
            <a:r>
              <a:rPr lang="pt-BR" b="1" dirty="0"/>
              <a:t>volume</a:t>
            </a:r>
            <a:r>
              <a:rPr lang="pt-BR" sz="1800" dirty="0"/>
              <a:t> de vendas </a:t>
            </a:r>
            <a:r>
              <a:rPr lang="pt-BR" b="1" dirty="0"/>
              <a:t>anual</a:t>
            </a:r>
            <a:r>
              <a:rPr lang="pt-BR" sz="1800" dirty="0"/>
              <a:t> de </a:t>
            </a:r>
            <a:r>
              <a:rPr lang="pt-BR" b="1" dirty="0"/>
              <a:t>40 Milhões</a:t>
            </a:r>
            <a:r>
              <a:rPr lang="pt-BR" sz="1800" dirty="0"/>
              <a:t>. </a:t>
            </a:r>
          </a:p>
          <a:p>
            <a:r>
              <a:rPr lang="pt-BR" sz="1800" dirty="0"/>
              <a:t>Mais</a:t>
            </a:r>
            <a:r>
              <a:rPr lang="pt-BR" b="1" dirty="0"/>
              <a:t> lojas </a:t>
            </a:r>
            <a:r>
              <a:rPr lang="pt-BR" sz="1800" dirty="0"/>
              <a:t>sejam </a:t>
            </a:r>
            <a:r>
              <a:rPr lang="pt-BR" b="1" dirty="0"/>
              <a:t>visitadas</a:t>
            </a:r>
            <a:r>
              <a:rPr lang="pt-BR" sz="1800" dirty="0"/>
              <a:t> </a:t>
            </a:r>
          </a:p>
          <a:p>
            <a:r>
              <a:rPr lang="pt-BR" b="1" dirty="0"/>
              <a:t>Clientes</a:t>
            </a:r>
            <a:r>
              <a:rPr lang="pt-BR" sz="1800" dirty="0"/>
              <a:t> com </a:t>
            </a:r>
            <a:r>
              <a:rPr lang="pt-BR" b="1" dirty="0"/>
              <a:t>mais produtos diversificados</a:t>
            </a:r>
            <a:r>
              <a:rPr lang="pt-BR" sz="1800" dirty="0"/>
              <a:t> em sua </a:t>
            </a:r>
            <a:r>
              <a:rPr lang="pt-BR" b="1" dirty="0"/>
              <a:t>cesta</a:t>
            </a:r>
            <a:r>
              <a:rPr lang="pt-BR" sz="1800" dirty="0"/>
              <a:t> de </a:t>
            </a:r>
            <a:r>
              <a:rPr lang="pt-BR" b="1" dirty="0"/>
              <a:t>mercado</a:t>
            </a:r>
            <a:r>
              <a:rPr lang="pt-BR" sz="1800" dirty="0"/>
              <a:t>.</a:t>
            </a:r>
          </a:p>
        </p:txBody>
      </p:sp>
      <p:pic>
        <p:nvPicPr>
          <p:cNvPr id="6" name="Gráfico 5" descr="Classificação 3 estrelas com preenchimento sólido">
            <a:extLst>
              <a:ext uri="{FF2B5EF4-FFF2-40B4-BE49-F238E27FC236}">
                <a16:creationId xmlns:a16="http://schemas.microsoft.com/office/drawing/2014/main" id="{61AA8000-84DE-4F8F-BDCF-7621F6A01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2150" y="1728216"/>
            <a:ext cx="41338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9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46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6" name="Rectangle 4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857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6B6129-981C-4BA0-855C-D34B8CD59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510" y="978619"/>
            <a:ext cx="5991244" cy="11064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Agenda</a:t>
            </a:r>
          </a:p>
        </p:txBody>
      </p:sp>
      <p:pic>
        <p:nvPicPr>
          <p:cNvPr id="42" name="Gráfico 41" descr="Gráfico de barras com tendência ascendente estrutura de tópicos">
            <a:extLst>
              <a:ext uri="{FF2B5EF4-FFF2-40B4-BE49-F238E27FC236}">
                <a16:creationId xmlns:a16="http://schemas.microsoft.com/office/drawing/2014/main" id="{154683E0-8710-4D37-922D-9D9692EC1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528" y="1361884"/>
            <a:ext cx="4033647" cy="4033647"/>
          </a:xfrm>
          <a:prstGeom prst="rect">
            <a:avLst/>
          </a:prstGeom>
        </p:spPr>
      </p:pic>
      <p:sp>
        <p:nvSpPr>
          <p:cNvPr id="57" name="Rectangle 50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9848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2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859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A9C811-1EA4-4A13-A66E-08C443605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861" y="2252870"/>
            <a:ext cx="5993892" cy="3560251"/>
          </a:xfrm>
        </p:spPr>
        <p:txBody>
          <a:bodyPr vert="horz" lIns="91440" tIns="45720" rIns="91440" bIns="45720" rtlCol="0">
            <a:normAutofit/>
          </a:bodyPr>
          <a:lstStyle/>
          <a:p>
            <a:pPr marL="571500" indent="-342900">
              <a:buFont typeface="+mj-lt"/>
              <a:buAutoNum type="arabicPeriod"/>
            </a:pPr>
            <a:r>
              <a:rPr lang="en-US" sz="1800" dirty="0"/>
              <a:t>Resumo 2018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800" dirty="0"/>
              <a:t>Cenário ano atual 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800" dirty="0"/>
              <a:t>Comportamento do cliente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800" dirty="0"/>
              <a:t>Como estamos caminhando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800" dirty="0"/>
              <a:t>Metas para 2019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800" dirty="0"/>
              <a:t>Como chegaremos lá?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800" dirty="0"/>
              <a:t>Oportunidade!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800" dirty="0"/>
              <a:t>O que esperamos?</a:t>
            </a:r>
          </a:p>
        </p:txBody>
      </p:sp>
    </p:spTree>
    <p:extLst>
      <p:ext uri="{BB962C8B-B14F-4D97-AF65-F5344CB8AC3E}">
        <p14:creationId xmlns:p14="http://schemas.microsoft.com/office/powerpoint/2010/main" val="332971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8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7" name="Rectangle 4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E1F6C840-2FE5-4007-920A-110103AB2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0" y="405575"/>
            <a:ext cx="6430414" cy="1371600"/>
          </a:xfrm>
        </p:spPr>
        <p:txBody>
          <a:bodyPr anchor="ctr">
            <a:normAutofit/>
          </a:bodyPr>
          <a:lstStyle/>
          <a:p>
            <a:r>
              <a:rPr lang="pt-BR" sz="4000" dirty="0"/>
              <a:t>2018</a:t>
            </a:r>
          </a:p>
        </p:txBody>
      </p:sp>
      <p:sp>
        <p:nvSpPr>
          <p:cNvPr id="34" name="Subtítulo 33">
            <a:extLst>
              <a:ext uri="{FF2B5EF4-FFF2-40B4-BE49-F238E27FC236}">
                <a16:creationId xmlns:a16="http://schemas.microsoft.com/office/drawing/2014/main" id="{F333635F-F2FF-48AC-9902-A3BDF4D45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796" y="498698"/>
            <a:ext cx="2893382" cy="1185353"/>
          </a:xfrm>
        </p:spPr>
        <p:txBody>
          <a:bodyPr anchor="ctr">
            <a:normAutofit/>
          </a:bodyPr>
          <a:lstStyle/>
          <a:p>
            <a:r>
              <a:rPr lang="pt-BR" sz="1600" b="1" dirty="0"/>
              <a:t>Volume, Faturamento e Ticket Médio de Vendas Mensais</a:t>
            </a:r>
          </a:p>
        </p:txBody>
      </p:sp>
      <p:sp>
        <p:nvSpPr>
          <p:cNvPr id="48" name="Rectangle 4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3" name="Espaço Reservado para Conteúdo 32">
            <a:extLst>
              <a:ext uri="{FF2B5EF4-FFF2-40B4-BE49-F238E27FC236}">
                <a16:creationId xmlns:a16="http://schemas.microsoft.com/office/drawing/2014/main" id="{2FBD38CB-D46E-4010-AA7E-1EDB8CF1C20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26191914"/>
              </p:ext>
            </p:extLst>
          </p:nvPr>
        </p:nvGraphicFramePr>
        <p:xfrm>
          <a:off x="553059" y="2038051"/>
          <a:ext cx="5542941" cy="2288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2" name="Espaço Reservado para Conteúdo 32">
            <a:extLst>
              <a:ext uri="{FF2B5EF4-FFF2-40B4-BE49-F238E27FC236}">
                <a16:creationId xmlns:a16="http://schemas.microsoft.com/office/drawing/2014/main" id="{7B9B24AF-15E1-4763-9B79-F2E4D045A6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6261737"/>
              </p:ext>
            </p:extLst>
          </p:nvPr>
        </p:nvGraphicFramePr>
        <p:xfrm>
          <a:off x="6105961" y="2048845"/>
          <a:ext cx="5542941" cy="2277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Espaço Reservado para Conteúdo 8">
            <a:extLst>
              <a:ext uri="{FF2B5EF4-FFF2-40B4-BE49-F238E27FC236}">
                <a16:creationId xmlns:a16="http://schemas.microsoft.com/office/drawing/2014/main" id="{477011AF-B694-4640-BECC-4F732F5469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481991"/>
              </p:ext>
            </p:extLst>
          </p:nvPr>
        </p:nvGraphicFramePr>
        <p:xfrm>
          <a:off x="622800" y="4436880"/>
          <a:ext cx="11026101" cy="1982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2374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1F6C840-2FE5-4007-920A-110103AB2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0" y="405575"/>
            <a:ext cx="6430414" cy="1371600"/>
          </a:xfrm>
        </p:spPr>
        <p:txBody>
          <a:bodyPr anchor="ctr">
            <a:normAutofit/>
          </a:bodyPr>
          <a:lstStyle/>
          <a:p>
            <a:r>
              <a:rPr lang="pt-BR" sz="4000" dirty="0"/>
              <a:t>2019</a:t>
            </a:r>
          </a:p>
        </p:txBody>
      </p:sp>
      <p:sp>
        <p:nvSpPr>
          <p:cNvPr id="34" name="Subtítulo 33">
            <a:extLst>
              <a:ext uri="{FF2B5EF4-FFF2-40B4-BE49-F238E27FC236}">
                <a16:creationId xmlns:a16="http://schemas.microsoft.com/office/drawing/2014/main" id="{F333635F-F2FF-48AC-9902-A3BDF4D45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796" y="498698"/>
            <a:ext cx="2893382" cy="1185353"/>
          </a:xfrm>
        </p:spPr>
        <p:txBody>
          <a:bodyPr anchor="ctr">
            <a:normAutofit/>
          </a:bodyPr>
          <a:lstStyle/>
          <a:p>
            <a:r>
              <a:rPr lang="pt-BR" sz="1600" b="1" dirty="0"/>
              <a:t>Volume, Faturamento e Ticket Médio de Vendas Mensais</a:t>
            </a:r>
          </a:p>
        </p:txBody>
      </p:sp>
      <p:graphicFrame>
        <p:nvGraphicFramePr>
          <p:cNvPr id="33" name="Espaço Reservado para Conteúdo 32">
            <a:extLst>
              <a:ext uri="{FF2B5EF4-FFF2-40B4-BE49-F238E27FC236}">
                <a16:creationId xmlns:a16="http://schemas.microsoft.com/office/drawing/2014/main" id="{2FBD38CB-D46E-4010-AA7E-1EDB8CF1C20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98461562"/>
              </p:ext>
            </p:extLst>
          </p:nvPr>
        </p:nvGraphicFramePr>
        <p:xfrm>
          <a:off x="675109" y="1845767"/>
          <a:ext cx="5083523" cy="2198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2" name="Espaço Reservado para Conteúdo 32">
            <a:extLst>
              <a:ext uri="{FF2B5EF4-FFF2-40B4-BE49-F238E27FC236}">
                <a16:creationId xmlns:a16="http://schemas.microsoft.com/office/drawing/2014/main" id="{7B9B24AF-15E1-4763-9B79-F2E4D045A6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5999307"/>
              </p:ext>
            </p:extLst>
          </p:nvPr>
        </p:nvGraphicFramePr>
        <p:xfrm>
          <a:off x="6507746" y="1845767"/>
          <a:ext cx="5083523" cy="2198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Espaço Reservado para Conteúdo 8">
            <a:extLst>
              <a:ext uri="{FF2B5EF4-FFF2-40B4-BE49-F238E27FC236}">
                <a16:creationId xmlns:a16="http://schemas.microsoft.com/office/drawing/2014/main" id="{B749F083-318C-4C92-A7AA-30472EC41F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4916750"/>
              </p:ext>
            </p:extLst>
          </p:nvPr>
        </p:nvGraphicFramePr>
        <p:xfrm>
          <a:off x="675109" y="4640882"/>
          <a:ext cx="5083519" cy="2069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Colchete Duplo 10">
            <a:extLst>
              <a:ext uri="{FF2B5EF4-FFF2-40B4-BE49-F238E27FC236}">
                <a16:creationId xmlns:a16="http://schemas.microsoft.com/office/drawing/2014/main" id="{6E716A6A-F372-482F-815E-00264C71897E}"/>
              </a:ext>
            </a:extLst>
          </p:cNvPr>
          <p:cNvSpPr/>
          <p:nvPr/>
        </p:nvSpPr>
        <p:spPr>
          <a:xfrm>
            <a:off x="6507746" y="4564020"/>
            <a:ext cx="5083515" cy="1795282"/>
          </a:xfrm>
          <a:prstGeom prst="bracketPair">
            <a:avLst/>
          </a:prstGeom>
          <a:solidFill>
            <a:schemeClr val="bg1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Importante:</a:t>
            </a:r>
          </a:p>
          <a:p>
            <a:pPr algn="ctr"/>
            <a:endParaRPr lang="pt-BR" sz="1400" dirty="0"/>
          </a:p>
          <a:p>
            <a:pPr algn="ctr"/>
            <a:endParaRPr lang="pt-BR" sz="1400" dirty="0"/>
          </a:p>
          <a:p>
            <a:pPr algn="ctr"/>
            <a:r>
              <a:rPr lang="pt-BR" sz="1400" dirty="0"/>
              <a:t>Percebe-se que o ticket médio independe da quantidade vendida, mas sim da categoria do produto vendido.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D42C5B83-7984-47CD-ACED-A37E0218F784}"/>
              </a:ext>
            </a:extLst>
          </p:cNvPr>
          <p:cNvCxnSpPr>
            <a:cxnSpLocks/>
          </p:cNvCxnSpPr>
          <p:nvPr/>
        </p:nvCxnSpPr>
        <p:spPr>
          <a:xfrm>
            <a:off x="675109" y="4128117"/>
            <a:ext cx="10916160" cy="0"/>
          </a:xfrm>
          <a:prstGeom prst="line">
            <a:avLst/>
          </a:prstGeom>
          <a:ln w="9525" cap="flat" cmpd="sng" algn="ctr">
            <a:solidFill>
              <a:schemeClr val="tx2">
                <a:lumMod val="10000"/>
                <a:lumOff val="9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38F4F88-061F-4BAC-BF9D-91F555CC3120}"/>
              </a:ext>
            </a:extLst>
          </p:cNvPr>
          <p:cNvCxnSpPr>
            <a:cxnSpLocks/>
          </p:cNvCxnSpPr>
          <p:nvPr/>
        </p:nvCxnSpPr>
        <p:spPr>
          <a:xfrm>
            <a:off x="6063455" y="1926454"/>
            <a:ext cx="0" cy="4783546"/>
          </a:xfrm>
          <a:prstGeom prst="line">
            <a:avLst/>
          </a:prstGeom>
          <a:ln w="9525" cap="flat" cmpd="sng" algn="ctr">
            <a:solidFill>
              <a:schemeClr val="tx2">
                <a:lumMod val="10000"/>
                <a:lumOff val="9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94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8DEDA-25DC-4A0B-8C7A-652268A4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Cinco categorias de produtos mais vendidos no 1º Tri de 2019</a:t>
            </a:r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11" name="Espaço Reservado para Conteúdo 10">
                <a:extLst>
                  <a:ext uri="{FF2B5EF4-FFF2-40B4-BE49-F238E27FC236}">
                    <a16:creationId xmlns:a16="http://schemas.microsoft.com/office/drawing/2014/main" id="{BD661BF4-1691-449D-B886-B4053345D72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92877238"/>
                  </p:ext>
                </p:extLst>
              </p:nvPr>
            </p:nvGraphicFramePr>
            <p:xfrm>
              <a:off x="1116013" y="2478088"/>
              <a:ext cx="5732461" cy="369411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1" name="Espaço Reservado para Conteúdo 10">
                <a:extLst>
                  <a:ext uri="{FF2B5EF4-FFF2-40B4-BE49-F238E27FC236}">
                    <a16:creationId xmlns:a16="http://schemas.microsoft.com/office/drawing/2014/main" id="{BD661BF4-1691-449D-B886-B4053345D7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6013" y="2478088"/>
                <a:ext cx="5732461" cy="3694112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88F59C4D-847D-4C57-AF5F-9771494A29BF}"/>
              </a:ext>
            </a:extLst>
          </p:cNvPr>
          <p:cNvSpPr txBox="1"/>
          <p:nvPr/>
        </p:nvSpPr>
        <p:spPr>
          <a:xfrm>
            <a:off x="7578776" y="2893983"/>
            <a:ext cx="319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As </a:t>
            </a:r>
            <a:r>
              <a:rPr lang="pt-BR" sz="2400" b="1" dirty="0"/>
              <a:t>categorias</a:t>
            </a:r>
            <a:r>
              <a:rPr lang="pt-BR" sz="1800" dirty="0"/>
              <a:t> mais </a:t>
            </a:r>
            <a:r>
              <a:rPr lang="pt-BR" sz="2400" b="1" dirty="0"/>
              <a:t>compradas</a:t>
            </a:r>
            <a:r>
              <a:rPr lang="pt-BR" sz="1800" b="1" dirty="0"/>
              <a:t> </a:t>
            </a:r>
            <a:r>
              <a:rPr lang="pt-BR" sz="1800" dirty="0"/>
              <a:t>pelos </a:t>
            </a:r>
            <a:r>
              <a:rPr lang="pt-BR" sz="2400" b="1" dirty="0"/>
              <a:t>clientes</a:t>
            </a:r>
            <a:r>
              <a:rPr lang="pt-BR" sz="1800" dirty="0"/>
              <a:t> são dentro do setor </a:t>
            </a:r>
            <a:r>
              <a:rPr lang="pt-BR" sz="2400" b="1" dirty="0"/>
              <a:t>alimentício</a:t>
            </a:r>
            <a:r>
              <a:rPr lang="pt-BR" sz="1800" dirty="0"/>
              <a:t>, o que pode-se entender que o consumidor já está bem </a:t>
            </a:r>
            <a:r>
              <a:rPr lang="pt-BR" sz="2400" b="1" dirty="0"/>
              <a:t>decidido</a:t>
            </a:r>
            <a:r>
              <a:rPr lang="pt-BR" sz="1800" dirty="0"/>
              <a:t> quando ele entra na loja.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866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8DEDA-25DC-4A0B-8C7A-652268A4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Cinco lojas com mais vendas no 1º Tri de 2019</a:t>
            </a:r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11" name="Espaço Reservado para Conteúdo 10">
                <a:extLst>
                  <a:ext uri="{FF2B5EF4-FFF2-40B4-BE49-F238E27FC236}">
                    <a16:creationId xmlns:a16="http://schemas.microsoft.com/office/drawing/2014/main" id="{BD661BF4-1691-449D-B886-B4053345D72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55048973"/>
                  </p:ext>
                </p:extLst>
              </p:nvPr>
            </p:nvGraphicFramePr>
            <p:xfrm>
              <a:off x="581025" y="2478088"/>
              <a:ext cx="5514975" cy="369411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1" name="Espaço Reservado para Conteúdo 10">
                <a:extLst>
                  <a:ext uri="{FF2B5EF4-FFF2-40B4-BE49-F238E27FC236}">
                    <a16:creationId xmlns:a16="http://schemas.microsoft.com/office/drawing/2014/main" id="{BD661BF4-1691-449D-B886-B4053345D7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025" y="2478088"/>
                <a:ext cx="5514975" cy="3694112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D17A867A-958A-4B99-9B55-8B644B74C8EA}"/>
              </a:ext>
            </a:extLst>
          </p:cNvPr>
          <p:cNvSpPr txBox="1"/>
          <p:nvPr/>
        </p:nvSpPr>
        <p:spPr>
          <a:xfrm>
            <a:off x="7715251" y="2932082"/>
            <a:ext cx="32289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As </a:t>
            </a:r>
            <a:r>
              <a:rPr lang="pt-BR" sz="2400" b="1" dirty="0"/>
              <a:t>lojas </a:t>
            </a:r>
            <a:r>
              <a:rPr lang="pt-BR" dirty="0"/>
              <a:t>com</a:t>
            </a:r>
            <a:r>
              <a:rPr lang="pt-BR" sz="1800" dirty="0"/>
              <a:t> mais </a:t>
            </a:r>
            <a:r>
              <a:rPr lang="pt-BR" sz="2400" b="1" dirty="0"/>
              <a:t>vendas</a:t>
            </a:r>
            <a:r>
              <a:rPr lang="pt-BR" sz="1800" b="1" dirty="0"/>
              <a:t> </a:t>
            </a:r>
            <a:r>
              <a:rPr lang="pt-BR" sz="1800" dirty="0"/>
              <a:t>estão bem </a:t>
            </a:r>
            <a:r>
              <a:rPr lang="pt-BR" sz="2400" b="1" dirty="0"/>
              <a:t>distribuídas</a:t>
            </a:r>
            <a:r>
              <a:rPr lang="pt-BR" sz="1800" dirty="0"/>
              <a:t> entre os </a:t>
            </a:r>
            <a:r>
              <a:rPr lang="pt-BR" dirty="0"/>
              <a:t>três estados do </a:t>
            </a:r>
            <a:r>
              <a:rPr lang="pt-BR" sz="2400" b="1" dirty="0"/>
              <a:t>Sul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999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6D178B02-220E-4E94-A96E-ED660EA9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Comportamento do Cliente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C368B795-9530-49C6-9B6D-AD4EB7763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3243369" cy="402043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O </a:t>
            </a:r>
            <a:r>
              <a:rPr lang="en-US" b="1" dirty="0"/>
              <a:t>Ticket Médio </a:t>
            </a:r>
            <a:r>
              <a:rPr lang="en-US" sz="1800" dirty="0"/>
              <a:t>de cada </a:t>
            </a:r>
            <a:r>
              <a:rPr lang="en-US" b="1" dirty="0"/>
              <a:t>cliente</a:t>
            </a:r>
            <a:r>
              <a:rPr lang="en-US" sz="1800" dirty="0"/>
              <a:t> está por volta de </a:t>
            </a:r>
            <a:r>
              <a:rPr lang="en-US" b="1" dirty="0"/>
              <a:t>R$ 8,38</a:t>
            </a:r>
            <a:r>
              <a:rPr lang="en-US" sz="1800" dirty="0"/>
              <a:t>, ou seja, </a:t>
            </a:r>
            <a:r>
              <a:rPr lang="en-US" b="1" dirty="0"/>
              <a:t>4% </a:t>
            </a:r>
            <a:r>
              <a:rPr lang="en-US" sz="1800" dirty="0"/>
              <a:t>acima do que o </a:t>
            </a:r>
            <a:r>
              <a:rPr lang="en-US" b="1" dirty="0"/>
              <a:t>realizado </a:t>
            </a:r>
            <a:r>
              <a:rPr lang="en-US" sz="1800" dirty="0"/>
              <a:t>na mesma época</a:t>
            </a:r>
            <a:r>
              <a:rPr lang="en-US" b="1" dirty="0"/>
              <a:t> </a:t>
            </a:r>
            <a:r>
              <a:rPr lang="en-US" sz="1800" dirty="0"/>
              <a:t>do </a:t>
            </a:r>
            <a:r>
              <a:rPr lang="en-US" b="1" dirty="0"/>
              <a:t>ano anterior</a:t>
            </a:r>
          </a:p>
        </p:txBody>
      </p:sp>
      <p:sp>
        <p:nvSpPr>
          <p:cNvPr id="35" name="Espaço Reservado para Texto 7">
            <a:extLst>
              <a:ext uri="{FF2B5EF4-FFF2-40B4-BE49-F238E27FC236}">
                <a16:creationId xmlns:a16="http://schemas.microsoft.com/office/drawing/2014/main" id="{FD57B8D8-A0B8-4A80-9504-C7155DBA4A14}"/>
              </a:ext>
            </a:extLst>
          </p:cNvPr>
          <p:cNvSpPr txBox="1">
            <a:spLocks/>
          </p:cNvSpPr>
          <p:nvPr/>
        </p:nvSpPr>
        <p:spPr>
          <a:xfrm>
            <a:off x="6656713" y="2478024"/>
            <a:ext cx="3517097" cy="3390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 </a:t>
            </a:r>
            <a:r>
              <a:rPr lang="en-US" b="1" dirty="0"/>
              <a:t>Quantidade Média </a:t>
            </a:r>
            <a:r>
              <a:rPr lang="en-US" sz="1800" dirty="0"/>
              <a:t>de produto que cada </a:t>
            </a:r>
            <a:r>
              <a:rPr lang="en-US" b="1" dirty="0"/>
              <a:t>cliente</a:t>
            </a:r>
            <a:r>
              <a:rPr lang="en-US" sz="1800" dirty="0"/>
              <a:t> compra é de </a:t>
            </a:r>
            <a:r>
              <a:rPr lang="en-US" b="1" dirty="0"/>
              <a:t>4 itens</a:t>
            </a:r>
            <a:r>
              <a:rPr lang="en-US" sz="1800" dirty="0"/>
              <a:t>, essa </a:t>
            </a:r>
            <a:r>
              <a:rPr lang="en-US" b="1" dirty="0"/>
              <a:t>media</a:t>
            </a:r>
            <a:r>
              <a:rPr lang="en-US" sz="1800" dirty="0"/>
              <a:t> se </a:t>
            </a:r>
            <a:r>
              <a:rPr lang="en-US" b="1" dirty="0"/>
              <a:t>manteve</a:t>
            </a:r>
            <a:r>
              <a:rPr lang="en-US" sz="1800" dirty="0"/>
              <a:t> quando </a:t>
            </a:r>
            <a:r>
              <a:rPr lang="en-US" b="1" dirty="0"/>
              <a:t>comparado</a:t>
            </a:r>
            <a:r>
              <a:rPr lang="en-US" sz="1800" dirty="0"/>
              <a:t> ao mesmo </a:t>
            </a:r>
            <a:r>
              <a:rPr lang="en-US" b="1" dirty="0"/>
              <a:t>período</a:t>
            </a:r>
            <a:r>
              <a:rPr lang="en-US" sz="1800" dirty="0"/>
              <a:t> do </a:t>
            </a:r>
            <a:r>
              <a:rPr lang="en-US" b="1" dirty="0"/>
              <a:t>ano anterior</a:t>
            </a:r>
            <a:r>
              <a:rPr lang="en-US" sz="1800" dirty="0"/>
              <a:t>.</a:t>
            </a:r>
            <a:endParaRPr lang="en-US" b="1" dirty="0"/>
          </a:p>
        </p:txBody>
      </p:sp>
      <p:pic>
        <p:nvPicPr>
          <p:cNvPr id="31" name="Gráfico 30" descr="Carrinho de compras com preenchimento sólido">
            <a:extLst>
              <a:ext uri="{FF2B5EF4-FFF2-40B4-BE49-F238E27FC236}">
                <a16:creationId xmlns:a16="http://schemas.microsoft.com/office/drawing/2014/main" id="{6BAE05A8-E7B0-41FE-A5BF-131DD246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4828" y="4881210"/>
            <a:ext cx="1728215" cy="1728215"/>
          </a:xfrm>
          <a:prstGeom prst="rect">
            <a:avLst/>
          </a:prstGeom>
        </p:spPr>
      </p:pic>
      <p:pic>
        <p:nvPicPr>
          <p:cNvPr id="37" name="Gráfico 36" descr="Sacola de compras estrutura de tópicos">
            <a:extLst>
              <a:ext uri="{FF2B5EF4-FFF2-40B4-BE49-F238E27FC236}">
                <a16:creationId xmlns:a16="http://schemas.microsoft.com/office/drawing/2014/main" id="{AA747505-9F30-4342-946F-8B4C141C9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73810" y="4770239"/>
            <a:ext cx="1728215" cy="172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57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3B08D7-234F-467E-A605-86A1624FD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pt-BR" dirty="0"/>
              <a:t>Como estamos caminhando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B04AB428-8988-400F-983B-F22F50FF02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435455"/>
              </p:ext>
            </p:extLst>
          </p:nvPr>
        </p:nvGraphicFramePr>
        <p:xfrm>
          <a:off x="996952" y="1760389"/>
          <a:ext cx="10198096" cy="3337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5D8CE7E3-877C-4F5E-B8DF-8372EAB7D7DA}"/>
              </a:ext>
            </a:extLst>
          </p:cNvPr>
          <p:cNvSpPr txBox="1"/>
          <p:nvPr/>
        </p:nvSpPr>
        <p:spPr>
          <a:xfrm>
            <a:off x="572655" y="5362112"/>
            <a:ext cx="11222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Apesar</a:t>
            </a:r>
            <a:r>
              <a:rPr lang="pt-BR" dirty="0"/>
              <a:t> do </a:t>
            </a:r>
            <a:r>
              <a:rPr lang="pt-BR" sz="2400" b="1" dirty="0"/>
              <a:t>último</a:t>
            </a:r>
            <a:r>
              <a:rPr lang="pt-BR" dirty="0"/>
              <a:t> trimestre </a:t>
            </a:r>
            <a:r>
              <a:rPr lang="pt-BR" sz="2400" b="1" dirty="0"/>
              <a:t>de 2018 </a:t>
            </a:r>
            <a:r>
              <a:rPr lang="pt-BR" dirty="0"/>
              <a:t>ter sido bastante </a:t>
            </a:r>
            <a:r>
              <a:rPr lang="pt-BR" sz="2400" b="1" dirty="0"/>
              <a:t>positivo</a:t>
            </a:r>
            <a:r>
              <a:rPr lang="pt-BR" dirty="0"/>
              <a:t>, a tendência para este ano de 2019, é que os </a:t>
            </a:r>
            <a:r>
              <a:rPr lang="pt-BR" sz="2400" b="1" dirty="0"/>
              <a:t>volumes de vendas se mantenham estáveis </a:t>
            </a:r>
            <a:r>
              <a:rPr lang="pt-BR" dirty="0"/>
              <a:t>por questões </a:t>
            </a:r>
            <a:r>
              <a:rPr lang="pt-BR" sz="2400" b="1" dirty="0"/>
              <a:t>econômicas</a:t>
            </a:r>
            <a:r>
              <a:rPr lang="pt-BR" dirty="0"/>
              <a:t> do cenário atual.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75810ED-3C0B-43A9-970A-86B57F5AFF9F}"/>
              </a:ext>
            </a:extLst>
          </p:cNvPr>
          <p:cNvSpPr txBox="1"/>
          <p:nvPr/>
        </p:nvSpPr>
        <p:spPr>
          <a:xfrm>
            <a:off x="0" y="6557578"/>
            <a:ext cx="44037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**Previsão de vendas realizadas, de acordo com o histórico dos últimos meses.</a:t>
            </a:r>
          </a:p>
        </p:txBody>
      </p:sp>
    </p:spTree>
    <p:extLst>
      <p:ext uri="{BB962C8B-B14F-4D97-AF65-F5344CB8AC3E}">
        <p14:creationId xmlns:p14="http://schemas.microsoft.com/office/powerpoint/2010/main" val="3588844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B08D7-234F-467E-A605-86A1624FD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pt-BR" dirty="0"/>
              <a:t>Metas para 2019</a:t>
            </a:r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3E299B17-DBBF-44AB-B63F-201B2B88F0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064937"/>
              </p:ext>
            </p:extLst>
          </p:nvPr>
        </p:nvGraphicFramePr>
        <p:xfrm>
          <a:off x="1099777" y="1945428"/>
          <a:ext cx="5281973" cy="4483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CaixaDeTexto 19">
            <a:extLst>
              <a:ext uri="{FF2B5EF4-FFF2-40B4-BE49-F238E27FC236}">
                <a16:creationId xmlns:a16="http://schemas.microsoft.com/office/drawing/2014/main" id="{766737F2-32CC-45A7-8A60-D22F2A47765C}"/>
              </a:ext>
            </a:extLst>
          </p:cNvPr>
          <p:cNvSpPr txBox="1"/>
          <p:nvPr/>
        </p:nvSpPr>
        <p:spPr>
          <a:xfrm>
            <a:off x="7867650" y="2800351"/>
            <a:ext cx="3086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</a:t>
            </a:r>
            <a:r>
              <a:rPr lang="pt-BR" sz="2400" b="1" dirty="0"/>
              <a:t>2019</a:t>
            </a:r>
            <a:r>
              <a:rPr lang="pt-BR" dirty="0"/>
              <a:t>, estamos </a:t>
            </a:r>
            <a:r>
              <a:rPr lang="pt-BR" sz="2400" b="1" dirty="0"/>
              <a:t>prevendo </a:t>
            </a:r>
            <a:r>
              <a:rPr lang="pt-BR" dirty="0"/>
              <a:t>que o </a:t>
            </a:r>
            <a:r>
              <a:rPr lang="pt-BR" sz="2400" b="1" dirty="0"/>
              <a:t>volume</a:t>
            </a:r>
            <a:r>
              <a:rPr lang="pt-BR" dirty="0"/>
              <a:t> total anual de </a:t>
            </a:r>
            <a:r>
              <a:rPr lang="pt-BR" sz="2400" b="1" dirty="0"/>
              <a:t>vendas</a:t>
            </a:r>
            <a:r>
              <a:rPr lang="pt-BR" dirty="0"/>
              <a:t> seja por volta de </a:t>
            </a:r>
            <a:r>
              <a:rPr lang="pt-BR" sz="2400" b="1" dirty="0"/>
              <a:t>40 Milhões</a:t>
            </a:r>
            <a:r>
              <a:rPr lang="pt-BR" dirty="0"/>
              <a:t>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0E5896-FCED-4D3A-989A-F2C0D0B3F7D2}"/>
              </a:ext>
            </a:extLst>
          </p:cNvPr>
          <p:cNvSpPr txBox="1"/>
          <p:nvPr/>
        </p:nvSpPr>
        <p:spPr>
          <a:xfrm>
            <a:off x="0" y="6557578"/>
            <a:ext cx="44037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**Previsão de vendas realizadas, de acordo com o histórico dos últimos meses.</a:t>
            </a:r>
          </a:p>
        </p:txBody>
      </p:sp>
    </p:spTree>
    <p:extLst>
      <p:ext uri="{BB962C8B-B14F-4D97-AF65-F5344CB8AC3E}">
        <p14:creationId xmlns:p14="http://schemas.microsoft.com/office/powerpoint/2010/main" val="82169398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Personalizada 1">
      <a:dk1>
        <a:srgbClr val="000000"/>
      </a:dk1>
      <a:lt1>
        <a:srgbClr val="FFFFFF"/>
      </a:lt1>
      <a:dk2>
        <a:srgbClr val="3E3423"/>
      </a:dk2>
      <a:lt2>
        <a:srgbClr val="E2E6E8"/>
      </a:lt2>
      <a:accent1>
        <a:srgbClr val="FFC000"/>
      </a:accent1>
      <a:accent2>
        <a:srgbClr val="C19D15"/>
      </a:accent2>
      <a:accent3>
        <a:srgbClr val="90AE1F"/>
      </a:accent3>
      <a:accent4>
        <a:srgbClr val="51B814"/>
      </a:accent4>
      <a:accent5>
        <a:srgbClr val="21BD28"/>
      </a:accent5>
      <a:accent6>
        <a:srgbClr val="14BB61"/>
      </a:accent6>
      <a:hlink>
        <a:srgbClr val="3D89B7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469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Neue Haas Grotesk Text Pro</vt:lpstr>
      <vt:lpstr>AccentBoxVTI</vt:lpstr>
      <vt:lpstr>Rede Bem-Te-Vi</vt:lpstr>
      <vt:lpstr>Agenda</vt:lpstr>
      <vt:lpstr>2018</vt:lpstr>
      <vt:lpstr>2019</vt:lpstr>
      <vt:lpstr>Cinco categorias de produtos mais vendidos no 1º Tri de 2019</vt:lpstr>
      <vt:lpstr>Cinco lojas com mais vendas no 1º Tri de 2019</vt:lpstr>
      <vt:lpstr>Comportamento do Cliente</vt:lpstr>
      <vt:lpstr>Como estamos caminhando</vt:lpstr>
      <vt:lpstr>Metas para 2019</vt:lpstr>
      <vt:lpstr>Como chegaremos lá?</vt:lpstr>
      <vt:lpstr>Oportunidade!</vt:lpstr>
      <vt:lpstr>O que esperamos?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 Bem-Te-Vi</dc:title>
  <dc:creator>Geovana Dos Santos Ferreira</dc:creator>
  <cp:lastModifiedBy>Geovana Dos Santos Ferreira</cp:lastModifiedBy>
  <cp:revision>27</cp:revision>
  <dcterms:created xsi:type="dcterms:W3CDTF">2021-09-06T20:52:03Z</dcterms:created>
  <dcterms:modified xsi:type="dcterms:W3CDTF">2021-09-07T14:02:25Z</dcterms:modified>
</cp:coreProperties>
</file>