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4" r:id="rId2"/>
    <p:sldId id="268" r:id="rId3"/>
    <p:sldId id="282" r:id="rId4"/>
    <p:sldId id="267" r:id="rId5"/>
    <p:sldId id="285" r:id="rId6"/>
    <p:sldId id="269" r:id="rId7"/>
    <p:sldId id="270" r:id="rId8"/>
    <p:sldId id="271" r:id="rId9"/>
    <p:sldId id="276" r:id="rId10"/>
    <p:sldId id="277" r:id="rId11"/>
    <p:sldId id="278" r:id="rId12"/>
    <p:sldId id="272" r:id="rId13"/>
    <p:sldId id="279" r:id="rId14"/>
    <p:sldId id="280" r:id="rId15"/>
    <p:sldId id="281" r:id="rId16"/>
    <p:sldId id="260" r:id="rId17"/>
    <p:sldId id="263" r:id="rId18"/>
    <p:sldId id="258" r:id="rId19"/>
    <p:sldId id="274" r:id="rId20"/>
    <p:sldId id="283" r:id="rId21"/>
    <p:sldId id="265" r:id="rId22"/>
    <p:sldId id="286" r:id="rId23"/>
    <p:sldId id="262" r:id="rId24"/>
    <p:sldId id="288" r:id="rId25"/>
    <p:sldId id="261" r:id="rId26"/>
    <p:sldId id="287" r:id="rId27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07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F6728-50D0-4421-A53F-9D29AE25DEDC}" type="datetimeFigureOut">
              <a:rPr lang="en-US" smtClean="0"/>
              <a:pPr/>
              <a:t>11/13/2017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D92A-F827-41D5-9E69-463A284AD9F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Ad lib on this for as long as seems suitable. Boot data is both less of a problem</a:t>
            </a:r>
            <a:r>
              <a:rPr lang="en-AU" baseline="0" dirty="0" smtClean="0"/>
              <a:t> as boot-time security gets pushed ever closer to the firmware, yet becomes more important and gets more attention. NTFS.SYS must have some of the most banged-on code that has ever been written. </a:t>
            </a:r>
            <a:r>
              <a:rPr lang="en-AU" dirty="0" smtClean="0"/>
              <a:t>Joke about everyone knowing the trouble</a:t>
            </a:r>
            <a:r>
              <a:rPr lang="en-AU" baseline="0" dirty="0" smtClean="0"/>
              <a:t> Windows (still) has with font files.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D92A-F827-41D5-9E69-463A284AD9F2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Picking up from preceding</a:t>
            </a:r>
            <a:r>
              <a:rPr lang="en-AU" baseline="0" dirty="0" smtClean="0"/>
              <a:t>: </a:t>
            </a:r>
            <a:r>
              <a:rPr lang="en-AU" dirty="0" smtClean="0"/>
              <a:t>I trained as a mathematician.</a:t>
            </a:r>
            <a:r>
              <a:rPr lang="en-AU" baseline="0" dirty="0" smtClean="0"/>
              <a:t> If we don’t count the token amount of programming that mathematicians learn for numerical analysis, then I started programming in...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D92A-F827-41D5-9E69-463A284AD9F2}" type="slidenum">
              <a:rPr lang="en-AU" smtClean="0"/>
              <a:pPr/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Quick write-up, incidental</a:t>
            </a:r>
            <a:r>
              <a:rPr lang="en-AU" baseline="0" dirty="0" smtClean="0"/>
              <a:t> to exploration of programming functionality; information obtained by reverse engineering but not itself for either programming or security.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D92A-F827-41D5-9E69-463A284AD9F2}" type="slidenum">
              <a:rPr lang="en-AU" smtClean="0"/>
              <a:pPr/>
              <a:t>18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You may have no competition when developing undocumented functionality, but what you develop may have no market.</a:t>
            </a:r>
            <a:r>
              <a:rPr lang="en-AU" baseline="0" dirty="0" smtClean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D92A-F827-41D5-9E69-463A284AD9F2}" type="slidenum">
              <a:rPr lang="en-AU" smtClean="0"/>
              <a:pPr/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You may have no competition when developing undocumented functionality, but what you develop may have no market.</a:t>
            </a:r>
            <a:r>
              <a:rPr lang="en-AU" baseline="0" dirty="0" smtClean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D92A-F827-41D5-9E69-463A284AD9F2}" type="slidenum">
              <a:rPr lang="en-AU" smtClean="0"/>
              <a:pPr/>
              <a:t>20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Privilege checks built in from start. Parameter</a:t>
            </a:r>
            <a:r>
              <a:rPr lang="en-AU" baseline="0" dirty="0" smtClean="0"/>
              <a:t> validation also, and progressively strengthened, even before there was a security industry, e.g., for Windows NT 4.0 SP4. But there was for a long time a long way to go. Picked over pretty thoroughly by now, you’d think.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D92A-F827-41D5-9E69-463A284AD9F2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Most bugs that can be initiated from user mode at</a:t>
            </a:r>
            <a:r>
              <a:rPr lang="en-AU" baseline="0" dirty="0" smtClean="0"/>
              <a:t> least start with a system service.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D92A-F827-41D5-9E69-463A284AD9F2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Bug spread over three functions. </a:t>
            </a:r>
            <a:r>
              <a:rPr lang="en-AU" dirty="0" err="1" smtClean="0"/>
              <a:t>NtCreateProfile</a:t>
            </a:r>
            <a:r>
              <a:rPr lang="en-AU" dirty="0" smtClean="0"/>
              <a:t> and </a:t>
            </a:r>
            <a:r>
              <a:rPr lang="en-AU" dirty="0" err="1" smtClean="0"/>
              <a:t>NtStartProfile</a:t>
            </a:r>
            <a:r>
              <a:rPr lang="en-AU" dirty="0" smtClean="0"/>
              <a:t> are system services. They</a:t>
            </a:r>
            <a:r>
              <a:rPr lang="en-AU" baseline="0" dirty="0" smtClean="0"/>
              <a:t> are original, i.e., from version 3.10. They are undocumented. Unusually for system services, there are no higher-level functions, e.g., in KERNEL32, that “map” to them. </a:t>
            </a:r>
            <a:endParaRPr lang="en-AU" dirty="0" smtClean="0"/>
          </a:p>
          <a:p>
            <a:r>
              <a:rPr lang="en-AU" dirty="0" err="1" smtClean="0"/>
              <a:t>KeProfileInterruptWithSource</a:t>
            </a:r>
            <a:r>
              <a:rPr lang="en-AU" dirty="0" smtClean="0"/>
              <a:t> </a:t>
            </a:r>
            <a:r>
              <a:rPr lang="en-AU" baseline="0" dirty="0" smtClean="0"/>
              <a:t>is a kernel export for private use by the HAL.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D92A-F827-41D5-9E69-463A284AD9F2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To go by the </a:t>
            </a:r>
            <a:r>
              <a:rPr lang="en-AU" dirty="0" err="1" smtClean="0"/>
              <a:t>int</a:t>
            </a:r>
            <a:r>
              <a:rPr lang="en-AU" baseline="0" dirty="0" smtClean="0"/>
              <a:t> 2Fh function numbers, PROF.COM dates from the very late 80s, after HIMEM.SYS, roughly concurrently with development of the 16-bit DOS extender for Windows/286, certainly before the DOSKEY tool in DOS 5.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D92A-F827-41D5-9E69-463A284AD9F2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baseline="0" dirty="0" smtClean="0"/>
              <a:t>Profiling of kernel-mode execution not allowed for “restricted callers” in 6.3 and higher. </a:t>
            </a:r>
            <a:r>
              <a:rPr lang="en-AU" dirty="0" smtClean="0"/>
              <a:t>Can</a:t>
            </a:r>
            <a:r>
              <a:rPr lang="en-AU" baseline="0" dirty="0" smtClean="0"/>
              <a:t> profile for all processes, if holding </a:t>
            </a:r>
            <a:r>
              <a:rPr lang="en-AU" baseline="0" dirty="0" err="1" smtClean="0"/>
              <a:t>SeSystemProfilePrivilege</a:t>
            </a:r>
            <a:r>
              <a:rPr lang="en-AU" baseline="0" dirty="0" smtClean="0"/>
              <a:t>. Can profile any single process, if opened handle with PROCESS_QUERY_INFORMATION permission.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D92A-F827-41D5-9E69-463A284AD9F2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Segue:</a:t>
            </a:r>
            <a:r>
              <a:rPr lang="en-AU" baseline="0" dirty="0" smtClean="0"/>
              <a:t> for a given </a:t>
            </a:r>
            <a:r>
              <a:rPr lang="en-AU" baseline="0" dirty="0" err="1" smtClean="0"/>
              <a:t>BufferSize</a:t>
            </a:r>
            <a:r>
              <a:rPr lang="en-AU" baseline="0" dirty="0" smtClean="0"/>
              <a:t> and </a:t>
            </a:r>
            <a:r>
              <a:rPr lang="en-AU" baseline="0" dirty="0" err="1" smtClean="0"/>
              <a:t>BucketSize</a:t>
            </a:r>
            <a:r>
              <a:rPr lang="en-AU" baseline="0" dirty="0" smtClean="0"/>
              <a:t>, the difference in these simple computations allows </a:t>
            </a:r>
            <a:r>
              <a:rPr lang="en-AU" baseline="0" dirty="0" err="1" smtClean="0"/>
              <a:t>ProfileSize</a:t>
            </a:r>
            <a:r>
              <a:rPr lang="en-AU" baseline="0" dirty="0" smtClean="0"/>
              <a:t> to be as much as one byte less than a quarter of a bucket too big for safety.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D92A-F827-41D5-9E69-463A284AD9F2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Has</a:t>
            </a:r>
            <a:r>
              <a:rPr lang="en-AU" baseline="0" dirty="0" smtClean="0"/>
              <a:t> this really never been seen!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D92A-F827-41D5-9E69-463A284AD9F2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Segue:</a:t>
            </a:r>
            <a:r>
              <a:rPr lang="en-AU" baseline="0" dirty="0" smtClean="0"/>
              <a:t> Even if I mean this only slightly provocatively, who am I to say such things? You won’t know me as a security researcher or malware analyst or whatever, because I’m not one. Some, including me, even doubt that I’m a programmer. So, my name is...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D92A-F827-41D5-9E69-463A284AD9F2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3CEA-A74E-49EB-A072-5EDDEF67AFC4}" type="datetimeFigureOut">
              <a:rPr lang="en-US" smtClean="0"/>
              <a:pPr/>
              <a:t>11/13/2017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181D-6A8B-4532-9EB9-67169E4D096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3CEA-A74E-49EB-A072-5EDDEF67AFC4}" type="datetimeFigureOut">
              <a:rPr lang="en-US" smtClean="0"/>
              <a:pPr/>
              <a:t>11/13/2017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181D-6A8B-4532-9EB9-67169E4D096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3CEA-A74E-49EB-A072-5EDDEF67AFC4}" type="datetimeFigureOut">
              <a:rPr lang="en-US" smtClean="0"/>
              <a:pPr/>
              <a:t>11/13/2017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181D-6A8B-4532-9EB9-67169E4D096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3CEA-A74E-49EB-A072-5EDDEF67AFC4}" type="datetimeFigureOut">
              <a:rPr lang="en-US" smtClean="0"/>
              <a:pPr/>
              <a:t>11/13/2017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181D-6A8B-4532-9EB9-67169E4D096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3CEA-A74E-49EB-A072-5EDDEF67AFC4}" type="datetimeFigureOut">
              <a:rPr lang="en-US" smtClean="0"/>
              <a:pPr/>
              <a:t>11/13/2017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181D-6A8B-4532-9EB9-67169E4D096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3CEA-A74E-49EB-A072-5EDDEF67AFC4}" type="datetimeFigureOut">
              <a:rPr lang="en-US" smtClean="0"/>
              <a:pPr/>
              <a:t>11/13/2017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181D-6A8B-4532-9EB9-67169E4D096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3CEA-A74E-49EB-A072-5EDDEF67AFC4}" type="datetimeFigureOut">
              <a:rPr lang="en-US" smtClean="0"/>
              <a:pPr/>
              <a:t>11/13/2017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181D-6A8B-4532-9EB9-67169E4D096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3CEA-A74E-49EB-A072-5EDDEF67AFC4}" type="datetimeFigureOut">
              <a:rPr lang="en-US" smtClean="0"/>
              <a:pPr/>
              <a:t>11/13/2017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181D-6A8B-4532-9EB9-67169E4D096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3CEA-A74E-49EB-A072-5EDDEF67AFC4}" type="datetimeFigureOut">
              <a:rPr lang="en-US" smtClean="0"/>
              <a:pPr/>
              <a:t>11/13/2017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181D-6A8B-4532-9EB9-67169E4D096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3CEA-A74E-49EB-A072-5EDDEF67AFC4}" type="datetimeFigureOut">
              <a:rPr lang="en-US" smtClean="0"/>
              <a:pPr/>
              <a:t>11/13/2017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181D-6A8B-4532-9EB9-67169E4D096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3CEA-A74E-49EB-A072-5EDDEF67AFC4}" type="datetimeFigureOut">
              <a:rPr lang="en-US" smtClean="0"/>
              <a:pPr/>
              <a:t>11/13/2017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181D-6A8B-4532-9EB9-67169E4D096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3CEA-A74E-49EB-A072-5EDDEF67AFC4}" type="datetimeFigureOut">
              <a:rPr lang="en-US" smtClean="0"/>
              <a:pPr/>
              <a:t>11/13/2017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1181D-6A8B-4532-9EB9-67169E4D096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 Programmer’s Perspective on Reverse Engineering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It’s Not Only For Security Research! 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Could Go Wrong?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Given </a:t>
            </a:r>
            <a:r>
              <a:rPr lang="en-AU" sz="2800" dirty="0" err="1" smtClean="0"/>
              <a:t>ProfileSize</a:t>
            </a:r>
            <a:r>
              <a:rPr lang="en-AU" sz="2800" dirty="0" smtClean="0"/>
              <a:t> and </a:t>
            </a:r>
            <a:r>
              <a:rPr lang="en-AU" sz="2800" dirty="0" err="1" smtClean="0"/>
              <a:t>BucketSize</a:t>
            </a:r>
            <a:r>
              <a:rPr lang="en-AU" sz="2800" dirty="0" smtClean="0"/>
              <a:t>, there’s a minimum </a:t>
            </a:r>
            <a:r>
              <a:rPr lang="en-AU" sz="2800" dirty="0" err="1" smtClean="0"/>
              <a:t>BufferSize</a:t>
            </a:r>
            <a:r>
              <a:rPr lang="en-AU" sz="2800" dirty="0" smtClean="0"/>
              <a:t> that’s safe. </a:t>
            </a:r>
          </a:p>
          <a:p>
            <a:pPr lvl="1"/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BufferSize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&gt;= ((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ProfileSize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+ (1 &lt;&lt; 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BucketSize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) – 1) &gt;&gt; 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BucketSize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) * 4</a:t>
            </a:r>
          </a:p>
          <a:p>
            <a:pPr lvl="1"/>
            <a:r>
              <a:rPr lang="en-AU" sz="1600" dirty="0" smtClean="0">
                <a:cs typeface="Courier New" pitchFamily="49" charset="0"/>
              </a:rPr>
              <a:t>one counter for each whole </a:t>
            </a:r>
            <a:r>
              <a:rPr lang="en-AU" sz="1600" i="1" dirty="0" smtClean="0">
                <a:cs typeface="Courier New" pitchFamily="49" charset="0"/>
              </a:rPr>
              <a:t>or partial</a:t>
            </a:r>
            <a:r>
              <a:rPr lang="en-AU" sz="1600" dirty="0" smtClean="0">
                <a:cs typeface="Courier New" pitchFamily="49" charset="0"/>
              </a:rPr>
              <a:t> bucket </a:t>
            </a:r>
          </a:p>
          <a:p>
            <a:r>
              <a:rPr lang="en-AU" sz="2800" dirty="0" smtClean="0"/>
              <a:t>Given </a:t>
            </a:r>
            <a:r>
              <a:rPr lang="en-AU" sz="2800" dirty="0" err="1" smtClean="0"/>
              <a:t>BufferSize</a:t>
            </a:r>
            <a:r>
              <a:rPr lang="en-AU" sz="2800" dirty="0" smtClean="0"/>
              <a:t> and </a:t>
            </a:r>
            <a:r>
              <a:rPr lang="en-AU" sz="2800" dirty="0" err="1" smtClean="0"/>
              <a:t>BucketSize</a:t>
            </a:r>
            <a:r>
              <a:rPr lang="en-AU" sz="2800" dirty="0" smtClean="0"/>
              <a:t>, there’s a maximum </a:t>
            </a:r>
            <a:r>
              <a:rPr lang="en-AU" sz="2800" dirty="0" err="1" smtClean="0"/>
              <a:t>ProfileSize</a:t>
            </a:r>
            <a:r>
              <a:rPr lang="en-AU" sz="2800" dirty="0" smtClean="0"/>
              <a:t> that’s safe. </a:t>
            </a:r>
          </a:p>
          <a:p>
            <a:pPr lvl="1"/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ProfileSize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&lt;= (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BufferSize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/ 4) &lt;&lt; 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BucketSize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AU" sz="1600" dirty="0" smtClean="0">
                <a:cs typeface="Courier New" pitchFamily="49" charset="0"/>
              </a:rPr>
              <a:t>one bucket for each whole 4-byte counter </a:t>
            </a:r>
          </a:p>
          <a:p>
            <a:r>
              <a:rPr lang="en-AU" sz="2800" dirty="0" smtClean="0"/>
              <a:t>What does </a:t>
            </a:r>
            <a:r>
              <a:rPr lang="en-AU" sz="2800" dirty="0" err="1" smtClean="0"/>
              <a:t>NtCreateProfile</a:t>
            </a:r>
            <a:r>
              <a:rPr lang="en-AU" sz="2800" dirty="0" smtClean="0"/>
              <a:t> require? </a:t>
            </a:r>
          </a:p>
          <a:p>
            <a:pPr lvl="1"/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ProfileSize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BufferSize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&lt;&lt; (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BucketSize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– 2)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Crash Kernel From User Mode (I)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>
            <a:normAutofit fontScale="92500" lnSpcReduction="10000"/>
          </a:bodyPr>
          <a:lstStyle/>
          <a:p>
            <a:r>
              <a:rPr lang="en-AU" sz="2800" dirty="0" smtClean="0"/>
              <a:t>give faulty parameters to </a:t>
            </a:r>
            <a:r>
              <a:rPr lang="en-AU" sz="2800" dirty="0" err="1" smtClean="0"/>
              <a:t>NtCreateProfile</a:t>
            </a:r>
            <a:r>
              <a:rPr lang="en-AU" sz="2800" dirty="0" smtClean="0"/>
              <a:t> </a:t>
            </a:r>
          </a:p>
          <a:p>
            <a:pPr lvl="1"/>
            <a:r>
              <a:rPr lang="en-AU" sz="2400" dirty="0" smtClean="0"/>
              <a:t>allows </a:t>
            </a:r>
            <a:r>
              <a:rPr lang="en-AU" sz="2400" dirty="0" err="1" smtClean="0"/>
              <a:t>ProfileSize</a:t>
            </a:r>
            <a:r>
              <a:rPr lang="en-AU" sz="2400" dirty="0" smtClean="0"/>
              <a:t> roughly a quarter of a bucket too big </a:t>
            </a:r>
          </a:p>
          <a:p>
            <a:r>
              <a:rPr lang="en-AU" sz="2800" dirty="0" smtClean="0"/>
              <a:t>call </a:t>
            </a:r>
            <a:r>
              <a:rPr lang="en-AU" sz="2800" dirty="0" err="1" smtClean="0"/>
              <a:t>NtStartProfile</a:t>
            </a:r>
            <a:r>
              <a:rPr lang="en-AU" sz="2800" dirty="0" smtClean="0"/>
              <a:t>  </a:t>
            </a:r>
          </a:p>
          <a:p>
            <a:r>
              <a:rPr lang="en-AU" sz="2800" dirty="0" smtClean="0"/>
              <a:t>execute code in partial bucket </a:t>
            </a:r>
            <a:r>
              <a:rPr lang="en-AU" sz="2800" dirty="0" smtClean="0"/>
              <a:t>at end </a:t>
            </a:r>
            <a:endParaRPr lang="en-AU" sz="2800" dirty="0" smtClean="0"/>
          </a:p>
          <a:p>
            <a:r>
              <a:rPr lang="en-AU" sz="2800" dirty="0" smtClean="0"/>
              <a:t>if (when) it gets interrupted </a:t>
            </a:r>
          </a:p>
          <a:p>
            <a:pPr lvl="1"/>
            <a:r>
              <a:rPr lang="en-AU" sz="2400" dirty="0" err="1" smtClean="0"/>
              <a:t>KeProfileSourceWithInterrupt</a:t>
            </a:r>
            <a:r>
              <a:rPr lang="en-AU" sz="2400" dirty="0" smtClean="0"/>
              <a:t> increments counter immediately after the output buffer </a:t>
            </a:r>
          </a:p>
          <a:p>
            <a:r>
              <a:rPr lang="en-AU" sz="2800" dirty="0" smtClean="0"/>
              <a:t>if output buffer ends on page boundary </a:t>
            </a:r>
          </a:p>
          <a:p>
            <a:pPr lvl="1"/>
            <a:r>
              <a:rPr lang="en-AU" sz="2400" dirty="0" smtClean="0"/>
              <a:t>invalid address accessed in hardware interrupt handler </a:t>
            </a:r>
            <a:br>
              <a:rPr lang="en-AU" sz="2400" dirty="0" smtClean="0"/>
            </a:br>
            <a:r>
              <a:rPr lang="en-AU" sz="2400" dirty="0" smtClean="0"/>
              <a:t>makes brutal bug check </a:t>
            </a:r>
          </a:p>
          <a:p>
            <a:endParaRPr lang="en-A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19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Versions 3.10 to 10.0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Fuzzing</a:t>
            </a:r>
            <a:r>
              <a:rPr lang="en-AU" dirty="0" smtClean="0"/>
              <a:t>?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Possible but improbable </a:t>
            </a:r>
          </a:p>
          <a:p>
            <a:pPr lvl="1"/>
            <a:r>
              <a:rPr lang="en-AU" sz="2400" dirty="0" smtClean="0"/>
              <a:t>different enough that few might think to do it </a:t>
            </a:r>
          </a:p>
          <a:p>
            <a:pPr lvl="1"/>
            <a:r>
              <a:rPr lang="en-AU" sz="2400" dirty="0" smtClean="0"/>
              <a:t>low chance of success without already understanding </a:t>
            </a:r>
          </a:p>
          <a:p>
            <a:r>
              <a:rPr lang="en-AU" dirty="0" smtClean="0"/>
              <a:t>In the usual </a:t>
            </a:r>
            <a:r>
              <a:rPr lang="en-AU" dirty="0" err="1" smtClean="0"/>
              <a:t>fuzzing</a:t>
            </a:r>
            <a:r>
              <a:rPr lang="en-AU" dirty="0" smtClean="0"/>
              <a:t> problem: </a:t>
            </a:r>
          </a:p>
          <a:p>
            <a:pPr lvl="1"/>
            <a:r>
              <a:rPr lang="en-AU" sz="2400" dirty="0" smtClean="0"/>
              <a:t>output comes from processing data </a:t>
            </a:r>
          </a:p>
          <a:p>
            <a:pPr lvl="1"/>
            <a:r>
              <a:rPr lang="en-AU" sz="2400" dirty="0" smtClean="0"/>
              <a:t>find bug by repeated input of corrupt or oversized data </a:t>
            </a:r>
          </a:p>
          <a:p>
            <a:r>
              <a:rPr lang="en-AU" dirty="0" smtClean="0"/>
              <a:t>For profiling: </a:t>
            </a:r>
          </a:p>
          <a:p>
            <a:pPr lvl="1"/>
            <a:r>
              <a:rPr lang="en-AU" sz="2400" dirty="0"/>
              <a:t>o</a:t>
            </a:r>
            <a:r>
              <a:rPr lang="en-AU" sz="2400" dirty="0" smtClean="0"/>
              <a:t>utput is caused by execution of code </a:t>
            </a:r>
          </a:p>
          <a:p>
            <a:pPr lvl="1"/>
            <a:r>
              <a:rPr lang="en-AU" sz="2400" dirty="0" smtClean="0"/>
              <a:t>find bug by repeated execution of code? </a:t>
            </a:r>
            <a:endParaRPr lang="en-AU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</a:t>
            </a:r>
            <a:r>
              <a:rPr lang="en-AU" i="1" dirty="0" smtClean="0"/>
              <a:t>Else</a:t>
            </a:r>
            <a:r>
              <a:rPr lang="en-AU" dirty="0" smtClean="0"/>
              <a:t> Could Go Wrong?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Parameters </a:t>
            </a:r>
            <a:r>
              <a:rPr lang="en-AU" sz="2800" i="1" dirty="0" smtClean="0"/>
              <a:t>validated</a:t>
            </a:r>
            <a:r>
              <a:rPr lang="en-AU" sz="2800" dirty="0" smtClean="0"/>
              <a:t> when user calls </a:t>
            </a:r>
            <a:r>
              <a:rPr lang="en-AU" sz="2800" dirty="0" err="1" smtClean="0"/>
              <a:t>NtCreateProfile</a:t>
            </a:r>
            <a:r>
              <a:rPr lang="en-AU" sz="2800" dirty="0" smtClean="0"/>
              <a:t> </a:t>
            </a:r>
          </a:p>
          <a:p>
            <a:r>
              <a:rPr lang="en-AU" sz="2800" dirty="0" smtClean="0"/>
              <a:t>Buffer </a:t>
            </a:r>
            <a:r>
              <a:rPr lang="en-AU" sz="2800" i="1" dirty="0" smtClean="0"/>
              <a:t>created</a:t>
            </a:r>
            <a:r>
              <a:rPr lang="en-AU" sz="2800" dirty="0" smtClean="0"/>
              <a:t> when user calls </a:t>
            </a:r>
            <a:r>
              <a:rPr lang="en-AU" sz="2800" dirty="0" err="1" smtClean="0"/>
              <a:t>NtStartProfile</a:t>
            </a:r>
            <a:r>
              <a:rPr lang="en-AU" sz="2800" dirty="0" smtClean="0"/>
              <a:t> </a:t>
            </a:r>
          </a:p>
          <a:p>
            <a:r>
              <a:rPr lang="en-AU" sz="2800" dirty="0" smtClean="0"/>
              <a:t>Buffer </a:t>
            </a:r>
            <a:r>
              <a:rPr lang="en-AU" sz="2800" i="1" dirty="0" smtClean="0"/>
              <a:t>written</a:t>
            </a:r>
            <a:r>
              <a:rPr lang="en-AU" sz="2800" dirty="0" smtClean="0"/>
              <a:t> when execution gets interrupted and </a:t>
            </a:r>
            <a:r>
              <a:rPr lang="en-AU" sz="2800" dirty="0" err="1" smtClean="0"/>
              <a:t>KeProfileInterruptWithSource</a:t>
            </a:r>
            <a:r>
              <a:rPr lang="en-AU" sz="2800" dirty="0" smtClean="0"/>
              <a:t> determines execution meets conditions </a:t>
            </a:r>
          </a:p>
          <a:p>
            <a:r>
              <a:rPr lang="en-AU" sz="2800" dirty="0" smtClean="0"/>
              <a:t>Is interrupt in profiled region? </a:t>
            </a:r>
          </a:p>
          <a:p>
            <a:pPr lvl="1"/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PVOID end = (PBYTE) Buffer + 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BufferSize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Buffer &lt;= p &amp;&amp; p &lt; end</a:t>
            </a:r>
          </a:p>
          <a:p>
            <a:r>
              <a:rPr lang="en-AU" dirty="0" smtClean="0"/>
              <a:t>Windows 8: </a:t>
            </a:r>
          </a:p>
          <a:p>
            <a:pPr lvl="1"/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Buffer &lt;= p &amp;&amp; p &lt;= end</a:t>
            </a:r>
            <a:endParaRPr lang="en-AU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124200" y="53340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Crash Kernel From User Mode (II)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>
            <a:normAutofit fontScale="92500" lnSpcReduction="10000"/>
          </a:bodyPr>
          <a:lstStyle/>
          <a:p>
            <a:r>
              <a:rPr lang="en-AU" sz="2800" dirty="0" smtClean="0"/>
              <a:t>give good parameters to </a:t>
            </a:r>
            <a:r>
              <a:rPr lang="en-AU" sz="2800" dirty="0" err="1" smtClean="0"/>
              <a:t>NtCreateProfile</a:t>
            </a:r>
            <a:r>
              <a:rPr lang="en-AU" sz="2800" dirty="0" smtClean="0"/>
              <a:t> </a:t>
            </a:r>
          </a:p>
          <a:p>
            <a:pPr lvl="1"/>
            <a:r>
              <a:rPr lang="en-AU" sz="2400" dirty="0" smtClean="0"/>
              <a:t>exact fit for </a:t>
            </a:r>
            <a:r>
              <a:rPr lang="en-AU" sz="2400" dirty="0" err="1" smtClean="0"/>
              <a:t>ProfileSize</a:t>
            </a:r>
            <a:r>
              <a:rPr lang="en-AU" sz="2400" dirty="0" smtClean="0"/>
              <a:t>, </a:t>
            </a:r>
            <a:r>
              <a:rPr lang="en-AU" sz="2400" dirty="0" err="1" smtClean="0"/>
              <a:t>BucketSize</a:t>
            </a:r>
            <a:r>
              <a:rPr lang="en-AU" sz="2400" dirty="0" smtClean="0"/>
              <a:t> and </a:t>
            </a:r>
            <a:r>
              <a:rPr lang="en-AU" sz="2400" dirty="0" err="1" smtClean="0"/>
              <a:t>BufferSize</a:t>
            </a:r>
            <a:r>
              <a:rPr lang="en-AU" sz="2400" dirty="0" smtClean="0"/>
              <a:t> </a:t>
            </a:r>
          </a:p>
          <a:p>
            <a:r>
              <a:rPr lang="en-AU" sz="2800" dirty="0" smtClean="0"/>
              <a:t>call </a:t>
            </a:r>
            <a:r>
              <a:rPr lang="en-AU" sz="2800" dirty="0" err="1" smtClean="0"/>
              <a:t>NtStartProfile</a:t>
            </a:r>
            <a:r>
              <a:rPr lang="en-AU" sz="2800" dirty="0" smtClean="0"/>
              <a:t>  </a:t>
            </a:r>
          </a:p>
          <a:p>
            <a:r>
              <a:rPr lang="en-AU" sz="2800" dirty="0" smtClean="0"/>
              <a:t>execute instruction </a:t>
            </a:r>
            <a:r>
              <a:rPr lang="en-AU" sz="2800" i="1" dirty="0" smtClean="0"/>
              <a:t>exactly</a:t>
            </a:r>
            <a:r>
              <a:rPr lang="en-AU" sz="2800" dirty="0" smtClean="0"/>
              <a:t> at </a:t>
            </a:r>
            <a:r>
              <a:rPr lang="en-AU" sz="2800" dirty="0" err="1" smtClean="0"/>
              <a:t>ProfileBase</a:t>
            </a:r>
            <a:r>
              <a:rPr lang="en-AU" sz="2800" dirty="0" smtClean="0"/>
              <a:t> + </a:t>
            </a:r>
            <a:r>
              <a:rPr lang="en-AU" sz="2800" dirty="0" err="1" smtClean="0"/>
              <a:t>ProfileSize</a:t>
            </a:r>
            <a:r>
              <a:rPr lang="en-AU" sz="2800" dirty="0" smtClean="0"/>
              <a:t> </a:t>
            </a:r>
          </a:p>
          <a:p>
            <a:r>
              <a:rPr lang="en-AU" sz="2800" dirty="0" smtClean="0"/>
              <a:t>if (when) it gets interrupted </a:t>
            </a:r>
          </a:p>
          <a:p>
            <a:pPr lvl="1"/>
            <a:r>
              <a:rPr lang="en-AU" sz="2400" dirty="0" err="1" smtClean="0"/>
              <a:t>KeProfileSourceWithInterrupt</a:t>
            </a:r>
            <a:r>
              <a:rPr lang="en-AU" sz="2400" dirty="0" smtClean="0"/>
              <a:t> increments counter immediately after the output buffer </a:t>
            </a:r>
          </a:p>
          <a:p>
            <a:r>
              <a:rPr lang="en-AU" sz="2800" dirty="0" smtClean="0"/>
              <a:t>if output buffer ends on page boundary </a:t>
            </a:r>
          </a:p>
          <a:p>
            <a:pPr lvl="1"/>
            <a:r>
              <a:rPr lang="en-AU" sz="2400" dirty="0" smtClean="0"/>
              <a:t>invalid address accessed in hardware interrupt handler </a:t>
            </a:r>
            <a:br>
              <a:rPr lang="en-AU" sz="2400" dirty="0" smtClean="0"/>
            </a:br>
            <a:r>
              <a:rPr lang="en-AU" sz="2400" dirty="0" smtClean="0"/>
              <a:t>makes brutal bug check </a:t>
            </a:r>
          </a:p>
          <a:p>
            <a:endParaRPr lang="en-A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19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Versions 6.2</a:t>
            </a:r>
            <a:r>
              <a:rPr kumimoji="0" lang="en-A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 10.0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Contrasts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Original Bug </a:t>
            </a:r>
          </a:p>
          <a:p>
            <a:pPr lvl="1"/>
            <a:r>
              <a:rPr lang="en-AU" dirty="0" smtClean="0"/>
              <a:t>deliberately invalid parameters (mischief) </a:t>
            </a:r>
          </a:p>
          <a:p>
            <a:pPr lvl="1"/>
            <a:r>
              <a:rPr lang="en-AU" dirty="0" smtClean="0"/>
              <a:t>to programmers: at best a curiosity </a:t>
            </a:r>
          </a:p>
          <a:p>
            <a:pPr lvl="2"/>
            <a:r>
              <a:rPr lang="en-AU" dirty="0" smtClean="0"/>
              <a:t>no way you’d ever code it </a:t>
            </a:r>
          </a:p>
          <a:p>
            <a:pPr lvl="1"/>
            <a:r>
              <a:rPr lang="en-AU" dirty="0" smtClean="0"/>
              <a:t>to security researchers: is it exploitable? </a:t>
            </a:r>
          </a:p>
          <a:p>
            <a:pPr lvl="2"/>
            <a:r>
              <a:rPr lang="en-AU" dirty="0" smtClean="0"/>
              <a:t>not impossible, but difficult and unproductive </a:t>
            </a:r>
            <a:endParaRPr lang="en-AU" dirty="0"/>
          </a:p>
          <a:p>
            <a:r>
              <a:rPr lang="en-AU" dirty="0" smtClean="0"/>
              <a:t>New Bug </a:t>
            </a:r>
          </a:p>
          <a:p>
            <a:pPr lvl="1"/>
            <a:r>
              <a:rPr lang="en-AU" dirty="0" smtClean="0"/>
              <a:t>valid, even optimal, parameters (ordinary use) </a:t>
            </a:r>
          </a:p>
          <a:p>
            <a:pPr lvl="1"/>
            <a:r>
              <a:rPr lang="en-AU" dirty="0" smtClean="0"/>
              <a:t>to programmers: vital </a:t>
            </a:r>
          </a:p>
          <a:p>
            <a:pPr lvl="2"/>
            <a:r>
              <a:rPr lang="en-AU" dirty="0" smtClean="0"/>
              <a:t>it could happen to you, not your fault, must know to avoid </a:t>
            </a:r>
          </a:p>
          <a:p>
            <a:pPr lvl="1"/>
            <a:r>
              <a:rPr lang="en-AU" dirty="0" smtClean="0"/>
              <a:t>to security researchers: less interesting </a:t>
            </a:r>
          </a:p>
          <a:p>
            <a:pPr lvl="2"/>
            <a:r>
              <a:rPr lang="en-AU" dirty="0" smtClean="0"/>
              <a:t>exposure to ordinary use decreases expected life </a:t>
            </a:r>
            <a:endParaRPr lang="en-A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Perspective Difference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When writing code that depends on other software, </a:t>
            </a:r>
            <a:br>
              <a:rPr lang="en-AU" sz="2800" dirty="0" smtClean="0"/>
            </a:br>
            <a:r>
              <a:rPr lang="en-AU" sz="2800" b="1" dirty="0" smtClean="0"/>
              <a:t>programmers</a:t>
            </a:r>
            <a:r>
              <a:rPr lang="en-AU" sz="2800" dirty="0" smtClean="0"/>
              <a:t> want to: </a:t>
            </a:r>
          </a:p>
          <a:p>
            <a:r>
              <a:rPr lang="en-AU" sz="2400" dirty="0"/>
              <a:t>u</a:t>
            </a:r>
            <a:r>
              <a:rPr lang="en-AU" sz="2400" dirty="0" smtClean="0"/>
              <a:t>nderstand the software </a:t>
            </a:r>
          </a:p>
          <a:p>
            <a:r>
              <a:rPr lang="en-AU" sz="2400" dirty="0" smtClean="0"/>
              <a:t>preferably avoid any bugs </a:t>
            </a:r>
          </a:p>
          <a:p>
            <a:pPr marL="0" indent="0">
              <a:buNone/>
            </a:pPr>
            <a:r>
              <a:rPr lang="en-AU" sz="2800" dirty="0" smtClean="0"/>
              <a:t>When studying software, </a:t>
            </a:r>
            <a:br>
              <a:rPr lang="en-AU" sz="2800" dirty="0" smtClean="0"/>
            </a:br>
            <a:r>
              <a:rPr lang="en-AU" sz="2800" b="1" dirty="0" smtClean="0"/>
              <a:t>security researchers </a:t>
            </a:r>
            <a:r>
              <a:rPr lang="en-AU" sz="2800" dirty="0" smtClean="0"/>
              <a:t>want to: </a:t>
            </a:r>
          </a:p>
          <a:p>
            <a:r>
              <a:rPr lang="en-AU" sz="2400" dirty="0" smtClean="0"/>
              <a:t>find the bugs </a:t>
            </a:r>
          </a:p>
          <a:p>
            <a:r>
              <a:rPr lang="en-AU" sz="2400" dirty="0" smtClean="0"/>
              <a:t>preferably avoid understanding the software </a:t>
            </a:r>
            <a:endParaRPr lang="en-AU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Geoff Chappell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started programming in 1989 </a:t>
            </a:r>
          </a:p>
          <a:p>
            <a:r>
              <a:rPr lang="en-AU" sz="2800" dirty="0" smtClean="0"/>
              <a:t>started reverse engineering in 1989 </a:t>
            </a:r>
          </a:p>
          <a:p>
            <a:r>
              <a:rPr lang="en-AU" sz="2800" dirty="0" smtClean="0"/>
              <a:t>contract to write </a:t>
            </a:r>
            <a:r>
              <a:rPr lang="en-AU" sz="2800" i="1" dirty="0" smtClean="0"/>
              <a:t>DOS Internals</a:t>
            </a:r>
            <a:r>
              <a:rPr lang="en-AU" sz="2800" dirty="0" smtClean="0"/>
              <a:t> in 1991 </a:t>
            </a:r>
          </a:p>
          <a:p>
            <a:r>
              <a:rPr lang="en-AU" sz="2800" dirty="0" smtClean="0"/>
              <a:t>consultant since 1994 </a:t>
            </a:r>
          </a:p>
          <a:p>
            <a:pPr lvl="1"/>
            <a:r>
              <a:rPr lang="en-AU" sz="2400" dirty="0" smtClean="0"/>
              <a:t>programming, e.g., Windows driver development  </a:t>
            </a:r>
          </a:p>
          <a:p>
            <a:pPr lvl="1"/>
            <a:r>
              <a:rPr lang="en-AU" sz="2400" dirty="0" smtClean="0"/>
              <a:t>analysis, e.g., for lawyers suing Microsoft </a:t>
            </a:r>
          </a:p>
          <a:p>
            <a:r>
              <a:rPr lang="en-AU" sz="2800" dirty="0" smtClean="0"/>
              <a:t>research published only to website from 1997–2016 </a:t>
            </a:r>
          </a:p>
          <a:p>
            <a:pPr lvl="1"/>
            <a:r>
              <a:rPr lang="en-AU" sz="2400" dirty="0" smtClean="0"/>
              <a:t>Windows (kernel, Win32 API, shell, browser) </a:t>
            </a:r>
          </a:p>
          <a:p>
            <a:pPr lvl="1"/>
            <a:r>
              <a:rPr lang="en-AU" sz="2400" dirty="0" smtClean="0"/>
              <a:t>programming tools for Windows </a:t>
            </a:r>
            <a:r>
              <a:rPr lang="en-AU" sz="2400" dirty="0" smtClean="0"/>
              <a:t>(Visual C++) </a:t>
            </a:r>
            <a:endParaRPr lang="en-AU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43273" y="1600200"/>
            <a:ext cx="56574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www.geoffchappell.com </a:t>
            </a:r>
            <a:endParaRPr lang="en-A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Reverse Engineer?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r>
              <a:rPr lang="en-AU" dirty="0" smtClean="0"/>
              <a:t>check what software manufacturers claim </a:t>
            </a:r>
          </a:p>
          <a:p>
            <a:pPr lvl="1"/>
            <a:r>
              <a:rPr lang="en-AU" sz="2400" dirty="0" smtClean="0"/>
              <a:t>about their own software – they do lie! </a:t>
            </a:r>
          </a:p>
          <a:p>
            <a:pPr lvl="2"/>
            <a:r>
              <a:rPr lang="en-AU" sz="2000" dirty="0" smtClean="0"/>
              <a:t>AOL, which explicitly denied AIM buffer overflow </a:t>
            </a:r>
          </a:p>
          <a:p>
            <a:pPr lvl="2"/>
            <a:r>
              <a:rPr lang="en-AU" sz="2000" dirty="0" smtClean="0"/>
              <a:t>Microsoft, e.g., for browser integration </a:t>
            </a:r>
          </a:p>
          <a:p>
            <a:pPr lvl="2"/>
            <a:r>
              <a:rPr lang="en-AU" sz="2000" dirty="0" smtClean="0"/>
              <a:t>everyone (?) in disclosure of security vulnerabilities </a:t>
            </a:r>
          </a:p>
          <a:p>
            <a:pPr lvl="1"/>
            <a:r>
              <a:rPr lang="en-AU" sz="2400" dirty="0" smtClean="0"/>
              <a:t>about other software </a:t>
            </a:r>
          </a:p>
          <a:p>
            <a:pPr lvl="2"/>
            <a:r>
              <a:rPr lang="en-AU" sz="2000" dirty="0" smtClean="0"/>
              <a:t>patent infringement 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If Not For Security </a:t>
            </a:r>
            <a:endParaRPr lang="en-A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Kernel-Mode Exposure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dirty="0" smtClean="0"/>
              <a:t>Lower </a:t>
            </a:r>
          </a:p>
          <a:p>
            <a:r>
              <a:rPr lang="en-AU" sz="2800" dirty="0" smtClean="0"/>
              <a:t>boot data </a:t>
            </a:r>
          </a:p>
          <a:p>
            <a:pPr lvl="1"/>
            <a:r>
              <a:rPr lang="en-AU" sz="2000" dirty="0" smtClean="0"/>
              <a:t>policies (TPM, Secure Boot, code integrity) </a:t>
            </a:r>
          </a:p>
          <a:p>
            <a:pPr lvl="1"/>
            <a:r>
              <a:rPr lang="en-AU" sz="2000" dirty="0" smtClean="0"/>
              <a:t>Shim Database (SDB) for drivers </a:t>
            </a:r>
          </a:p>
          <a:p>
            <a:pPr lvl="1"/>
            <a:r>
              <a:rPr lang="en-AU" sz="2000" dirty="0" smtClean="0"/>
              <a:t>API Set Schema</a:t>
            </a:r>
          </a:p>
          <a:p>
            <a:r>
              <a:rPr lang="en-AU" sz="2800" dirty="0" smtClean="0"/>
              <a:t>I/O interpreted in kernel mode for kernel-mode use </a:t>
            </a:r>
          </a:p>
          <a:p>
            <a:pPr lvl="1"/>
            <a:r>
              <a:rPr lang="en-AU" sz="2000" dirty="0" smtClean="0"/>
              <a:t>file-system metadata </a:t>
            </a:r>
          </a:p>
          <a:p>
            <a:pPr lvl="1"/>
            <a:r>
              <a:rPr lang="en-AU" sz="2000" dirty="0" smtClean="0"/>
              <a:t>registry hives </a:t>
            </a:r>
          </a:p>
          <a:p>
            <a:r>
              <a:rPr lang="en-AU" sz="2800" dirty="0" smtClean="0"/>
              <a:t>I/O interpreted in kernel mode </a:t>
            </a:r>
            <a:r>
              <a:rPr lang="en-AU" sz="2800" dirty="0" smtClean="0"/>
              <a:t>to help user mode </a:t>
            </a:r>
          </a:p>
          <a:p>
            <a:pPr lvl="1"/>
            <a:r>
              <a:rPr lang="en-AU" sz="2000" dirty="0" smtClean="0"/>
              <a:t>font files! </a:t>
            </a:r>
            <a:endParaRPr lang="en-AU" sz="20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Reverse Engineer?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r>
              <a:rPr lang="en-AU" dirty="0" smtClean="0"/>
              <a:t>become a better programmer  </a:t>
            </a:r>
          </a:p>
          <a:p>
            <a:pPr lvl="1"/>
            <a:r>
              <a:rPr lang="en-AU" sz="2400" dirty="0" smtClean="0"/>
              <a:t>under-documented functionality </a:t>
            </a:r>
          </a:p>
          <a:p>
            <a:pPr lvl="2"/>
            <a:r>
              <a:rPr lang="en-AU" sz="2000" dirty="0" smtClean="0"/>
              <a:t>avoid quirks and errors </a:t>
            </a:r>
            <a:r>
              <a:rPr lang="en-AU" sz="2000" dirty="0" smtClean="0"/>
              <a:t>- debugging </a:t>
            </a:r>
            <a:r>
              <a:rPr lang="en-AU" sz="2000" dirty="0" smtClean="0"/>
              <a:t>in </a:t>
            </a:r>
            <a:r>
              <a:rPr lang="en-AU" sz="2000" dirty="0" smtClean="0"/>
              <a:t>advance </a:t>
            </a:r>
            <a:endParaRPr lang="en-AU" sz="2000" dirty="0" smtClean="0"/>
          </a:p>
          <a:p>
            <a:pPr lvl="2"/>
            <a:r>
              <a:rPr lang="en-AU" sz="2000" dirty="0" smtClean="0"/>
              <a:t>develop better judgement </a:t>
            </a:r>
            <a:r>
              <a:rPr lang="en-AU" sz="2000" dirty="0" smtClean="0"/>
              <a:t>- </a:t>
            </a:r>
            <a:r>
              <a:rPr lang="en-AU" sz="2000" dirty="0" smtClean="0"/>
              <a:t>know </a:t>
            </a:r>
            <a:r>
              <a:rPr lang="en-AU" sz="2000" dirty="0" smtClean="0"/>
              <a:t>how to get stuff </a:t>
            </a:r>
            <a:r>
              <a:rPr lang="en-AU" sz="2000" dirty="0" smtClean="0"/>
              <a:t>(truly) </a:t>
            </a:r>
            <a:r>
              <a:rPr lang="en-AU" sz="2000" dirty="0" smtClean="0"/>
              <a:t>working </a:t>
            </a:r>
            <a:endParaRPr lang="en-AU" sz="2000" dirty="0" smtClean="0"/>
          </a:p>
          <a:p>
            <a:pPr lvl="1"/>
            <a:r>
              <a:rPr lang="en-AU" sz="2400" dirty="0" smtClean="0"/>
              <a:t>undocumented functionality </a:t>
            </a:r>
          </a:p>
          <a:p>
            <a:pPr lvl="2"/>
            <a:r>
              <a:rPr lang="en-AU" sz="2000" dirty="0" smtClean="0"/>
              <a:t>improve on Microsoft’s own use, and have little competition </a:t>
            </a:r>
          </a:p>
          <a:p>
            <a:pPr lvl="2"/>
            <a:r>
              <a:rPr lang="en-AU" sz="2000" dirty="0" smtClean="0"/>
              <a:t>develop better judgement </a:t>
            </a:r>
            <a:r>
              <a:rPr lang="en-AU" sz="2000" dirty="0" smtClean="0"/>
              <a:t>- know </a:t>
            </a:r>
            <a:r>
              <a:rPr lang="en-AU" sz="2000" dirty="0" smtClean="0"/>
              <a:t>what’s better </a:t>
            </a:r>
            <a:r>
              <a:rPr lang="en-AU" sz="2000" dirty="0" smtClean="0"/>
              <a:t>avoided </a:t>
            </a:r>
            <a:endParaRPr lang="en-AU" sz="2000" dirty="0" smtClean="0"/>
          </a:p>
          <a:p>
            <a:pPr lvl="1"/>
            <a:r>
              <a:rPr lang="en-AU" sz="2400" dirty="0" smtClean="0"/>
              <a:t>code generation </a:t>
            </a:r>
          </a:p>
          <a:p>
            <a:pPr lvl="2"/>
            <a:r>
              <a:rPr lang="en-AU" sz="2000" dirty="0" smtClean="0"/>
              <a:t>better debugging skills </a:t>
            </a:r>
            <a:r>
              <a:rPr lang="en-AU" sz="2000" dirty="0" smtClean="0"/>
              <a:t>- seen </a:t>
            </a:r>
            <a:r>
              <a:rPr lang="en-AU" sz="2000" dirty="0" smtClean="0"/>
              <a:t>it all </a:t>
            </a:r>
            <a:r>
              <a:rPr lang="en-AU" sz="2000" dirty="0" smtClean="0"/>
              <a:t>before </a:t>
            </a:r>
            <a:endParaRPr lang="en-AU" sz="2000" dirty="0" smtClean="0"/>
          </a:p>
          <a:p>
            <a:pPr lvl="2"/>
            <a:r>
              <a:rPr lang="en-AU" sz="2000" dirty="0" smtClean="0"/>
              <a:t>develop better judgement </a:t>
            </a:r>
            <a:r>
              <a:rPr lang="en-AU" sz="2000" dirty="0" smtClean="0"/>
              <a:t>- know </a:t>
            </a:r>
            <a:r>
              <a:rPr lang="en-AU" sz="2000" dirty="0" smtClean="0"/>
              <a:t>how to </a:t>
            </a:r>
            <a:r>
              <a:rPr lang="en-AU" sz="2000" dirty="0" smtClean="0"/>
              <a:t>write </a:t>
            </a:r>
            <a:endParaRPr lang="en-AU" sz="2000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If Not For Security </a:t>
            </a:r>
            <a:endParaRPr lang="en-AU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Security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AOL Exploits Bug In Own Software (1999) </a:t>
            </a:r>
          </a:p>
          <a:p>
            <a:pPr lvl="1"/>
            <a:r>
              <a:rPr lang="en-AU" sz="2000" dirty="0" smtClean="0"/>
              <a:t>a buffer overflow in AOL software used by AOL to distinguish their client from Microsoft’s imposter </a:t>
            </a:r>
          </a:p>
          <a:p>
            <a:r>
              <a:rPr lang="en-AU" dirty="0" smtClean="0"/>
              <a:t>A Small Study of the </a:t>
            </a:r>
            <a:r>
              <a:rPr lang="en-AU" dirty="0" err="1" smtClean="0"/>
              <a:t>Clampi</a:t>
            </a:r>
            <a:r>
              <a:rPr lang="en-AU" dirty="0" smtClean="0"/>
              <a:t> Trojan (2009) </a:t>
            </a:r>
          </a:p>
          <a:p>
            <a:pPr lvl="1"/>
            <a:r>
              <a:rPr lang="en-AU" sz="2000" dirty="0" smtClean="0"/>
              <a:t>ordinary banking spyware with p-code obfuscation technology said to be “almost impossible” to reverse engineer </a:t>
            </a:r>
          </a:p>
          <a:p>
            <a:r>
              <a:rPr lang="en-AU" dirty="0" smtClean="0"/>
              <a:t>Operation Aurora (2010) </a:t>
            </a:r>
          </a:p>
          <a:p>
            <a:pPr lvl="1"/>
            <a:r>
              <a:rPr lang="en-AU" sz="2000" dirty="0" smtClean="0"/>
              <a:t>Internet Explorer bug and fix described in detail before Microsoft published fix </a:t>
            </a:r>
          </a:p>
          <a:p>
            <a:r>
              <a:rPr lang="en-AU" dirty="0" err="1" smtClean="0"/>
              <a:t>Stuxnet</a:t>
            </a:r>
            <a:r>
              <a:rPr lang="en-AU" dirty="0" smtClean="0"/>
              <a:t> (2010) </a:t>
            </a:r>
          </a:p>
          <a:p>
            <a:pPr lvl="1"/>
            <a:r>
              <a:rPr lang="en-AU" sz="2000" dirty="0" smtClean="0"/>
              <a:t>CPL execution via shortcut widely miscategorised as parsing error </a:t>
            </a:r>
            <a:endParaRPr lang="en-AU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Control Panel Items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Stuxnet</a:t>
            </a:r>
            <a:r>
              <a:rPr lang="en-AU" dirty="0" smtClean="0"/>
              <a:t> gets code loaded just from browsing </a:t>
            </a:r>
          </a:p>
          <a:p>
            <a:pPr lvl="1"/>
            <a:r>
              <a:rPr lang="en-AU" dirty="0" smtClean="0"/>
              <a:t>shortcut to (supposed) Control Panel item </a:t>
            </a:r>
          </a:p>
          <a:p>
            <a:r>
              <a:rPr lang="en-AU" dirty="0" smtClean="0"/>
              <a:t>CVE-2010-2568 </a:t>
            </a:r>
          </a:p>
          <a:p>
            <a:pPr lvl="1"/>
            <a:r>
              <a:rPr lang="en-AU" dirty="0" smtClean="0"/>
              <a:t>Microsoft: “Windows incorrectly parses shortcuts” </a:t>
            </a:r>
          </a:p>
          <a:p>
            <a:pPr lvl="1"/>
            <a:r>
              <a:rPr lang="en-AU" dirty="0" smtClean="0"/>
              <a:t>Me: parsed correctly, too trusting </a:t>
            </a:r>
          </a:p>
          <a:p>
            <a:r>
              <a:rPr lang="en-AU" dirty="0" smtClean="0"/>
              <a:t>CVE-2015-0096 </a:t>
            </a:r>
          </a:p>
          <a:p>
            <a:pPr lvl="1"/>
            <a:r>
              <a:rPr lang="en-AU" dirty="0" smtClean="0"/>
              <a:t>defect in fix (found by Michael </a:t>
            </a:r>
            <a:r>
              <a:rPr lang="en-AU" dirty="0" err="1" smtClean="0"/>
              <a:t>Heerklotz</a:t>
            </a:r>
            <a:r>
              <a:rPr lang="en-AU" dirty="0" smtClean="0"/>
              <a:t>) </a:t>
            </a:r>
          </a:p>
          <a:p>
            <a:pPr lvl="1"/>
            <a:r>
              <a:rPr lang="en-AU" dirty="0" err="1" smtClean="0"/>
              <a:t>PoC</a:t>
            </a:r>
            <a:r>
              <a:rPr lang="en-AU" dirty="0" smtClean="0"/>
              <a:t>||GTFO 14:08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Perspective Similarity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dirty="0" smtClean="0"/>
              <a:t>The everyday problems are self-contained. </a:t>
            </a:r>
          </a:p>
          <a:p>
            <a:r>
              <a:rPr lang="en-AU" sz="2800" dirty="0" smtClean="0"/>
              <a:t>Programmer writes a program that: </a:t>
            </a:r>
          </a:p>
          <a:p>
            <a:pPr lvl="1"/>
            <a:r>
              <a:rPr lang="en-AU" sz="2400" dirty="0" smtClean="0"/>
              <a:t>shifts data in, out and around; </a:t>
            </a:r>
          </a:p>
          <a:p>
            <a:pPr lvl="1"/>
            <a:r>
              <a:rPr lang="en-AU" sz="2400" dirty="0" smtClean="0"/>
              <a:t>calls towards operating system as magic. </a:t>
            </a:r>
          </a:p>
          <a:p>
            <a:r>
              <a:rPr lang="en-AU" sz="2800" dirty="0" smtClean="0"/>
              <a:t>Security researcher inspects such programs for: </a:t>
            </a:r>
          </a:p>
          <a:p>
            <a:pPr lvl="1"/>
            <a:r>
              <a:rPr lang="en-AU" sz="2400" dirty="0" smtClean="0"/>
              <a:t>mistakes in data-manipulation algorithms; </a:t>
            </a:r>
          </a:p>
          <a:p>
            <a:pPr lvl="1"/>
            <a:r>
              <a:rPr lang="en-AU" sz="2400" dirty="0" smtClean="0"/>
              <a:t>misunderstanding of the magic. </a:t>
            </a:r>
          </a:p>
          <a:p>
            <a:pPr>
              <a:buNone/>
            </a:pPr>
            <a:r>
              <a:rPr lang="en-AU" dirty="0" smtClean="0"/>
              <a:t>Mostly under control from both perspectives, </a:t>
            </a:r>
            <a:br>
              <a:rPr lang="en-AU" dirty="0" smtClean="0"/>
            </a:br>
            <a:r>
              <a:rPr lang="en-AU" dirty="0" smtClean="0"/>
              <a:t>technically and commercially </a:t>
            </a:r>
            <a:endParaRPr lang="en-A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Perspective Similarity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AU" sz="7200" dirty="0" smtClean="0"/>
              <a:t>Detail </a:t>
            </a:r>
            <a:br>
              <a:rPr lang="en-AU" sz="7200" dirty="0" smtClean="0"/>
            </a:br>
            <a:r>
              <a:rPr lang="en-AU" sz="7200" smtClean="0"/>
              <a:t>is </a:t>
            </a:r>
            <a:br>
              <a:rPr lang="en-AU" sz="7200" smtClean="0"/>
            </a:br>
            <a:r>
              <a:rPr lang="en-AU" sz="7200" smtClean="0"/>
              <a:t>hideously </a:t>
            </a:r>
            <a:r>
              <a:rPr lang="en-AU" sz="7200" dirty="0" smtClean="0"/>
              <a:t>uneconomic! </a:t>
            </a:r>
            <a:endParaRPr lang="en-AU" sz="7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People’s Software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AU" sz="3500" dirty="0" smtClean="0"/>
              <a:t>The tricky problems are in the magic. </a:t>
            </a:r>
          </a:p>
          <a:p>
            <a:r>
              <a:rPr lang="en-AU" sz="3000" dirty="0" smtClean="0"/>
              <a:t>Different perspective </a:t>
            </a:r>
          </a:p>
          <a:p>
            <a:pPr lvl="1"/>
            <a:r>
              <a:rPr lang="en-AU" sz="2600" dirty="0" smtClean="0"/>
              <a:t>not looking down or in at system and hardware </a:t>
            </a:r>
          </a:p>
          <a:p>
            <a:pPr lvl="1"/>
            <a:r>
              <a:rPr lang="en-AU" sz="2600" dirty="0" smtClean="0"/>
              <a:t>looking up or out at “stack” of generality and arbitrariness </a:t>
            </a:r>
          </a:p>
          <a:p>
            <a:r>
              <a:rPr lang="en-AU" sz="3000" dirty="0" smtClean="0"/>
              <a:t>Not everyone is up to it. </a:t>
            </a:r>
          </a:p>
          <a:p>
            <a:r>
              <a:rPr lang="en-AU" sz="3000" dirty="0" smtClean="0"/>
              <a:t>Software industry mostly has it controlled </a:t>
            </a:r>
          </a:p>
          <a:p>
            <a:pPr lvl="1"/>
            <a:r>
              <a:rPr lang="en-AU" sz="2600" dirty="0" smtClean="0"/>
              <a:t>by moving most programming far up the stack </a:t>
            </a:r>
          </a:p>
          <a:p>
            <a:r>
              <a:rPr lang="en-AU" sz="3000" dirty="0" smtClean="0"/>
              <a:t>Security industry less so </a:t>
            </a:r>
          </a:p>
          <a:p>
            <a:pPr lvl="1"/>
            <a:r>
              <a:rPr lang="en-AU" sz="2600" dirty="0" smtClean="0"/>
              <a:t>perhaps seen as uncommercial </a:t>
            </a:r>
          </a:p>
          <a:p>
            <a:pPr lvl="1"/>
            <a:r>
              <a:rPr lang="en-AU" sz="2600" dirty="0" smtClean="0"/>
              <a:t>occasional errors and omissions </a:t>
            </a:r>
            <a:endParaRPr lang="en-AU" sz="2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Windows Research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Sure to turn up things that everyone can use and may even need. </a:t>
            </a:r>
            <a:br>
              <a:rPr lang="en-AU" dirty="0" smtClean="0"/>
            </a:br>
            <a:r>
              <a:rPr lang="en-AU" dirty="0" smtClean="0"/>
              <a:t>So, please, fund it! 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Kernel-Mode Exposure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dirty="0" smtClean="0"/>
              <a:t>Upper </a:t>
            </a:r>
          </a:p>
          <a:p>
            <a:r>
              <a:rPr lang="en-AU" sz="2800" dirty="0" smtClean="0"/>
              <a:t>calls from user mode to kernel (requests for service) </a:t>
            </a:r>
          </a:p>
          <a:p>
            <a:pPr lvl="1"/>
            <a:r>
              <a:rPr lang="en-AU" sz="2000" dirty="0" smtClean="0"/>
              <a:t>parameter validation and privilege checks </a:t>
            </a:r>
          </a:p>
          <a:p>
            <a:r>
              <a:rPr lang="en-AU" sz="2800" dirty="0" smtClean="0"/>
              <a:t>calls to user mode from the kernel (notifications) </a:t>
            </a:r>
          </a:p>
          <a:p>
            <a:pPr lvl="1"/>
            <a:r>
              <a:rPr lang="en-AU" sz="2000" dirty="0" smtClean="0"/>
              <a:t>not supposed to happen! </a:t>
            </a:r>
          </a:p>
          <a:p>
            <a:pPr lvl="1"/>
            <a:r>
              <a:rPr lang="en-AU" sz="2000" dirty="0" smtClean="0"/>
              <a:t>called code may re-enter kernel </a:t>
            </a:r>
          </a:p>
          <a:p>
            <a:pPr lvl="1"/>
            <a:r>
              <a:rPr lang="en-AU" sz="2000" dirty="0" smtClean="0"/>
              <a:t>no certainty that called code will return </a:t>
            </a:r>
          </a:p>
          <a:p>
            <a:r>
              <a:rPr lang="en-AU" sz="2800" dirty="0" smtClean="0"/>
              <a:t>kernel-mode reading of data shared with user mode </a:t>
            </a:r>
          </a:p>
          <a:p>
            <a:pPr lvl="1"/>
            <a:r>
              <a:rPr lang="en-AU" sz="2000" dirty="0" smtClean="0"/>
              <a:t>KUSER_SHARED_DATA at fixed address </a:t>
            </a:r>
          </a:p>
          <a:p>
            <a:pPr lvl="1"/>
            <a:r>
              <a:rPr lang="en-AU" sz="2000" dirty="0" smtClean="0"/>
              <a:t>kernel-mode </a:t>
            </a:r>
            <a:r>
              <a:rPr lang="en-AU" sz="2000" dirty="0" err="1" smtClean="0"/>
              <a:t>fs</a:t>
            </a:r>
            <a:r>
              <a:rPr lang="en-AU" sz="2000" dirty="0" smtClean="0"/>
              <a:t>:[18h] and </a:t>
            </a:r>
            <a:r>
              <a:rPr lang="en-AU" sz="2000" dirty="0" err="1" smtClean="0"/>
              <a:t>gs</a:t>
            </a:r>
            <a:r>
              <a:rPr lang="en-AU" sz="2000" dirty="0" smtClean="0"/>
              <a:t>:[30h] point to user-mode TEB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System Services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int</a:t>
            </a:r>
            <a:r>
              <a:rPr lang="en-AU" dirty="0" smtClean="0"/>
              <a:t> 2Eh </a:t>
            </a:r>
          </a:p>
          <a:p>
            <a:pPr lvl="1"/>
            <a:r>
              <a:rPr lang="en-AU" sz="2400" dirty="0" smtClean="0"/>
              <a:t>historically </a:t>
            </a:r>
          </a:p>
          <a:p>
            <a:pPr lvl="1"/>
            <a:r>
              <a:rPr lang="en-AU" sz="2400" dirty="0" smtClean="0"/>
              <a:t>generally, but with other interrupts for special cases </a:t>
            </a:r>
          </a:p>
          <a:p>
            <a:r>
              <a:rPr lang="en-AU" dirty="0" err="1"/>
              <a:t>s</a:t>
            </a:r>
            <a:r>
              <a:rPr lang="en-AU" dirty="0" err="1" smtClean="0"/>
              <a:t>ysenter</a:t>
            </a:r>
            <a:r>
              <a:rPr lang="en-AU" dirty="0" smtClean="0"/>
              <a:t> </a:t>
            </a:r>
          </a:p>
          <a:p>
            <a:pPr lvl="1"/>
            <a:r>
              <a:rPr lang="en-AU" sz="2400" dirty="0" smtClean="0"/>
              <a:t>32-bit Windows (i386) </a:t>
            </a:r>
          </a:p>
          <a:p>
            <a:r>
              <a:rPr lang="en-AU" dirty="0" err="1" smtClean="0"/>
              <a:t>syscall</a:t>
            </a:r>
            <a:r>
              <a:rPr lang="en-AU" dirty="0" smtClean="0"/>
              <a:t> </a:t>
            </a:r>
          </a:p>
          <a:p>
            <a:pPr lvl="1"/>
            <a:r>
              <a:rPr lang="en-AU" sz="2400" dirty="0" smtClean="0"/>
              <a:t>64-bit Windows (amd64) </a:t>
            </a:r>
          </a:p>
          <a:p>
            <a:pPr lvl="1"/>
            <a:r>
              <a:rPr lang="en-AU" sz="2400" dirty="0"/>
              <a:t>i</a:t>
            </a:r>
            <a:r>
              <a:rPr lang="en-AU" sz="2400" dirty="0" smtClean="0"/>
              <a:t>386 in early Windows XP for some processors </a:t>
            </a:r>
            <a:endParaRPr lang="en-A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743200"/>
          </a:xfrm>
        </p:spPr>
        <p:txBody>
          <a:bodyPr>
            <a:normAutofit/>
          </a:bodyPr>
          <a:lstStyle/>
          <a:p>
            <a:r>
              <a:rPr lang="en-AU" dirty="0" err="1" smtClean="0"/>
              <a:t>NtCreateProfile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err="1" smtClean="0"/>
              <a:t>NtStartProfile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err="1" smtClean="0"/>
              <a:t>KeProfileInterruptWithSource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One Buffer Overflow </a:t>
            </a:r>
          </a:p>
          <a:p>
            <a:r>
              <a:rPr lang="en-AU" dirty="0" smtClean="0"/>
              <a:t>Two Causes </a:t>
            </a:r>
          </a:p>
          <a:p>
            <a:r>
              <a:rPr lang="en-AU" dirty="0" smtClean="0"/>
              <a:t>One Original, One New </a:t>
            </a:r>
          </a:p>
          <a:p>
            <a:r>
              <a:rPr lang="en-AU" dirty="0" smtClean="0"/>
              <a:t>One Needs Mischief, One Not </a:t>
            </a:r>
          </a:p>
          <a:p>
            <a:r>
              <a:rPr lang="en-AU" dirty="0" smtClean="0"/>
              <a:t>One for Security Researchers, One for Programmers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Profiling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</a:t>
            </a:r>
            <a:r>
              <a:rPr lang="en-AU" dirty="0" smtClean="0"/>
              <a:t>ncient diagnostics technique </a:t>
            </a:r>
          </a:p>
          <a:p>
            <a:pPr lvl="1"/>
            <a:r>
              <a:rPr lang="en-AU" sz="2400" dirty="0" smtClean="0"/>
              <a:t>long pre-dates Windows (even DOS had it) </a:t>
            </a:r>
          </a:p>
          <a:p>
            <a:pPr lvl="1"/>
            <a:r>
              <a:rPr lang="en-AU" sz="2400" dirty="0" smtClean="0"/>
              <a:t>architecture fully formed in Windows NT 3.1 </a:t>
            </a:r>
          </a:p>
          <a:p>
            <a:pPr lvl="1"/>
            <a:r>
              <a:rPr lang="en-AU" sz="2400" dirty="0" smtClean="0"/>
              <a:t>it’s not debugging, it’s not tracing </a:t>
            </a:r>
          </a:p>
          <a:p>
            <a:r>
              <a:rPr lang="en-AU" dirty="0" smtClean="0"/>
              <a:t>statistical sampling of processor execution </a:t>
            </a:r>
          </a:p>
          <a:p>
            <a:r>
              <a:rPr lang="en-AU" dirty="0" smtClean="0"/>
              <a:t>generate recurring hardware interrupt </a:t>
            </a:r>
          </a:p>
          <a:p>
            <a:pPr lvl="1"/>
            <a:r>
              <a:rPr lang="en-AU" sz="2400" dirty="0" smtClean="0"/>
              <a:t>periodic, from timing device </a:t>
            </a:r>
          </a:p>
          <a:p>
            <a:pPr lvl="1"/>
            <a:r>
              <a:rPr lang="en-AU" sz="2400" dirty="0" smtClean="0"/>
              <a:t>processor event, e.g., every 1000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branch </a:t>
            </a:r>
            <a:r>
              <a:rPr lang="en-AU" sz="2400" dirty="0" err="1" smtClean="0"/>
              <a:t>mis</a:t>
            </a:r>
            <a:r>
              <a:rPr lang="en-AU" sz="2400" dirty="0" smtClean="0"/>
              <a:t>-prediction </a:t>
            </a:r>
          </a:p>
          <a:p>
            <a:r>
              <a:rPr lang="en-AU" dirty="0" smtClean="0"/>
              <a:t>build histogram of return addresses 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Profile Parameters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What execution to profile? </a:t>
            </a:r>
          </a:p>
          <a:p>
            <a:pPr lvl="1"/>
            <a:r>
              <a:rPr lang="en-AU" sz="2400" dirty="0" smtClean="0"/>
              <a:t>address and size of profiled region, e.g.,  </a:t>
            </a:r>
          </a:p>
          <a:p>
            <a:pPr lvl="2"/>
            <a:r>
              <a:rPr lang="en-AU" sz="2000" dirty="0" smtClean="0"/>
              <a:t>whole address space (including kernel mode) </a:t>
            </a:r>
          </a:p>
          <a:p>
            <a:pPr lvl="2"/>
            <a:r>
              <a:rPr lang="en-AU" sz="2000" dirty="0" smtClean="0"/>
              <a:t>single EXE or DLL, or even just code section </a:t>
            </a:r>
          </a:p>
          <a:p>
            <a:pPr lvl="2"/>
            <a:r>
              <a:rPr lang="en-AU" sz="2000" dirty="0" smtClean="0"/>
              <a:t>single routine </a:t>
            </a:r>
          </a:p>
          <a:p>
            <a:pPr lvl="1"/>
            <a:r>
              <a:rPr lang="en-AU" sz="2400" dirty="0" smtClean="0"/>
              <a:t>execution by specific process (or by all) </a:t>
            </a:r>
          </a:p>
          <a:p>
            <a:pPr lvl="1"/>
            <a:r>
              <a:rPr lang="en-AU" sz="2400" dirty="0" smtClean="0"/>
              <a:t>execution only on specific processors (or on any) </a:t>
            </a:r>
          </a:p>
          <a:p>
            <a:r>
              <a:rPr lang="en-AU" dirty="0" smtClean="0"/>
              <a:t>What source for recurring interrupt? </a:t>
            </a:r>
          </a:p>
          <a:p>
            <a:r>
              <a:rPr lang="en-AU" dirty="0" smtClean="0"/>
              <a:t>Where and how to build histogram? </a:t>
            </a:r>
          </a:p>
          <a:p>
            <a:pPr lvl="1"/>
            <a:r>
              <a:rPr lang="en-AU" sz="2400" dirty="0" smtClean="0"/>
              <a:t>address and size of buffer to receive execution counts </a:t>
            </a:r>
          </a:p>
          <a:p>
            <a:pPr lvl="1"/>
            <a:r>
              <a:rPr lang="en-AU" sz="2400" dirty="0" smtClean="0"/>
              <a:t>bucket size, i.e., bytes of profiled region per count  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Histogram Collection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 smtClean="0"/>
              <a:t>NtCreateProfile</a:t>
            </a:r>
            <a:r>
              <a:rPr lang="en-AU" dirty="0" smtClean="0"/>
              <a:t> describes what’s wanted </a:t>
            </a:r>
          </a:p>
          <a:p>
            <a:r>
              <a:rPr lang="en-AU" dirty="0" err="1" smtClean="0"/>
              <a:t>NtStartProfile</a:t>
            </a:r>
            <a:r>
              <a:rPr lang="en-AU" dirty="0" smtClean="0"/>
              <a:t> begins collection </a:t>
            </a:r>
          </a:p>
          <a:p>
            <a:pPr lvl="1"/>
            <a:r>
              <a:rPr lang="en-AU" sz="2400" dirty="0" smtClean="0"/>
              <a:t>maps output buffer into locked system memory </a:t>
            </a:r>
          </a:p>
          <a:p>
            <a:pPr lvl="2"/>
            <a:r>
              <a:rPr lang="en-AU" sz="2000" dirty="0" smtClean="0"/>
              <a:t>page-granular </a:t>
            </a:r>
          </a:p>
          <a:p>
            <a:pPr lvl="2"/>
            <a:r>
              <a:rPr lang="en-AU" sz="2000" dirty="0" smtClean="0"/>
              <a:t>unlimited </a:t>
            </a:r>
          </a:p>
          <a:p>
            <a:pPr lvl="1"/>
            <a:r>
              <a:rPr lang="en-AU" sz="2400" dirty="0" smtClean="0"/>
              <a:t>asks HAL to start recurring interrupt </a:t>
            </a:r>
          </a:p>
          <a:p>
            <a:r>
              <a:rPr lang="en-AU" dirty="0" err="1" smtClean="0"/>
              <a:t>KeProfileInterruptWithSource</a:t>
            </a:r>
            <a:r>
              <a:rPr lang="en-AU" dirty="0" smtClean="0"/>
              <a:t> fills buffer </a:t>
            </a:r>
          </a:p>
          <a:p>
            <a:pPr lvl="1"/>
            <a:r>
              <a:rPr lang="en-AU" sz="2400" dirty="0" smtClean="0"/>
              <a:t>called by HAL on each interrupt </a:t>
            </a:r>
          </a:p>
          <a:p>
            <a:pPr lvl="1"/>
            <a:r>
              <a:rPr lang="en-AU" sz="2400" dirty="0" smtClean="0"/>
              <a:t>computes which bucket contains interrupted execution </a:t>
            </a:r>
          </a:p>
          <a:p>
            <a:pPr lvl="1"/>
            <a:r>
              <a:rPr lang="en-AU" sz="2400" dirty="0"/>
              <a:t>i</a:t>
            </a:r>
            <a:r>
              <a:rPr lang="en-AU" sz="2400" dirty="0" smtClean="0"/>
              <a:t>ncrements corresponding execution counter </a:t>
            </a:r>
            <a:endParaRPr lang="en-AU" sz="2400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Parameter Validation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800" dirty="0" smtClean="0"/>
              <a:t>Regard profiled region as array of buckets </a:t>
            </a:r>
          </a:p>
          <a:p>
            <a:pPr lvl="1"/>
            <a:r>
              <a:rPr lang="en-AU" sz="2400" dirty="0" err="1" smtClean="0"/>
              <a:t>ProfileBase</a:t>
            </a:r>
            <a:r>
              <a:rPr lang="en-AU" sz="2400" dirty="0" smtClean="0"/>
              <a:t>: address of profiled region </a:t>
            </a:r>
          </a:p>
          <a:p>
            <a:pPr lvl="1"/>
            <a:r>
              <a:rPr lang="en-AU" sz="2400" dirty="0" err="1" smtClean="0"/>
              <a:t>ProfileSize</a:t>
            </a:r>
            <a:r>
              <a:rPr lang="en-AU" sz="2400" dirty="0" smtClean="0"/>
              <a:t>: size in bytes of profiled region </a:t>
            </a:r>
          </a:p>
          <a:p>
            <a:pPr lvl="1"/>
            <a:r>
              <a:rPr lang="en-AU" sz="2400" dirty="0" err="1" smtClean="0"/>
              <a:t>BucketSize</a:t>
            </a:r>
            <a:r>
              <a:rPr lang="en-AU" sz="2400" dirty="0" smtClean="0"/>
              <a:t>: size in bytes of bucket (given as logarithm) </a:t>
            </a:r>
          </a:p>
          <a:p>
            <a:pPr lvl="1"/>
            <a:r>
              <a:rPr lang="en-AU" sz="2400" dirty="0" smtClean="0"/>
              <a:t>Buffer: address of output buffer </a:t>
            </a:r>
          </a:p>
          <a:p>
            <a:pPr lvl="1"/>
            <a:r>
              <a:rPr lang="en-AU" sz="2400" dirty="0" err="1" smtClean="0"/>
              <a:t>BufferSize</a:t>
            </a:r>
            <a:r>
              <a:rPr lang="en-AU" sz="2400" dirty="0" smtClean="0"/>
              <a:t>: size in bytes of output buffer </a:t>
            </a:r>
          </a:p>
          <a:p>
            <a:r>
              <a:rPr lang="en-AU" sz="2800" dirty="0" smtClean="0"/>
              <a:t>Buffer receives one 4-byte count per bucket </a:t>
            </a:r>
          </a:p>
          <a:p>
            <a:r>
              <a:rPr lang="en-AU" sz="2800" dirty="0" smtClean="0"/>
              <a:t>If interrupt would return to address p such that </a:t>
            </a:r>
          </a:p>
          <a:p>
            <a:pPr lvl="1"/>
            <a:r>
              <a:rPr lang="en-AU" sz="1400" dirty="0" err="1" smtClean="0">
                <a:latin typeface="Courier New" pitchFamily="49" charset="0"/>
                <a:cs typeface="Courier New" pitchFamily="49" charset="0"/>
              </a:rPr>
              <a:t>ProfileBase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 &lt;= p &amp;&amp; p &lt; 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(PVOID) ((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PBYTE) </a:t>
            </a:r>
            <a:r>
              <a:rPr lang="en-AU" sz="1400" dirty="0" err="1" smtClean="0">
                <a:latin typeface="Courier New" pitchFamily="49" charset="0"/>
                <a:cs typeface="Courier New" pitchFamily="49" charset="0"/>
              </a:rPr>
              <a:t>ProfileBase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AU" sz="1400" dirty="0" err="1" smtClean="0">
                <a:latin typeface="Courier New" pitchFamily="49" charset="0"/>
                <a:cs typeface="Courier New" pitchFamily="49" charset="0"/>
              </a:rPr>
              <a:t>ProfileSize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AU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sz="2800" dirty="0" smtClean="0"/>
              <a:t>then counter to increment is at </a:t>
            </a:r>
          </a:p>
          <a:p>
            <a:pPr lvl="1"/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&amp;((PBYTE) Buffer) [((PBYTE) p - (PBYTE) </a:t>
            </a:r>
            <a:r>
              <a:rPr lang="en-AU" sz="1400" dirty="0" err="1" smtClean="0">
                <a:latin typeface="Courier New" pitchFamily="49" charset="0"/>
                <a:cs typeface="Courier New" pitchFamily="49" charset="0"/>
              </a:rPr>
              <a:t>ProfileBase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) &gt;&gt; </a:t>
            </a:r>
            <a:r>
              <a:rPr lang="en-AU" sz="1400" dirty="0" err="1" smtClean="0">
                <a:latin typeface="Courier New" pitchFamily="49" charset="0"/>
                <a:cs typeface="Courier New" pitchFamily="49" charset="0"/>
              </a:rPr>
              <a:t>BucketSize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AU" sz="1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1855</Words>
  <Application>Microsoft Office PowerPoint</Application>
  <PresentationFormat>On-screen Show (4:3)</PresentationFormat>
  <Paragraphs>253</Paragraphs>
  <Slides>26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 Programmer’s Perspective on Reverse Engineering </vt:lpstr>
      <vt:lpstr>Kernel-Mode Exposure </vt:lpstr>
      <vt:lpstr>Kernel-Mode Exposure </vt:lpstr>
      <vt:lpstr>System Services </vt:lpstr>
      <vt:lpstr>NtCreateProfile  NtStartProfile  KeProfileInterruptWithSource </vt:lpstr>
      <vt:lpstr>Profiling </vt:lpstr>
      <vt:lpstr>Profile Parameters </vt:lpstr>
      <vt:lpstr>Histogram Collection </vt:lpstr>
      <vt:lpstr>Parameter Validation </vt:lpstr>
      <vt:lpstr>What Could Go Wrong? </vt:lpstr>
      <vt:lpstr>Crash Kernel From User Mode (I) </vt:lpstr>
      <vt:lpstr>Fuzzing? </vt:lpstr>
      <vt:lpstr>What Else Could Go Wrong? </vt:lpstr>
      <vt:lpstr>Crash Kernel From User Mode (II) </vt:lpstr>
      <vt:lpstr>Contrasts </vt:lpstr>
      <vt:lpstr>Perspective Difference </vt:lpstr>
      <vt:lpstr>Geoff Chappell </vt:lpstr>
      <vt:lpstr>www.geoffchappell.com </vt:lpstr>
      <vt:lpstr>Why Reverse Engineer? </vt:lpstr>
      <vt:lpstr>Why Reverse Engineer? </vt:lpstr>
      <vt:lpstr>Security </vt:lpstr>
      <vt:lpstr>Control Panel Items </vt:lpstr>
      <vt:lpstr>Perspective Similarity </vt:lpstr>
      <vt:lpstr>Perspective Similarity </vt:lpstr>
      <vt:lpstr>Other People’s Software </vt:lpstr>
      <vt:lpstr>Windows Research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Programmer’s Perspective on Reverse Engineering</dc:title>
  <dc:creator>Geoff Chappell</dc:creator>
  <cp:lastModifiedBy>Geoff Chappell</cp:lastModifiedBy>
  <cp:revision>90</cp:revision>
  <dcterms:created xsi:type="dcterms:W3CDTF">2017-06-22T14:27:53Z</dcterms:created>
  <dcterms:modified xsi:type="dcterms:W3CDTF">2017-11-13T21:25:11Z</dcterms:modified>
</cp:coreProperties>
</file>