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88" r:id="rId7"/>
    <p:sldId id="285" r:id="rId8"/>
    <p:sldId id="282" r:id="rId9"/>
    <p:sldId id="283" r:id="rId10"/>
    <p:sldId id="287" r:id="rId11"/>
    <p:sldId id="284" r:id="rId12"/>
  </p:sldIdLst>
  <p:sldSz cx="9144000" cy="5143500" type="screen16x9"/>
  <p:notesSz cx="7010400" cy="92964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pos="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995" autoAdjust="0"/>
    <p:restoredTop sz="95433" autoAdjust="0"/>
  </p:normalViewPr>
  <p:slideViewPr>
    <p:cSldViewPr snapToGrid="0">
      <p:cViewPr varScale="1">
        <p:scale>
          <a:sx n="109" d="100"/>
          <a:sy n="109" d="100"/>
        </p:scale>
        <p:origin x="126" y="414"/>
      </p:cViewPr>
      <p:guideLst>
        <p:guide orient="horz" pos="3072"/>
        <p:guide pos="5577"/>
        <p:guide pos="180"/>
        <p:guide orient="horz" pos="3082"/>
        <p:guide pos="629"/>
      </p:guideLst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6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364208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684831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9/24/2018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9/24/2018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8776" y="4832722"/>
            <a:ext cx="19236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50" kern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 Y</a:t>
            </a:r>
          </a:p>
        </p:txBody>
      </p:sp>
      <p:sp>
        <p:nvSpPr>
          <p:cNvPr id="15" name="fl" descr="                                              Internal Use - Confidential &#10;&#10;"/>
          <p:cNvSpPr txBox="1"/>
          <p:nvPr/>
        </p:nvSpPr>
        <p:spPr>
          <a:xfrm>
            <a:off x="0" y="4617720"/>
            <a:ext cx="9144000" cy="46679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0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35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  <p:sldLayoutId id="2147484436" r:id="rId2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90332"/>
            <a:ext cx="6762585" cy="1661993"/>
          </a:xfrm>
        </p:spPr>
        <p:txBody>
          <a:bodyPr>
            <a:normAutofit fontScale="90000"/>
          </a:bodyPr>
          <a:lstStyle/>
          <a:p>
            <a:r>
              <a:rPr lang="en-US" dirty="0"/>
              <a:t>DRM Support for off-catalog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769441"/>
          </a:xfrm>
        </p:spPr>
        <p:txBody>
          <a:bodyPr/>
          <a:lstStyle/>
          <a:p>
            <a:r>
              <a:rPr lang="en-US" dirty="0"/>
              <a:t>Geoff Dillon, Sebi Paul</a:t>
            </a:r>
          </a:p>
          <a:p>
            <a:r>
              <a:rPr lang="en-US" dirty="0"/>
              <a:t>9/24/2018</a:t>
            </a:r>
          </a:p>
        </p:txBody>
      </p:sp>
      <p:sp>
        <p:nvSpPr>
          <p:cNvPr id="5" name="flFirstPage" descr="                                              Internal Use - Confidential &#10;&#10;"/>
          <p:cNvSpPr txBox="1"/>
          <p:nvPr/>
        </p:nvSpPr>
        <p:spPr>
          <a:xfrm>
            <a:off x="0" y="4622800"/>
            <a:ext cx="3316934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00" dirty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7076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vs Proposed Update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A88C-7333-4962-9240-1FF2DC7B82D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4320" y="905352"/>
            <a:ext cx="3840480" cy="35752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Current</a:t>
            </a:r>
          </a:p>
          <a:p>
            <a:r>
              <a:rPr lang="en-US" dirty="0"/>
              <a:t>New firmware Updates for DCS1610/ DSS9600 are tested by ESI with customer config.</a:t>
            </a:r>
          </a:p>
          <a:p>
            <a:r>
              <a:rPr lang="en-US" dirty="0"/>
              <a:t>ESI Support team delivers Updates by request, individually.</a:t>
            </a:r>
          </a:p>
          <a:p>
            <a:r>
              <a:rPr lang="en-US" dirty="0"/>
              <a:t>Customer updates systems ad-hoc. </a:t>
            </a:r>
            <a:br>
              <a:rPr lang="en-US" dirty="0"/>
            </a:br>
            <a:r>
              <a:rPr lang="en-US" dirty="0"/>
              <a:t>(Possibly one-by-one, not sure of process.)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8C1E-A63D-45FE-B93C-AFE7942853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89120" y="905352"/>
            <a:ext cx="3840480" cy="3575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Proposed</a:t>
            </a:r>
          </a:p>
          <a:p>
            <a:r>
              <a:rPr lang="en-US" dirty="0"/>
              <a:t>New firmware Updates are tested by ESI.</a:t>
            </a:r>
          </a:p>
          <a:p>
            <a:r>
              <a:rPr lang="en-US" dirty="0"/>
              <a:t>ESI Support team imports new updates into  Dell Repository Manager repositories targeted for DCS1610/ DSS9600.</a:t>
            </a:r>
          </a:p>
          <a:p>
            <a:r>
              <a:rPr lang="en-US" dirty="0"/>
              <a:t>Team exports the repository and zips the resulting files for delivery to the customer.</a:t>
            </a:r>
          </a:p>
          <a:p>
            <a:r>
              <a:rPr lang="en-US" dirty="0"/>
              <a:t>Customer unzips files to a file share (NFS/Windows/TFTP/…)</a:t>
            </a:r>
          </a:p>
          <a:p>
            <a:r>
              <a:rPr lang="en-US" dirty="0"/>
              <a:t>Customer systems auto-update via </a:t>
            </a:r>
            <a:r>
              <a:rPr lang="en-US" dirty="0" err="1"/>
              <a:t>iDrac</a:t>
            </a:r>
            <a:r>
              <a:rPr lang="en-US" dirty="0"/>
              <a:t> Automatic Updates, scheduled, </a:t>
            </a:r>
            <a:r>
              <a:rPr lang="en-US" dirty="0" err="1"/>
              <a:t>en</a:t>
            </a:r>
            <a:r>
              <a:rPr lang="en-US" dirty="0"/>
              <a:t> masse.</a:t>
            </a:r>
          </a:p>
          <a:p>
            <a:r>
              <a:rPr lang="en-US" dirty="0"/>
              <a:t>Value Added: Easier update distribution for hundreds of systems.</a:t>
            </a:r>
          </a:p>
        </p:txBody>
      </p:sp>
    </p:spTree>
    <p:extLst>
      <p:ext uri="{BB962C8B-B14F-4D97-AF65-F5344CB8AC3E}">
        <p14:creationId xmlns:p14="http://schemas.microsoft.com/office/powerpoint/2010/main" val="2187540396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 EMC Repository Manager Typical Use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EEA3B90-A297-4931-8C49-D769168BE7BF}"/>
              </a:ext>
            </a:extLst>
          </p:cNvPr>
          <p:cNvSpPr/>
          <p:nvPr/>
        </p:nvSpPr>
        <p:spPr>
          <a:xfrm>
            <a:off x="274319" y="1032108"/>
            <a:ext cx="2071561" cy="590719"/>
          </a:xfrm>
          <a:prstGeom prst="cloud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Dell.com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1CB6CD-F58E-4DA6-B696-F48645CB2CCF}"/>
              </a:ext>
            </a:extLst>
          </p:cNvPr>
          <p:cNvSpPr/>
          <p:nvPr/>
        </p:nvSpPr>
        <p:spPr>
          <a:xfrm>
            <a:off x="1600822" y="1936825"/>
            <a:ext cx="1416107" cy="744467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DRM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ED82C67-7E07-4EA2-96C6-36A6004F5839}"/>
              </a:ext>
            </a:extLst>
          </p:cNvPr>
          <p:cNvSpPr/>
          <p:nvPr/>
        </p:nvSpPr>
        <p:spPr>
          <a:xfrm>
            <a:off x="1676665" y="3355758"/>
            <a:ext cx="1296897" cy="900358"/>
          </a:xfrm>
          <a:prstGeom prst="can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Target system repo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870-712E-47F5-B191-B362D8C40FBD}"/>
              </a:ext>
            </a:extLst>
          </p:cNvPr>
          <p:cNvSpPr/>
          <p:nvPr/>
        </p:nvSpPr>
        <p:spPr>
          <a:xfrm>
            <a:off x="6604799" y="18919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6AAE63A-A232-4306-BE5C-E2D6E3C80119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6200000" flipH="1">
            <a:off x="1112031" y="1820267"/>
            <a:ext cx="686861" cy="290722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4C68C3-18AE-448F-87B6-B2D76ADC79F7}"/>
              </a:ext>
            </a:extLst>
          </p:cNvPr>
          <p:cNvSpPr txBox="1"/>
          <p:nvPr/>
        </p:nvSpPr>
        <p:spPr>
          <a:xfrm>
            <a:off x="466925" y="1750999"/>
            <a:ext cx="89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Download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CatalogsDUPs</a:t>
            </a:r>
            <a:endParaRPr lang="en-US" sz="12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640F8C-FC0E-4792-ABD0-4774F7C0C95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2308876" y="2681292"/>
            <a:ext cx="16238" cy="67446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E0A199-A1CC-4875-B318-E084B036841B}"/>
              </a:ext>
            </a:extLst>
          </p:cNvPr>
          <p:cNvSpPr/>
          <p:nvPr/>
        </p:nvSpPr>
        <p:spPr>
          <a:xfrm>
            <a:off x="3179647" y="3208493"/>
            <a:ext cx="1642061" cy="428878"/>
          </a:xfrm>
          <a:prstGeom prst="rightArrow">
            <a:avLst/>
          </a:prstGeom>
          <a:solidFill>
            <a:srgbClr val="92D050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EA3D77E-3660-4E07-8F61-4305AFAA3A8F}"/>
              </a:ext>
            </a:extLst>
          </p:cNvPr>
          <p:cNvSpPr/>
          <p:nvPr/>
        </p:nvSpPr>
        <p:spPr>
          <a:xfrm>
            <a:off x="3179647" y="3966707"/>
            <a:ext cx="1642061" cy="428878"/>
          </a:xfrm>
          <a:prstGeom prst="rightArrow">
            <a:avLst/>
          </a:prstGeom>
          <a:solidFill>
            <a:srgbClr val="92D050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69E6-47D3-49A1-9A51-3157A8984CC1}"/>
              </a:ext>
            </a:extLst>
          </p:cNvPr>
          <p:cNvSpPr txBox="1"/>
          <p:nvPr/>
        </p:nvSpPr>
        <p:spPr>
          <a:xfrm>
            <a:off x="2374886" y="2699870"/>
            <a:ext cx="137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Target system DUPs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F4D66443-72E0-4876-92E5-D5438958BB50}"/>
              </a:ext>
            </a:extLst>
          </p:cNvPr>
          <p:cNvSpPr/>
          <p:nvPr/>
        </p:nvSpPr>
        <p:spPr>
          <a:xfrm>
            <a:off x="4906263" y="3046335"/>
            <a:ext cx="712099" cy="618846"/>
          </a:xfrm>
          <a:prstGeom prst="can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File share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80EC7C-E94F-4E30-BA2B-D0FA22DCE6C6}"/>
              </a:ext>
            </a:extLst>
          </p:cNvPr>
          <p:cNvSpPr/>
          <p:nvPr/>
        </p:nvSpPr>
        <p:spPr>
          <a:xfrm>
            <a:off x="4821708" y="3710589"/>
            <a:ext cx="868692" cy="796675"/>
          </a:xfrm>
          <a:prstGeom prst="ellipse">
            <a:avLst/>
          </a:prstGeom>
          <a:solidFill>
            <a:schemeClr val="tx2">
              <a:lumMod val="85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ISO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AEB86D-932D-45A8-85FA-643532FC5F94}"/>
              </a:ext>
            </a:extLst>
          </p:cNvPr>
          <p:cNvSpPr/>
          <p:nvPr/>
        </p:nvSpPr>
        <p:spPr>
          <a:xfrm>
            <a:off x="6757199" y="20443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194A7-A724-4C93-B09A-D179D5850070}"/>
              </a:ext>
            </a:extLst>
          </p:cNvPr>
          <p:cNvSpPr/>
          <p:nvPr/>
        </p:nvSpPr>
        <p:spPr>
          <a:xfrm>
            <a:off x="6909599" y="21967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38CCFB-F24A-42A3-AE95-BD3FFBF2CD2F}"/>
              </a:ext>
            </a:extLst>
          </p:cNvPr>
          <p:cNvSpPr/>
          <p:nvPr/>
        </p:nvSpPr>
        <p:spPr>
          <a:xfrm>
            <a:off x="7061999" y="23491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B4FD6-14D9-4585-9E65-296BE0EECD47}"/>
              </a:ext>
            </a:extLst>
          </p:cNvPr>
          <p:cNvSpPr/>
          <p:nvPr/>
        </p:nvSpPr>
        <p:spPr>
          <a:xfrm>
            <a:off x="7214399" y="25015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BB0BDE-75A0-48A2-847E-9E21C3D28A78}"/>
              </a:ext>
            </a:extLst>
          </p:cNvPr>
          <p:cNvSpPr/>
          <p:nvPr/>
        </p:nvSpPr>
        <p:spPr>
          <a:xfrm>
            <a:off x="7366799" y="26539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C2064-C9F8-4477-AAE5-D588F283E594}"/>
              </a:ext>
            </a:extLst>
          </p:cNvPr>
          <p:cNvSpPr/>
          <p:nvPr/>
        </p:nvSpPr>
        <p:spPr>
          <a:xfrm>
            <a:off x="7519199" y="28063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BEEA4A-9F42-4C28-BA86-780434087DBB}"/>
              </a:ext>
            </a:extLst>
          </p:cNvPr>
          <p:cNvSpPr/>
          <p:nvPr/>
        </p:nvSpPr>
        <p:spPr>
          <a:xfrm>
            <a:off x="7112764" y="3823519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45F2190-4603-42A1-BFE3-B6291F3530E5}"/>
              </a:ext>
            </a:extLst>
          </p:cNvPr>
          <p:cNvSpPr/>
          <p:nvPr/>
        </p:nvSpPr>
        <p:spPr>
          <a:xfrm rot="20247487">
            <a:off x="5743292" y="2587119"/>
            <a:ext cx="1180608" cy="955751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2"/>
                </a:solidFill>
                <a:latin typeface="+mn-lt"/>
              </a:rPr>
              <a:t>iDrac</a:t>
            </a:r>
            <a:r>
              <a:rPr lang="en-US" sz="1200" dirty="0">
                <a:solidFill>
                  <a:schemeClr val="tx2"/>
                </a:solidFill>
                <a:latin typeface="+mn-lt"/>
              </a:rPr>
              <a:t> Auto Update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01EB68-A008-4AB5-8D1F-D4F4FD0EC1FF}"/>
              </a:ext>
            </a:extLst>
          </p:cNvPr>
          <p:cNvSpPr txBox="1"/>
          <p:nvPr/>
        </p:nvSpPr>
        <p:spPr>
          <a:xfrm>
            <a:off x="3349130" y="3629952"/>
            <a:ext cx="6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Export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F853ECD-AF2F-4A52-9EFA-34A8798FAD73}"/>
              </a:ext>
            </a:extLst>
          </p:cNvPr>
          <p:cNvSpPr/>
          <p:nvPr/>
        </p:nvSpPr>
        <p:spPr>
          <a:xfrm>
            <a:off x="5811278" y="3619359"/>
            <a:ext cx="1180608" cy="955751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Manual boot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FD39E-BA10-430D-BE31-93C493F42AFA}"/>
              </a:ext>
            </a:extLst>
          </p:cNvPr>
          <p:cNvSpPr txBox="1"/>
          <p:nvPr/>
        </p:nvSpPr>
        <p:spPr>
          <a:xfrm>
            <a:off x="1508058" y="1900972"/>
            <a:ext cx="94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Client PC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5BD21A-546A-4A7A-8E9B-CCD5AF163156}"/>
              </a:ext>
            </a:extLst>
          </p:cNvPr>
          <p:cNvCxnSpPr>
            <a:cxnSpLocks/>
          </p:cNvCxnSpPr>
          <p:nvPr/>
        </p:nvCxnSpPr>
        <p:spPr>
          <a:xfrm>
            <a:off x="4213019" y="997527"/>
            <a:ext cx="76153" cy="3557971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256C1C-02C1-451E-A735-B4321372C1F4}"/>
              </a:ext>
            </a:extLst>
          </p:cNvPr>
          <p:cNvSpPr txBox="1"/>
          <p:nvPr/>
        </p:nvSpPr>
        <p:spPr>
          <a:xfrm>
            <a:off x="4295987" y="1877629"/>
            <a:ext cx="83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Update 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D72840-F7D3-4FD8-94CA-52E7CAD6FA82}"/>
              </a:ext>
            </a:extLst>
          </p:cNvPr>
          <p:cNvSpPr txBox="1"/>
          <p:nvPr/>
        </p:nvSpPr>
        <p:spPr>
          <a:xfrm>
            <a:off x="3173067" y="1870532"/>
            <a:ext cx="103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Assemble Repository</a:t>
            </a:r>
          </a:p>
        </p:txBody>
      </p:sp>
    </p:spTree>
    <p:extLst>
      <p:ext uri="{BB962C8B-B14F-4D97-AF65-F5344CB8AC3E}">
        <p14:creationId xmlns:p14="http://schemas.microsoft.com/office/powerpoint/2010/main" val="100594742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 EMC Repository Manager Typical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1BB7-37EB-400C-8097-501A9FF7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Two phases: Assemble Repository and Update Systems</a:t>
            </a:r>
          </a:p>
          <a:p>
            <a:r>
              <a:rPr lang="en-US" sz="2000" dirty="0"/>
              <a:t>Maintains repositories of Dell firmware updates for PE systems</a:t>
            </a:r>
          </a:p>
          <a:p>
            <a:r>
              <a:rPr lang="en-US" sz="2000" dirty="0"/>
              <a:t>For PowerEdge Systems with full </a:t>
            </a:r>
            <a:r>
              <a:rPr lang="en-US" sz="2000" dirty="0" err="1"/>
              <a:t>eSupport</a:t>
            </a:r>
            <a:endParaRPr lang="en-US" sz="2000" dirty="0"/>
          </a:p>
          <a:p>
            <a:r>
              <a:rPr lang="en-US" sz="2000" dirty="0"/>
              <a:t>Client PC - Download/install DRM</a:t>
            </a:r>
          </a:p>
          <a:p>
            <a:r>
              <a:rPr lang="en-US" sz="2000" dirty="0"/>
              <a:t>Download Updated Enterprise catalog or index catalogs</a:t>
            </a:r>
          </a:p>
          <a:p>
            <a:r>
              <a:rPr lang="en-US" sz="2000" dirty="0"/>
              <a:t>Create repositories for target systems from catalog</a:t>
            </a:r>
          </a:p>
          <a:p>
            <a:r>
              <a:rPr lang="en-US" sz="2000" dirty="0"/>
              <a:t>Download DUP’s from dell.com into repository</a:t>
            </a:r>
          </a:p>
          <a:p>
            <a:r>
              <a:rPr lang="en-US" sz="2000" dirty="0"/>
              <a:t>Export update media (ISO) or file share from repository</a:t>
            </a:r>
          </a:p>
          <a:p>
            <a:r>
              <a:rPr lang="en-US" sz="2000" dirty="0"/>
              <a:t>Monthly update catalog and DUPs from downloads</a:t>
            </a:r>
          </a:p>
          <a:p>
            <a:pPr lvl="1"/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7804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 limitations with DCS1610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1BB7-37EB-400C-8097-501A9FF7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/>
          </a:bodyPr>
          <a:lstStyle/>
          <a:p>
            <a:r>
              <a:rPr lang="en-US" sz="2000" dirty="0"/>
              <a:t>DCS1610 system </a:t>
            </a:r>
            <a:r>
              <a:rPr lang="en-US" sz="2000" b="1" dirty="0"/>
              <a:t>is not</a:t>
            </a:r>
            <a:r>
              <a:rPr lang="en-US" sz="2000" dirty="0"/>
              <a:t> enabled for </a:t>
            </a:r>
            <a:r>
              <a:rPr lang="en-US" sz="2000" dirty="0" err="1"/>
              <a:t>eSupport</a:t>
            </a:r>
            <a:endParaRPr lang="en-US" sz="2000" dirty="0"/>
          </a:p>
          <a:p>
            <a:pPr lvl="1"/>
            <a:r>
              <a:rPr lang="en-US" sz="1800" dirty="0"/>
              <a:t>Not intended for general sales, only specific customers. (</a:t>
            </a:r>
            <a:r>
              <a:rPr lang="en-US" sz="1800" dirty="0" err="1"/>
              <a:t>eSupport</a:t>
            </a:r>
            <a:r>
              <a:rPr lang="en-US" sz="1800" dirty="0"/>
              <a:t> is public)</a:t>
            </a:r>
          </a:p>
          <a:p>
            <a:r>
              <a:rPr lang="en-US" sz="2000" dirty="0"/>
              <a:t>System </a:t>
            </a:r>
            <a:r>
              <a:rPr lang="en-US" sz="2000" b="1" dirty="0"/>
              <a:t>is not</a:t>
            </a:r>
            <a:r>
              <a:rPr lang="en-US" sz="2000" dirty="0"/>
              <a:t> listed in the public catalogs</a:t>
            </a:r>
          </a:p>
          <a:p>
            <a:pPr lvl="1"/>
            <a:r>
              <a:rPr lang="en-US" sz="1800" dirty="0"/>
              <a:t>If DRM can’t identify system ID, the it can’t make a repository</a:t>
            </a:r>
          </a:p>
          <a:p>
            <a:r>
              <a:rPr lang="en-US" sz="2000" dirty="0"/>
              <a:t>Not all firmware is available for download</a:t>
            </a:r>
          </a:p>
          <a:p>
            <a:pPr lvl="1"/>
            <a:r>
              <a:rPr lang="en-US" sz="1800" b="1" dirty="0"/>
              <a:t>Available</a:t>
            </a:r>
            <a:r>
              <a:rPr lang="en-US" sz="1800" dirty="0"/>
              <a:t> - Common PE DUPs (Disks, RAID)</a:t>
            </a:r>
          </a:p>
          <a:p>
            <a:pPr lvl="1"/>
            <a:r>
              <a:rPr lang="en-US" sz="1800" b="1" dirty="0"/>
              <a:t>Not available</a:t>
            </a:r>
            <a:r>
              <a:rPr lang="en-US" sz="1800" dirty="0"/>
              <a:t> - System-specific DUPs (BIOS, </a:t>
            </a:r>
            <a:r>
              <a:rPr lang="en-US" sz="1800" dirty="0" err="1"/>
              <a:t>iDrac</a:t>
            </a:r>
            <a:r>
              <a:rPr lang="en-US" sz="1800" dirty="0"/>
              <a:t>, PSU, CPLD)</a:t>
            </a:r>
          </a:p>
          <a:p>
            <a:pPr lvl="1"/>
            <a:r>
              <a:rPr lang="en-US" sz="1800" dirty="0"/>
              <a:t>These items </a:t>
            </a:r>
            <a:r>
              <a:rPr lang="en-US" sz="1800" b="1" dirty="0"/>
              <a:t>must</a:t>
            </a:r>
            <a:r>
              <a:rPr lang="en-US" sz="1800" dirty="0"/>
              <a:t> be delivered by support directly.</a:t>
            </a:r>
          </a:p>
          <a:p>
            <a:pPr marL="341313" lvl="1" indent="0">
              <a:buNone/>
            </a:pPr>
            <a:endParaRPr lang="en-US" sz="1800" dirty="0"/>
          </a:p>
          <a:p>
            <a:pPr lvl="1"/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8768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 limitations with DSS9600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1BB7-37EB-400C-8097-501A9FF7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/>
          </a:bodyPr>
          <a:lstStyle/>
          <a:p>
            <a:r>
              <a:rPr lang="en-US" sz="2000" dirty="0"/>
              <a:t>DSS9600 system </a:t>
            </a:r>
            <a:r>
              <a:rPr lang="en-US" sz="2000" b="1" dirty="0"/>
              <a:t>is</a:t>
            </a:r>
            <a:r>
              <a:rPr lang="en-US" sz="2000" dirty="0"/>
              <a:t> enabled for </a:t>
            </a:r>
            <a:r>
              <a:rPr lang="en-US" sz="2000" dirty="0" err="1"/>
              <a:t>eSupport</a:t>
            </a:r>
            <a:endParaRPr lang="en-US" sz="1800" dirty="0"/>
          </a:p>
          <a:p>
            <a:r>
              <a:rPr lang="en-US" sz="2000" dirty="0"/>
              <a:t>System </a:t>
            </a:r>
            <a:r>
              <a:rPr lang="en-US" sz="2000" b="1" dirty="0"/>
              <a:t>is</a:t>
            </a:r>
            <a:r>
              <a:rPr lang="en-US" sz="2000" dirty="0"/>
              <a:t> </a:t>
            </a:r>
            <a:r>
              <a:rPr lang="en-US" sz="2000" b="1" dirty="0"/>
              <a:t>not</a:t>
            </a:r>
            <a:r>
              <a:rPr lang="en-US" sz="2000" dirty="0"/>
              <a:t> currently listed in the Enterprise base catalog</a:t>
            </a:r>
          </a:p>
          <a:p>
            <a:pPr lvl="1"/>
            <a:r>
              <a:rPr lang="en-US" sz="1800" dirty="0"/>
              <a:t>DSS systems are not supported by Enterprise catalog team.</a:t>
            </a:r>
          </a:p>
          <a:p>
            <a:r>
              <a:rPr lang="en-US" sz="2000" dirty="0"/>
              <a:t>Most firmware appears to be available from </a:t>
            </a:r>
            <a:r>
              <a:rPr lang="en-US" sz="2000" dirty="0" err="1"/>
              <a:t>eSupport</a:t>
            </a:r>
            <a:r>
              <a:rPr lang="en-US" sz="2000" dirty="0"/>
              <a:t>. (support.dell.com)</a:t>
            </a:r>
          </a:p>
          <a:p>
            <a:r>
              <a:rPr lang="en-US" sz="2000" dirty="0"/>
              <a:t>Base Catalog Updates with custom catalog not very helpful</a:t>
            </a:r>
          </a:p>
          <a:p>
            <a:pPr lvl="1"/>
            <a:r>
              <a:rPr lang="en-US" sz="1600" dirty="0"/>
              <a:t>Would have to make new repository every time rather than just update existing.</a:t>
            </a:r>
          </a:p>
          <a:p>
            <a:pPr lvl="1"/>
            <a:r>
              <a:rPr lang="en-US" sz="1600" dirty="0"/>
              <a:t>Easier to manually update repository and export files.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pPr lvl="1"/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3641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 Custom Catalog Use Case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EEA3B90-A297-4931-8C49-D769168BE7BF}"/>
              </a:ext>
            </a:extLst>
          </p:cNvPr>
          <p:cNvSpPr/>
          <p:nvPr/>
        </p:nvSpPr>
        <p:spPr>
          <a:xfrm>
            <a:off x="2663555" y="843607"/>
            <a:ext cx="1421018" cy="590719"/>
          </a:xfrm>
          <a:prstGeom prst="cloud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Dell.com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1CB6CD-F58E-4DA6-B696-F48645CB2CCF}"/>
              </a:ext>
            </a:extLst>
          </p:cNvPr>
          <p:cNvSpPr/>
          <p:nvPr/>
        </p:nvSpPr>
        <p:spPr>
          <a:xfrm>
            <a:off x="1675636" y="1936825"/>
            <a:ext cx="1416107" cy="744467"/>
          </a:xfrm>
          <a:prstGeom prst="round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DRM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ED82C67-7E07-4EA2-96C6-36A6004F5839}"/>
              </a:ext>
            </a:extLst>
          </p:cNvPr>
          <p:cNvSpPr/>
          <p:nvPr/>
        </p:nvSpPr>
        <p:spPr>
          <a:xfrm>
            <a:off x="1676665" y="3355757"/>
            <a:ext cx="1421137" cy="1039827"/>
          </a:xfrm>
          <a:prstGeom prst="can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Target system repo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870-712E-47F5-B191-B362D8C40FBD}"/>
              </a:ext>
            </a:extLst>
          </p:cNvPr>
          <p:cNvSpPr/>
          <p:nvPr/>
        </p:nvSpPr>
        <p:spPr>
          <a:xfrm>
            <a:off x="6488433" y="18919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6AAE63A-A232-4306-BE5C-E2D6E3C8011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5400000">
            <a:off x="2795223" y="1730218"/>
            <a:ext cx="875362" cy="282321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4C68C3-18AE-448F-87B6-B2D76ADC79F7}"/>
              </a:ext>
            </a:extLst>
          </p:cNvPr>
          <p:cNvSpPr txBox="1"/>
          <p:nvPr/>
        </p:nvSpPr>
        <p:spPr>
          <a:xfrm>
            <a:off x="3299676" y="1332819"/>
            <a:ext cx="91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Download Common DUPs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640F8C-FC0E-4792-ABD0-4774F7C0C95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2383690" y="2681292"/>
            <a:ext cx="3544" cy="67446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E0A199-A1CC-4875-B318-E084B036841B}"/>
              </a:ext>
            </a:extLst>
          </p:cNvPr>
          <p:cNvSpPr/>
          <p:nvPr/>
        </p:nvSpPr>
        <p:spPr>
          <a:xfrm>
            <a:off x="3243633" y="3208493"/>
            <a:ext cx="1423239" cy="428878"/>
          </a:xfrm>
          <a:prstGeom prst="rightArrow">
            <a:avLst/>
          </a:prstGeom>
          <a:solidFill>
            <a:srgbClr val="92D050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EA3D77E-3660-4E07-8F61-4305AFAA3A8F}"/>
              </a:ext>
            </a:extLst>
          </p:cNvPr>
          <p:cNvSpPr/>
          <p:nvPr/>
        </p:nvSpPr>
        <p:spPr>
          <a:xfrm>
            <a:off x="3243633" y="3925142"/>
            <a:ext cx="1423239" cy="428878"/>
          </a:xfrm>
          <a:prstGeom prst="rightArrow">
            <a:avLst/>
          </a:prstGeom>
          <a:solidFill>
            <a:srgbClr val="92D050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69E6-47D3-49A1-9A51-3157A8984CC1}"/>
              </a:ext>
            </a:extLst>
          </p:cNvPr>
          <p:cNvSpPr txBox="1"/>
          <p:nvPr/>
        </p:nvSpPr>
        <p:spPr>
          <a:xfrm>
            <a:off x="2500296" y="2719100"/>
            <a:ext cx="115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Target system DUPs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F4D66443-72E0-4876-92E5-D5438958BB50}"/>
              </a:ext>
            </a:extLst>
          </p:cNvPr>
          <p:cNvSpPr/>
          <p:nvPr/>
        </p:nvSpPr>
        <p:spPr>
          <a:xfrm>
            <a:off x="4764944" y="3046335"/>
            <a:ext cx="712099" cy="618846"/>
          </a:xfrm>
          <a:prstGeom prst="can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File share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80EC7C-E94F-4E30-BA2B-D0FA22DCE6C6}"/>
              </a:ext>
            </a:extLst>
          </p:cNvPr>
          <p:cNvSpPr/>
          <p:nvPr/>
        </p:nvSpPr>
        <p:spPr>
          <a:xfrm>
            <a:off x="4680389" y="3710589"/>
            <a:ext cx="868692" cy="796675"/>
          </a:xfrm>
          <a:prstGeom prst="ellipse">
            <a:avLst/>
          </a:prstGeom>
          <a:solidFill>
            <a:schemeClr val="tx2">
              <a:lumMod val="85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ISO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45F2190-4603-42A1-BFE3-B6291F3530E5}"/>
              </a:ext>
            </a:extLst>
          </p:cNvPr>
          <p:cNvSpPr/>
          <p:nvPr/>
        </p:nvSpPr>
        <p:spPr>
          <a:xfrm rot="20247487">
            <a:off x="5626926" y="2587119"/>
            <a:ext cx="1180608" cy="955751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2"/>
                </a:solidFill>
                <a:latin typeface="+mn-lt"/>
              </a:rPr>
              <a:t>iDrac</a:t>
            </a:r>
            <a:r>
              <a:rPr lang="en-US" sz="1200" dirty="0">
                <a:solidFill>
                  <a:schemeClr val="tx2"/>
                </a:solidFill>
                <a:latin typeface="+mn-lt"/>
              </a:rPr>
              <a:t> Auto Update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01EB68-A008-4AB5-8D1F-D4F4FD0EC1FF}"/>
              </a:ext>
            </a:extLst>
          </p:cNvPr>
          <p:cNvSpPr txBox="1"/>
          <p:nvPr/>
        </p:nvSpPr>
        <p:spPr>
          <a:xfrm>
            <a:off x="3490446" y="3629952"/>
            <a:ext cx="6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Export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F853ECD-AF2F-4A52-9EFA-34A8798FAD73}"/>
              </a:ext>
            </a:extLst>
          </p:cNvPr>
          <p:cNvSpPr/>
          <p:nvPr/>
        </p:nvSpPr>
        <p:spPr>
          <a:xfrm>
            <a:off x="5694912" y="3619359"/>
            <a:ext cx="1180608" cy="955751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Manual boot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FD39E-BA10-430D-BE31-93C493F42AFA}"/>
              </a:ext>
            </a:extLst>
          </p:cNvPr>
          <p:cNvSpPr txBox="1"/>
          <p:nvPr/>
        </p:nvSpPr>
        <p:spPr>
          <a:xfrm>
            <a:off x="1641255" y="1870433"/>
            <a:ext cx="94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Client 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5C52B-8A54-4D7B-92EE-A6E398FD8025}"/>
              </a:ext>
            </a:extLst>
          </p:cNvPr>
          <p:cNvSpPr/>
          <p:nvPr/>
        </p:nvSpPr>
        <p:spPr>
          <a:xfrm>
            <a:off x="1511487" y="889327"/>
            <a:ext cx="1060056" cy="356365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Custom Catalog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82AF2-311F-4410-8BF8-53766243EAF7}"/>
              </a:ext>
            </a:extLst>
          </p:cNvPr>
          <p:cNvSpPr txBox="1"/>
          <p:nvPr/>
        </p:nvSpPr>
        <p:spPr>
          <a:xfrm>
            <a:off x="1803751" y="1322593"/>
            <a:ext cx="51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Add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FA4537A-5B26-44AD-B48A-9F24FBB3B962}"/>
              </a:ext>
            </a:extLst>
          </p:cNvPr>
          <p:cNvSpPr/>
          <p:nvPr/>
        </p:nvSpPr>
        <p:spPr>
          <a:xfrm>
            <a:off x="1196193" y="3535804"/>
            <a:ext cx="484773" cy="428878"/>
          </a:xfrm>
          <a:prstGeom prst="rightArrow">
            <a:avLst/>
          </a:prstGeom>
          <a:solidFill>
            <a:srgbClr val="92D050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1FE50-9687-4EB9-8932-467E52E8C6B3}"/>
              </a:ext>
            </a:extLst>
          </p:cNvPr>
          <p:cNvSpPr txBox="1"/>
          <p:nvPr/>
        </p:nvSpPr>
        <p:spPr>
          <a:xfrm>
            <a:off x="1104029" y="3259174"/>
            <a:ext cx="6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Import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D91695-9BFF-4088-9088-51252E45B7D9}"/>
              </a:ext>
            </a:extLst>
          </p:cNvPr>
          <p:cNvSpPr/>
          <p:nvPr/>
        </p:nvSpPr>
        <p:spPr>
          <a:xfrm>
            <a:off x="320842" y="2943032"/>
            <a:ext cx="857200" cy="576151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New version DUPs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22E55-5FC9-4E88-8571-D292CA19036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279470" y="1062610"/>
            <a:ext cx="232017" cy="49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DD392A-32E4-4508-BA19-48E0B87A50E6}"/>
              </a:ext>
            </a:extLst>
          </p:cNvPr>
          <p:cNvCxnSpPr>
            <a:cxnSpLocks/>
            <a:stCxn id="95" idx="2"/>
            <a:endCxn id="39" idx="0"/>
          </p:cNvCxnSpPr>
          <p:nvPr/>
        </p:nvCxnSpPr>
        <p:spPr>
          <a:xfrm>
            <a:off x="735547" y="1332819"/>
            <a:ext cx="13895" cy="161021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D32228-4D23-4AEE-856F-9E149AB055DF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2041515" y="1245692"/>
            <a:ext cx="342175" cy="69113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5D8244C-3BA0-4A75-84C2-4B0C36B752AE}"/>
              </a:ext>
            </a:extLst>
          </p:cNvPr>
          <p:cNvSpPr/>
          <p:nvPr/>
        </p:nvSpPr>
        <p:spPr>
          <a:xfrm>
            <a:off x="317792" y="3546973"/>
            <a:ext cx="857200" cy="469141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Extra DUPs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469945-78CC-42ED-A533-76F82B4C2F4E}"/>
              </a:ext>
            </a:extLst>
          </p:cNvPr>
          <p:cNvSpPr txBox="1"/>
          <p:nvPr/>
        </p:nvSpPr>
        <p:spPr>
          <a:xfrm>
            <a:off x="822549" y="1298880"/>
            <a:ext cx="73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File transfer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703834-5B78-4577-B313-0747C49A5175}"/>
              </a:ext>
            </a:extLst>
          </p:cNvPr>
          <p:cNvSpPr/>
          <p:nvPr/>
        </p:nvSpPr>
        <p:spPr>
          <a:xfrm>
            <a:off x="6640833" y="20443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45F4F2-4CCC-4216-ADD6-6F5BF01913B0}"/>
              </a:ext>
            </a:extLst>
          </p:cNvPr>
          <p:cNvSpPr/>
          <p:nvPr/>
        </p:nvSpPr>
        <p:spPr>
          <a:xfrm>
            <a:off x="6793233" y="21967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06529C-5362-4278-BFAD-1DE24C26A4BF}"/>
              </a:ext>
            </a:extLst>
          </p:cNvPr>
          <p:cNvSpPr/>
          <p:nvPr/>
        </p:nvSpPr>
        <p:spPr>
          <a:xfrm>
            <a:off x="6945633" y="23491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32D61C-9384-4EEC-93EE-29935B0AFD72}"/>
              </a:ext>
            </a:extLst>
          </p:cNvPr>
          <p:cNvSpPr/>
          <p:nvPr/>
        </p:nvSpPr>
        <p:spPr>
          <a:xfrm>
            <a:off x="7098033" y="25015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D78265-2DF7-44D0-93B0-02FCD492CB82}"/>
              </a:ext>
            </a:extLst>
          </p:cNvPr>
          <p:cNvSpPr/>
          <p:nvPr/>
        </p:nvSpPr>
        <p:spPr>
          <a:xfrm>
            <a:off x="7250433" y="26539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10E5778-A66B-4B6C-9894-D9FEC7E2AEFD}"/>
              </a:ext>
            </a:extLst>
          </p:cNvPr>
          <p:cNvSpPr/>
          <p:nvPr/>
        </p:nvSpPr>
        <p:spPr>
          <a:xfrm>
            <a:off x="7402833" y="28063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DCS/DSS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76C9A0-A92A-4295-B216-2D0CDE2FC8EC}"/>
              </a:ext>
            </a:extLst>
          </p:cNvPr>
          <p:cNvSpPr/>
          <p:nvPr/>
        </p:nvSpPr>
        <p:spPr>
          <a:xfrm>
            <a:off x="6996398" y="3848156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>
                <a:solidFill>
                  <a:schemeClr val="tx2"/>
                </a:solidFill>
                <a:latin typeface="+mn-lt"/>
              </a:rPr>
              <a:t>DCS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0D09BD-5700-4E92-9AEF-AAEAF805B65E}"/>
              </a:ext>
            </a:extLst>
          </p:cNvPr>
          <p:cNvCxnSpPr>
            <a:cxnSpLocks/>
          </p:cNvCxnSpPr>
          <p:nvPr/>
        </p:nvCxnSpPr>
        <p:spPr>
          <a:xfrm>
            <a:off x="4296147" y="1030779"/>
            <a:ext cx="0" cy="3544331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AA4353-E3EB-41C0-B748-2D64C8F86C52}"/>
              </a:ext>
            </a:extLst>
          </p:cNvPr>
          <p:cNvSpPr txBox="1"/>
          <p:nvPr/>
        </p:nvSpPr>
        <p:spPr>
          <a:xfrm>
            <a:off x="4403560" y="2049663"/>
            <a:ext cx="1079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(Customer)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Update systems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A7E8F1-E45F-40EA-959A-93A306FCD1AA}"/>
              </a:ext>
            </a:extLst>
          </p:cNvPr>
          <p:cNvSpPr txBox="1"/>
          <p:nvPr/>
        </p:nvSpPr>
        <p:spPr>
          <a:xfrm>
            <a:off x="3380858" y="2058156"/>
            <a:ext cx="1033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(Dell)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Assemble Repository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9DEDB86-6AD8-4930-9C95-44C0215AE2F3}"/>
              </a:ext>
            </a:extLst>
          </p:cNvPr>
          <p:cNvSpPr/>
          <p:nvPr/>
        </p:nvSpPr>
        <p:spPr>
          <a:xfrm>
            <a:off x="174967" y="783693"/>
            <a:ext cx="1121159" cy="549126"/>
          </a:xfrm>
          <a:prstGeom prst="round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ESI Support</a:t>
            </a:r>
          </a:p>
        </p:txBody>
      </p:sp>
    </p:spTree>
    <p:extLst>
      <p:ext uri="{BB962C8B-B14F-4D97-AF65-F5344CB8AC3E}">
        <p14:creationId xmlns:p14="http://schemas.microsoft.com/office/powerpoint/2010/main" val="103355803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 delivery with DCS/DSS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1BB7-37EB-400C-8097-501A9FF7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/>
          </a:bodyPr>
          <a:lstStyle/>
          <a:p>
            <a:r>
              <a:rPr lang="en-US" sz="2000" dirty="0"/>
              <a:t>What </a:t>
            </a:r>
            <a:r>
              <a:rPr lang="en-US" sz="2000" b="1" dirty="0"/>
              <a:t>can</a:t>
            </a:r>
            <a:r>
              <a:rPr lang="en-US" sz="2000" dirty="0"/>
              <a:t> we do?</a:t>
            </a:r>
          </a:p>
          <a:p>
            <a:pPr lvl="1"/>
            <a:r>
              <a:rPr lang="en-US" sz="1800" dirty="0"/>
              <a:t>Empower customer to update hundreds of systems with minimum effort.</a:t>
            </a:r>
          </a:p>
          <a:p>
            <a:pPr lvl="1"/>
            <a:r>
              <a:rPr lang="en-US" sz="1800" dirty="0"/>
              <a:t>Provide updates as needed, or on </a:t>
            </a:r>
            <a:r>
              <a:rPr lang="en-US" sz="1800"/>
              <a:t>a schedule.</a:t>
            </a:r>
            <a:endParaRPr lang="en-US" sz="1800" dirty="0"/>
          </a:p>
          <a:p>
            <a:r>
              <a:rPr lang="en-US" sz="2000" dirty="0"/>
              <a:t>Deliver updates packaged for </a:t>
            </a:r>
            <a:r>
              <a:rPr lang="en-US" sz="2000" dirty="0" err="1"/>
              <a:t>iDrac</a:t>
            </a:r>
            <a:r>
              <a:rPr lang="en-US" sz="2000" dirty="0"/>
              <a:t> Automatic Updates consumption</a:t>
            </a:r>
          </a:p>
          <a:p>
            <a:pPr lvl="1"/>
            <a:r>
              <a:rPr lang="en-US" sz="1800" dirty="0"/>
              <a:t>Maintain DRM repository here and export updates as needed.</a:t>
            </a:r>
          </a:p>
          <a:p>
            <a:r>
              <a:rPr lang="en-US" sz="2000" dirty="0"/>
              <a:t>Updates to repository </a:t>
            </a:r>
          </a:p>
          <a:p>
            <a:pPr lvl="1"/>
            <a:r>
              <a:rPr lang="en-US" sz="1800" dirty="0"/>
              <a:t>Delivered directly by CST as complete set with built-in xml.</a:t>
            </a:r>
          </a:p>
          <a:p>
            <a:pPr lvl="1"/>
            <a:r>
              <a:rPr lang="en-US" sz="1800" dirty="0"/>
              <a:t>Customer replaces old files with new</a:t>
            </a:r>
          </a:p>
          <a:p>
            <a:pPr lvl="1"/>
            <a:r>
              <a:rPr lang="en-US" sz="1800" dirty="0"/>
              <a:t>Systems pick up updates on schedule.</a:t>
            </a:r>
          </a:p>
          <a:p>
            <a:pPr marL="341313" lvl="1" indent="0">
              <a:buNone/>
            </a:pPr>
            <a:endParaRPr lang="en-US" sz="1800" dirty="0"/>
          </a:p>
          <a:p>
            <a:pPr lvl="1"/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16238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016_DellEMC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6_DellEMC_ppt_template [Read-Only]" id="{01B39978-8B02-4475-8D7E-988A0846667F}" vid="{7F4A063A-BDD5-4DC1-A8E8-5A31069BB3A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E7CFB9E4989948BD30139DA77E00C5" ma:contentTypeVersion="0" ma:contentTypeDescription="Create a new document." ma:contentTypeScope="" ma:versionID="9548bcb69fb630986eeee672e6e234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DAA92A-D633-4461-8F0A-70DD1D460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2016_DellEMC_ppt_template</Template>
  <TotalTime>11135</TotalTime>
  <Words>556</Words>
  <Application>Microsoft Office PowerPoint</Application>
  <PresentationFormat>On-screen Show (16:9)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</vt:lpstr>
      <vt:lpstr>Arial Black</vt:lpstr>
      <vt:lpstr>Courier New</vt:lpstr>
      <vt:lpstr>Museo For Dell 300</vt:lpstr>
      <vt:lpstr>Museo Sans For Dell</vt:lpstr>
      <vt:lpstr>Museo Sans For Dell</vt:lpstr>
      <vt:lpstr>Wingdings</vt:lpstr>
      <vt:lpstr>2016_DellEMC_ppt_template</vt:lpstr>
      <vt:lpstr>DRM Support for off-catalog systems</vt:lpstr>
      <vt:lpstr>Current vs Proposed Update Delivery</vt:lpstr>
      <vt:lpstr>Dell EMC Repository Manager Typical Use</vt:lpstr>
      <vt:lpstr>Dell EMC Repository Manager Typical Use</vt:lpstr>
      <vt:lpstr>DRM limitations with DCS1610</vt:lpstr>
      <vt:lpstr>DRM limitations with DSS9600</vt:lpstr>
      <vt:lpstr>DRM Custom Catalog Use Case</vt:lpstr>
      <vt:lpstr>DRM delivery with DCS/DSS systems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Program Review</dc:title>
  <dc:creator>Grieser, Cheryl</dc:creator>
  <cp:keywords>Internal Use</cp:keywords>
  <cp:lastModifiedBy>Dillon, Geoff</cp:lastModifiedBy>
  <cp:revision>136</cp:revision>
  <cp:lastPrinted>2014-02-14T16:26:12Z</cp:lastPrinted>
  <dcterms:created xsi:type="dcterms:W3CDTF">2016-12-09T18:36:01Z</dcterms:created>
  <dcterms:modified xsi:type="dcterms:W3CDTF">2018-09-26T16:36:16Z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0x01010041E7CFB9E4989948BD30139DA77E00C5</vt:lpwstr>
  </property>
  <property fmtid="{D5CDD505-2E9C-101B-9397-08002B2CF9AE}" pid="3" name="TitusGUID">
    <vt:lpwstr>9a667117-dc35-4728-9597-ecc8f864435f</vt:lpwstr>
  </property>
  <property fmtid="{D5CDD505-2E9C-101B-9397-08002B2CF9AE}" pid="4" name="Document Editor">
    <vt:lpwstr>DONNIE_GERHART</vt:lpwstr>
  </property>
  <property fmtid="{D5CDD505-2E9C-101B-9397-08002B2CF9AE}" pid="5" name="Document Creator">
    <vt:lpwstr>Cheryl_Grieser</vt:lpwstr>
  </property>
  <property fmtid="{D5CDD505-2E9C-101B-9397-08002B2CF9AE}" pid="6" name="DellClassification">
    <vt:lpwstr>Internal Use</vt:lpwstr>
  </property>
  <property fmtid="{D5CDD505-2E9C-101B-9397-08002B2CF9AE}" pid="7" name="DellSubLabels">
    <vt:lpwstr/>
  </property>
  <property fmtid="{D5CDD505-2E9C-101B-9397-08002B2CF9AE}" pid="8" name="DellVisual Markings (PPT)">
    <vt:lpwstr>Classification Footer</vt:lpwstr>
  </property>
  <property fmtid="{D5CDD505-2E9C-101B-9397-08002B2CF9AE}" pid="9" name="titusconfig">
    <vt:lpwstr>0.6CorpGlobal</vt:lpwstr>
  </property>
  <property fmtid="{D5CDD505-2E9C-101B-9397-08002B2CF9AE}" pid="10" name="Classification">
    <vt:lpwstr>Internal Use</vt:lpwstr>
  </property>
  <property fmtid="{D5CDD505-2E9C-101B-9397-08002B2CF9AE}" pid="11" name="Sublabels">
    <vt:lpwstr/>
  </property>
  <property fmtid="{D5CDD505-2E9C-101B-9397-08002B2CF9AE}" pid="12" name="VisualMarkingsPPT">
    <vt:lpwstr>Classification Footer</vt:lpwstr>
  </property>
</Properties>
</file>