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0" r:id="rId6"/>
    <p:sldId id="288" r:id="rId7"/>
    <p:sldId id="285" r:id="rId8"/>
    <p:sldId id="282" r:id="rId9"/>
    <p:sldId id="283" r:id="rId10"/>
    <p:sldId id="287" r:id="rId11"/>
    <p:sldId id="284" r:id="rId12"/>
  </p:sldIdLst>
  <p:sldSz cx="9144000" cy="5143500" type="screen16x9"/>
  <p:notesSz cx="7010400" cy="92964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 pos="3082">
          <p15:clr>
            <a:srgbClr val="A4A3A4"/>
          </p15:clr>
        </p15:guide>
        <p15:guide id="5" pos="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44444"/>
    <a:srgbClr val="808080"/>
    <a:srgbClr val="FFAF00"/>
    <a:srgbClr val="3DC6EF"/>
    <a:srgbClr val="6EA204"/>
    <a:srgbClr val="6E2585"/>
    <a:srgbClr val="3D6AE6"/>
    <a:srgbClr val="0085C3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4995" autoAdjust="0"/>
    <p:restoredTop sz="95433" autoAdjust="0"/>
  </p:normalViewPr>
  <p:slideViewPr>
    <p:cSldViewPr snapToGrid="0">
      <p:cViewPr varScale="1">
        <p:scale>
          <a:sx n="135" d="100"/>
          <a:sy n="135" d="100"/>
        </p:scale>
        <p:origin x="828" y="102"/>
      </p:cViewPr>
      <p:guideLst>
        <p:guide orient="horz" pos="3072"/>
        <p:guide pos="5577"/>
        <p:guide pos="180"/>
        <p:guide orient="horz" pos="3082"/>
        <p:guide pos="629"/>
      </p:guideLst>
    </p:cSldViewPr>
  </p:slideViewPr>
  <p:outlineViewPr>
    <p:cViewPr>
      <p:scale>
        <a:sx n="33" d="100"/>
        <a:sy n="33" d="100"/>
      </p:scale>
      <p:origin x="0" y="-13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32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dirty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8" y="384175"/>
            <a:ext cx="698817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dirty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7708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24378676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0166" y="267705"/>
            <a:ext cx="428527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0166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4754075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993007370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59646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78229640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775402808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364208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8301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83454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296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36941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2562"/>
      </p:ext>
    </p:extLst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75578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52019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40191"/>
      </p:ext>
    </p:extLst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52161"/>
      </p:ext>
    </p:extLst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58696"/>
      </p:ext>
    </p:extLst>
  </p:cSld>
  <p:clrMapOvr>
    <a:masterClrMapping/>
  </p:clrMapOvr>
  <p:transition spd="med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66848317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4959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66763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8694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49704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264629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75678912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1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4111004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10/19/2018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10/19/2018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85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85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5274" y="4832722"/>
            <a:ext cx="141064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50" b="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50" b="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9" y="4838853"/>
            <a:ext cx="675370" cy="12006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8776" y="4832722"/>
            <a:ext cx="19236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850" kern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of Y</a:t>
            </a:r>
          </a:p>
        </p:txBody>
      </p:sp>
      <p:sp>
        <p:nvSpPr>
          <p:cNvPr id="15" name="fl" descr="                                              Internal Use - Confidential &#10;&#10;"/>
          <p:cNvSpPr txBox="1"/>
          <p:nvPr/>
        </p:nvSpPr>
        <p:spPr>
          <a:xfrm>
            <a:off x="0" y="4617720"/>
            <a:ext cx="9144000" cy="46679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000" b="0" i="0" u="none" baseline="0" dirty="0">
                <a:solidFill>
                  <a:srgbClr val="808080"/>
                </a:solidFill>
                <a:latin typeface="arial" panose="020B0604020202020204" pitchFamily="34" charset="0"/>
              </a:rPr>
              <a:t>                                              Internal Use - Confidential 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1000" b="0" i="0" u="none" baseline="0" dirty="0">
              <a:solidFill>
                <a:srgbClr val="808080"/>
              </a:solidFill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1000" b="0" i="0" u="none" baseline="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27" r:id="rId1"/>
    <p:sldLayoutId id="2147484431" r:id="rId2"/>
    <p:sldLayoutId id="2147484432" r:id="rId3"/>
    <p:sldLayoutId id="2147484422" r:id="rId4"/>
    <p:sldLayoutId id="2147484400" r:id="rId5"/>
    <p:sldLayoutId id="2147484405" r:id="rId6"/>
    <p:sldLayoutId id="2147484367" r:id="rId7"/>
    <p:sldLayoutId id="2147484244" r:id="rId8"/>
    <p:sldLayoutId id="2147484245" r:id="rId9"/>
    <p:sldLayoutId id="2147484246" r:id="rId10"/>
    <p:sldLayoutId id="2147484247" r:id="rId11"/>
    <p:sldLayoutId id="2147484248" r:id="rId12"/>
    <p:sldLayoutId id="2147484249" r:id="rId13"/>
    <p:sldLayoutId id="2147484250" r:id="rId14"/>
    <p:sldLayoutId id="2147484435" r:id="rId15"/>
    <p:sldLayoutId id="2147484407" r:id="rId16"/>
    <p:sldLayoutId id="2147484433" r:id="rId17"/>
    <p:sldLayoutId id="2147484434" r:id="rId18"/>
    <p:sldLayoutId id="2147484425" r:id="rId19"/>
    <p:sldLayoutId id="2147484424" r:id="rId20"/>
    <p:sldLayoutId id="2147484423" r:id="rId21"/>
    <p:sldLayoutId id="2147484428" r:id="rId22"/>
    <p:sldLayoutId id="2147484429" r:id="rId23"/>
    <p:sldLayoutId id="2147484430" r:id="rId24"/>
    <p:sldLayoutId id="2147484436" r:id="rId25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90332"/>
            <a:ext cx="6762585" cy="1661993"/>
          </a:xfrm>
        </p:spPr>
        <p:txBody>
          <a:bodyPr>
            <a:normAutofit fontScale="90000"/>
          </a:bodyPr>
          <a:lstStyle/>
          <a:p>
            <a:r>
              <a:rPr lang="en-US" dirty="0"/>
              <a:t>DRM Support for off-catalog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" y="2252133"/>
            <a:ext cx="5200791" cy="769441"/>
          </a:xfrm>
        </p:spPr>
        <p:txBody>
          <a:bodyPr/>
          <a:lstStyle/>
          <a:p>
            <a:r>
              <a:rPr lang="en-US" dirty="0"/>
              <a:t>Geoff Dillon, Sebi Paul</a:t>
            </a:r>
          </a:p>
          <a:p>
            <a:r>
              <a:rPr lang="en-US" dirty="0"/>
              <a:t>10/19/2018</a:t>
            </a:r>
          </a:p>
        </p:txBody>
      </p:sp>
      <p:sp>
        <p:nvSpPr>
          <p:cNvPr id="5" name="flFirstPage" descr="                                              Internal Use - Confidential &#10;&#10;"/>
          <p:cNvSpPr txBox="1"/>
          <p:nvPr/>
        </p:nvSpPr>
        <p:spPr>
          <a:xfrm>
            <a:off x="0" y="4622800"/>
            <a:ext cx="3316934" cy="55399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00" dirty="0">
                <a:solidFill>
                  <a:srgbClr val="808080"/>
                </a:solidFill>
                <a:latin typeface="arial" panose="020B0604020202020204" pitchFamily="34" charset="0"/>
              </a:rPr>
              <a:t>                                              Internal Use - Confidential 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1000" dirty="0">
              <a:solidFill>
                <a:srgbClr val="80808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100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370767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7D03-3DE3-40C4-9324-30898720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vs Proposed Update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8A88C-7333-4962-9240-1FF2DC7B82D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74320" y="905352"/>
            <a:ext cx="3840480" cy="357520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Current</a:t>
            </a:r>
          </a:p>
          <a:p>
            <a:r>
              <a:rPr lang="en-US" dirty="0"/>
              <a:t>New firmware DUPs for DCS1610/ DSS9600 are tested by ESI with customer config.</a:t>
            </a:r>
          </a:p>
          <a:p>
            <a:r>
              <a:rPr lang="en-US" dirty="0"/>
              <a:t>ESI Support team delivers DUPs by request, individually.</a:t>
            </a:r>
          </a:p>
          <a:p>
            <a:r>
              <a:rPr lang="en-US" dirty="0"/>
              <a:t>Customer updates systems ad-hoc. </a:t>
            </a:r>
            <a:br>
              <a:rPr lang="en-US" dirty="0"/>
            </a:br>
            <a:r>
              <a:rPr lang="en-US" dirty="0"/>
              <a:t>(Run each update one by one from Linux Host OS)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D8C1E-A63D-45FE-B93C-AFE7942853A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89120" y="905352"/>
            <a:ext cx="3840480" cy="35752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Proposed</a:t>
            </a:r>
          </a:p>
          <a:p>
            <a:r>
              <a:rPr lang="en-US" dirty="0"/>
              <a:t>New firmware Updates are tested by ESI.</a:t>
            </a:r>
          </a:p>
          <a:p>
            <a:r>
              <a:rPr lang="en-US" dirty="0"/>
              <a:t>ESI Support team imports new updates into  Dell Repository Manager repositories targeted for DCS1610/ DSS9600.</a:t>
            </a:r>
          </a:p>
          <a:p>
            <a:r>
              <a:rPr lang="en-US" dirty="0"/>
              <a:t>Team exports each repository as Smart Deployment Script (</a:t>
            </a:r>
            <a:r>
              <a:rPr lang="en-US" dirty="0" err="1"/>
              <a:t>linux</a:t>
            </a:r>
            <a:r>
              <a:rPr lang="en-US" dirty="0"/>
              <a:t>) and zips the resulting files for delivery to AT&amp;T.</a:t>
            </a:r>
          </a:p>
          <a:p>
            <a:r>
              <a:rPr lang="en-US" dirty="0"/>
              <a:t>AT&amp;T admins unzip files to a file share (NFS/CIFS/TFTP/…)</a:t>
            </a:r>
          </a:p>
          <a:p>
            <a:r>
              <a:rPr lang="en-US" dirty="0"/>
              <a:t>Sysadmins run script per system as needed.</a:t>
            </a:r>
          </a:p>
          <a:p>
            <a:r>
              <a:rPr lang="en-US" dirty="0"/>
              <a:t>Value Added: Same deployment method as currently used.</a:t>
            </a:r>
          </a:p>
        </p:txBody>
      </p:sp>
    </p:spTree>
    <p:extLst>
      <p:ext uri="{BB962C8B-B14F-4D97-AF65-F5344CB8AC3E}">
        <p14:creationId xmlns:p14="http://schemas.microsoft.com/office/powerpoint/2010/main" val="2187540396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7D03-3DE3-40C4-9324-30898720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Dell EMC Repository Manager Typical Use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7EEA3B90-A297-4931-8C49-D769168BE7BF}"/>
              </a:ext>
            </a:extLst>
          </p:cNvPr>
          <p:cNvSpPr/>
          <p:nvPr/>
        </p:nvSpPr>
        <p:spPr>
          <a:xfrm>
            <a:off x="274319" y="1032108"/>
            <a:ext cx="2071561" cy="590719"/>
          </a:xfrm>
          <a:prstGeom prst="cloud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Dell.com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1CB6CD-F58E-4DA6-B696-F48645CB2CCF}"/>
              </a:ext>
            </a:extLst>
          </p:cNvPr>
          <p:cNvSpPr/>
          <p:nvPr/>
        </p:nvSpPr>
        <p:spPr>
          <a:xfrm>
            <a:off x="1600822" y="1936825"/>
            <a:ext cx="1416107" cy="744467"/>
          </a:xfrm>
          <a:prstGeom prst="round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DRM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7ED82C67-7E07-4EA2-96C6-36A6004F5839}"/>
              </a:ext>
            </a:extLst>
          </p:cNvPr>
          <p:cNvSpPr/>
          <p:nvPr/>
        </p:nvSpPr>
        <p:spPr>
          <a:xfrm>
            <a:off x="1676665" y="3355758"/>
            <a:ext cx="1296897" cy="900358"/>
          </a:xfrm>
          <a:prstGeom prst="can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Target system repo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2B6870-712E-47F5-B191-B362D8C40FBD}"/>
              </a:ext>
            </a:extLst>
          </p:cNvPr>
          <p:cNvSpPr/>
          <p:nvPr/>
        </p:nvSpPr>
        <p:spPr>
          <a:xfrm>
            <a:off x="6604799" y="1891907"/>
            <a:ext cx="1181437" cy="54742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PE systems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6AAE63A-A232-4306-BE5C-E2D6E3C80119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6200000" flipH="1">
            <a:off x="1112031" y="1820267"/>
            <a:ext cx="686861" cy="290722"/>
          </a:xfrm>
          <a:prstGeom prst="bentConnector2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C4C68C3-18AE-448F-87B6-B2D76ADC79F7}"/>
              </a:ext>
            </a:extLst>
          </p:cNvPr>
          <p:cNvSpPr txBox="1"/>
          <p:nvPr/>
        </p:nvSpPr>
        <p:spPr>
          <a:xfrm>
            <a:off x="466925" y="1750999"/>
            <a:ext cx="89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>
                <a:solidFill>
                  <a:schemeClr val="bg2"/>
                </a:solidFill>
                <a:latin typeface="+mn-lt"/>
              </a:rPr>
              <a:t>Download </a:t>
            </a:r>
            <a:r>
              <a:rPr lang="en-US" sz="1200" dirty="0" err="1">
                <a:solidFill>
                  <a:schemeClr val="bg2"/>
                </a:solidFill>
                <a:latin typeface="+mn-lt"/>
              </a:rPr>
              <a:t>CatalogsDUPs</a:t>
            </a:r>
            <a:endParaRPr lang="en-US" sz="1200" dirty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640F8C-FC0E-4792-ABD0-4774F7C0C959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>
            <a:off x="2308876" y="2681292"/>
            <a:ext cx="16238" cy="67446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5E0A199-A1CC-4875-B318-E084B036841B}"/>
              </a:ext>
            </a:extLst>
          </p:cNvPr>
          <p:cNvSpPr/>
          <p:nvPr/>
        </p:nvSpPr>
        <p:spPr>
          <a:xfrm>
            <a:off x="3179647" y="3208493"/>
            <a:ext cx="1642061" cy="428878"/>
          </a:xfrm>
          <a:prstGeom prst="rightArrow">
            <a:avLst/>
          </a:prstGeom>
          <a:solidFill>
            <a:srgbClr val="92D050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1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EA3D77E-3660-4E07-8F61-4305AFAA3A8F}"/>
              </a:ext>
            </a:extLst>
          </p:cNvPr>
          <p:cNvSpPr/>
          <p:nvPr/>
        </p:nvSpPr>
        <p:spPr>
          <a:xfrm>
            <a:off x="3179647" y="3966707"/>
            <a:ext cx="1642061" cy="428878"/>
          </a:xfrm>
          <a:prstGeom prst="rightArrow">
            <a:avLst/>
          </a:prstGeom>
          <a:solidFill>
            <a:srgbClr val="92D050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D969E6-47D3-49A1-9A51-3157A8984CC1}"/>
              </a:ext>
            </a:extLst>
          </p:cNvPr>
          <p:cNvSpPr txBox="1"/>
          <p:nvPr/>
        </p:nvSpPr>
        <p:spPr>
          <a:xfrm>
            <a:off x="2374886" y="2699870"/>
            <a:ext cx="1373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>
                <a:solidFill>
                  <a:schemeClr val="bg2"/>
                </a:solidFill>
                <a:latin typeface="+mn-lt"/>
              </a:rPr>
              <a:t>Target system DUPs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F4D66443-72E0-4876-92E5-D5438958BB50}"/>
              </a:ext>
            </a:extLst>
          </p:cNvPr>
          <p:cNvSpPr/>
          <p:nvPr/>
        </p:nvSpPr>
        <p:spPr>
          <a:xfrm>
            <a:off x="4906263" y="3046335"/>
            <a:ext cx="712099" cy="618846"/>
          </a:xfrm>
          <a:prstGeom prst="can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File share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80EC7C-E94F-4E30-BA2B-D0FA22DCE6C6}"/>
              </a:ext>
            </a:extLst>
          </p:cNvPr>
          <p:cNvSpPr/>
          <p:nvPr/>
        </p:nvSpPr>
        <p:spPr>
          <a:xfrm>
            <a:off x="4821708" y="3710589"/>
            <a:ext cx="868692" cy="796675"/>
          </a:xfrm>
          <a:prstGeom prst="ellipse">
            <a:avLst/>
          </a:prstGeom>
          <a:solidFill>
            <a:schemeClr val="tx2">
              <a:lumMod val="85000"/>
            </a:schemeClr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ISO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AEB86D-932D-45A8-85FA-643532FC5F94}"/>
              </a:ext>
            </a:extLst>
          </p:cNvPr>
          <p:cNvSpPr/>
          <p:nvPr/>
        </p:nvSpPr>
        <p:spPr>
          <a:xfrm>
            <a:off x="6757199" y="2044307"/>
            <a:ext cx="1181437" cy="54742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PE systems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A194A7-A724-4C93-B09A-D179D5850070}"/>
              </a:ext>
            </a:extLst>
          </p:cNvPr>
          <p:cNvSpPr/>
          <p:nvPr/>
        </p:nvSpPr>
        <p:spPr>
          <a:xfrm>
            <a:off x="6909599" y="2196707"/>
            <a:ext cx="1181437" cy="54742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PE systems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38CCFB-F24A-42A3-AE95-BD3FFBF2CD2F}"/>
              </a:ext>
            </a:extLst>
          </p:cNvPr>
          <p:cNvSpPr/>
          <p:nvPr/>
        </p:nvSpPr>
        <p:spPr>
          <a:xfrm>
            <a:off x="7061999" y="2349107"/>
            <a:ext cx="1181437" cy="54742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PE systems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CB4FD6-14D9-4585-9E65-296BE0EECD47}"/>
              </a:ext>
            </a:extLst>
          </p:cNvPr>
          <p:cNvSpPr/>
          <p:nvPr/>
        </p:nvSpPr>
        <p:spPr>
          <a:xfrm>
            <a:off x="7214399" y="2501507"/>
            <a:ext cx="1181437" cy="54742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PE systems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BB0BDE-75A0-48A2-847E-9E21C3D28A78}"/>
              </a:ext>
            </a:extLst>
          </p:cNvPr>
          <p:cNvSpPr/>
          <p:nvPr/>
        </p:nvSpPr>
        <p:spPr>
          <a:xfrm>
            <a:off x="7366799" y="2653907"/>
            <a:ext cx="1181437" cy="54742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PE systems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8C2064-C9F8-4477-AAE5-D588F283E594}"/>
              </a:ext>
            </a:extLst>
          </p:cNvPr>
          <p:cNvSpPr/>
          <p:nvPr/>
        </p:nvSpPr>
        <p:spPr>
          <a:xfrm>
            <a:off x="7519199" y="2806307"/>
            <a:ext cx="1181437" cy="54742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PE systems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BEEA4A-9F42-4C28-BA86-780434087DBB}"/>
              </a:ext>
            </a:extLst>
          </p:cNvPr>
          <p:cNvSpPr/>
          <p:nvPr/>
        </p:nvSpPr>
        <p:spPr>
          <a:xfrm>
            <a:off x="7112764" y="3823519"/>
            <a:ext cx="1181437" cy="54742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PE systems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45F2190-4603-42A1-BFE3-B6291F3530E5}"/>
              </a:ext>
            </a:extLst>
          </p:cNvPr>
          <p:cNvSpPr/>
          <p:nvPr/>
        </p:nvSpPr>
        <p:spPr>
          <a:xfrm rot="20247487">
            <a:off x="5743292" y="2587119"/>
            <a:ext cx="1180608" cy="955751"/>
          </a:xfrm>
          <a:prstGeom prst="rightArrow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dirty="0" err="1">
                <a:solidFill>
                  <a:schemeClr val="tx2"/>
                </a:solidFill>
                <a:latin typeface="+mn-lt"/>
              </a:rPr>
              <a:t>iDrac</a:t>
            </a:r>
            <a:r>
              <a:rPr lang="en-US" sz="1200" dirty="0">
                <a:solidFill>
                  <a:schemeClr val="tx2"/>
                </a:solidFill>
                <a:latin typeface="+mn-lt"/>
              </a:rPr>
              <a:t> Auto Update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01EB68-A008-4AB5-8D1F-D4F4FD0EC1FF}"/>
              </a:ext>
            </a:extLst>
          </p:cNvPr>
          <p:cNvSpPr txBox="1"/>
          <p:nvPr/>
        </p:nvSpPr>
        <p:spPr>
          <a:xfrm>
            <a:off x="3349130" y="3629952"/>
            <a:ext cx="675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>
                <a:solidFill>
                  <a:schemeClr val="bg2"/>
                </a:solidFill>
                <a:latin typeface="+mn-lt"/>
              </a:rPr>
              <a:t>Export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9F853ECD-AF2F-4A52-9EFA-34A8798FAD73}"/>
              </a:ext>
            </a:extLst>
          </p:cNvPr>
          <p:cNvSpPr/>
          <p:nvPr/>
        </p:nvSpPr>
        <p:spPr>
          <a:xfrm>
            <a:off x="5811278" y="3619359"/>
            <a:ext cx="1180608" cy="955751"/>
          </a:xfrm>
          <a:prstGeom prst="rightArrow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Manual boot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1FD39E-BA10-430D-BE31-93C493F42AFA}"/>
              </a:ext>
            </a:extLst>
          </p:cNvPr>
          <p:cNvSpPr txBox="1"/>
          <p:nvPr/>
        </p:nvSpPr>
        <p:spPr>
          <a:xfrm>
            <a:off x="1508058" y="1900972"/>
            <a:ext cx="944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Client PC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5BD21A-546A-4A7A-8E9B-CCD5AF163156}"/>
              </a:ext>
            </a:extLst>
          </p:cNvPr>
          <p:cNvCxnSpPr>
            <a:cxnSpLocks/>
          </p:cNvCxnSpPr>
          <p:nvPr/>
        </p:nvCxnSpPr>
        <p:spPr>
          <a:xfrm>
            <a:off x="4213019" y="997527"/>
            <a:ext cx="76153" cy="3557971"/>
          </a:xfrm>
          <a:prstGeom prst="line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9256C1C-02C1-451E-A735-B4321372C1F4}"/>
              </a:ext>
            </a:extLst>
          </p:cNvPr>
          <p:cNvSpPr txBox="1"/>
          <p:nvPr/>
        </p:nvSpPr>
        <p:spPr>
          <a:xfrm>
            <a:off x="4295987" y="1877629"/>
            <a:ext cx="833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chemeClr val="bg2"/>
                </a:solidFill>
                <a:latin typeface="+mn-lt"/>
              </a:rPr>
              <a:t>Update systems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D72840-F7D3-4FD8-94CA-52E7CAD6FA82}"/>
              </a:ext>
            </a:extLst>
          </p:cNvPr>
          <p:cNvSpPr txBox="1"/>
          <p:nvPr/>
        </p:nvSpPr>
        <p:spPr>
          <a:xfrm>
            <a:off x="3173067" y="1870532"/>
            <a:ext cx="1033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chemeClr val="bg2"/>
                </a:solidFill>
                <a:latin typeface="+mn-lt"/>
              </a:rPr>
              <a:t>Assemble Repository</a:t>
            </a:r>
          </a:p>
        </p:txBody>
      </p:sp>
    </p:spTree>
    <p:extLst>
      <p:ext uri="{BB962C8B-B14F-4D97-AF65-F5344CB8AC3E}">
        <p14:creationId xmlns:p14="http://schemas.microsoft.com/office/powerpoint/2010/main" val="1005947421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7D03-3DE3-40C4-9324-30898720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Dell EMC Repository Manager Typical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61BB7-37EB-400C-8097-501A9FF74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911966"/>
            <a:ext cx="7924386" cy="3568594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Two phases: Assemble Repository and Update Systems</a:t>
            </a:r>
          </a:p>
          <a:p>
            <a:r>
              <a:rPr lang="en-US" sz="2000" dirty="0"/>
              <a:t>Maintains repositories of Dell firmware updates for PE systems</a:t>
            </a:r>
          </a:p>
          <a:p>
            <a:r>
              <a:rPr lang="en-US" sz="2000" dirty="0"/>
              <a:t>For PowerEdge Systems with full </a:t>
            </a:r>
            <a:r>
              <a:rPr lang="en-US" sz="2000" dirty="0" err="1"/>
              <a:t>eSupport</a:t>
            </a:r>
            <a:endParaRPr lang="en-US" sz="2000" dirty="0"/>
          </a:p>
          <a:p>
            <a:r>
              <a:rPr lang="en-US" sz="2000" dirty="0"/>
              <a:t>Client PC - Download/install DRM</a:t>
            </a:r>
          </a:p>
          <a:p>
            <a:r>
              <a:rPr lang="en-US" sz="2000" dirty="0"/>
              <a:t>Download Updated Enterprise catalog or index catalogs</a:t>
            </a:r>
          </a:p>
          <a:p>
            <a:r>
              <a:rPr lang="en-US" sz="2000" dirty="0"/>
              <a:t>Create repositories for target systems from catalog</a:t>
            </a:r>
          </a:p>
          <a:p>
            <a:r>
              <a:rPr lang="en-US" sz="2000" dirty="0"/>
              <a:t>Download DUP’s from dell.com into repository</a:t>
            </a:r>
          </a:p>
          <a:p>
            <a:r>
              <a:rPr lang="en-US" sz="2000" dirty="0"/>
              <a:t>Export update media (ISO) or file share from repository</a:t>
            </a:r>
          </a:p>
          <a:p>
            <a:r>
              <a:rPr lang="en-US" sz="2000" dirty="0"/>
              <a:t>Monthly update catalog and DUPs from downloads</a:t>
            </a:r>
          </a:p>
          <a:p>
            <a:pPr lvl="1"/>
            <a:endParaRPr lang="en-US" dirty="0"/>
          </a:p>
          <a:p>
            <a:pPr marL="34131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78040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7D03-3DE3-40C4-9324-30898720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DRM limitations with DCS1610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61BB7-37EB-400C-8097-501A9FF74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911966"/>
            <a:ext cx="7924386" cy="3568594"/>
          </a:xfrm>
        </p:spPr>
        <p:txBody>
          <a:bodyPr>
            <a:normAutofit/>
          </a:bodyPr>
          <a:lstStyle/>
          <a:p>
            <a:r>
              <a:rPr lang="en-US" sz="2000" dirty="0"/>
              <a:t>DCS1610 system </a:t>
            </a:r>
            <a:r>
              <a:rPr lang="en-US" sz="2000" b="1" dirty="0"/>
              <a:t>is not</a:t>
            </a:r>
            <a:r>
              <a:rPr lang="en-US" sz="2000" dirty="0"/>
              <a:t> enabled for </a:t>
            </a:r>
            <a:r>
              <a:rPr lang="en-US" sz="2000" dirty="0" err="1"/>
              <a:t>eSupport</a:t>
            </a:r>
            <a:endParaRPr lang="en-US" sz="2000" dirty="0"/>
          </a:p>
          <a:p>
            <a:pPr lvl="1"/>
            <a:r>
              <a:rPr lang="en-US" sz="1800" dirty="0"/>
              <a:t>Not intended for general sales, only specific customers. (</a:t>
            </a:r>
            <a:r>
              <a:rPr lang="en-US" sz="1800" dirty="0" err="1"/>
              <a:t>eSupport</a:t>
            </a:r>
            <a:r>
              <a:rPr lang="en-US" sz="1800" dirty="0"/>
              <a:t> is public)</a:t>
            </a:r>
          </a:p>
          <a:p>
            <a:r>
              <a:rPr lang="en-US" sz="2000" dirty="0"/>
              <a:t>System </a:t>
            </a:r>
            <a:r>
              <a:rPr lang="en-US" sz="2000" b="1" dirty="0"/>
              <a:t>is not</a:t>
            </a:r>
            <a:r>
              <a:rPr lang="en-US" sz="2000" dirty="0"/>
              <a:t> listed in the public catalogs</a:t>
            </a:r>
          </a:p>
          <a:p>
            <a:pPr lvl="1"/>
            <a:r>
              <a:rPr lang="en-US" sz="1800" dirty="0"/>
              <a:t>If DRM can’t identify system ID, the it can’t make a repository</a:t>
            </a:r>
          </a:p>
          <a:p>
            <a:r>
              <a:rPr lang="en-US" sz="2000" dirty="0"/>
              <a:t>Not all firmware is available for download</a:t>
            </a:r>
          </a:p>
          <a:p>
            <a:pPr lvl="1"/>
            <a:r>
              <a:rPr lang="en-US" sz="1800" b="1" dirty="0"/>
              <a:t>Available</a:t>
            </a:r>
            <a:r>
              <a:rPr lang="en-US" sz="1800" dirty="0"/>
              <a:t> - Common PE DUPs (Disks, RAID)</a:t>
            </a:r>
          </a:p>
          <a:p>
            <a:pPr lvl="1"/>
            <a:r>
              <a:rPr lang="en-US" sz="1800" b="1" dirty="0"/>
              <a:t>Not available</a:t>
            </a:r>
            <a:r>
              <a:rPr lang="en-US" sz="1800" dirty="0"/>
              <a:t> - System-specific DUPs (BIOS, PSU, CPLD)</a:t>
            </a:r>
          </a:p>
          <a:p>
            <a:pPr lvl="1"/>
            <a:r>
              <a:rPr lang="en-US" sz="1800" dirty="0"/>
              <a:t>These items </a:t>
            </a:r>
            <a:r>
              <a:rPr lang="en-US" sz="1800" b="1" dirty="0"/>
              <a:t>must</a:t>
            </a:r>
            <a:r>
              <a:rPr lang="en-US" sz="1800" dirty="0"/>
              <a:t> be delivered by support directly.</a:t>
            </a:r>
          </a:p>
          <a:p>
            <a:pPr marL="341313" lvl="1" indent="0">
              <a:buNone/>
            </a:pPr>
            <a:endParaRPr lang="en-US" sz="1800" dirty="0"/>
          </a:p>
          <a:p>
            <a:pPr lvl="1"/>
            <a:endParaRPr lang="en-US" dirty="0"/>
          </a:p>
          <a:p>
            <a:pPr marL="34131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87689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7D03-3DE3-40C4-9324-30898720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DRM limitations with DSS9600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61BB7-37EB-400C-8097-501A9FF74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911966"/>
            <a:ext cx="7924386" cy="3568594"/>
          </a:xfrm>
        </p:spPr>
        <p:txBody>
          <a:bodyPr>
            <a:normAutofit/>
          </a:bodyPr>
          <a:lstStyle/>
          <a:p>
            <a:r>
              <a:rPr lang="en-US" sz="2000" dirty="0"/>
              <a:t>DSS9600 system </a:t>
            </a:r>
            <a:r>
              <a:rPr lang="en-US" sz="2000" b="1" dirty="0"/>
              <a:t>is</a:t>
            </a:r>
            <a:r>
              <a:rPr lang="en-US" sz="2000" dirty="0"/>
              <a:t> enabled for </a:t>
            </a:r>
            <a:r>
              <a:rPr lang="en-US" sz="2000" dirty="0" err="1"/>
              <a:t>eSupport</a:t>
            </a:r>
            <a:endParaRPr lang="en-US" sz="1800" dirty="0"/>
          </a:p>
          <a:p>
            <a:r>
              <a:rPr lang="en-US" sz="2000" dirty="0"/>
              <a:t>System </a:t>
            </a:r>
            <a:r>
              <a:rPr lang="en-US" sz="2000" b="1" dirty="0"/>
              <a:t>is</a:t>
            </a:r>
            <a:r>
              <a:rPr lang="en-US" sz="2000" dirty="0"/>
              <a:t> </a:t>
            </a:r>
            <a:r>
              <a:rPr lang="en-US" sz="2000" b="1" dirty="0"/>
              <a:t>not</a:t>
            </a:r>
            <a:r>
              <a:rPr lang="en-US" sz="2000" dirty="0"/>
              <a:t> currently listed in the Enterprise base catalog</a:t>
            </a:r>
          </a:p>
          <a:p>
            <a:pPr lvl="1"/>
            <a:r>
              <a:rPr lang="en-US" sz="1800" dirty="0"/>
              <a:t>DSS systems are not supported by Enterprise catalog team.</a:t>
            </a:r>
          </a:p>
          <a:p>
            <a:r>
              <a:rPr lang="en-US" sz="2000" dirty="0"/>
              <a:t>Most firmware appears to be available from </a:t>
            </a:r>
            <a:r>
              <a:rPr lang="en-US" sz="2000" dirty="0" err="1"/>
              <a:t>eSupport</a:t>
            </a:r>
            <a:r>
              <a:rPr lang="en-US" sz="2000" dirty="0"/>
              <a:t>. (support.dell.com)</a:t>
            </a:r>
          </a:p>
          <a:p>
            <a:r>
              <a:rPr lang="en-US" sz="2000" dirty="0"/>
              <a:t>Base Catalog Updates with custom catalog not very helpful</a:t>
            </a:r>
          </a:p>
          <a:p>
            <a:pPr lvl="1"/>
            <a:r>
              <a:rPr lang="en-US" sz="1600" dirty="0"/>
              <a:t>Would have to make new repository every time rather than just update existing.</a:t>
            </a:r>
          </a:p>
          <a:p>
            <a:pPr lvl="1"/>
            <a:r>
              <a:rPr lang="en-US" sz="1600" dirty="0"/>
              <a:t>Easier to manually update repository and export files.</a:t>
            </a:r>
          </a:p>
          <a:p>
            <a:pPr lvl="1"/>
            <a:endParaRPr lang="en-US" sz="1600" dirty="0"/>
          </a:p>
          <a:p>
            <a:endParaRPr lang="en-US" sz="2000" dirty="0"/>
          </a:p>
          <a:p>
            <a:pPr lvl="1"/>
            <a:endParaRPr lang="en-US" dirty="0"/>
          </a:p>
          <a:p>
            <a:pPr marL="34131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36415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7D03-3DE3-40C4-9324-30898720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DRM Custom Catalog Use Case (AT&amp;T)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7EEA3B90-A297-4931-8C49-D769168BE7BF}"/>
              </a:ext>
            </a:extLst>
          </p:cNvPr>
          <p:cNvSpPr/>
          <p:nvPr/>
        </p:nvSpPr>
        <p:spPr>
          <a:xfrm>
            <a:off x="2801658" y="751397"/>
            <a:ext cx="1421018" cy="590719"/>
          </a:xfrm>
          <a:prstGeom prst="cloud">
            <a:avLst/>
          </a:prstGeom>
          <a:solidFill>
            <a:schemeClr val="accent2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Dell.com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1CB6CD-F58E-4DA6-B696-F48645CB2CCF}"/>
              </a:ext>
            </a:extLst>
          </p:cNvPr>
          <p:cNvSpPr/>
          <p:nvPr/>
        </p:nvSpPr>
        <p:spPr>
          <a:xfrm>
            <a:off x="1775440" y="1695460"/>
            <a:ext cx="1217849" cy="614781"/>
          </a:xfrm>
          <a:prstGeom prst="roundRect">
            <a:avLst/>
          </a:prstGeom>
          <a:solidFill>
            <a:schemeClr val="accent2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DRM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7ED82C67-7E07-4EA2-96C6-36A6004F5839}"/>
              </a:ext>
            </a:extLst>
          </p:cNvPr>
          <p:cNvSpPr/>
          <p:nvPr/>
        </p:nvSpPr>
        <p:spPr>
          <a:xfrm>
            <a:off x="1797132" y="2796610"/>
            <a:ext cx="1167609" cy="536618"/>
          </a:xfrm>
          <a:prstGeom prst="can">
            <a:avLst/>
          </a:prstGeom>
          <a:solidFill>
            <a:schemeClr val="accent2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DCS1610 repo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2B6870-712E-47F5-B191-B362D8C40FBD}"/>
              </a:ext>
            </a:extLst>
          </p:cNvPr>
          <p:cNvSpPr/>
          <p:nvPr/>
        </p:nvSpPr>
        <p:spPr>
          <a:xfrm>
            <a:off x="6509697" y="1650909"/>
            <a:ext cx="1181437" cy="54742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DCS1610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6AAE63A-A232-4306-BE5C-E2D6E3C80119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rot="5400000">
            <a:off x="2922046" y="1412730"/>
            <a:ext cx="661364" cy="518878"/>
          </a:xfrm>
          <a:prstGeom prst="bentConnector2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C4C68C3-18AE-448F-87B6-B2D76ADC79F7}"/>
              </a:ext>
            </a:extLst>
          </p:cNvPr>
          <p:cNvSpPr txBox="1"/>
          <p:nvPr/>
        </p:nvSpPr>
        <p:spPr>
          <a:xfrm>
            <a:off x="3426781" y="1315884"/>
            <a:ext cx="912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>
                <a:solidFill>
                  <a:schemeClr val="bg2"/>
                </a:solidFill>
                <a:latin typeface="+mn-lt"/>
              </a:rPr>
              <a:t>Common DUPs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640F8C-FC0E-4792-ABD0-4774F7C0C959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flipH="1">
            <a:off x="2380937" y="2310241"/>
            <a:ext cx="3428" cy="48636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5E0A199-A1CC-4875-B318-E084B036841B}"/>
              </a:ext>
            </a:extLst>
          </p:cNvPr>
          <p:cNvSpPr/>
          <p:nvPr/>
        </p:nvSpPr>
        <p:spPr>
          <a:xfrm>
            <a:off x="3085345" y="2893033"/>
            <a:ext cx="1615663" cy="428878"/>
          </a:xfrm>
          <a:prstGeom prst="rightArrow">
            <a:avLst/>
          </a:prstGeom>
          <a:solidFill>
            <a:srgbClr val="92D050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1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EA3D77E-3660-4E07-8F61-4305AFAA3A8F}"/>
              </a:ext>
            </a:extLst>
          </p:cNvPr>
          <p:cNvSpPr/>
          <p:nvPr/>
        </p:nvSpPr>
        <p:spPr>
          <a:xfrm>
            <a:off x="3094211" y="3711585"/>
            <a:ext cx="1606797" cy="428878"/>
          </a:xfrm>
          <a:prstGeom prst="rightArrow">
            <a:avLst/>
          </a:prstGeom>
          <a:solidFill>
            <a:srgbClr val="92D050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D969E6-47D3-49A1-9A51-3157A8984CC1}"/>
              </a:ext>
            </a:extLst>
          </p:cNvPr>
          <p:cNvSpPr txBox="1"/>
          <p:nvPr/>
        </p:nvSpPr>
        <p:spPr>
          <a:xfrm>
            <a:off x="1836863" y="2380146"/>
            <a:ext cx="1152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>
                <a:solidFill>
                  <a:schemeClr val="bg2"/>
                </a:solidFill>
                <a:latin typeface="+mn-lt"/>
              </a:rPr>
              <a:t>Target system DUPs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F4D66443-72E0-4876-92E5-D5438958BB50}"/>
              </a:ext>
            </a:extLst>
          </p:cNvPr>
          <p:cNvSpPr/>
          <p:nvPr/>
        </p:nvSpPr>
        <p:spPr>
          <a:xfrm>
            <a:off x="4753348" y="2806307"/>
            <a:ext cx="712099" cy="618846"/>
          </a:xfrm>
          <a:prstGeom prst="can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File share1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45F2190-4603-42A1-BFE3-B6291F3530E5}"/>
              </a:ext>
            </a:extLst>
          </p:cNvPr>
          <p:cNvSpPr/>
          <p:nvPr/>
        </p:nvSpPr>
        <p:spPr>
          <a:xfrm rot="20695927">
            <a:off x="5572949" y="2422646"/>
            <a:ext cx="1209535" cy="955751"/>
          </a:xfrm>
          <a:prstGeom prst="rightArrow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Smart Deploy Script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01EB68-A008-4AB5-8D1F-D4F4FD0EC1FF}"/>
              </a:ext>
            </a:extLst>
          </p:cNvPr>
          <p:cNvSpPr txBox="1"/>
          <p:nvPr/>
        </p:nvSpPr>
        <p:spPr>
          <a:xfrm>
            <a:off x="3246474" y="3357845"/>
            <a:ext cx="1061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00" dirty="0">
                <a:solidFill>
                  <a:schemeClr val="bg2"/>
                </a:solidFill>
                <a:latin typeface="+mn-lt"/>
              </a:rPr>
              <a:t>Export Smart Deploy Script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1FD39E-BA10-430D-BE31-93C493F42AFA}"/>
              </a:ext>
            </a:extLst>
          </p:cNvPr>
          <p:cNvSpPr txBox="1"/>
          <p:nvPr/>
        </p:nvSpPr>
        <p:spPr>
          <a:xfrm>
            <a:off x="1705850" y="1649821"/>
            <a:ext cx="944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Client 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05C52B-8A54-4D7B-92EE-A6E398FD8025}"/>
              </a:ext>
            </a:extLst>
          </p:cNvPr>
          <p:cNvSpPr/>
          <p:nvPr/>
        </p:nvSpPr>
        <p:spPr>
          <a:xfrm>
            <a:off x="1504200" y="811497"/>
            <a:ext cx="1060056" cy="504387"/>
          </a:xfrm>
          <a:prstGeom prst="rect">
            <a:avLst/>
          </a:prstGeom>
          <a:solidFill>
            <a:schemeClr val="accent2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Custom Base Catalogs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982AF2-311F-4410-8BF8-53766243EAF7}"/>
              </a:ext>
            </a:extLst>
          </p:cNvPr>
          <p:cNvSpPr txBox="1"/>
          <p:nvPr/>
        </p:nvSpPr>
        <p:spPr>
          <a:xfrm>
            <a:off x="1733046" y="1293747"/>
            <a:ext cx="510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>
                <a:solidFill>
                  <a:schemeClr val="bg2"/>
                </a:solidFill>
                <a:latin typeface="+mn-lt"/>
              </a:rPr>
              <a:t>Add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C1FE50-9687-4EB9-8932-467E52E8C6B3}"/>
              </a:ext>
            </a:extLst>
          </p:cNvPr>
          <p:cNvSpPr txBox="1"/>
          <p:nvPr/>
        </p:nvSpPr>
        <p:spPr>
          <a:xfrm>
            <a:off x="1354412" y="3332912"/>
            <a:ext cx="675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>
                <a:solidFill>
                  <a:schemeClr val="bg2"/>
                </a:solidFill>
                <a:latin typeface="+mn-lt"/>
              </a:rPr>
              <a:t>Import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4D91695-9BFF-4088-9088-51252E45B7D9}"/>
              </a:ext>
            </a:extLst>
          </p:cNvPr>
          <p:cNvSpPr/>
          <p:nvPr/>
        </p:nvSpPr>
        <p:spPr>
          <a:xfrm>
            <a:off x="320842" y="2943032"/>
            <a:ext cx="857200" cy="576151"/>
          </a:xfrm>
          <a:prstGeom prst="rect">
            <a:avLst/>
          </a:prstGeom>
          <a:solidFill>
            <a:schemeClr val="accent2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New version DUPs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3222E55-5FC9-4E88-8571-D292CA19036E}"/>
              </a:ext>
            </a:extLst>
          </p:cNvPr>
          <p:cNvCxnSpPr>
            <a:cxnSpLocks/>
            <a:stCxn id="95" idx="3"/>
            <a:endCxn id="3" idx="1"/>
          </p:cNvCxnSpPr>
          <p:nvPr/>
        </p:nvCxnSpPr>
        <p:spPr>
          <a:xfrm>
            <a:off x="1296126" y="1058256"/>
            <a:ext cx="208074" cy="5435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1DD392A-32E4-4508-BA19-48E0B87A50E6}"/>
              </a:ext>
            </a:extLst>
          </p:cNvPr>
          <p:cNvCxnSpPr>
            <a:cxnSpLocks/>
            <a:stCxn id="95" idx="2"/>
            <a:endCxn id="39" idx="0"/>
          </p:cNvCxnSpPr>
          <p:nvPr/>
        </p:nvCxnSpPr>
        <p:spPr>
          <a:xfrm>
            <a:off x="735547" y="1332819"/>
            <a:ext cx="13895" cy="1610213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1D32228-4D23-4AEE-856F-9E149AB055DF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2034228" y="1315884"/>
            <a:ext cx="350137" cy="37957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85D8244C-3BA0-4A75-84C2-4B0C36B752AE}"/>
              </a:ext>
            </a:extLst>
          </p:cNvPr>
          <p:cNvSpPr/>
          <p:nvPr/>
        </p:nvSpPr>
        <p:spPr>
          <a:xfrm>
            <a:off x="317792" y="3546973"/>
            <a:ext cx="857200" cy="469141"/>
          </a:xfrm>
          <a:prstGeom prst="rect">
            <a:avLst/>
          </a:prstGeom>
          <a:solidFill>
            <a:schemeClr val="accent2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Custom DUPs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F469945-78CC-42ED-A533-76F82B4C2F4E}"/>
              </a:ext>
            </a:extLst>
          </p:cNvPr>
          <p:cNvSpPr txBox="1"/>
          <p:nvPr/>
        </p:nvSpPr>
        <p:spPr>
          <a:xfrm>
            <a:off x="822549" y="1298880"/>
            <a:ext cx="737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>
                <a:solidFill>
                  <a:schemeClr val="bg2"/>
                </a:solidFill>
                <a:latin typeface="+mn-lt"/>
              </a:rPr>
              <a:t>File transfer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1703834-5B78-4577-B313-0747C49A5175}"/>
              </a:ext>
            </a:extLst>
          </p:cNvPr>
          <p:cNvSpPr/>
          <p:nvPr/>
        </p:nvSpPr>
        <p:spPr>
          <a:xfrm>
            <a:off x="6655009" y="1803309"/>
            <a:ext cx="1181437" cy="54742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DCS1610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45F4F2-4CCC-4216-ADD6-6F5BF01913B0}"/>
              </a:ext>
            </a:extLst>
          </p:cNvPr>
          <p:cNvSpPr/>
          <p:nvPr/>
        </p:nvSpPr>
        <p:spPr>
          <a:xfrm>
            <a:off x="6779057" y="1955709"/>
            <a:ext cx="1181437" cy="54742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DCS1610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306529C-5362-4278-BFAD-1DE24C26A4BF}"/>
              </a:ext>
            </a:extLst>
          </p:cNvPr>
          <p:cNvSpPr/>
          <p:nvPr/>
        </p:nvSpPr>
        <p:spPr>
          <a:xfrm>
            <a:off x="6924369" y="2108109"/>
            <a:ext cx="1181437" cy="54742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DCS1610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F32D61C-9384-4EEC-93EE-29935B0AFD72}"/>
              </a:ext>
            </a:extLst>
          </p:cNvPr>
          <p:cNvSpPr/>
          <p:nvPr/>
        </p:nvSpPr>
        <p:spPr>
          <a:xfrm>
            <a:off x="7069681" y="2260509"/>
            <a:ext cx="1181437" cy="54742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DCS1610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1D78265-2DF7-44D0-93B0-02FCD492CB82}"/>
              </a:ext>
            </a:extLst>
          </p:cNvPr>
          <p:cNvSpPr/>
          <p:nvPr/>
        </p:nvSpPr>
        <p:spPr>
          <a:xfrm>
            <a:off x="7214993" y="2412909"/>
            <a:ext cx="1181437" cy="54742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DCS1610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10E5778-A66B-4B6C-9894-D9FEC7E2AEFD}"/>
              </a:ext>
            </a:extLst>
          </p:cNvPr>
          <p:cNvSpPr/>
          <p:nvPr/>
        </p:nvSpPr>
        <p:spPr>
          <a:xfrm>
            <a:off x="7360305" y="2565309"/>
            <a:ext cx="1181437" cy="54742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DCS1610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50D09BD-5700-4E92-9AEF-AAEAF805B65E}"/>
              </a:ext>
            </a:extLst>
          </p:cNvPr>
          <p:cNvCxnSpPr>
            <a:cxnSpLocks/>
          </p:cNvCxnSpPr>
          <p:nvPr/>
        </p:nvCxnSpPr>
        <p:spPr>
          <a:xfrm>
            <a:off x="4296147" y="1030779"/>
            <a:ext cx="0" cy="3544331"/>
          </a:xfrm>
          <a:prstGeom prst="line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AAA4353-E3EB-41C0-B748-2D64C8F86C52}"/>
              </a:ext>
            </a:extLst>
          </p:cNvPr>
          <p:cNvSpPr txBox="1"/>
          <p:nvPr/>
        </p:nvSpPr>
        <p:spPr>
          <a:xfrm>
            <a:off x="4353086" y="2050235"/>
            <a:ext cx="1079375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chemeClr val="bg2"/>
                </a:solidFill>
                <a:latin typeface="+mn-lt"/>
              </a:rPr>
              <a:t>(AT&amp;T)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chemeClr val="bg2"/>
                </a:solidFill>
                <a:latin typeface="+mn-lt"/>
              </a:rPr>
              <a:t>Update systems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CA7E8F1-E45F-40EA-959A-93A306FCD1AA}"/>
              </a:ext>
            </a:extLst>
          </p:cNvPr>
          <p:cNvSpPr txBox="1"/>
          <p:nvPr/>
        </p:nvSpPr>
        <p:spPr>
          <a:xfrm>
            <a:off x="3222347" y="2050210"/>
            <a:ext cx="1035353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chemeClr val="bg2"/>
                </a:solidFill>
                <a:latin typeface="+mn-lt"/>
              </a:rPr>
              <a:t>(Dell)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chemeClr val="bg2"/>
                </a:solidFill>
                <a:latin typeface="+mn-lt"/>
              </a:rPr>
              <a:t>Assemble Repository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9DEDB86-6AD8-4930-9C95-44C0215AE2F3}"/>
              </a:ext>
            </a:extLst>
          </p:cNvPr>
          <p:cNvSpPr/>
          <p:nvPr/>
        </p:nvSpPr>
        <p:spPr>
          <a:xfrm>
            <a:off x="174967" y="783693"/>
            <a:ext cx="1121159" cy="549126"/>
          </a:xfrm>
          <a:prstGeom prst="roundRect">
            <a:avLst/>
          </a:prstGeom>
          <a:solidFill>
            <a:schemeClr val="accent2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ESI Support</a:t>
            </a:r>
          </a:p>
        </p:txBody>
      </p:sp>
      <p:sp>
        <p:nvSpPr>
          <p:cNvPr id="50" name="Cylinder 49">
            <a:extLst>
              <a:ext uri="{FF2B5EF4-FFF2-40B4-BE49-F238E27FC236}">
                <a16:creationId xmlns:a16="http://schemas.microsoft.com/office/drawing/2014/main" id="{4C6E694C-F75B-4A1F-870C-F3B961BEBA84}"/>
              </a:ext>
            </a:extLst>
          </p:cNvPr>
          <p:cNvSpPr/>
          <p:nvPr/>
        </p:nvSpPr>
        <p:spPr>
          <a:xfrm>
            <a:off x="4738868" y="3650448"/>
            <a:ext cx="712099" cy="618846"/>
          </a:xfrm>
          <a:prstGeom prst="can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File share2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26C89EE3-A7D5-4431-926D-74B9C95A1B0A}"/>
              </a:ext>
            </a:extLst>
          </p:cNvPr>
          <p:cNvSpPr/>
          <p:nvPr/>
        </p:nvSpPr>
        <p:spPr>
          <a:xfrm>
            <a:off x="1801989" y="3665181"/>
            <a:ext cx="1167609" cy="536618"/>
          </a:xfrm>
          <a:prstGeom prst="can">
            <a:avLst/>
          </a:prstGeom>
          <a:solidFill>
            <a:schemeClr val="accent2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DSS9600 repo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C9CC1F9B-69A7-429D-89F3-BE1E04028545}"/>
              </a:ext>
            </a:extLst>
          </p:cNvPr>
          <p:cNvSpPr/>
          <p:nvPr/>
        </p:nvSpPr>
        <p:spPr>
          <a:xfrm>
            <a:off x="5622697" y="3481995"/>
            <a:ext cx="1209535" cy="955751"/>
          </a:xfrm>
          <a:prstGeom prst="rightArrow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Smart Deploy Script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2A11A2E-848F-4DBB-B351-D6102CBB5390}"/>
              </a:ext>
            </a:extLst>
          </p:cNvPr>
          <p:cNvSpPr/>
          <p:nvPr/>
        </p:nvSpPr>
        <p:spPr>
          <a:xfrm>
            <a:off x="6761588" y="3382771"/>
            <a:ext cx="1181437" cy="277823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1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CFF4A8C-A592-4BD9-8A87-DE97B4846BC5}"/>
              </a:ext>
            </a:extLst>
          </p:cNvPr>
          <p:cNvSpPr/>
          <p:nvPr/>
        </p:nvSpPr>
        <p:spPr>
          <a:xfrm>
            <a:off x="6892724" y="3500011"/>
            <a:ext cx="1181437" cy="277823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1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78C5C2-CA29-48DF-AB23-70F4B7A2BB90}"/>
              </a:ext>
            </a:extLst>
          </p:cNvPr>
          <p:cNvSpPr/>
          <p:nvPr/>
        </p:nvSpPr>
        <p:spPr>
          <a:xfrm>
            <a:off x="7023610" y="3609911"/>
            <a:ext cx="1181437" cy="277823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1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AF039FC-F261-4738-82C4-E00B9810DF45}"/>
              </a:ext>
            </a:extLst>
          </p:cNvPr>
          <p:cNvSpPr/>
          <p:nvPr/>
        </p:nvSpPr>
        <p:spPr>
          <a:xfrm>
            <a:off x="7151686" y="3711896"/>
            <a:ext cx="1181437" cy="277823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1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5ED64A5-BA24-4DEE-87AD-3094AD909F80}"/>
              </a:ext>
            </a:extLst>
          </p:cNvPr>
          <p:cNvSpPr/>
          <p:nvPr/>
        </p:nvSpPr>
        <p:spPr>
          <a:xfrm>
            <a:off x="7281175" y="3850807"/>
            <a:ext cx="1181437" cy="277823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1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6DFF6B8-7E1F-44C5-8FB7-40B064358202}"/>
              </a:ext>
            </a:extLst>
          </p:cNvPr>
          <p:cNvSpPr/>
          <p:nvPr/>
        </p:nvSpPr>
        <p:spPr>
          <a:xfrm>
            <a:off x="7405223" y="3981943"/>
            <a:ext cx="1181437" cy="277823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1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66AF074-D894-4EE0-8F07-5E6AB1835121}"/>
              </a:ext>
            </a:extLst>
          </p:cNvPr>
          <p:cNvSpPr/>
          <p:nvPr/>
        </p:nvSpPr>
        <p:spPr>
          <a:xfrm>
            <a:off x="7522183" y="4105991"/>
            <a:ext cx="1181437" cy="277823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DSS9600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C2A046-6D4A-479C-8CAB-BCC81D109507}"/>
              </a:ext>
            </a:extLst>
          </p:cNvPr>
          <p:cNvCxnSpPr>
            <a:stCxn id="39" idx="3"/>
            <a:endCxn id="8" idx="2"/>
          </p:cNvCxnSpPr>
          <p:nvPr/>
        </p:nvCxnSpPr>
        <p:spPr>
          <a:xfrm flipV="1">
            <a:off x="1178042" y="3064919"/>
            <a:ext cx="619090" cy="16618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74CDFB-05D9-4965-A216-011B04691BAB}"/>
              </a:ext>
            </a:extLst>
          </p:cNvPr>
          <p:cNvCxnSpPr>
            <a:stCxn id="39" idx="3"/>
            <a:endCxn id="55" idx="2"/>
          </p:cNvCxnSpPr>
          <p:nvPr/>
        </p:nvCxnSpPr>
        <p:spPr>
          <a:xfrm>
            <a:off x="1178042" y="3231108"/>
            <a:ext cx="623947" cy="70238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DE94974-4AE2-4A76-9B7B-07B035100593}"/>
              </a:ext>
            </a:extLst>
          </p:cNvPr>
          <p:cNvCxnSpPr>
            <a:stCxn id="74" idx="3"/>
          </p:cNvCxnSpPr>
          <p:nvPr/>
        </p:nvCxnSpPr>
        <p:spPr>
          <a:xfrm flipV="1">
            <a:off x="1174992" y="3064919"/>
            <a:ext cx="604266" cy="716625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5CBE4F7-4BB2-4E01-85FF-5AE859F8C517}"/>
              </a:ext>
            </a:extLst>
          </p:cNvPr>
          <p:cNvCxnSpPr>
            <a:stCxn id="74" idx="3"/>
            <a:endCxn id="55" idx="2"/>
          </p:cNvCxnSpPr>
          <p:nvPr/>
        </p:nvCxnSpPr>
        <p:spPr>
          <a:xfrm>
            <a:off x="1174992" y="3781544"/>
            <a:ext cx="626997" cy="15194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58036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7D03-3DE3-40C4-9324-30898720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DRM delivery with DCS/DSS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61BB7-37EB-400C-8097-501A9FF74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911966"/>
            <a:ext cx="7924386" cy="3568594"/>
          </a:xfrm>
        </p:spPr>
        <p:txBody>
          <a:bodyPr>
            <a:normAutofit/>
          </a:bodyPr>
          <a:lstStyle/>
          <a:p>
            <a:r>
              <a:rPr lang="en-US" sz="2000" dirty="0"/>
              <a:t>What </a:t>
            </a:r>
            <a:r>
              <a:rPr lang="en-US" sz="2000" b="1" dirty="0"/>
              <a:t>can</a:t>
            </a:r>
            <a:r>
              <a:rPr lang="en-US" sz="2000" dirty="0"/>
              <a:t> we do?</a:t>
            </a:r>
          </a:p>
          <a:p>
            <a:pPr lvl="1"/>
            <a:r>
              <a:rPr lang="en-US" sz="1800" dirty="0"/>
              <a:t>Empower customer to update DCS/DSS systems by familiar methods.</a:t>
            </a:r>
          </a:p>
          <a:p>
            <a:pPr lvl="1"/>
            <a:r>
              <a:rPr lang="en-US" sz="1800" dirty="0"/>
              <a:t>Provide updates as needed, or on a schedule.</a:t>
            </a:r>
          </a:p>
          <a:p>
            <a:r>
              <a:rPr lang="en-US" sz="2000" dirty="0"/>
              <a:t>Deliver updates packaged for Smart Deployment Script</a:t>
            </a:r>
          </a:p>
          <a:p>
            <a:pPr lvl="1"/>
            <a:r>
              <a:rPr lang="en-US" sz="1800" dirty="0"/>
              <a:t>Dell maintains DRM repository here.</a:t>
            </a:r>
          </a:p>
          <a:p>
            <a:pPr lvl="1"/>
            <a:r>
              <a:rPr lang="en-US" sz="1800" dirty="0"/>
              <a:t>Export script files and </a:t>
            </a:r>
            <a:r>
              <a:rPr lang="en-US" sz="1800" dirty="0" err="1"/>
              <a:t>DUPs.</a:t>
            </a:r>
            <a:endParaRPr lang="en-US" sz="1800" dirty="0"/>
          </a:p>
          <a:p>
            <a:r>
              <a:rPr lang="en-US" sz="2000" dirty="0"/>
              <a:t>Updates to repository </a:t>
            </a:r>
          </a:p>
          <a:p>
            <a:pPr lvl="1"/>
            <a:r>
              <a:rPr lang="en-US" sz="1800" dirty="0"/>
              <a:t>Delivered directly by CST as zip file with built-in script and catalog.</a:t>
            </a:r>
          </a:p>
          <a:p>
            <a:pPr lvl="1"/>
            <a:r>
              <a:rPr lang="en-US" sz="1800" dirty="0"/>
              <a:t>Replace old files with new repository</a:t>
            </a:r>
          </a:p>
          <a:p>
            <a:pPr lvl="1"/>
            <a:r>
              <a:rPr lang="en-US" sz="1800" dirty="0"/>
              <a:t>Sysadmins pick up updates from file share.</a:t>
            </a:r>
          </a:p>
          <a:p>
            <a:pPr marL="341313" lvl="1" indent="0">
              <a:buNone/>
            </a:pPr>
            <a:endParaRPr lang="en-US" sz="1800" dirty="0"/>
          </a:p>
          <a:p>
            <a:pPr lvl="1"/>
            <a:endParaRPr lang="en-US" dirty="0"/>
          </a:p>
          <a:p>
            <a:pPr marL="34131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16238"/>
      </p:ext>
    </p:extLst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2016_DellEMC_ppt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6_DellEMC_ppt_template [Read-Only]" id="{01B39978-8B02-4475-8D7E-988A0846667F}" vid="{7F4A063A-BDD5-4DC1-A8E8-5A31069BB3A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E7CFB9E4989948BD30139DA77E00C5" ma:contentTypeVersion="0" ma:contentTypeDescription="Create a new document." ma:contentTypeScope="" ma:versionID="9548bcb69fb630986eeee672e6e234a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DAA92A-D633-4461-8F0A-70DD1D4608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873BDD3-AA35-4F19-A12A-C6462BECFBD1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2016_DellEMC_ppt_template</Template>
  <TotalTime>11286</TotalTime>
  <Words>575</Words>
  <Application>Microsoft Office PowerPoint</Application>
  <PresentationFormat>On-screen Show (16:9)</PresentationFormat>
  <Paragraphs>115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</vt:lpstr>
      <vt:lpstr>Arial Black</vt:lpstr>
      <vt:lpstr>Courier New</vt:lpstr>
      <vt:lpstr>Museo For Dell 300</vt:lpstr>
      <vt:lpstr>Museo Sans For Dell</vt:lpstr>
      <vt:lpstr>Museo Sans For Dell</vt:lpstr>
      <vt:lpstr>Wingdings</vt:lpstr>
      <vt:lpstr>2016_DellEMC_ppt_template</vt:lpstr>
      <vt:lpstr>DRM Support for off-catalog systems</vt:lpstr>
      <vt:lpstr>Current vs Proposed Update Delivery</vt:lpstr>
      <vt:lpstr>Dell EMC Repository Manager Typical Use</vt:lpstr>
      <vt:lpstr>Dell EMC Repository Manager Typical Use</vt:lpstr>
      <vt:lpstr>DRM limitations with DCS1610</vt:lpstr>
      <vt:lpstr>DRM limitations with DSS9600</vt:lpstr>
      <vt:lpstr>DRM Custom Catalog Use Case (AT&amp;T)</vt:lpstr>
      <vt:lpstr>DRM delivery with DCS/DSS systems</vt:lpstr>
    </vt:vector>
  </TitlesOfParts>
  <Company>Dell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Program Review</dc:title>
  <dc:creator>Grieser, Cheryl</dc:creator>
  <cp:keywords>Internal Use</cp:keywords>
  <cp:lastModifiedBy>Dillon, Geoff</cp:lastModifiedBy>
  <cp:revision>143</cp:revision>
  <cp:lastPrinted>2014-02-14T16:26:12Z</cp:lastPrinted>
  <dcterms:created xsi:type="dcterms:W3CDTF">2016-12-09T18:36:01Z</dcterms:created>
  <dcterms:modified xsi:type="dcterms:W3CDTF">2018-10-19T20:35:56Z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0x01010041E7CFB9E4989948BD30139DA77E00C5</vt:lpwstr>
  </property>
  <property fmtid="{D5CDD505-2E9C-101B-9397-08002B2CF9AE}" pid="3" name="TitusGUID">
    <vt:lpwstr>9a667117-dc35-4728-9597-ecc8f864435f</vt:lpwstr>
  </property>
  <property fmtid="{D5CDD505-2E9C-101B-9397-08002B2CF9AE}" pid="4" name="Document Editor">
    <vt:lpwstr>DONNIE_GERHART</vt:lpwstr>
  </property>
  <property fmtid="{D5CDD505-2E9C-101B-9397-08002B2CF9AE}" pid="5" name="Document Creator">
    <vt:lpwstr>Cheryl_Grieser</vt:lpwstr>
  </property>
  <property fmtid="{D5CDD505-2E9C-101B-9397-08002B2CF9AE}" pid="6" name="DellClassification">
    <vt:lpwstr>Internal Use</vt:lpwstr>
  </property>
  <property fmtid="{D5CDD505-2E9C-101B-9397-08002B2CF9AE}" pid="7" name="DellSubLabels">
    <vt:lpwstr/>
  </property>
  <property fmtid="{D5CDD505-2E9C-101B-9397-08002B2CF9AE}" pid="8" name="DellVisual Markings (PPT)">
    <vt:lpwstr>Classification Footer</vt:lpwstr>
  </property>
  <property fmtid="{D5CDD505-2E9C-101B-9397-08002B2CF9AE}" pid="9" name="titusconfig">
    <vt:lpwstr>0.6CorpGlobal</vt:lpwstr>
  </property>
  <property fmtid="{D5CDD505-2E9C-101B-9397-08002B2CF9AE}" pid="10" name="Classification">
    <vt:lpwstr>Internal Use</vt:lpwstr>
  </property>
  <property fmtid="{D5CDD505-2E9C-101B-9397-08002B2CF9AE}" pid="11" name="Sublabels">
    <vt:lpwstr/>
  </property>
  <property fmtid="{D5CDD505-2E9C-101B-9397-08002B2CF9AE}" pid="12" name="VisualMarkingsPPT">
    <vt:lpwstr>Classification Footer</vt:lpwstr>
  </property>
</Properties>
</file>