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80" r:id="rId4"/>
    <p:sldId id="279" r:id="rId5"/>
    <p:sldId id="278" r:id="rId6"/>
    <p:sldId id="277" r:id="rId7"/>
    <p:sldId id="276" r:id="rId8"/>
    <p:sldId id="281" r:id="rId9"/>
    <p:sldId id="275" r:id="rId10"/>
    <p:sldId id="274" r:id="rId11"/>
    <p:sldId id="259" r:id="rId12"/>
    <p:sldId id="260" r:id="rId13"/>
    <p:sldId id="261" r:id="rId14"/>
    <p:sldId id="262" r:id="rId15"/>
    <p:sldId id="263" r:id="rId16"/>
    <p:sldId id="26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6804C-CBE4-47E1-9489-8A600541411B}" type="datetimeFigureOut">
              <a:rPr lang="ru-RU" smtClean="0"/>
              <a:pPr/>
              <a:t>25.05.2013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4C432-A5FB-453C-9C65-4D7EAB604F4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4C432-A5FB-453C-9C65-4D7EAB604F4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4C432-A5FB-453C-9C65-4D7EAB604F40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288925"/>
          </a:xfrm>
        </p:spPr>
        <p:txBody>
          <a:bodyPr/>
          <a:lstStyle/>
          <a:p>
            <a:fld id="{C57ADE83-247D-41C5-9C63-C9D3946894F6}" type="datetime1">
              <a:rPr lang="ru-RU" smtClean="0"/>
              <a:pPr/>
              <a:t>25.05.2013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B24A-8034-40C5-AB4A-61A43A5D3B8D}" type="datetime1">
              <a:rPr lang="ru-RU" smtClean="0"/>
              <a:pPr/>
              <a:t>25.05.2013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Автор: Г.И. Осипова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288925"/>
          </a:xfrm>
        </p:spPr>
        <p:txBody>
          <a:bodyPr/>
          <a:lstStyle/>
          <a:p>
            <a:fld id="{4B0396D1-7E94-4FBE-B23D-CA27A3E7B3E6}" type="datetime1">
              <a:rPr lang="ru-RU" smtClean="0"/>
              <a:pPr/>
              <a:t>25.05.2013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8693-3D31-4863-8466-9FB127B8A43A}" type="datetime1">
              <a:rPr lang="ru-RU" smtClean="0"/>
              <a:pPr/>
              <a:t>25.05.2013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Автор: Г.И. Осипова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4040188" cy="3992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8200" y="1371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33600"/>
            <a:ext cx="4041775" cy="3992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9597-64F2-46F3-B47E-CE8140441571}" type="datetime1">
              <a:rPr lang="ru-RU" smtClean="0"/>
              <a:pPr/>
              <a:t>25.05.2013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Автор: Г.И. Осипова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3277-D946-4383-844D-5E8EF24F7230}" type="datetime1">
              <a:rPr lang="ru-RU" smtClean="0"/>
              <a:pPr/>
              <a:t>25.05.2013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Автор: Г.И. Осипова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880B-F3FD-408E-BA74-22A9BCF3E25E}" type="datetime1">
              <a:rPr lang="ru-RU" smtClean="0"/>
              <a:pPr/>
              <a:t>25.05.2013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Автор: Г.И. Осипова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869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CC59-1D2A-4FC9-B8C6-1EEBFF13C85A}" type="datetime1">
              <a:rPr lang="ru-RU" smtClean="0"/>
              <a:pPr/>
              <a:t>25.05.2013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Автор: Г.И. Осипова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457200" y="1295400"/>
            <a:ext cx="3048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!!! Учеба\РВС_и_ТКМ\hostpic2.jp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114800" y="6400800"/>
            <a:ext cx="21336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93C5236-EDEE-4F87-BA4D-EF46431D797E}" type="datetime1">
              <a:rPr lang="ru-RU" smtClean="0"/>
              <a:pPr/>
              <a:t>25.05.2013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28956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Автор: Г.И. Осипова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848600" y="6400800"/>
            <a:ext cx="838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DB414F3-0116-4343-99EF-F6ADD7AD274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/>
          </a:sp3d>
        </p:spPr>
        <p:txBody>
          <a:bodyPr/>
          <a:lstStyle/>
          <a:p>
            <a:r>
              <a:rPr lang="ru-RU" dirty="0" smtClean="0"/>
              <a:t>Формирование кадра.</a:t>
            </a:r>
            <a:br>
              <a:rPr lang="ru-RU" dirty="0" smtClean="0"/>
            </a:br>
            <a:r>
              <a:rPr lang="en-US" dirty="0" smtClean="0"/>
              <a:t>By</a:t>
            </a:r>
            <a:r>
              <a:rPr lang="ru-RU" dirty="0" err="1" smtClean="0"/>
              <a:t>t</a:t>
            </a:r>
            <a:r>
              <a:rPr lang="en-US" dirty="0" smtClean="0"/>
              <a:t>e</a:t>
            </a:r>
            <a:r>
              <a:rPr lang="ru-RU" dirty="0" smtClean="0"/>
              <a:t> </a:t>
            </a:r>
            <a:r>
              <a:rPr lang="ru-RU" dirty="0" err="1" smtClean="0"/>
              <a:t>stuffing</a:t>
            </a:r>
            <a:r>
              <a:rPr lang="ru-RU" dirty="0" smtClean="0"/>
              <a:t> и </a:t>
            </a:r>
            <a:r>
              <a:rPr lang="en-US" dirty="0" smtClean="0"/>
              <a:t>B</a:t>
            </a:r>
            <a:r>
              <a:rPr lang="ru-RU" dirty="0" err="1" smtClean="0"/>
              <a:t>it</a:t>
            </a:r>
            <a:r>
              <a:rPr lang="ru-RU" dirty="0" smtClean="0"/>
              <a:t> </a:t>
            </a:r>
            <a:r>
              <a:rPr lang="ru-RU" dirty="0" err="1" smtClean="0"/>
              <a:t>stuffing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Г.И. Осипова</a:t>
            </a:r>
          </a:p>
          <a:p>
            <a:r>
              <a:rPr lang="ru-RU" dirty="0" smtClean="0"/>
              <a:t>ст. группы ВТм-112</a:t>
            </a:r>
            <a:endParaRPr lang="ru-RU" dirty="0"/>
          </a:p>
        </p:txBody>
      </p:sp>
      <p:sp>
        <p:nvSpPr>
          <p:cNvPr id="7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288925"/>
          </a:xfrm>
        </p:spPr>
        <p:txBody>
          <a:bodyPr/>
          <a:lstStyle/>
          <a:p>
            <a:r>
              <a:rPr lang="ru-RU" dirty="0" smtClean="0"/>
              <a:t>2013 год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ru-RU" dirty="0" err="1" smtClean="0"/>
              <a:t>t</a:t>
            </a:r>
            <a:r>
              <a:rPr lang="en-US" dirty="0" smtClean="0"/>
              <a:t>e</a:t>
            </a:r>
            <a:r>
              <a:rPr lang="ru-RU" dirty="0" smtClean="0"/>
              <a:t> </a:t>
            </a:r>
            <a:r>
              <a:rPr lang="ru-RU" dirty="0" err="1" smtClean="0"/>
              <a:t>stuffing</a:t>
            </a:r>
            <a:r>
              <a:rPr lang="en-US" dirty="0" smtClean="0"/>
              <a:t>. </a:t>
            </a:r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Реализация:</a:t>
            </a:r>
          </a:p>
          <a:p>
            <a:r>
              <a:rPr lang="ru-RU" dirty="0" smtClean="0"/>
              <a:t>начало и конец каждого кадра отмечается одной и той же 8-битовой последовательностью - </a:t>
            </a:r>
            <a:r>
              <a:rPr lang="ru-RU" b="1" dirty="0" smtClean="0"/>
              <a:t>01111110</a:t>
            </a:r>
            <a:r>
              <a:rPr lang="ru-RU" dirty="0" smtClean="0"/>
              <a:t>, называемой флагом;</a:t>
            </a:r>
          </a:p>
          <a:p>
            <a:r>
              <a:rPr lang="ru-RU" dirty="0" smtClean="0"/>
              <a:t>поток сканируется приемником на побитовой основе для обнаружения стартового флага, а затем во время приема для обнаружения стопового флага;</a:t>
            </a:r>
          </a:p>
          <a:p>
            <a:r>
              <a:rPr lang="ru-RU" dirty="0" smtClean="0"/>
              <a:t> поэтому длина кадра в этом случае не обязательно должна быть кратна 8 бит.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ru-RU" dirty="0" err="1" smtClean="0"/>
              <a:t>it</a:t>
            </a:r>
            <a:r>
              <a:rPr lang="ru-RU" dirty="0" smtClean="0"/>
              <a:t> </a:t>
            </a:r>
            <a:r>
              <a:rPr lang="ru-RU" dirty="0" err="1" smtClean="0"/>
              <a:t>stuffing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457200">
              <a:buNone/>
            </a:pPr>
            <a:r>
              <a:rPr lang="ru-RU" dirty="0" smtClean="0"/>
              <a:t>При этом необходимо, чтобы флаг не присутствовал в поле данных кадра. </a:t>
            </a:r>
          </a:p>
          <a:p>
            <a:pPr marL="0" indent="457200">
              <a:buNone/>
            </a:pPr>
            <a:r>
              <a:rPr lang="ru-RU" dirty="0" smtClean="0"/>
              <a:t>Иначе может возникнуть такая проблема -  последовательность битов флага (01111110)  может встретиться внутри кадра и будет ошибочно воспринята аппаратурой передачи данных как обрамление, т.е. как начало следующего кадра. </a:t>
            </a:r>
          </a:p>
          <a:p>
            <a:pPr marL="0" indent="457200">
              <a:buNone/>
            </a:pPr>
            <a:endParaRPr lang="ru-RU" dirty="0" smtClean="0"/>
          </a:p>
          <a:p>
            <a:pPr marL="0" indent="457200">
              <a:buNone/>
            </a:pPr>
            <a:r>
              <a:rPr lang="ru-RU" dirty="0" smtClean="0"/>
              <a:t>Для исключения этого используется процедура обеспечения прозрачности канала - </a:t>
            </a:r>
            <a:r>
              <a:rPr lang="ru-RU" b="1" dirty="0" err="1" smtClean="0"/>
              <a:t>бит-стаффинг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ru-RU" dirty="0" err="1" smtClean="0"/>
              <a:t>it</a:t>
            </a:r>
            <a:r>
              <a:rPr lang="ru-RU" dirty="0" smtClean="0"/>
              <a:t> </a:t>
            </a:r>
            <a:r>
              <a:rPr lang="ru-RU" dirty="0" err="1" smtClean="0"/>
              <a:t>stuffing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buNone/>
            </a:pPr>
            <a:r>
              <a:rPr lang="ru-RU" b="1" dirty="0" err="1" smtClean="0"/>
              <a:t>Бит-стаффинг</a:t>
            </a:r>
            <a:r>
              <a:rPr lang="ru-RU" dirty="0" smtClean="0"/>
              <a:t> (</a:t>
            </a:r>
            <a:r>
              <a:rPr lang="ru-RU" dirty="0" err="1" smtClean="0"/>
              <a:t>bit</a:t>
            </a:r>
            <a:r>
              <a:rPr lang="ru-RU" dirty="0" smtClean="0"/>
              <a:t> </a:t>
            </a:r>
            <a:r>
              <a:rPr lang="ru-RU" dirty="0" err="1" smtClean="0"/>
              <a:t>stuffing</a:t>
            </a:r>
            <a:r>
              <a:rPr lang="ru-RU" dirty="0" smtClean="0"/>
              <a:t> - вставка битов) - техника вставки и стирания битов, используемая в высокоскоростных цифровых каналах связи с большим числом линий связи, не имеющих взаимной синхронизации, а также средство синхронизации в протоколах управления каналом связи типа HDLC.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ru-RU" dirty="0" err="1" smtClean="0"/>
              <a:t>it</a:t>
            </a:r>
            <a:r>
              <a:rPr lang="ru-RU" dirty="0" smtClean="0"/>
              <a:t> </a:t>
            </a:r>
            <a:r>
              <a:rPr lang="ru-RU" dirty="0" err="1" smtClean="0"/>
              <a:t>stuffing</a:t>
            </a:r>
            <a:r>
              <a:rPr lang="ru-RU" dirty="0" smtClean="0"/>
              <a:t>. 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ru-RU" dirty="0" smtClean="0"/>
              <a:t>На передающем узле после пяти подряд следующих единиц внутри кадра принудительно вставляется 0, который автоматически изымается на приемном узле. </a:t>
            </a:r>
          </a:p>
          <a:p>
            <a:pPr marL="0" indent="457200">
              <a:buNone/>
            </a:pPr>
            <a:r>
              <a:rPr lang="ru-RU" dirty="0" smtClean="0"/>
              <a:t>Таким образом, исключается возможность появления внутри кадра последовательности битов 01111110, используемой для разделения кадров.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ru-RU" dirty="0" err="1" smtClean="0"/>
              <a:t>it</a:t>
            </a:r>
            <a:r>
              <a:rPr lang="ru-RU" dirty="0" smtClean="0"/>
              <a:t> </a:t>
            </a:r>
            <a:r>
              <a:rPr lang="ru-RU" dirty="0" err="1" smtClean="0"/>
              <a:t>stuffing</a:t>
            </a:r>
            <a:r>
              <a:rPr lang="ru-RU" dirty="0" smtClean="0"/>
              <a:t>. 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>
              <a:buNone/>
            </a:pPr>
            <a:r>
              <a:rPr lang="ru-RU" sz="2800" dirty="0" smtClean="0"/>
              <a:t>Допустим, что необходимо передать кадр, в котором встречаются (см. пункт 1 ниже):</a:t>
            </a:r>
          </a:p>
          <a:p>
            <a:pPr marL="0" indent="457200"/>
            <a:r>
              <a:rPr lang="ru-RU" sz="2800" dirty="0" smtClean="0"/>
              <a:t>шесть подряд идущих единиц (которые находятся между двумя нулевыми битами и могут быть восприняты как граница кадра);</a:t>
            </a:r>
          </a:p>
          <a:p>
            <a:pPr marL="0" indent="457200"/>
            <a:r>
              <a:rPr lang="ru-RU" sz="2800" dirty="0" smtClean="0"/>
              <a:t>ровно пять единиц;</a:t>
            </a:r>
          </a:p>
          <a:p>
            <a:pPr marL="0" indent="457200"/>
            <a:r>
              <a:rPr lang="ru-RU" sz="2800" dirty="0" smtClean="0"/>
              <a:t>более шести единиц.</a:t>
            </a:r>
          </a:p>
          <a:p>
            <a:pPr marL="0" indent="45720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100</a:t>
            </a:r>
            <a:r>
              <a:rPr lang="ru-RU" sz="2800" u="sng" dirty="0" smtClean="0"/>
              <a:t>0</a:t>
            </a:r>
            <a:r>
              <a:rPr lang="ru-RU" sz="2800" b="1" u="sng" dirty="0" smtClean="0"/>
              <a:t>111111</a:t>
            </a:r>
            <a:r>
              <a:rPr lang="ru-RU" sz="2800" u="sng" dirty="0" smtClean="0"/>
              <a:t>0</a:t>
            </a:r>
            <a:r>
              <a:rPr lang="ru-RU" sz="2800" dirty="0" smtClean="0"/>
              <a:t>1100111010110</a:t>
            </a:r>
            <a:r>
              <a:rPr lang="ru-RU" sz="2800" b="1" u="sng" dirty="0" smtClean="0"/>
              <a:t>11111</a:t>
            </a:r>
            <a:r>
              <a:rPr lang="ru-RU" sz="2800" dirty="0" smtClean="0"/>
              <a:t>0110000</a:t>
            </a:r>
            <a:r>
              <a:rPr lang="ru-RU" sz="2800" b="1" u="sng" dirty="0" smtClean="0"/>
              <a:t>11111</a:t>
            </a:r>
            <a:r>
              <a:rPr lang="ru-RU" sz="2800" dirty="0" smtClean="0"/>
              <a:t>11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ru-RU" dirty="0" err="1" smtClean="0"/>
              <a:t>it</a:t>
            </a:r>
            <a:r>
              <a:rPr lang="ru-RU" dirty="0" smtClean="0"/>
              <a:t> </a:t>
            </a:r>
            <a:r>
              <a:rPr lang="ru-RU" dirty="0" err="1" smtClean="0"/>
              <a:t>stuffing</a:t>
            </a:r>
            <a:r>
              <a:rPr lang="ru-RU" dirty="0" smtClean="0"/>
              <a:t>. 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marL="0" indent="457200">
              <a:buFont typeface="+mj-lt"/>
              <a:buAutoNum type="arabicParenR"/>
            </a:pPr>
            <a:r>
              <a:rPr lang="ru-RU" sz="4200" dirty="0" smtClean="0"/>
              <a:t>100</a:t>
            </a:r>
            <a:r>
              <a:rPr lang="ru-RU" sz="4200" u="sng" dirty="0" smtClean="0"/>
              <a:t>0</a:t>
            </a:r>
            <a:r>
              <a:rPr lang="ru-RU" sz="4200" b="1" u="sng" dirty="0" smtClean="0">
                <a:solidFill>
                  <a:srgbClr val="FF0000"/>
                </a:solidFill>
              </a:rPr>
              <a:t>111111</a:t>
            </a:r>
            <a:r>
              <a:rPr lang="ru-RU" sz="4200" u="sng" dirty="0" smtClean="0"/>
              <a:t>0</a:t>
            </a:r>
            <a:r>
              <a:rPr lang="ru-RU" sz="4200" dirty="0" smtClean="0"/>
              <a:t>1100111010110</a:t>
            </a:r>
            <a:r>
              <a:rPr lang="ru-RU" sz="4200" b="1" u="sng" dirty="0" smtClean="0">
                <a:solidFill>
                  <a:srgbClr val="FF0000"/>
                </a:solidFill>
              </a:rPr>
              <a:t>11111</a:t>
            </a:r>
            <a:r>
              <a:rPr lang="ru-RU" sz="4200" dirty="0" smtClean="0"/>
              <a:t>0110000</a:t>
            </a:r>
            <a:r>
              <a:rPr lang="ru-RU" sz="4200" b="1" u="sng" dirty="0" smtClean="0">
                <a:solidFill>
                  <a:srgbClr val="FF0000"/>
                </a:solidFill>
              </a:rPr>
              <a:t>11111</a:t>
            </a:r>
            <a:r>
              <a:rPr lang="ru-RU" sz="4200" dirty="0" smtClean="0"/>
              <a:t>11</a:t>
            </a:r>
          </a:p>
          <a:p>
            <a:pPr marL="0" indent="457200">
              <a:buFont typeface="+mj-lt"/>
              <a:buAutoNum type="arabicParenR"/>
            </a:pPr>
            <a:r>
              <a:rPr lang="ru-RU" sz="4200" dirty="0" smtClean="0"/>
              <a:t>1000</a:t>
            </a:r>
            <a:r>
              <a:rPr lang="ru-RU" sz="4200" b="1" u="sng" dirty="0" smtClean="0">
                <a:solidFill>
                  <a:srgbClr val="FF0000"/>
                </a:solidFill>
              </a:rPr>
              <a:t>11111</a:t>
            </a:r>
            <a:r>
              <a:rPr lang="ru-RU" sz="4200" b="1" i="1" u="sng" dirty="0" smtClean="0"/>
              <a:t>0</a:t>
            </a:r>
            <a:r>
              <a:rPr lang="ru-RU" sz="4200" b="1" u="sng" dirty="0" smtClean="0">
                <a:solidFill>
                  <a:srgbClr val="FF0000"/>
                </a:solidFill>
              </a:rPr>
              <a:t>1</a:t>
            </a:r>
            <a:r>
              <a:rPr lang="ru-RU" sz="4200" dirty="0" smtClean="0"/>
              <a:t>01100111010110</a:t>
            </a:r>
            <a:r>
              <a:rPr lang="ru-RU" sz="4200" b="1" u="sng" dirty="0" smtClean="0">
                <a:solidFill>
                  <a:srgbClr val="FF0000"/>
                </a:solidFill>
              </a:rPr>
              <a:t>11111</a:t>
            </a:r>
            <a:r>
              <a:rPr lang="ru-RU" sz="4200" b="1" i="1" u="sng" dirty="0" smtClean="0"/>
              <a:t>0</a:t>
            </a:r>
            <a:r>
              <a:rPr lang="ru-RU" sz="4200" dirty="0" smtClean="0"/>
              <a:t>0110000</a:t>
            </a:r>
            <a:r>
              <a:rPr lang="ru-RU" sz="4200" b="1" u="sng" dirty="0" smtClean="0">
                <a:solidFill>
                  <a:srgbClr val="FF0000"/>
                </a:solidFill>
              </a:rPr>
              <a:t>11111</a:t>
            </a:r>
            <a:r>
              <a:rPr lang="ru-RU" sz="4200" b="1" i="1" u="sng" dirty="0" smtClean="0"/>
              <a:t>0</a:t>
            </a:r>
            <a:r>
              <a:rPr lang="ru-RU" sz="4200" dirty="0" smtClean="0"/>
              <a:t>11</a:t>
            </a:r>
          </a:p>
          <a:p>
            <a:pPr marL="0" indent="457200">
              <a:buNone/>
            </a:pPr>
            <a:endParaRPr lang="ru-RU" dirty="0" smtClean="0"/>
          </a:p>
          <a:p>
            <a:pPr marL="0" indent="457200">
              <a:buNone/>
            </a:pPr>
            <a:r>
              <a:rPr lang="ru-RU" b="1" dirty="0" smtClean="0"/>
              <a:t>Реализация </a:t>
            </a:r>
            <a:r>
              <a:rPr lang="ru-RU" b="1" dirty="0" err="1" smtClean="0"/>
              <a:t>бит-стаффинга</a:t>
            </a:r>
            <a:r>
              <a:rPr lang="ru-RU" b="1" dirty="0" smtClean="0"/>
              <a:t>  </a:t>
            </a:r>
            <a:r>
              <a:rPr lang="ru-RU" dirty="0" smtClean="0"/>
              <a:t>- после пяти любых подряд идущих единиц принудительно будут вставлены нулевые биты (см. последовательность 2). </a:t>
            </a:r>
          </a:p>
          <a:p>
            <a:pPr marL="0" indent="457200">
              <a:buNone/>
            </a:pPr>
            <a:r>
              <a:rPr lang="ru-RU" dirty="0" smtClean="0"/>
              <a:t>При этом нули вставляются не зависимо от того, совпадает или не совпадает внутрикадровая битовая последовательность с флагом 01111110, используемым для разделения кадров.</a:t>
            </a:r>
          </a:p>
          <a:p>
            <a:pPr marL="0" indent="457200">
              <a:buNone/>
            </a:pPr>
            <a:endParaRPr lang="ru-RU" dirty="0" smtClean="0"/>
          </a:p>
          <a:p>
            <a:pPr marL="0" indent="457200">
              <a:buNone/>
            </a:pPr>
            <a:r>
              <a:rPr lang="ru-RU" dirty="0" smtClean="0"/>
              <a:t> В результате такой процедуры по каналу связи будет передана последовательность битов: </a:t>
            </a:r>
          </a:p>
          <a:p>
            <a:pPr marL="0" indent="45720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3600" b="1" i="1" u="sng" dirty="0" smtClean="0">
                <a:solidFill>
                  <a:srgbClr val="0070C0"/>
                </a:solidFill>
              </a:rPr>
              <a:t>01111110</a:t>
            </a:r>
            <a:r>
              <a:rPr lang="ru-RU" sz="3600" dirty="0" smtClean="0"/>
              <a:t>1000</a:t>
            </a:r>
            <a:r>
              <a:rPr lang="ru-RU" sz="3600" b="1" u="sng" dirty="0" smtClean="0">
                <a:solidFill>
                  <a:srgbClr val="FF0000"/>
                </a:solidFill>
              </a:rPr>
              <a:t>11111</a:t>
            </a:r>
            <a:r>
              <a:rPr lang="ru-RU" sz="3600" b="1" u="sng" dirty="0" smtClean="0">
                <a:solidFill>
                  <a:srgbClr val="00B050"/>
                </a:solidFill>
              </a:rPr>
              <a:t>0</a:t>
            </a:r>
            <a:r>
              <a:rPr lang="ru-RU" sz="3600" b="1" u="sng" dirty="0" smtClean="0">
                <a:solidFill>
                  <a:srgbClr val="FF0000"/>
                </a:solidFill>
              </a:rPr>
              <a:t>1</a:t>
            </a:r>
            <a:r>
              <a:rPr lang="ru-RU" sz="3600" dirty="0" smtClean="0"/>
              <a:t>01100111010110</a:t>
            </a:r>
            <a:r>
              <a:rPr lang="ru-RU" sz="3600" b="1" u="sng" dirty="0" smtClean="0">
                <a:solidFill>
                  <a:srgbClr val="FF0000"/>
                </a:solidFill>
              </a:rPr>
              <a:t>11111</a:t>
            </a:r>
            <a:r>
              <a:rPr lang="ru-RU" sz="3600" b="1" u="sng" dirty="0" smtClean="0">
                <a:solidFill>
                  <a:srgbClr val="00B050"/>
                </a:solidFill>
              </a:rPr>
              <a:t>0</a:t>
            </a:r>
            <a:r>
              <a:rPr lang="ru-RU" sz="3600" dirty="0" smtClean="0"/>
              <a:t>0110000</a:t>
            </a:r>
            <a:r>
              <a:rPr lang="ru-RU" sz="3600" b="1" u="sng" dirty="0" smtClean="0">
                <a:solidFill>
                  <a:srgbClr val="FF0000"/>
                </a:solidFill>
              </a:rPr>
              <a:t>11111</a:t>
            </a:r>
            <a:r>
              <a:rPr lang="ru-RU" sz="3600" b="1" u="sng" dirty="0" smtClean="0">
                <a:solidFill>
                  <a:srgbClr val="00B050"/>
                </a:solidFill>
              </a:rPr>
              <a:t>0</a:t>
            </a:r>
            <a:r>
              <a:rPr lang="ru-RU" sz="3600" dirty="0" smtClean="0"/>
              <a:t>11</a:t>
            </a:r>
            <a:r>
              <a:rPr lang="ru-RU" sz="3600" b="1" i="1" u="sng" dirty="0" smtClean="0">
                <a:solidFill>
                  <a:srgbClr val="0070C0"/>
                </a:solidFill>
              </a:rPr>
              <a:t>01111110</a:t>
            </a:r>
            <a:endParaRPr lang="ru-RU" sz="3600" i="1" dirty="0" smtClean="0"/>
          </a:p>
          <a:p>
            <a:pPr marL="0" indent="457200">
              <a:buNone/>
            </a:pPr>
            <a:endParaRPr lang="ru-RU" dirty="0" smtClean="0"/>
          </a:p>
          <a:p>
            <a:pPr marL="0" indent="457200">
              <a:buNone/>
            </a:pPr>
            <a:r>
              <a:rPr lang="ru-RU" dirty="0" smtClean="0"/>
              <a:t>Если после пяти подряд поступивших в узел единиц два последующих бита имеют значения 1 и 0, то такая комбинация рассматривается как </a:t>
            </a:r>
            <a:r>
              <a:rPr lang="ru-RU" b="1" dirty="0" smtClean="0"/>
              <a:t>граница кадра</a:t>
            </a:r>
            <a:r>
              <a:rPr lang="ru-RU" dirty="0" smtClean="0"/>
              <a:t>. Если же после пяти единиц следующий бит равен 0, то он изымается, и текст кадра принимает исходный вид (см. последовательность 1).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ru-RU" dirty="0" err="1" smtClean="0"/>
              <a:t>t</a:t>
            </a:r>
            <a:r>
              <a:rPr lang="en-US" dirty="0" smtClean="0"/>
              <a:t>e</a:t>
            </a:r>
            <a:r>
              <a:rPr lang="ru-RU" dirty="0" smtClean="0"/>
              <a:t> </a:t>
            </a:r>
            <a:r>
              <a:rPr lang="ru-RU" dirty="0" err="1" smtClean="0"/>
              <a:t>stuffing</a:t>
            </a:r>
            <a:r>
              <a:rPr lang="ru-RU" dirty="0" smtClean="0"/>
              <a:t> и </a:t>
            </a:r>
            <a:r>
              <a:rPr lang="en-US" dirty="0" smtClean="0"/>
              <a:t>B</a:t>
            </a:r>
            <a:r>
              <a:rPr lang="ru-RU" dirty="0" err="1" smtClean="0"/>
              <a:t>it</a:t>
            </a:r>
            <a:r>
              <a:rPr lang="ru-RU" dirty="0" smtClean="0"/>
              <a:t> </a:t>
            </a:r>
            <a:r>
              <a:rPr lang="ru-RU" dirty="0" err="1" smtClean="0"/>
              <a:t>stuffing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ru-RU" dirty="0" err="1" smtClean="0"/>
              <a:t>Бит-стаффинг</a:t>
            </a:r>
            <a:r>
              <a:rPr lang="ru-RU" dirty="0" smtClean="0"/>
              <a:t> гораздо более экономичен, чем </a:t>
            </a:r>
            <a:r>
              <a:rPr lang="ru-RU" dirty="0" err="1" smtClean="0"/>
              <a:t>байт-стаффинг</a:t>
            </a:r>
            <a:r>
              <a:rPr lang="ru-RU" dirty="0" smtClean="0"/>
              <a:t>, так как вставляется бит а не байт.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Формирование кадра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457200">
              <a:buNone/>
            </a:pPr>
            <a:r>
              <a:rPr lang="ru-RU" dirty="0" smtClean="0"/>
              <a:t>На физическом уровне для разделения потока битов, соответствующих разным кадрам, могут использоваться различные способы:</a:t>
            </a:r>
          </a:p>
          <a:p>
            <a:pPr marL="0" indent="457200">
              <a:buNone/>
            </a:pPr>
            <a:endParaRPr lang="ru-RU" dirty="0" smtClean="0"/>
          </a:p>
          <a:p>
            <a:r>
              <a:rPr lang="ru-RU" dirty="0" smtClean="0"/>
              <a:t>указание в заголовке кадра его длины и подсчет количества символов в процессе приема потока данных (основной недостаток - неустойчивость к помехам);</a:t>
            </a:r>
          </a:p>
          <a:p>
            <a:r>
              <a:rPr lang="ru-RU" dirty="0" smtClean="0"/>
              <a:t>использование в качестве границы кадров запрещенных сигналов физического уровня;</a:t>
            </a:r>
          </a:p>
          <a:p>
            <a:r>
              <a:rPr lang="ru-RU" dirty="0" smtClean="0"/>
              <a:t>использование в качестве границы кадров специальных стартовых и стоповых символов (байтов);</a:t>
            </a:r>
          </a:p>
          <a:p>
            <a:r>
              <a:rPr lang="ru-RU" dirty="0" smtClean="0"/>
              <a:t>использование в качестве границы кадров специальных последовательностей битов.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Подсчет количества символов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971799"/>
          </a:xfrm>
        </p:spPr>
        <p:txBody>
          <a:bodyPr>
            <a:normAutofit fontScale="85000" lnSpcReduction="20000"/>
          </a:bodyPr>
          <a:lstStyle/>
          <a:p>
            <a:pPr marL="0" indent="457200">
              <a:buNone/>
            </a:pPr>
            <a:r>
              <a:rPr lang="ru-RU" dirty="0" smtClean="0"/>
              <a:t>Использует поле в заголовке для указания количества символов в кадре. </a:t>
            </a:r>
          </a:p>
          <a:p>
            <a:pPr marL="0" indent="457200">
              <a:buNone/>
            </a:pPr>
            <a:r>
              <a:rPr lang="ru-RU" dirty="0" smtClean="0"/>
              <a:t>Когда уровень передачи данных на принимающем компьютере видит это поле, он узнает, сколько символов последует, и таким образом определяет, где находится конец кадра</a:t>
            </a:r>
            <a:r>
              <a:rPr lang="ru-RU" dirty="0" smtClean="0"/>
              <a:t>.</a:t>
            </a:r>
          </a:p>
          <a:p>
            <a:pPr marL="0" indent="457200">
              <a:buNone/>
            </a:pPr>
            <a:r>
              <a:rPr lang="ru-RU" dirty="0" smtClean="0"/>
              <a:t>На </a:t>
            </a:r>
            <a:r>
              <a:rPr lang="ru-RU" dirty="0" smtClean="0"/>
              <a:t>рисунке ниже - четыре </a:t>
            </a:r>
            <a:r>
              <a:rPr lang="ru-RU" dirty="0" smtClean="0"/>
              <a:t>кадра размером </a:t>
            </a:r>
            <a:r>
              <a:rPr lang="en-US" dirty="0" smtClean="0"/>
              <a:t>5, 5, 8 </a:t>
            </a:r>
            <a:r>
              <a:rPr lang="ru-RU" dirty="0" smtClean="0"/>
              <a:t>и </a:t>
            </a:r>
            <a:r>
              <a:rPr lang="en-US" dirty="0" smtClean="0"/>
              <a:t>8 </a:t>
            </a:r>
            <a:r>
              <a:rPr lang="ru-RU" dirty="0" smtClean="0"/>
              <a:t>символов соответственно</a:t>
            </a:r>
            <a:r>
              <a:rPr lang="ru-RU" dirty="0" smtClean="0"/>
              <a:t>.</a:t>
            </a:r>
            <a:r>
              <a:rPr lang="ru-RU" dirty="0" smtClean="0"/>
              <a:t> 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3</a:t>
            </a:fld>
            <a:endParaRPr lang="ru-RU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62000" y="4419600"/>
          <a:ext cx="7541884" cy="1905000"/>
        </p:xfrm>
        <a:graphic>
          <a:graphicData uri="http://schemas.openxmlformats.org/presentationml/2006/ole">
            <p:oleObj spid="_x0000_s1026" name="Visio" r:id="rId3" imgW="4750689" imgH="120039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Подсчет количества символов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438399"/>
          </a:xfrm>
        </p:spPr>
        <p:txBody>
          <a:bodyPr>
            <a:normAutofit fontScale="85000" lnSpcReduction="10000"/>
          </a:bodyPr>
          <a:lstStyle/>
          <a:p>
            <a:pPr marL="0" indent="457200">
              <a:buNone/>
            </a:pPr>
            <a:r>
              <a:rPr lang="ru-RU" b="1" dirty="0" smtClean="0"/>
              <a:t>Недостаток</a:t>
            </a:r>
            <a:r>
              <a:rPr lang="ru-RU" dirty="0" smtClean="0"/>
              <a:t> - при передаче может быть искажен сам счетчик. Например, если размер второго кадра из числа </a:t>
            </a:r>
            <a:r>
              <a:rPr lang="en-US" dirty="0" smtClean="0"/>
              <a:t>5 </a:t>
            </a:r>
            <a:r>
              <a:rPr lang="ru-RU" dirty="0" smtClean="0"/>
              <a:t>станет из-за ошибки в канале числом </a:t>
            </a:r>
            <a:r>
              <a:rPr lang="en-US" dirty="0" smtClean="0"/>
              <a:t>7, </a:t>
            </a:r>
            <a:r>
              <a:rPr lang="ru-RU" dirty="0" smtClean="0"/>
              <a:t>как показано на </a:t>
            </a:r>
            <a:r>
              <a:rPr lang="ru-RU" dirty="0" smtClean="0"/>
              <a:t>рис</a:t>
            </a:r>
            <a:r>
              <a:rPr lang="ru-RU" dirty="0" smtClean="0"/>
              <a:t>унке ниже</a:t>
            </a:r>
            <a:r>
              <a:rPr lang="ru-RU" i="1" dirty="0" smtClean="0"/>
              <a:t>, </a:t>
            </a:r>
            <a:r>
              <a:rPr lang="ru-RU" dirty="0" smtClean="0"/>
              <a:t>то принимающая машина потеряет синхронизацию и не сможет обнаружить начало следующего кадра.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62000" y="5626894"/>
            <a:ext cx="7543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По этому метод подсчета символов теперь практически не применяется.</a:t>
            </a:r>
          </a:p>
          <a:p>
            <a:endParaRPr lang="ru-RU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85800" y="3733800"/>
          <a:ext cx="7620001" cy="1848518"/>
        </p:xfrm>
        <a:graphic>
          <a:graphicData uri="http://schemas.openxmlformats.org/presentationml/2006/ole">
            <p:oleObj spid="_x0000_s2050" name="Visio" r:id="rId3" imgW="4711548" imgH="1142359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флагов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352800"/>
          </a:xfrm>
        </p:spPr>
        <p:txBody>
          <a:bodyPr>
            <a:normAutofit fontScale="92500" lnSpcReduction="20000"/>
          </a:bodyPr>
          <a:lstStyle/>
          <a:p>
            <a:pPr marL="0" indent="457200">
              <a:buNone/>
            </a:pPr>
            <a:r>
              <a:rPr lang="ru-RU" dirty="0" smtClean="0"/>
              <a:t>Второй метод формирования кадров решает проблему восстановления синхронизации после сбоя при помощи маркировки начала и конца каждого кадра специальными байтами. </a:t>
            </a:r>
          </a:p>
          <a:p>
            <a:pPr marL="0" indent="457200">
              <a:buNone/>
            </a:pPr>
            <a:r>
              <a:rPr lang="ru-RU" dirty="0" smtClean="0"/>
              <a:t>Большинство протоколов использует  в качестве стартового и стопового байта один и тот же байта, называемый </a:t>
            </a:r>
            <a:r>
              <a:rPr lang="ru-RU" b="1" dirty="0" err="1" smtClean="0"/>
              <a:t>флаговым</a:t>
            </a:r>
            <a:r>
              <a:rPr lang="ru-RU" b="1" dirty="0" smtClean="0"/>
              <a:t>. </a:t>
            </a:r>
          </a:p>
          <a:p>
            <a:pPr marL="0" indent="457200">
              <a:buNone/>
            </a:pPr>
            <a:r>
              <a:rPr lang="ru-RU" dirty="0" smtClean="0"/>
              <a:t>Это показано на </a:t>
            </a:r>
            <a:r>
              <a:rPr lang="ru-RU" dirty="0" smtClean="0"/>
              <a:t>рисунке ниже как </a:t>
            </a:r>
            <a:r>
              <a:rPr lang="en-US" dirty="0" smtClean="0"/>
              <a:t>FLAG. 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81000" y="5029200"/>
          <a:ext cx="8462771" cy="685800"/>
        </p:xfrm>
        <a:graphic>
          <a:graphicData uri="http://schemas.openxmlformats.org/presentationml/2006/ole">
            <p:oleObj spid="_x0000_s3074" name="Visio" r:id="rId3" imgW="4897807" imgH="397612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флагов. </a:t>
            </a:r>
            <a:br>
              <a:rPr lang="ru-RU" dirty="0" smtClean="0"/>
            </a:br>
            <a:r>
              <a:rPr lang="ru-RU" dirty="0" smtClean="0"/>
              <a:t>Проблемы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457200">
              <a:buNone/>
            </a:pPr>
            <a:r>
              <a:rPr lang="ru-RU" dirty="0" smtClean="0"/>
              <a:t>В передаваемых данных может встретиться последовательность, используемая в качестве </a:t>
            </a:r>
            <a:r>
              <a:rPr lang="ru-RU" dirty="0" err="1" smtClean="0"/>
              <a:t>флагового</a:t>
            </a:r>
            <a:r>
              <a:rPr lang="ru-RU" dirty="0" smtClean="0"/>
              <a:t> байта. </a:t>
            </a:r>
          </a:p>
          <a:p>
            <a:pPr marL="0" indent="457200">
              <a:buNone/>
            </a:pPr>
            <a:r>
              <a:rPr lang="ru-RU" dirty="0" smtClean="0"/>
              <a:t>Одним из способов решения проблемы является добавление специального </a:t>
            </a:r>
            <a:r>
              <a:rPr lang="en-US" dirty="0" smtClean="0"/>
              <a:t>escape</a:t>
            </a:r>
            <a:r>
              <a:rPr lang="ru-RU" dirty="0" smtClean="0"/>
              <a:t>-символа (знака переключения кода, </a:t>
            </a:r>
            <a:r>
              <a:rPr lang="en-US" dirty="0" smtClean="0"/>
              <a:t>ESC) </a:t>
            </a:r>
            <a:r>
              <a:rPr lang="ru-RU" dirty="0" smtClean="0"/>
              <a:t>непосредственно перед случайно совпавшим с </a:t>
            </a:r>
            <a:r>
              <a:rPr lang="ru-RU" dirty="0" err="1" smtClean="0"/>
              <a:t>флаговым</a:t>
            </a:r>
            <a:r>
              <a:rPr lang="ru-RU" dirty="0" smtClean="0"/>
              <a:t> байтом внутри кадра. </a:t>
            </a:r>
          </a:p>
          <a:p>
            <a:pPr marL="0" indent="457200">
              <a:buNone/>
            </a:pPr>
            <a:r>
              <a:rPr lang="ru-RU" dirty="0" smtClean="0"/>
              <a:t>Уровень передачи данных получателя вначале убирает эти </a:t>
            </a:r>
            <a:r>
              <a:rPr lang="en-US" dirty="0" smtClean="0"/>
              <a:t>escape</a:t>
            </a:r>
            <a:r>
              <a:rPr lang="ru-RU" dirty="0" smtClean="0"/>
              <a:t>-символы, затем передает кадр на сетевой уровень. </a:t>
            </a:r>
          </a:p>
          <a:p>
            <a:pPr marL="0" indent="457200">
              <a:buNone/>
            </a:pPr>
            <a:r>
              <a:rPr lang="ru-RU" dirty="0" smtClean="0"/>
              <a:t>Такой метод называется </a:t>
            </a:r>
            <a:r>
              <a:rPr lang="ru-RU" b="1" dirty="0" smtClean="0"/>
              <a:t>символьным заполнением. 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флагов.</a:t>
            </a:r>
            <a:br>
              <a:rPr lang="ru-RU" dirty="0" smtClean="0"/>
            </a:br>
            <a:r>
              <a:rPr lang="ru-RU" dirty="0" smtClean="0"/>
              <a:t>Проблемы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667000"/>
          </a:xfrm>
        </p:spPr>
        <p:txBody>
          <a:bodyPr>
            <a:normAutofit fontScale="85000" lnSpcReduction="20000"/>
          </a:bodyPr>
          <a:lstStyle/>
          <a:p>
            <a:pPr marL="0" indent="457200">
              <a:buNone/>
            </a:pPr>
            <a:r>
              <a:rPr lang="ru-RU" dirty="0" smtClean="0"/>
              <a:t>Если символ </a:t>
            </a:r>
            <a:r>
              <a:rPr lang="en-US" dirty="0" smtClean="0"/>
              <a:t>ESC </a:t>
            </a:r>
            <a:r>
              <a:rPr lang="ru-RU" dirty="0" smtClean="0"/>
              <a:t>случайно окажется среди прочих данных, нужно вставить перед этим фиктивным </a:t>
            </a:r>
            <a:r>
              <a:rPr lang="en-US" dirty="0" smtClean="0"/>
              <a:t>escape</a:t>
            </a:r>
            <a:r>
              <a:rPr lang="ru-RU" dirty="0" smtClean="0"/>
              <a:t>-символом настоящий. Тогда любой одиночный </a:t>
            </a:r>
            <a:r>
              <a:rPr lang="en-US" dirty="0" smtClean="0"/>
              <a:t>ESC </a:t>
            </a:r>
            <a:r>
              <a:rPr lang="ru-RU" dirty="0" smtClean="0"/>
              <a:t>будет частью </a:t>
            </a:r>
            <a:r>
              <a:rPr lang="en-US" dirty="0" smtClean="0"/>
              <a:t>escape</a:t>
            </a:r>
            <a:r>
              <a:rPr lang="ru-RU" dirty="0" smtClean="0"/>
              <a:t>-последовательности, а двойной будет указывать на то, что служебный байт случайно оказался в потоке данных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457200">
              <a:buNone/>
            </a:pPr>
            <a:r>
              <a:rPr lang="ru-RU" dirty="0" smtClean="0"/>
              <a:t>Некоторые примеры показаны на </a:t>
            </a:r>
            <a:r>
              <a:rPr lang="ru-RU" dirty="0" smtClean="0"/>
              <a:t>рисунке ниже</a:t>
            </a:r>
            <a:r>
              <a:rPr lang="ru-RU" i="1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7</a:t>
            </a:fld>
            <a:endParaRPr lang="ru-RU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62000" y="3962400"/>
          <a:ext cx="7597775" cy="2306637"/>
        </p:xfrm>
        <a:graphic>
          <a:graphicData uri="http://schemas.openxmlformats.org/presentationml/2006/ole">
            <p:oleObj spid="_x0000_s4098" name="Visio" r:id="rId3" imgW="7597756" imgH="2307392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флагов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ru-RU" b="1" dirty="0" smtClean="0"/>
              <a:t>Главный недостаток </a:t>
            </a:r>
            <a:r>
              <a:rPr lang="ru-RU" dirty="0" smtClean="0"/>
              <a:t>этого метода заключается в том, что он тесно связан с 8-битными символами. Между тем не во всех кодировках один символ соответствует </a:t>
            </a:r>
            <a:r>
              <a:rPr lang="en-US" dirty="0" smtClean="0"/>
              <a:t>8 </a:t>
            </a:r>
            <a:r>
              <a:rPr lang="ru-RU" dirty="0" smtClean="0"/>
              <a:t>битам. Например, </a:t>
            </a:r>
            <a:r>
              <a:rPr lang="en-US" dirty="0" smtClean="0"/>
              <a:t>UNICODE </a:t>
            </a:r>
            <a:r>
              <a:rPr lang="ru-RU" dirty="0" smtClean="0"/>
              <a:t>использует 16-битное кодирование.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ru-RU" dirty="0" err="1" smtClean="0"/>
              <a:t>t</a:t>
            </a:r>
            <a:r>
              <a:rPr lang="en-US" dirty="0" smtClean="0"/>
              <a:t>e</a:t>
            </a:r>
            <a:r>
              <a:rPr lang="ru-RU" dirty="0" smtClean="0"/>
              <a:t> </a:t>
            </a:r>
            <a:r>
              <a:rPr lang="ru-RU" dirty="0" err="1" smtClean="0"/>
              <a:t>stuffing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ru-RU" dirty="0" smtClean="0"/>
              <a:t>При использовании в качестве границы кадров специальных стартовых и стоповых символов (байтов) реализуется </a:t>
            </a:r>
            <a:r>
              <a:rPr lang="ru-RU" b="1" dirty="0" smtClean="0"/>
              <a:t>«</a:t>
            </a:r>
            <a:r>
              <a:rPr lang="ru-RU" b="1" dirty="0" err="1" smtClean="0"/>
              <a:t>байт-стаффинг</a:t>
            </a:r>
            <a:r>
              <a:rPr lang="ru-RU" b="1" dirty="0" smtClean="0"/>
              <a:t>»</a:t>
            </a:r>
            <a:r>
              <a:rPr lang="ru-RU" dirty="0" smtClean="0"/>
              <a:t> - техника вставки, а точнее замены байтов, совпадающих с граничными в тексте кадра, на определённые последовательности других символов.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875</Words>
  <Application>Microsoft Office PowerPoint</Application>
  <PresentationFormat>Экран (4:3)</PresentationFormat>
  <Paragraphs>87</Paragraphs>
  <Slides>16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Тема Office</vt:lpstr>
      <vt:lpstr>Документ Microsoft Office Visio</vt:lpstr>
      <vt:lpstr>Формирование кадра. Byte stuffing и Bit stuffing </vt:lpstr>
      <vt:lpstr>Формирование кадра</vt:lpstr>
      <vt:lpstr>Подсчет количества символов</vt:lpstr>
      <vt:lpstr>Подсчет количества символов</vt:lpstr>
      <vt:lpstr>Использование флагов</vt:lpstr>
      <vt:lpstr>Использование флагов.  Проблемы метода</vt:lpstr>
      <vt:lpstr>Использование флагов. Проблемы метода</vt:lpstr>
      <vt:lpstr>Использование флагов</vt:lpstr>
      <vt:lpstr>Byte stuffing</vt:lpstr>
      <vt:lpstr>Byte stuffing. Реализация</vt:lpstr>
      <vt:lpstr>Bit stuffing</vt:lpstr>
      <vt:lpstr>Bit stuffing</vt:lpstr>
      <vt:lpstr>Bit stuffing. Реализация</vt:lpstr>
      <vt:lpstr>Bit stuffing. Реализация</vt:lpstr>
      <vt:lpstr>Bit stuffing. Реализация</vt:lpstr>
      <vt:lpstr>Byte stuffing и Bit stuffing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DLS</dc:creator>
  <cp:lastModifiedBy>DLS</cp:lastModifiedBy>
  <cp:revision>41</cp:revision>
  <dcterms:created xsi:type="dcterms:W3CDTF">2013-03-12T16:56:12Z</dcterms:created>
  <dcterms:modified xsi:type="dcterms:W3CDTF">2013-05-25T17:40:49Z</dcterms:modified>
</cp:coreProperties>
</file>