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8" r:id="rId2"/>
    <p:sldId id="257" r:id="rId3"/>
    <p:sldId id="259" r:id="rId4"/>
    <p:sldId id="268" r:id="rId5"/>
    <p:sldId id="267" r:id="rId6"/>
    <p:sldId id="266" r:id="rId7"/>
    <p:sldId id="265" r:id="rId8"/>
    <p:sldId id="264" r:id="rId9"/>
    <p:sldId id="263" r:id="rId10"/>
    <p:sldId id="262" r:id="rId11"/>
    <p:sldId id="261" r:id="rId12"/>
    <p:sldId id="260" r:id="rId13"/>
    <p:sldId id="269" r:id="rId14"/>
    <p:sldId id="271" r:id="rId15"/>
    <p:sldId id="270" r:id="rId16"/>
    <p:sldId id="272" r:id="rId17"/>
    <p:sldId id="273" r:id="rId18"/>
    <p:sldId id="274" r:id="rId19"/>
    <p:sldId id="275" r:id="rId20"/>
    <p:sldId id="276" r:id="rId21"/>
    <p:sldId id="277" r:id="rId22"/>
    <p:sldId id="280" r:id="rId23"/>
    <p:sldId id="279" r:id="rId24"/>
    <p:sldId id="283" r:id="rId25"/>
    <p:sldId id="282" r:id="rId26"/>
    <p:sldId id="284" r:id="rId27"/>
    <p:sldId id="290" r:id="rId28"/>
    <p:sldId id="285" r:id="rId29"/>
    <p:sldId id="286" r:id="rId30"/>
    <p:sldId id="287" r:id="rId31"/>
    <p:sldId id="288" r:id="rId32"/>
    <p:sldId id="289" r:id="rId33"/>
    <p:sldId id="291" r:id="rId34"/>
    <p:sldId id="292"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52" autoAdjust="0"/>
  </p:normalViewPr>
  <p:slideViewPr>
    <p:cSldViewPr>
      <p:cViewPr>
        <p:scale>
          <a:sx n="60" d="100"/>
          <a:sy n="60" d="100"/>
        </p:scale>
        <p:origin x="-1572"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56804C-CBE4-47E1-9489-8A600541411B}" type="datetimeFigureOut">
              <a:rPr lang="ru-RU" smtClean="0"/>
              <a:pPr/>
              <a:t>25.05.2013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64C432-A5FB-453C-9C65-4D7EAB604F40}"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164C432-A5FB-453C-9C65-4D7EAB604F40}" type="slidenum">
              <a:rPr lang="ru-RU" smtClean="0"/>
              <a:pPr/>
              <a:t>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164C432-A5FB-453C-9C65-4D7EAB604F40}" type="slidenum">
              <a:rPr lang="ru-RU" smtClean="0"/>
              <a:pPr/>
              <a:t>6</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164C432-A5FB-453C-9C65-4D7EAB604F40}" type="slidenum">
              <a:rPr lang="ru-RU" smtClean="0"/>
              <a:pPr/>
              <a:t>19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Образец подзаголовка</a:t>
            </a:r>
            <a:endParaRPr lang="ru-RU" dirty="0"/>
          </a:p>
        </p:txBody>
      </p:sp>
      <p:sp>
        <p:nvSpPr>
          <p:cNvPr id="4" name="Дата 3"/>
          <p:cNvSpPr>
            <a:spLocks noGrp="1"/>
          </p:cNvSpPr>
          <p:nvPr>
            <p:ph type="dt" sz="half" idx="10"/>
          </p:nvPr>
        </p:nvSpPr>
        <p:spPr>
          <a:xfrm>
            <a:off x="457200" y="6400800"/>
            <a:ext cx="2133600" cy="288925"/>
          </a:xfrm>
        </p:spPr>
        <p:txBody>
          <a:bodyPr/>
          <a:lstStyle/>
          <a:p>
            <a:fld id="{2A7F567B-8A20-4EAE-83BD-F73AA4294875}" type="datetime1">
              <a:rPr lang="ru-RU" smtClean="0"/>
              <a:pPr/>
              <a:t>25.05.2013</a:t>
            </a:fld>
            <a:endParaRPr lang="ru-RU"/>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2162"/>
          </a:xfr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371600"/>
            <a:ext cx="8229600" cy="47545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1142E87-7C8A-4B9E-88F8-27321F4B23E0}" type="datetime1">
              <a:rPr lang="ru-RU" smtClean="0"/>
              <a:pPr/>
              <a:t>25.05.2013</a:t>
            </a:fld>
            <a:endParaRPr lang="ru-RU"/>
          </a:p>
        </p:txBody>
      </p:sp>
      <p:sp>
        <p:nvSpPr>
          <p:cNvPr id="5" name="Нижний колонтитул 4"/>
          <p:cNvSpPr>
            <a:spLocks noGrp="1"/>
          </p:cNvSpPr>
          <p:nvPr>
            <p:ph type="ftr" sz="quarter" idx="11"/>
          </p:nvPr>
        </p:nvSpPr>
        <p:spPr/>
        <p:txBody>
          <a:bodyPr/>
          <a:lstStyle/>
          <a:p>
            <a:r>
              <a:rPr lang="ru-RU" smtClean="0"/>
              <a:t>Автор: Г.И. Осипова</a:t>
            </a:r>
            <a:endParaRPr lang="ru-RU"/>
          </a:p>
        </p:txBody>
      </p:sp>
      <p:sp>
        <p:nvSpPr>
          <p:cNvPr id="6" name="Номер слайда 5"/>
          <p:cNvSpPr>
            <a:spLocks noGrp="1"/>
          </p:cNvSpPr>
          <p:nvPr>
            <p:ph type="sldNum" sz="quarter" idx="12"/>
          </p:nvPr>
        </p:nvSpPr>
        <p:spPr/>
        <p:txBody>
          <a:bodyPr/>
          <a:lstStyle/>
          <a:p>
            <a:fld id="{0DB414F3-0116-4343-99EF-F6ADD7AD274A}" type="slidenum">
              <a:rPr lang="ru-RU" smtClean="0"/>
              <a:pPr/>
              <a:t>‹#›</a:t>
            </a:fld>
            <a:endParaRPr lang="ru-RU"/>
          </a:p>
        </p:txBody>
      </p:sp>
      <p:cxnSp>
        <p:nvCxnSpPr>
          <p:cNvPr id="8" name="Прямая соединительная линия 7"/>
          <p:cNvCxnSpPr/>
          <p:nvPr userDrawn="1"/>
        </p:nvCxnSpPr>
        <p:spPr>
          <a:xfrm>
            <a:off x="457200" y="1219200"/>
            <a:ext cx="8229600" cy="0"/>
          </a:xfrm>
          <a:prstGeom prst="line">
            <a:avLst/>
          </a:prstGeom>
          <a:ln w="25400">
            <a:solidFill>
              <a:schemeClr val="tx1"/>
            </a:solidFill>
          </a:ln>
          <a:effectLst>
            <a:outerShdw blurRad="50800" dist="38100" dir="5400000" algn="t" rotWithShape="0">
              <a:prstClr val="black">
                <a:alpha val="40000"/>
              </a:prstClr>
            </a:outerShdw>
          </a:effectLst>
          <a:scene3d>
            <a:camera prst="orthographicFront"/>
            <a:lightRig rig="threePt" dir="t"/>
          </a:scene3d>
          <a:sp3d>
            <a:bevelT w="25400" h="25400"/>
          </a:sp3d>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dirty="0" smtClean="0"/>
              <a:t>Образец заголовка</a:t>
            </a:r>
            <a:endParaRPr lang="ru-RU" dirty="0"/>
          </a:p>
        </p:txBody>
      </p:sp>
      <p:sp>
        <p:nvSpPr>
          <p:cNvPr id="3" name="Текст 2"/>
          <p:cNvSpPr>
            <a:spLocks noGrp="1"/>
          </p:cNvSpPr>
          <p:nvPr>
            <p:ph type="body" idx="1"/>
          </p:nvPr>
        </p:nvSpPr>
        <p:spPr>
          <a:xfrm>
            <a:off x="722313" y="2906713"/>
            <a:ext cx="7772400" cy="1500187"/>
          </a:xfrm>
        </p:spPr>
        <p:txBody>
          <a:bodyPr anchor="b"/>
          <a:lstStyle>
            <a:lvl1pPr marL="0" indent="0">
              <a:buNone/>
              <a:defRPr sz="2000" baseline="0">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smtClean="0"/>
              <a:t>Образец текста</a:t>
            </a:r>
          </a:p>
        </p:txBody>
      </p:sp>
      <p:sp>
        <p:nvSpPr>
          <p:cNvPr id="4" name="Дата 3"/>
          <p:cNvSpPr>
            <a:spLocks noGrp="1"/>
          </p:cNvSpPr>
          <p:nvPr>
            <p:ph type="dt" sz="half" idx="10"/>
          </p:nvPr>
        </p:nvSpPr>
        <p:spPr>
          <a:xfrm>
            <a:off x="457200" y="6400800"/>
            <a:ext cx="2133600" cy="288925"/>
          </a:xfrm>
        </p:spPr>
        <p:txBody>
          <a:bodyPr/>
          <a:lstStyle/>
          <a:p>
            <a:fld id="{927D8288-F15D-482C-9A07-C0AE184BFC09}" type="datetime1">
              <a:rPr lang="ru-RU" smtClean="0"/>
              <a:pPr/>
              <a:t>25.05.2013</a:t>
            </a:fld>
            <a:endParaRPr lang="ru-RU"/>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457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Дата 4"/>
          <p:cNvSpPr>
            <a:spLocks noGrp="1"/>
          </p:cNvSpPr>
          <p:nvPr>
            <p:ph type="dt" sz="half" idx="10"/>
          </p:nvPr>
        </p:nvSpPr>
        <p:spPr/>
        <p:txBody>
          <a:bodyPr/>
          <a:lstStyle/>
          <a:p>
            <a:fld id="{1D8AB050-C29D-4D2C-A841-873B85990AD1}" type="datetime1">
              <a:rPr lang="ru-RU" smtClean="0"/>
              <a:pPr/>
              <a:t>25.05.2013</a:t>
            </a:fld>
            <a:endParaRPr lang="ru-RU"/>
          </a:p>
        </p:txBody>
      </p:sp>
      <p:sp>
        <p:nvSpPr>
          <p:cNvPr id="6" name="Нижний колонтитул 5"/>
          <p:cNvSpPr>
            <a:spLocks noGrp="1"/>
          </p:cNvSpPr>
          <p:nvPr>
            <p:ph type="ftr" sz="quarter" idx="11"/>
          </p:nvPr>
        </p:nvSpPr>
        <p:spPr/>
        <p:txBody>
          <a:bodyPr/>
          <a:lstStyle/>
          <a:p>
            <a:r>
              <a:rPr lang="ru-RU" smtClean="0"/>
              <a:t>Автор: Г.И. Осипова</a:t>
            </a:r>
            <a:endParaRPr lang="ru-RU"/>
          </a:p>
        </p:txBody>
      </p:sp>
      <p:sp>
        <p:nvSpPr>
          <p:cNvPr id="7" name="Номер слайда 6"/>
          <p:cNvSpPr>
            <a:spLocks noGrp="1"/>
          </p:cNvSpPr>
          <p:nvPr>
            <p:ph type="sldNum" sz="quarter" idx="12"/>
          </p:nvPr>
        </p:nvSpPr>
        <p:spPr/>
        <p:txBody>
          <a:bodyPr/>
          <a:lstStyle/>
          <a:p>
            <a:fld id="{0DB414F3-0116-4343-99EF-F6ADD7AD274A}" type="slidenum">
              <a:rPr lang="ru-RU" smtClean="0"/>
              <a:pPr/>
              <a:t>‹#›</a:t>
            </a:fld>
            <a:endParaRPr lang="ru-RU"/>
          </a:p>
        </p:txBody>
      </p:sp>
      <p:sp>
        <p:nvSpPr>
          <p:cNvPr id="8" name="Заголовок 1"/>
          <p:cNvSpPr>
            <a:spLocks noGrp="1"/>
          </p:cNvSpPr>
          <p:nvPr>
            <p:ph type="title"/>
          </p:nvPr>
        </p:nvSpPr>
        <p:spPr>
          <a:xfrm>
            <a:off x="457200" y="274638"/>
            <a:ext cx="8229600" cy="792162"/>
          </a:xfrm>
        </p:spPr>
        <p:txBody>
          <a:bodyPr/>
          <a:lstStyle/>
          <a:p>
            <a:r>
              <a:rPr lang="ru-RU" smtClean="0"/>
              <a:t>Образец заголовка</a:t>
            </a:r>
            <a:endParaRPr lang="ru-RU"/>
          </a:p>
        </p:txBody>
      </p:sp>
      <p:cxnSp>
        <p:nvCxnSpPr>
          <p:cNvPr id="9" name="Прямая соединительная линия 8"/>
          <p:cNvCxnSpPr/>
          <p:nvPr userDrawn="1"/>
        </p:nvCxnSpPr>
        <p:spPr>
          <a:xfrm>
            <a:off x="457200" y="1219200"/>
            <a:ext cx="8229600" cy="0"/>
          </a:xfrm>
          <a:prstGeom prst="line">
            <a:avLst/>
          </a:prstGeom>
          <a:ln w="25400">
            <a:solidFill>
              <a:schemeClr val="tx1"/>
            </a:solidFill>
          </a:ln>
          <a:effectLst>
            <a:outerShdw blurRad="50800" dist="38100" dir="5400000" algn="t" rotWithShape="0">
              <a:prstClr val="black">
                <a:alpha val="40000"/>
              </a:prstClr>
            </a:outerShdw>
          </a:effectLst>
          <a:scene3d>
            <a:camera prst="orthographicFront"/>
            <a:lightRig rig="threePt" dir="t"/>
          </a:scene3d>
          <a:sp3d>
            <a:bevelT w="25400" h="25400"/>
          </a:sp3d>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3" name="Текст 2"/>
          <p:cNvSpPr>
            <a:spLocks noGrp="1"/>
          </p:cNvSpPr>
          <p:nvPr>
            <p:ph type="body" idx="1"/>
          </p:nvPr>
        </p:nvSpPr>
        <p:spPr>
          <a:xfrm>
            <a:off x="457200" y="1371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33600"/>
            <a:ext cx="4040188" cy="3992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8200" y="1371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33600"/>
            <a:ext cx="4041775" cy="3992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28AFF48-9E97-48A4-AC60-8605E5701D71}" type="datetime1">
              <a:rPr lang="ru-RU" smtClean="0"/>
              <a:pPr/>
              <a:t>25.05.2013</a:t>
            </a:fld>
            <a:endParaRPr lang="ru-RU"/>
          </a:p>
        </p:txBody>
      </p:sp>
      <p:sp>
        <p:nvSpPr>
          <p:cNvPr id="8" name="Нижний колонтитул 7"/>
          <p:cNvSpPr>
            <a:spLocks noGrp="1"/>
          </p:cNvSpPr>
          <p:nvPr>
            <p:ph type="ftr" sz="quarter" idx="11"/>
          </p:nvPr>
        </p:nvSpPr>
        <p:spPr/>
        <p:txBody>
          <a:bodyPr/>
          <a:lstStyle/>
          <a:p>
            <a:r>
              <a:rPr lang="ru-RU" smtClean="0"/>
              <a:t>Автор: Г.И. Осипова</a:t>
            </a:r>
            <a:endParaRPr lang="ru-RU"/>
          </a:p>
        </p:txBody>
      </p:sp>
      <p:sp>
        <p:nvSpPr>
          <p:cNvPr id="9" name="Номер слайда 8"/>
          <p:cNvSpPr>
            <a:spLocks noGrp="1"/>
          </p:cNvSpPr>
          <p:nvPr>
            <p:ph type="sldNum" sz="quarter" idx="12"/>
          </p:nvPr>
        </p:nvSpPr>
        <p:spPr/>
        <p:txBody>
          <a:bodyPr/>
          <a:lstStyle/>
          <a:p>
            <a:fld id="{0DB414F3-0116-4343-99EF-F6ADD7AD274A}" type="slidenum">
              <a:rPr lang="ru-RU" smtClean="0"/>
              <a:pPr/>
              <a:t>‹#›</a:t>
            </a:fld>
            <a:endParaRPr lang="ru-RU"/>
          </a:p>
        </p:txBody>
      </p:sp>
      <p:sp>
        <p:nvSpPr>
          <p:cNvPr id="10" name="Заголовок 1"/>
          <p:cNvSpPr>
            <a:spLocks noGrp="1"/>
          </p:cNvSpPr>
          <p:nvPr>
            <p:ph type="title"/>
          </p:nvPr>
        </p:nvSpPr>
        <p:spPr>
          <a:xfrm>
            <a:off x="457200" y="274638"/>
            <a:ext cx="8229600" cy="792162"/>
          </a:xfrm>
        </p:spPr>
        <p:txBody>
          <a:bodyPr/>
          <a:lstStyle/>
          <a:p>
            <a:r>
              <a:rPr lang="ru-RU" smtClean="0"/>
              <a:t>Образец заголовка</a:t>
            </a:r>
            <a:endParaRPr lang="ru-RU"/>
          </a:p>
        </p:txBody>
      </p:sp>
      <p:cxnSp>
        <p:nvCxnSpPr>
          <p:cNvPr id="11" name="Прямая соединительная линия 10"/>
          <p:cNvCxnSpPr/>
          <p:nvPr userDrawn="1"/>
        </p:nvCxnSpPr>
        <p:spPr>
          <a:xfrm>
            <a:off x="457200" y="1219200"/>
            <a:ext cx="8229600" cy="0"/>
          </a:xfrm>
          <a:prstGeom prst="line">
            <a:avLst/>
          </a:prstGeom>
          <a:ln w="25400">
            <a:solidFill>
              <a:schemeClr val="tx1"/>
            </a:solidFill>
          </a:ln>
          <a:effectLst>
            <a:outerShdw blurRad="50800" dist="38100" dir="5400000" algn="t" rotWithShape="0">
              <a:prstClr val="black">
                <a:alpha val="40000"/>
              </a:prstClr>
            </a:outerShdw>
          </a:effectLst>
          <a:scene3d>
            <a:camera prst="orthographicFront"/>
            <a:lightRig rig="threePt" dir="t"/>
          </a:scene3d>
          <a:sp3d>
            <a:bevelT w="25400" h="25400"/>
          </a:sp3d>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9E170452-C6C1-48CB-A4C3-C8371E2A7523}" type="datetime1">
              <a:rPr lang="ru-RU" smtClean="0"/>
              <a:pPr/>
              <a:t>25.05.2013</a:t>
            </a:fld>
            <a:endParaRPr lang="ru-RU"/>
          </a:p>
        </p:txBody>
      </p:sp>
      <p:sp>
        <p:nvSpPr>
          <p:cNvPr id="4" name="Нижний колонтитул 3"/>
          <p:cNvSpPr>
            <a:spLocks noGrp="1"/>
          </p:cNvSpPr>
          <p:nvPr>
            <p:ph type="ftr" sz="quarter" idx="11"/>
          </p:nvPr>
        </p:nvSpPr>
        <p:spPr/>
        <p:txBody>
          <a:bodyPr/>
          <a:lstStyle/>
          <a:p>
            <a:r>
              <a:rPr lang="ru-RU" smtClean="0"/>
              <a:t>Автор: Г.И. Осипова</a:t>
            </a:r>
            <a:endParaRPr lang="ru-RU"/>
          </a:p>
        </p:txBody>
      </p:sp>
      <p:sp>
        <p:nvSpPr>
          <p:cNvPr id="5" name="Номер слайда 4"/>
          <p:cNvSpPr>
            <a:spLocks noGrp="1"/>
          </p:cNvSpPr>
          <p:nvPr>
            <p:ph type="sldNum" sz="quarter" idx="12"/>
          </p:nvPr>
        </p:nvSpPr>
        <p:spPr/>
        <p:txBody>
          <a:bodyPr/>
          <a:lstStyle/>
          <a:p>
            <a:fld id="{0DB414F3-0116-4343-99EF-F6ADD7AD274A}" type="slidenum">
              <a:rPr lang="ru-RU" smtClean="0"/>
              <a:pPr/>
              <a:t>‹#›</a:t>
            </a:fld>
            <a:endParaRPr lang="ru-RU"/>
          </a:p>
        </p:txBody>
      </p:sp>
      <p:sp>
        <p:nvSpPr>
          <p:cNvPr id="6" name="Заголовок 1"/>
          <p:cNvSpPr>
            <a:spLocks noGrp="1"/>
          </p:cNvSpPr>
          <p:nvPr>
            <p:ph type="title"/>
          </p:nvPr>
        </p:nvSpPr>
        <p:spPr>
          <a:xfrm>
            <a:off x="457200" y="274638"/>
            <a:ext cx="8229600" cy="792162"/>
          </a:xfrm>
        </p:spPr>
        <p:txBody>
          <a:bodyPr/>
          <a:lstStyle/>
          <a:p>
            <a:r>
              <a:rPr lang="ru-RU" smtClean="0"/>
              <a:t>Образец заголовка</a:t>
            </a:r>
            <a:endParaRPr lang="ru-RU"/>
          </a:p>
        </p:txBody>
      </p:sp>
      <p:cxnSp>
        <p:nvCxnSpPr>
          <p:cNvPr id="7" name="Прямая соединительная линия 6"/>
          <p:cNvCxnSpPr/>
          <p:nvPr userDrawn="1"/>
        </p:nvCxnSpPr>
        <p:spPr>
          <a:xfrm>
            <a:off x="457200" y="1219200"/>
            <a:ext cx="8229600" cy="0"/>
          </a:xfrm>
          <a:prstGeom prst="line">
            <a:avLst/>
          </a:prstGeom>
          <a:ln w="25400">
            <a:solidFill>
              <a:schemeClr val="tx1"/>
            </a:solidFill>
          </a:ln>
          <a:effectLst>
            <a:outerShdw blurRad="50800" dist="38100" dir="5400000" algn="t" rotWithShape="0">
              <a:prstClr val="black">
                <a:alpha val="40000"/>
              </a:prstClr>
            </a:outerShdw>
          </a:effectLst>
          <a:scene3d>
            <a:camera prst="orthographicFront"/>
            <a:lightRig rig="threePt" dir="t"/>
          </a:scene3d>
          <a:sp3d>
            <a:bevelT w="25400" h="25400"/>
          </a:sp3d>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C84DF61-6DED-40F9-BA46-E5EE02233D53}" type="datetime1">
              <a:rPr lang="ru-RU" smtClean="0"/>
              <a:pPr/>
              <a:t>25.05.2013</a:t>
            </a:fld>
            <a:endParaRPr lang="ru-RU"/>
          </a:p>
        </p:txBody>
      </p:sp>
      <p:sp>
        <p:nvSpPr>
          <p:cNvPr id="3" name="Нижний колонтитул 2"/>
          <p:cNvSpPr>
            <a:spLocks noGrp="1"/>
          </p:cNvSpPr>
          <p:nvPr>
            <p:ph type="ftr" sz="quarter" idx="11"/>
          </p:nvPr>
        </p:nvSpPr>
        <p:spPr/>
        <p:txBody>
          <a:bodyPr/>
          <a:lstStyle/>
          <a:p>
            <a:r>
              <a:rPr lang="ru-RU" smtClean="0"/>
              <a:t>Автор: Г.И. Осипова</a:t>
            </a:r>
            <a:endParaRPr lang="ru-RU"/>
          </a:p>
        </p:txBody>
      </p:sp>
      <p:sp>
        <p:nvSpPr>
          <p:cNvPr id="4" name="Номер слайда 3"/>
          <p:cNvSpPr>
            <a:spLocks noGrp="1"/>
          </p:cNvSpPr>
          <p:nvPr>
            <p:ph type="sldNum" sz="quarter" idx="12"/>
          </p:nvPr>
        </p:nvSpPr>
        <p:spPr/>
        <p:txBody>
          <a:bodyPr/>
          <a:lstStyle/>
          <a:p>
            <a:fld id="{0DB414F3-0116-4343-99EF-F6ADD7AD274A}" type="slidenum">
              <a:rPr lang="ru-RU" smtClean="0"/>
              <a:pPr/>
              <a:t>‹#›</a:t>
            </a:fld>
            <a:endParaRPr lang="ru-RU"/>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8699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7E4EA02-55E1-4D22-9FF0-8C221001886B}" type="datetime1">
              <a:rPr lang="ru-RU" smtClean="0"/>
              <a:pPr/>
              <a:t>25.05.2013</a:t>
            </a:fld>
            <a:endParaRPr lang="ru-RU"/>
          </a:p>
        </p:txBody>
      </p:sp>
      <p:sp>
        <p:nvSpPr>
          <p:cNvPr id="6" name="Нижний колонтитул 5"/>
          <p:cNvSpPr>
            <a:spLocks noGrp="1"/>
          </p:cNvSpPr>
          <p:nvPr>
            <p:ph type="ftr" sz="quarter" idx="11"/>
          </p:nvPr>
        </p:nvSpPr>
        <p:spPr/>
        <p:txBody>
          <a:bodyPr/>
          <a:lstStyle/>
          <a:p>
            <a:r>
              <a:rPr lang="ru-RU" smtClean="0"/>
              <a:t>Автор: Г.И. Осипова</a:t>
            </a:r>
            <a:endParaRPr lang="ru-RU"/>
          </a:p>
        </p:txBody>
      </p:sp>
      <p:sp>
        <p:nvSpPr>
          <p:cNvPr id="7" name="Номер слайда 6"/>
          <p:cNvSpPr>
            <a:spLocks noGrp="1"/>
          </p:cNvSpPr>
          <p:nvPr>
            <p:ph type="sldNum" sz="quarter" idx="12"/>
          </p:nvPr>
        </p:nvSpPr>
        <p:spPr/>
        <p:txBody>
          <a:bodyPr/>
          <a:lstStyle/>
          <a:p>
            <a:fld id="{0DB414F3-0116-4343-99EF-F6ADD7AD274A}" type="slidenum">
              <a:rPr lang="ru-RU" smtClean="0"/>
              <a:pPr/>
              <a:t>‹#›</a:t>
            </a:fld>
            <a:endParaRPr lang="ru-RU"/>
          </a:p>
        </p:txBody>
      </p:sp>
      <p:cxnSp>
        <p:nvCxnSpPr>
          <p:cNvPr id="8" name="Прямая соединительная линия 7"/>
          <p:cNvCxnSpPr/>
          <p:nvPr userDrawn="1"/>
        </p:nvCxnSpPr>
        <p:spPr>
          <a:xfrm>
            <a:off x="457200" y="1295400"/>
            <a:ext cx="3048000" cy="0"/>
          </a:xfrm>
          <a:prstGeom prst="line">
            <a:avLst/>
          </a:prstGeom>
          <a:ln w="25400">
            <a:solidFill>
              <a:schemeClr val="tx1"/>
            </a:solidFill>
          </a:ln>
          <a:effectLst>
            <a:outerShdw blurRad="50800" dist="38100" dir="5400000" algn="t" rotWithShape="0">
              <a:prstClr val="black">
                <a:alpha val="40000"/>
              </a:prstClr>
            </a:outerShdw>
          </a:effectLst>
          <a:scene3d>
            <a:camera prst="orthographicFront"/>
            <a:lightRig rig="threePt" dir="t"/>
          </a:scene3d>
          <a:sp3d>
            <a:bevelT w="25400" h="25400"/>
          </a:sp3d>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D:\!!! Учеба\РВС_и_ТКМ\hostpic2.jpg"/>
          <p:cNvPicPr>
            <a:picLocks noChangeAspect="1" noChangeArrowheads="1"/>
          </p:cNvPicPr>
          <p:nvPr userDrawn="1"/>
        </p:nvPicPr>
        <p:blipFill>
          <a:blip r:embed="rId10" cstate="print"/>
          <a:srcRect/>
          <a:stretch>
            <a:fillRect/>
          </a:stretch>
        </p:blipFill>
        <p:spPr bwMode="auto">
          <a:xfrm>
            <a:off x="0" y="0"/>
            <a:ext cx="9144000" cy="6858000"/>
          </a:xfrm>
          <a:prstGeom prst="rect">
            <a:avLst/>
          </a:prstGeom>
          <a:noFill/>
        </p:spPr>
      </p:pic>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114800" y="6400800"/>
            <a:ext cx="2133600" cy="288925"/>
          </a:xfrm>
          <a:prstGeom prst="rect">
            <a:avLst/>
          </a:prstGeom>
        </p:spPr>
        <p:txBody>
          <a:bodyPr vert="horz" lIns="91440" tIns="45720" rIns="91440" bIns="45720" rtlCol="0" anchor="ctr"/>
          <a:lstStyle>
            <a:lvl1pPr algn="l">
              <a:defRPr sz="1600" baseline="0">
                <a:solidFill>
                  <a:schemeClr val="tx1">
                    <a:lumMod val="85000"/>
                    <a:lumOff val="15000"/>
                  </a:schemeClr>
                </a:solidFill>
              </a:defRPr>
            </a:lvl1pPr>
          </a:lstStyle>
          <a:p>
            <a:fld id="{68BC6859-5815-4D4C-8703-7A09C43F069E}" type="datetime1">
              <a:rPr lang="ru-RU" smtClean="0"/>
              <a:pPr/>
              <a:t>25.05.2013</a:t>
            </a:fld>
            <a:endParaRPr lang="ru-RU" dirty="0"/>
          </a:p>
        </p:txBody>
      </p:sp>
      <p:sp>
        <p:nvSpPr>
          <p:cNvPr id="5" name="Нижний колонтитул 4"/>
          <p:cNvSpPr>
            <a:spLocks noGrp="1"/>
          </p:cNvSpPr>
          <p:nvPr>
            <p:ph type="ftr" sz="quarter" idx="3"/>
          </p:nvPr>
        </p:nvSpPr>
        <p:spPr>
          <a:xfrm>
            <a:off x="457200" y="6400800"/>
            <a:ext cx="2895600" cy="288925"/>
          </a:xfrm>
          <a:prstGeom prst="rect">
            <a:avLst/>
          </a:prstGeom>
        </p:spPr>
        <p:txBody>
          <a:bodyPr vert="horz" lIns="91440" tIns="45720" rIns="91440" bIns="45720" rtlCol="0" anchor="ctr"/>
          <a:lstStyle>
            <a:lvl1pPr algn="ctr">
              <a:defRPr sz="1600" baseline="0">
                <a:solidFill>
                  <a:schemeClr val="tx1">
                    <a:lumMod val="85000"/>
                    <a:lumOff val="15000"/>
                  </a:schemeClr>
                </a:solidFill>
              </a:defRPr>
            </a:lvl1pPr>
          </a:lstStyle>
          <a:p>
            <a:r>
              <a:rPr lang="ru-RU" smtClean="0"/>
              <a:t>Автор: Г.И. Осипова</a:t>
            </a:r>
            <a:endParaRPr lang="ru-RU" dirty="0"/>
          </a:p>
        </p:txBody>
      </p:sp>
      <p:sp>
        <p:nvSpPr>
          <p:cNvPr id="6" name="Номер слайда 5"/>
          <p:cNvSpPr>
            <a:spLocks noGrp="1"/>
          </p:cNvSpPr>
          <p:nvPr>
            <p:ph type="sldNum" sz="quarter" idx="4"/>
          </p:nvPr>
        </p:nvSpPr>
        <p:spPr>
          <a:xfrm>
            <a:off x="7848600" y="6400800"/>
            <a:ext cx="838200" cy="304801"/>
          </a:xfrm>
          <a:prstGeom prst="rect">
            <a:avLst/>
          </a:prstGeom>
        </p:spPr>
        <p:txBody>
          <a:bodyPr vert="horz" lIns="91440" tIns="45720" rIns="91440" bIns="45720" rtlCol="0" anchor="ctr"/>
          <a:lstStyle>
            <a:lvl1pPr algn="r">
              <a:defRPr sz="1600" baseline="0">
                <a:solidFill>
                  <a:schemeClr val="tx1">
                    <a:lumMod val="85000"/>
                    <a:lumOff val="15000"/>
                  </a:schemeClr>
                </a:solidFill>
              </a:defRPr>
            </a:lvl1pPr>
          </a:lstStyle>
          <a:p>
            <a:fld id="{0DB414F3-0116-4343-99EF-F6ADD7AD274A}"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p:transition>
  <p:hf hdr="0" dt="0"/>
  <p:txStyles>
    <p:titleStyle>
      <a:lvl1pPr algn="ctr" defTabSz="914400" rtl="0" eaLnBrk="1" latinLnBrk="0" hangingPunct="1">
        <a:spcBef>
          <a:spcPct val="0"/>
        </a:spcBef>
        <a:buNone/>
        <a:defRPr sz="4400" b="1" i="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effectLst>
            <a:outerShdw blurRad="50800" dist="38100" dir="5400000" algn="t" rotWithShape="0">
              <a:prstClr val="black">
                <a:alpha val="40000"/>
              </a:prstClr>
            </a:outerShdw>
          </a:effectLst>
          <a:scene3d>
            <a:camera prst="orthographicFront"/>
            <a:lightRig rig="threePt" dir="t"/>
          </a:scene3d>
          <a:sp3d>
            <a:bevelT w="38100"/>
          </a:sp3d>
        </p:spPr>
        <p:txBody>
          <a:bodyPr/>
          <a:lstStyle/>
          <a:p>
            <a:r>
              <a:rPr lang="ru-RU" dirty="0" smtClean="0"/>
              <a:t>Кодирование сигнала</a:t>
            </a:r>
            <a:endParaRPr lang="ru-RU" dirty="0"/>
          </a:p>
        </p:txBody>
      </p:sp>
      <p:sp>
        <p:nvSpPr>
          <p:cNvPr id="5" name="Подзаголовок 4"/>
          <p:cNvSpPr>
            <a:spLocks noGrp="1"/>
          </p:cNvSpPr>
          <p:nvPr>
            <p:ph type="subTitle" idx="1"/>
          </p:nvPr>
        </p:nvSpPr>
        <p:spPr/>
        <p:txBody>
          <a:bodyPr/>
          <a:lstStyle/>
          <a:p>
            <a:r>
              <a:rPr lang="ru-RU" dirty="0" smtClean="0"/>
              <a:t>Автор: Г.И. Осипова</a:t>
            </a:r>
          </a:p>
          <a:p>
            <a:r>
              <a:rPr lang="ru-RU" dirty="0" smtClean="0"/>
              <a:t>ст. группы ВТм-112</a:t>
            </a:r>
            <a:endParaRPr lang="ru-RU" dirty="0"/>
          </a:p>
        </p:txBody>
      </p:sp>
      <p:sp>
        <p:nvSpPr>
          <p:cNvPr id="7" name="Дата 5"/>
          <p:cNvSpPr>
            <a:spLocks noGrp="1"/>
          </p:cNvSpPr>
          <p:nvPr>
            <p:ph type="dt" sz="half" idx="10"/>
          </p:nvPr>
        </p:nvSpPr>
        <p:spPr>
          <a:xfrm>
            <a:off x="457200" y="6400800"/>
            <a:ext cx="2133600" cy="288925"/>
          </a:xfrm>
        </p:spPr>
        <p:txBody>
          <a:bodyPr/>
          <a:lstStyle/>
          <a:p>
            <a:r>
              <a:rPr lang="ru-RU" dirty="0" smtClean="0"/>
              <a:t>2013 год</a:t>
            </a:r>
            <a:endParaRPr lang="ru-RU"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AMI и NRZ</a:t>
            </a:r>
            <a:endParaRPr lang="ru-RU" dirty="0"/>
          </a:p>
        </p:txBody>
      </p:sp>
      <p:sp>
        <p:nvSpPr>
          <p:cNvPr id="3" name="Содержимое 2"/>
          <p:cNvSpPr>
            <a:spLocks noGrp="1"/>
          </p:cNvSpPr>
          <p:nvPr>
            <p:ph idx="1"/>
          </p:nvPr>
        </p:nvSpPr>
        <p:spPr/>
        <p:txBody>
          <a:bodyPr>
            <a:normAutofit fontScale="55000" lnSpcReduction="20000"/>
          </a:bodyPr>
          <a:lstStyle/>
          <a:p>
            <a:pPr>
              <a:buNone/>
            </a:pPr>
            <a:r>
              <a:rPr lang="ru-RU" dirty="0" smtClean="0"/>
              <a:t>«+»</a:t>
            </a:r>
          </a:p>
          <a:p>
            <a:r>
              <a:rPr lang="ru-RU" dirty="0" smtClean="0"/>
              <a:t>При передаче длинных последовательностей единиц код AMI частично решает проблемы наличия постоянной составляющей и отсутствия самосинхронизации, присущие коду NRZ. </a:t>
            </a:r>
          </a:p>
          <a:p>
            <a:r>
              <a:rPr lang="ru-RU" dirty="0" smtClean="0"/>
              <a:t>Для различных комбинаций битов на линии использование кода AMI приводит к более узкому спектру сигнала, чем для кода NRZ, а значит, и к более высокой пропускной способности линии. </a:t>
            </a:r>
          </a:p>
          <a:p>
            <a:r>
              <a:rPr lang="ru-RU" dirty="0" smtClean="0"/>
              <a:t>Код AMI предоставляет некоторые возможности по распознаванию ошибочных сигналов (нарушение строгой очередности в полярности сигналов говорит о ложном импульсе или исчезновении с линии корректного импульса).</a:t>
            </a:r>
          </a:p>
          <a:p>
            <a:pPr>
              <a:buNone/>
            </a:pPr>
            <a:r>
              <a:rPr lang="ru-RU" dirty="0" smtClean="0"/>
              <a:t>«-»</a:t>
            </a:r>
          </a:p>
          <a:p>
            <a:r>
              <a:rPr lang="ru-RU" dirty="0" smtClean="0"/>
              <a:t>Длинные последовательности нулей для кода AMI столь же опасны, как и для кода NRZ — сигнал вырождается в постоянный потенциал нулевой амплитуды.</a:t>
            </a:r>
          </a:p>
          <a:p>
            <a:r>
              <a:rPr lang="ru-RU" dirty="0" smtClean="0"/>
              <a:t>В коде AMI используются не два, а три уровня сигнала на линии. </a:t>
            </a:r>
          </a:p>
          <a:p>
            <a:r>
              <a:rPr lang="ru-RU" dirty="0" smtClean="0"/>
              <a:t>Дополнительный уровень требует увеличение мощности передатчика примерно на 3 дБ для обеспечения той же достоверности приема битов на линии.</a:t>
            </a:r>
          </a:p>
        </p:txBody>
      </p:sp>
      <p:sp>
        <p:nvSpPr>
          <p:cNvPr id="5" name="Номер слайда 4"/>
          <p:cNvSpPr>
            <a:spLocks noGrp="1"/>
          </p:cNvSpPr>
          <p:nvPr>
            <p:ph type="sldNum" sz="quarter" idx="12"/>
          </p:nvPr>
        </p:nvSpPr>
        <p:spPr/>
        <p:txBody>
          <a:bodyPr/>
          <a:lstStyle/>
          <a:p>
            <a:fld id="{0DB414F3-0116-4343-99EF-F6ADD7AD274A}" type="slidenum">
              <a:rPr lang="ru-RU" smtClean="0"/>
              <a:pPr/>
              <a:t>10</a:t>
            </a:fld>
            <a:endParaRPr lang="ru-RU"/>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Потенциальный код </a:t>
            </a:r>
            <a:r>
              <a:rPr lang="en-US" sz="3200" dirty="0" smtClean="0"/>
              <a:t>NRZI (Non Return to Zero with ones Inverted</a:t>
            </a:r>
            <a:r>
              <a:rPr lang="ru-RU" sz="3200" dirty="0" smtClean="0"/>
              <a:t>)</a:t>
            </a:r>
            <a:endParaRPr lang="ru-RU" sz="3200" dirty="0"/>
          </a:p>
        </p:txBody>
      </p:sp>
      <p:sp>
        <p:nvSpPr>
          <p:cNvPr id="3" name="Содержимое 2"/>
          <p:cNvSpPr>
            <a:spLocks noGrp="1"/>
          </p:cNvSpPr>
          <p:nvPr>
            <p:ph idx="1"/>
          </p:nvPr>
        </p:nvSpPr>
        <p:spPr>
          <a:xfrm>
            <a:off x="457200" y="1371601"/>
            <a:ext cx="8229600" cy="2819400"/>
          </a:xfrm>
        </p:spPr>
        <p:txBody>
          <a:bodyPr/>
          <a:lstStyle/>
          <a:p>
            <a:pPr marL="0" indent="457200">
              <a:buNone/>
            </a:pPr>
            <a:r>
              <a:rPr lang="ru-RU" dirty="0" smtClean="0"/>
              <a:t>При передаче последовательности единиц, сигнал не возвращается к нулю в течение такта. То есть смена сигнала происходит при передаче единицы, а передача нуля не приводит к изменению напряжения.</a:t>
            </a:r>
          </a:p>
        </p:txBody>
      </p:sp>
      <p:sp>
        <p:nvSpPr>
          <p:cNvPr id="5" name="Номер слайда 4"/>
          <p:cNvSpPr>
            <a:spLocks noGrp="1"/>
          </p:cNvSpPr>
          <p:nvPr>
            <p:ph type="sldNum" sz="quarter" idx="12"/>
          </p:nvPr>
        </p:nvSpPr>
        <p:spPr/>
        <p:txBody>
          <a:bodyPr/>
          <a:lstStyle/>
          <a:p>
            <a:fld id="{0DB414F3-0116-4343-99EF-F6ADD7AD274A}" type="slidenum">
              <a:rPr lang="ru-RU" smtClean="0"/>
              <a:pPr/>
              <a:t>11</a:t>
            </a:fld>
            <a:endParaRPr lang="ru-RU"/>
          </a:p>
        </p:txBody>
      </p:sp>
      <p:graphicFrame>
        <p:nvGraphicFramePr>
          <p:cNvPr id="18435" name="Object 3"/>
          <p:cNvGraphicFramePr>
            <a:graphicFrameLocks noChangeAspect="1"/>
          </p:cNvGraphicFramePr>
          <p:nvPr/>
        </p:nvGraphicFramePr>
        <p:xfrm>
          <a:off x="685800" y="4191000"/>
          <a:ext cx="7381308" cy="1981200"/>
        </p:xfrm>
        <a:graphic>
          <a:graphicData uri="http://schemas.openxmlformats.org/presentationml/2006/ole">
            <p:oleObj spid="_x0000_s18435" name="Visio" r:id="rId3" imgW="4376011" imgH="1174481" progId="Visio.Drawing.11">
              <p:embed/>
            </p:oleObj>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Потенциальный код </a:t>
            </a:r>
            <a:r>
              <a:rPr lang="en-US" sz="3200" dirty="0" smtClean="0"/>
              <a:t>NRZI (Non Return to Zero with ones Inverted</a:t>
            </a:r>
            <a:r>
              <a:rPr lang="ru-RU" sz="3200" dirty="0" smtClean="0"/>
              <a:t>)</a:t>
            </a:r>
            <a:endParaRPr lang="ru-RU" sz="3200" dirty="0"/>
          </a:p>
        </p:txBody>
      </p:sp>
      <p:sp>
        <p:nvSpPr>
          <p:cNvPr id="3" name="Содержимое 2"/>
          <p:cNvSpPr>
            <a:spLocks noGrp="1"/>
          </p:cNvSpPr>
          <p:nvPr>
            <p:ph idx="1"/>
          </p:nvPr>
        </p:nvSpPr>
        <p:spPr/>
        <p:txBody>
          <a:bodyPr>
            <a:normAutofit fontScale="85000" lnSpcReduction="20000"/>
          </a:bodyPr>
          <a:lstStyle/>
          <a:p>
            <a:pPr>
              <a:buNone/>
            </a:pPr>
            <a:r>
              <a:rPr lang="ru-RU" b="1" dirty="0" smtClean="0"/>
              <a:t>Достоинства:</a:t>
            </a:r>
          </a:p>
          <a:p>
            <a:r>
              <a:rPr lang="ru-RU" dirty="0" smtClean="0"/>
              <a:t>NRZI требует меньше изменений сигнала при передаче произвольной двоичной информации, чем манчестерский код, за счет чего спектр его сигналов уже. </a:t>
            </a:r>
          </a:p>
          <a:p>
            <a:pPr>
              <a:buNone/>
            </a:pPr>
            <a:r>
              <a:rPr lang="ru-RU" b="1" dirty="0" smtClean="0"/>
              <a:t>Недостатки:</a:t>
            </a:r>
          </a:p>
          <a:p>
            <a:r>
              <a:rPr lang="ru-RU" dirty="0" smtClean="0"/>
              <a:t>код NRZI обладает плохой самосинхронизацией, так как при передаче длинных последовательностей нулей сигнал вообще не меняется и, значит, у приемника исчезает возможность синхронизации с передатчиком на значительное время, что может приводить к ошибкам распознавания данных. </a:t>
            </a:r>
          </a:p>
        </p:txBody>
      </p:sp>
      <p:sp>
        <p:nvSpPr>
          <p:cNvPr id="5" name="Номер слайда 4"/>
          <p:cNvSpPr>
            <a:spLocks noGrp="1"/>
          </p:cNvSpPr>
          <p:nvPr>
            <p:ph type="sldNum" sz="quarter" idx="12"/>
          </p:nvPr>
        </p:nvSpPr>
        <p:spPr/>
        <p:txBody>
          <a:bodyPr/>
          <a:lstStyle/>
          <a:p>
            <a:fld id="{0DB414F3-0116-4343-99EF-F6ADD7AD274A}" type="slidenum">
              <a:rPr lang="ru-RU" smtClean="0"/>
              <a:pPr/>
              <a:t>12</a:t>
            </a:fld>
            <a:endParaRPr lang="ru-RU"/>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Биполярный импульсный код</a:t>
            </a:r>
            <a:endParaRPr lang="ru-RU" dirty="0"/>
          </a:p>
        </p:txBody>
      </p:sp>
      <p:sp>
        <p:nvSpPr>
          <p:cNvPr id="3" name="Содержимое 2"/>
          <p:cNvSpPr>
            <a:spLocks noGrp="1"/>
          </p:cNvSpPr>
          <p:nvPr>
            <p:ph idx="1"/>
          </p:nvPr>
        </p:nvSpPr>
        <p:spPr>
          <a:xfrm>
            <a:off x="457200" y="1371601"/>
            <a:ext cx="8229600" cy="1981200"/>
          </a:xfrm>
        </p:spPr>
        <p:txBody>
          <a:bodyPr/>
          <a:lstStyle/>
          <a:p>
            <a:pPr marL="0" indent="457200">
              <a:buNone/>
            </a:pPr>
            <a:r>
              <a:rPr lang="ru-RU" dirty="0" smtClean="0"/>
              <a:t>Единица представляется импульсом одной полярности, а ноль — другой. Каждый импульс длится половину такта. </a:t>
            </a:r>
          </a:p>
        </p:txBody>
      </p:sp>
      <p:sp>
        <p:nvSpPr>
          <p:cNvPr id="5" name="Номер слайда 4"/>
          <p:cNvSpPr>
            <a:spLocks noGrp="1"/>
          </p:cNvSpPr>
          <p:nvPr>
            <p:ph type="sldNum" sz="quarter" idx="12"/>
          </p:nvPr>
        </p:nvSpPr>
        <p:spPr/>
        <p:txBody>
          <a:bodyPr/>
          <a:lstStyle/>
          <a:p>
            <a:fld id="{0DB414F3-0116-4343-99EF-F6ADD7AD274A}" type="slidenum">
              <a:rPr lang="ru-RU" smtClean="0"/>
              <a:pPr/>
              <a:t>13</a:t>
            </a:fld>
            <a:endParaRPr lang="ru-RU"/>
          </a:p>
        </p:txBody>
      </p:sp>
      <p:graphicFrame>
        <p:nvGraphicFramePr>
          <p:cNvPr id="19458" name="Object 2"/>
          <p:cNvGraphicFramePr>
            <a:graphicFrameLocks noChangeAspect="1"/>
          </p:cNvGraphicFramePr>
          <p:nvPr/>
        </p:nvGraphicFramePr>
        <p:xfrm>
          <a:off x="1447800" y="3505200"/>
          <a:ext cx="6064079" cy="2286000"/>
        </p:xfrm>
        <a:graphic>
          <a:graphicData uri="http://schemas.openxmlformats.org/presentationml/2006/ole">
            <p:oleObj spid="_x0000_s19458" name="Visio" r:id="rId3" imgW="3115927" imgH="1174481" progId="Visio.Drawing.11">
              <p:embed/>
            </p:oleObj>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Биполярный импульсный код</a:t>
            </a:r>
            <a:endParaRPr lang="ru-RU" dirty="0"/>
          </a:p>
        </p:txBody>
      </p:sp>
      <p:sp>
        <p:nvSpPr>
          <p:cNvPr id="3" name="Содержимое 2"/>
          <p:cNvSpPr>
            <a:spLocks noGrp="1"/>
          </p:cNvSpPr>
          <p:nvPr>
            <p:ph idx="1"/>
          </p:nvPr>
        </p:nvSpPr>
        <p:spPr/>
        <p:txBody>
          <a:bodyPr>
            <a:normAutofit fontScale="70000" lnSpcReduction="20000"/>
          </a:bodyPr>
          <a:lstStyle/>
          <a:p>
            <a:pPr>
              <a:buNone/>
            </a:pPr>
            <a:r>
              <a:rPr lang="ru-RU" b="1" dirty="0" smtClean="0"/>
              <a:t>Достоинства:</a:t>
            </a:r>
          </a:p>
          <a:p>
            <a:r>
              <a:rPr lang="ru-RU" dirty="0" smtClean="0"/>
              <a:t>подобный код обладает отличными </a:t>
            </a:r>
            <a:r>
              <a:rPr lang="ru-RU" dirty="0" err="1" smtClean="0"/>
              <a:t>самосинхронизирующими</a:t>
            </a:r>
            <a:r>
              <a:rPr lang="ru-RU" dirty="0" smtClean="0"/>
              <a:t> свойствами;</a:t>
            </a:r>
          </a:p>
          <a:p>
            <a:r>
              <a:rPr lang="ru-RU" dirty="0" smtClean="0"/>
              <a:t>спектр у данного кода шире, чем у потенциальных кодов. Так, при передаче всех нулей или единиц частота основной гармоники кода равна 1МГц, что в два раза выше основной гармоники кода NRZ и в четыре раза выше основной гармоники кода AMI при передаче чередующихся единиц и нулей. </a:t>
            </a:r>
          </a:p>
          <a:p>
            <a:endParaRPr lang="ru-RU" dirty="0" smtClean="0"/>
          </a:p>
          <a:p>
            <a:pPr>
              <a:buNone/>
            </a:pPr>
            <a:r>
              <a:rPr lang="ru-RU" b="1" dirty="0" smtClean="0"/>
              <a:t>Недостатки:</a:t>
            </a:r>
          </a:p>
          <a:p>
            <a:r>
              <a:rPr lang="ru-RU" dirty="0" smtClean="0"/>
              <a:t>может присутствовать постоянная составляющая , например, при передаче длинной последовательности единиц или нулей.</a:t>
            </a:r>
          </a:p>
          <a:p>
            <a:r>
              <a:rPr lang="ru-RU" dirty="0" smtClean="0"/>
              <a:t>из-за слишком широкого спектра биполярный импульсный код используется редко.</a:t>
            </a:r>
          </a:p>
        </p:txBody>
      </p:sp>
      <p:sp>
        <p:nvSpPr>
          <p:cNvPr id="5" name="Номер слайда 4"/>
          <p:cNvSpPr>
            <a:spLocks noGrp="1"/>
          </p:cNvSpPr>
          <p:nvPr>
            <p:ph type="sldNum" sz="quarter" idx="12"/>
          </p:nvPr>
        </p:nvSpPr>
        <p:spPr/>
        <p:txBody>
          <a:bodyPr/>
          <a:lstStyle/>
          <a:p>
            <a:fld id="{0DB414F3-0116-4343-99EF-F6ADD7AD274A}" type="slidenum">
              <a:rPr lang="ru-RU" smtClean="0"/>
              <a:pPr/>
              <a:t>14</a:t>
            </a:fld>
            <a:endParaRPr lang="ru-RU"/>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Манчестерский код</a:t>
            </a:r>
            <a:endParaRPr lang="ru-RU" dirty="0"/>
          </a:p>
        </p:txBody>
      </p:sp>
      <p:sp>
        <p:nvSpPr>
          <p:cNvPr id="3" name="Содержимое 2"/>
          <p:cNvSpPr>
            <a:spLocks noGrp="1"/>
          </p:cNvSpPr>
          <p:nvPr>
            <p:ph idx="1"/>
          </p:nvPr>
        </p:nvSpPr>
        <p:spPr>
          <a:xfrm>
            <a:off x="457200" y="1371601"/>
            <a:ext cx="8229600" cy="2895599"/>
          </a:xfrm>
        </p:spPr>
        <p:txBody>
          <a:bodyPr>
            <a:normAutofit lnSpcReduction="10000"/>
          </a:bodyPr>
          <a:lstStyle/>
          <a:p>
            <a:pPr marL="0" indent="457200">
              <a:buNone/>
            </a:pPr>
            <a:r>
              <a:rPr lang="ru-RU" dirty="0" smtClean="0"/>
              <a:t>Каждый такт делится на две части. Информация кодируется перепадами потенциала в середине каждого такта.</a:t>
            </a:r>
          </a:p>
          <a:p>
            <a:pPr marL="0" indent="457200">
              <a:buNone/>
            </a:pPr>
            <a:r>
              <a:rPr lang="ru-RU" dirty="0" smtClean="0"/>
              <a:t>Единица кодируется перепадом от низкого уровня сигнала к высокому, а ноль — обратным перепадом. </a:t>
            </a:r>
            <a:endParaRPr lang="en-US" dirty="0" smtClean="0"/>
          </a:p>
        </p:txBody>
      </p:sp>
      <p:sp>
        <p:nvSpPr>
          <p:cNvPr id="5" name="Номер слайда 4"/>
          <p:cNvSpPr>
            <a:spLocks noGrp="1"/>
          </p:cNvSpPr>
          <p:nvPr>
            <p:ph type="sldNum" sz="quarter" idx="12"/>
          </p:nvPr>
        </p:nvSpPr>
        <p:spPr/>
        <p:txBody>
          <a:bodyPr/>
          <a:lstStyle/>
          <a:p>
            <a:fld id="{0DB414F3-0116-4343-99EF-F6ADD7AD274A}" type="slidenum">
              <a:rPr lang="ru-RU" smtClean="0"/>
              <a:pPr/>
              <a:t>15</a:t>
            </a:fld>
            <a:endParaRPr lang="ru-RU"/>
          </a:p>
        </p:txBody>
      </p:sp>
      <p:graphicFrame>
        <p:nvGraphicFramePr>
          <p:cNvPr id="20483" name="Object 3"/>
          <p:cNvGraphicFramePr>
            <a:graphicFrameLocks noChangeAspect="1"/>
          </p:cNvGraphicFramePr>
          <p:nvPr/>
        </p:nvGraphicFramePr>
        <p:xfrm>
          <a:off x="990600" y="4419600"/>
          <a:ext cx="7381308" cy="1981200"/>
        </p:xfrm>
        <a:graphic>
          <a:graphicData uri="http://schemas.openxmlformats.org/presentationml/2006/ole">
            <p:oleObj spid="_x0000_s20483" name="Visio" r:id="rId3" imgW="4376011" imgH="1174481" progId="Visio.Drawing.11">
              <p:embed/>
            </p:oleObj>
          </a:graphicData>
        </a:graphic>
      </p:graphicFrame>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Манчестерский код</a:t>
            </a:r>
            <a:endParaRPr lang="ru-RU" dirty="0"/>
          </a:p>
        </p:txBody>
      </p:sp>
      <p:sp>
        <p:nvSpPr>
          <p:cNvPr id="3" name="Содержимое 2"/>
          <p:cNvSpPr>
            <a:spLocks noGrp="1"/>
          </p:cNvSpPr>
          <p:nvPr>
            <p:ph idx="1"/>
          </p:nvPr>
        </p:nvSpPr>
        <p:spPr/>
        <p:txBody>
          <a:bodyPr>
            <a:normAutofit fontScale="70000" lnSpcReduction="20000"/>
          </a:bodyPr>
          <a:lstStyle/>
          <a:p>
            <a:pPr>
              <a:buNone/>
            </a:pPr>
            <a:r>
              <a:rPr lang="ru-RU" b="1" dirty="0" smtClean="0"/>
              <a:t>Достоинства: </a:t>
            </a:r>
            <a:endParaRPr lang="en-US" b="1" dirty="0" smtClean="0"/>
          </a:p>
          <a:p>
            <a:r>
              <a:rPr lang="ru-RU" dirty="0" smtClean="0"/>
              <a:t>манчестерский код обладает хорошими </a:t>
            </a:r>
            <a:r>
              <a:rPr lang="ru-RU" dirty="0" err="1" smtClean="0"/>
              <a:t>самосинхронизирующими</a:t>
            </a:r>
            <a:r>
              <a:rPr lang="ru-RU" dirty="0" smtClean="0"/>
              <a:t> свойствами;</a:t>
            </a:r>
          </a:p>
          <a:p>
            <a:r>
              <a:rPr lang="ru-RU" dirty="0" smtClean="0"/>
              <a:t>у манчестерского кода нет постоянной составляющей (меняется каждый такт);</a:t>
            </a:r>
          </a:p>
          <a:p>
            <a:r>
              <a:rPr lang="ru-RU" dirty="0" smtClean="0"/>
              <a:t>основная гармоника в худшем случае (при передаче последовательности 1или 0) имеет частоту N Гц, а в лучшем случае (при передаче чередующихся 1 и 0) — N/2 Гц, как и у NRZ;</a:t>
            </a:r>
          </a:p>
          <a:p>
            <a:r>
              <a:rPr lang="ru-RU" dirty="0" smtClean="0"/>
              <a:t>в среднем ширина спектра при манчестерском кодировании в два раза шире чем при NRZ кодировании.</a:t>
            </a:r>
          </a:p>
          <a:p>
            <a:endParaRPr lang="en-US" dirty="0" smtClean="0"/>
          </a:p>
          <a:p>
            <a:pPr>
              <a:buNone/>
            </a:pPr>
            <a:r>
              <a:rPr lang="ru-RU" dirty="0" smtClean="0"/>
              <a:t>Применяется в технологиях </a:t>
            </a:r>
            <a:r>
              <a:rPr lang="ru-RU" dirty="0" err="1" smtClean="0"/>
              <a:t>Ethernet</a:t>
            </a:r>
            <a:r>
              <a:rPr lang="ru-RU" dirty="0" smtClean="0"/>
              <a:t> и </a:t>
            </a:r>
            <a:r>
              <a:rPr lang="ru-RU" dirty="0" err="1" smtClean="0"/>
              <a:t>Token</a:t>
            </a:r>
            <a:r>
              <a:rPr lang="ru-RU" dirty="0" smtClean="0"/>
              <a:t> </a:t>
            </a:r>
            <a:r>
              <a:rPr lang="ru-RU" dirty="0" err="1" smtClean="0"/>
              <a:t>Ring</a:t>
            </a:r>
            <a:r>
              <a:rPr lang="ru-RU" dirty="0" smtClean="0"/>
              <a:t>.</a:t>
            </a:r>
          </a:p>
          <a:p>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16</a:t>
            </a:fld>
            <a:endParaRPr lang="ru-RU"/>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Потенциальный код 2</a:t>
            </a:r>
            <a:r>
              <a:rPr lang="en-US" dirty="0" smtClean="0"/>
              <a:t>B1Q</a:t>
            </a:r>
            <a:endParaRPr lang="ru-RU" dirty="0"/>
          </a:p>
        </p:txBody>
      </p:sp>
      <p:sp>
        <p:nvSpPr>
          <p:cNvPr id="3" name="Содержимое 2"/>
          <p:cNvSpPr>
            <a:spLocks noGrp="1"/>
          </p:cNvSpPr>
          <p:nvPr>
            <p:ph idx="1"/>
          </p:nvPr>
        </p:nvSpPr>
        <p:spPr>
          <a:xfrm>
            <a:off x="457200" y="1371601"/>
            <a:ext cx="8229600" cy="3200400"/>
          </a:xfrm>
        </p:spPr>
        <p:txBody>
          <a:bodyPr>
            <a:normAutofit fontScale="85000" lnSpcReduction="20000"/>
          </a:bodyPr>
          <a:lstStyle/>
          <a:p>
            <a:pPr marL="0" indent="457200">
              <a:buNone/>
            </a:pPr>
            <a:r>
              <a:rPr lang="ru-RU" dirty="0" smtClean="0"/>
              <a:t>Название кода 2B1Q отражает его суть — каждые два бита (2В) передаются за один такт (1) сигналом, имеющим четыре состояния (Q — </a:t>
            </a:r>
            <a:r>
              <a:rPr lang="ru-RU" dirty="0" err="1" smtClean="0"/>
              <a:t>Quadra</a:t>
            </a:r>
            <a:r>
              <a:rPr lang="ru-RU" dirty="0" smtClean="0"/>
              <a:t>). </a:t>
            </a:r>
          </a:p>
          <a:p>
            <a:pPr marL="0" indent="457200">
              <a:buNone/>
            </a:pPr>
            <a:endParaRPr lang="ru-RU" sz="1900" dirty="0" smtClean="0"/>
          </a:p>
          <a:p>
            <a:pPr marL="0" indent="457200"/>
            <a:r>
              <a:rPr lang="ru-RU" dirty="0" smtClean="0"/>
              <a:t>Паре битов 00 соответствует потенциал -2,5 В</a:t>
            </a:r>
          </a:p>
          <a:p>
            <a:pPr marL="0" indent="457200"/>
            <a:r>
              <a:rPr lang="ru-RU" dirty="0" smtClean="0"/>
              <a:t>паре 01 — потенциал -0,833 В</a:t>
            </a:r>
          </a:p>
          <a:p>
            <a:pPr marL="0" indent="457200"/>
            <a:r>
              <a:rPr lang="ru-RU" dirty="0" smtClean="0"/>
              <a:t>паре 11 — потенциал +0,833 В</a:t>
            </a:r>
          </a:p>
          <a:p>
            <a:pPr marL="0" indent="457200"/>
            <a:r>
              <a:rPr lang="ru-RU" dirty="0" smtClean="0"/>
              <a:t>паре 10 — потенциал +2,5 В.</a:t>
            </a:r>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17</a:t>
            </a:fld>
            <a:endParaRPr lang="ru-RU"/>
          </a:p>
        </p:txBody>
      </p:sp>
      <p:graphicFrame>
        <p:nvGraphicFramePr>
          <p:cNvPr id="21507" name="Object 3"/>
          <p:cNvGraphicFramePr>
            <a:graphicFrameLocks noChangeAspect="1"/>
          </p:cNvGraphicFramePr>
          <p:nvPr/>
        </p:nvGraphicFramePr>
        <p:xfrm>
          <a:off x="685800" y="4495800"/>
          <a:ext cx="7391400" cy="2076017"/>
        </p:xfrm>
        <a:graphic>
          <a:graphicData uri="http://schemas.openxmlformats.org/presentationml/2006/ole">
            <p:oleObj spid="_x0000_s21507" name="Visio" r:id="rId3" imgW="4820874" imgH="1354527" progId="Visio.Drawing.11">
              <p:embed/>
            </p:oleObj>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Потенциальный код 2</a:t>
            </a:r>
            <a:r>
              <a:rPr lang="en-US" dirty="0" smtClean="0"/>
              <a:t>B1Q</a:t>
            </a:r>
            <a:endParaRPr lang="ru-RU" dirty="0"/>
          </a:p>
        </p:txBody>
      </p:sp>
      <p:sp>
        <p:nvSpPr>
          <p:cNvPr id="3" name="Содержимое 2"/>
          <p:cNvSpPr>
            <a:spLocks noGrp="1"/>
          </p:cNvSpPr>
          <p:nvPr>
            <p:ph idx="1"/>
          </p:nvPr>
        </p:nvSpPr>
        <p:spPr/>
        <p:txBody>
          <a:bodyPr>
            <a:normAutofit fontScale="92500" lnSpcReduction="10000"/>
          </a:bodyPr>
          <a:lstStyle/>
          <a:p>
            <a:pPr marL="0" indent="457200">
              <a:buNone/>
            </a:pPr>
            <a:r>
              <a:rPr lang="ru-RU" b="1" dirty="0" smtClean="0"/>
              <a:t>Достоинство : </a:t>
            </a:r>
            <a:r>
              <a:rPr lang="ru-RU" dirty="0" smtClean="0"/>
              <a:t>сигнальная скорость у этого метода в два раза ниже, чем у кодов NRZ и AMI, а спектр сигнала в два раза уже. Следовательно с помощью 2B1Q-кода можно по одной и той же линии передавать данные в два раза быстрее.</a:t>
            </a:r>
          </a:p>
          <a:p>
            <a:pPr marL="0" indent="457200">
              <a:buNone/>
            </a:pPr>
            <a:endParaRPr lang="ru-RU" dirty="0" smtClean="0"/>
          </a:p>
          <a:p>
            <a:pPr marL="0" indent="457200">
              <a:buNone/>
            </a:pPr>
            <a:r>
              <a:rPr lang="ru-RU" b="1" dirty="0" smtClean="0"/>
              <a:t>Недостаток: </a:t>
            </a:r>
            <a:r>
              <a:rPr lang="ru-RU" dirty="0" smtClean="0"/>
              <a:t>реализация этого метода требует более мощного передатчика и более сложного приемника, который должен различать четыре уровня.</a:t>
            </a:r>
          </a:p>
          <a:p>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18</a:t>
            </a:fld>
            <a:endParaRPr lang="ru-RU"/>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Избыточный код 4В/5В</a:t>
            </a:r>
            <a:endParaRPr lang="ru-RU" dirty="0"/>
          </a:p>
        </p:txBody>
      </p:sp>
      <p:sp>
        <p:nvSpPr>
          <p:cNvPr id="3" name="Содержимое 2"/>
          <p:cNvSpPr>
            <a:spLocks noGrp="1"/>
          </p:cNvSpPr>
          <p:nvPr>
            <p:ph idx="1"/>
          </p:nvPr>
        </p:nvSpPr>
        <p:spPr/>
        <p:txBody>
          <a:bodyPr>
            <a:normAutofit fontScale="92500" lnSpcReduction="20000"/>
          </a:bodyPr>
          <a:lstStyle/>
          <a:p>
            <a:pPr marL="0" indent="457200">
              <a:buNone/>
            </a:pPr>
            <a:r>
              <a:rPr lang="ru-RU" dirty="0" smtClean="0"/>
              <a:t>Избыточные коды основаны на разбиении исходной последовательности битов на порции, которые часто называют символами. Затем каждый исходный символ заменяется новым с большим количество битов, чем исходный.</a:t>
            </a:r>
          </a:p>
          <a:p>
            <a:pPr marL="0" indent="457200">
              <a:buNone/>
            </a:pPr>
            <a:endParaRPr lang="ru-RU" dirty="0" smtClean="0"/>
          </a:p>
          <a:p>
            <a:pPr marL="0" indent="457200">
              <a:buNone/>
            </a:pPr>
            <a:r>
              <a:rPr lang="ru-RU" dirty="0" smtClean="0"/>
              <a:t>В избыточном коде 4В/5В исходные символы длиной 4 бит заменяются символами длиной 5 бит. Так как результирующие символы содержат избыточные биты, то общее количество битовых комбинаций в них больше, чем в исходных (</a:t>
            </a:r>
            <a:r>
              <a:rPr lang="ru-RU" dirty="0" err="1" smtClean="0"/>
              <a:t>cм</a:t>
            </a:r>
            <a:r>
              <a:rPr lang="ru-RU" dirty="0" smtClean="0"/>
              <a:t>. табл.1).</a:t>
            </a:r>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19</a:t>
            </a:fld>
            <a:endParaRPr lang="ru-RU"/>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Кодирование сигналов</a:t>
            </a:r>
            <a:endParaRPr lang="ru-RU" dirty="0"/>
          </a:p>
        </p:txBody>
      </p:sp>
      <p:sp>
        <p:nvSpPr>
          <p:cNvPr id="3" name="Содержимое 2"/>
          <p:cNvSpPr>
            <a:spLocks noGrp="1"/>
          </p:cNvSpPr>
          <p:nvPr>
            <p:ph idx="1"/>
          </p:nvPr>
        </p:nvSpPr>
        <p:spPr/>
        <p:txBody>
          <a:bodyPr>
            <a:normAutofit fontScale="92500" lnSpcReduction="20000"/>
          </a:bodyPr>
          <a:lstStyle/>
          <a:p>
            <a:pPr marL="0" indent="457200">
              <a:buNone/>
            </a:pPr>
            <a:r>
              <a:rPr lang="ru-RU" dirty="0" smtClean="0"/>
              <a:t>При выборе способа кодирования нужно одновременно стремиться к достижению нескольких целей:</a:t>
            </a:r>
          </a:p>
          <a:p>
            <a:r>
              <a:rPr lang="ru-RU" dirty="0" smtClean="0"/>
              <a:t>минимизировать ширину спектра сигнала, полученного в результате кодирования;</a:t>
            </a:r>
          </a:p>
          <a:p>
            <a:r>
              <a:rPr lang="ru-RU" dirty="0" smtClean="0"/>
              <a:t>обеспечивать синхронизацию между передатчиком и приемником;</a:t>
            </a:r>
          </a:p>
          <a:p>
            <a:r>
              <a:rPr lang="ru-RU" dirty="0" smtClean="0"/>
              <a:t>обеспечивать устойчивость к шумам;</a:t>
            </a:r>
          </a:p>
          <a:p>
            <a:r>
              <a:rPr lang="ru-RU" dirty="0" smtClean="0"/>
              <a:t>обнаруживать и по возможности исправлять битовые ошибки;</a:t>
            </a:r>
          </a:p>
          <a:p>
            <a:r>
              <a:rPr lang="ru-RU" dirty="0" smtClean="0"/>
              <a:t>минимизировать мощность передатчика.</a:t>
            </a:r>
          </a:p>
          <a:p>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2</a:t>
            </a:fld>
            <a:endParaRPr lang="ru-RU"/>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Избыточный код 4В/5В</a:t>
            </a:r>
            <a:endParaRPr lang="ru-RU" dirty="0"/>
          </a:p>
        </p:txBody>
      </p:sp>
      <p:sp>
        <p:nvSpPr>
          <p:cNvPr id="3" name="Содержимое 2"/>
          <p:cNvSpPr>
            <a:spLocks noGrp="1"/>
          </p:cNvSpPr>
          <p:nvPr>
            <p:ph idx="1"/>
          </p:nvPr>
        </p:nvSpPr>
        <p:spPr>
          <a:xfrm>
            <a:off x="457200" y="1371601"/>
            <a:ext cx="8229600" cy="990600"/>
          </a:xfrm>
        </p:spPr>
        <p:txBody>
          <a:bodyPr>
            <a:normAutofit/>
          </a:bodyPr>
          <a:lstStyle/>
          <a:p>
            <a:pPr algn="ctr">
              <a:buNone/>
            </a:pPr>
            <a:r>
              <a:rPr lang="ru-RU" sz="2400" dirty="0" smtClean="0"/>
              <a:t>Таблица </a:t>
            </a:r>
            <a:r>
              <a:rPr lang="ru-RU" sz="2400" dirty="0" smtClean="0"/>
              <a:t>1</a:t>
            </a:r>
            <a:r>
              <a:rPr lang="en-US" sz="2400" dirty="0" smtClean="0"/>
              <a:t> - </a:t>
            </a:r>
            <a:r>
              <a:rPr lang="ru-RU" sz="2400" dirty="0" smtClean="0"/>
              <a:t>соответствие </a:t>
            </a:r>
            <a:r>
              <a:rPr lang="ru-RU" sz="2400" dirty="0" smtClean="0"/>
              <a:t>исходных и результирующих кодов 4В/5В</a:t>
            </a:r>
          </a:p>
          <a:p>
            <a:pPr>
              <a:buNone/>
            </a:pPr>
            <a:endParaRPr lang="ru-RU" dirty="0" smtClean="0"/>
          </a:p>
          <a:p>
            <a:pPr>
              <a:buNone/>
            </a:pPr>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20</a:t>
            </a:fld>
            <a:endParaRPr lang="ru-RU"/>
          </a:p>
        </p:txBody>
      </p:sp>
      <p:graphicFrame>
        <p:nvGraphicFramePr>
          <p:cNvPr id="7" name="Таблица 6"/>
          <p:cNvGraphicFramePr>
            <a:graphicFrameLocks noGrp="1"/>
          </p:cNvGraphicFramePr>
          <p:nvPr/>
        </p:nvGraphicFramePr>
        <p:xfrm>
          <a:off x="1295400" y="2286000"/>
          <a:ext cx="6477000" cy="3891280"/>
        </p:xfrm>
        <a:graphic>
          <a:graphicData uri="http://schemas.openxmlformats.org/drawingml/2006/table">
            <a:tbl>
              <a:tblPr firstRow="1" bandRow="1">
                <a:tableStyleId>{D7AC3CCA-C797-4891-BE02-D94E43425B78}</a:tableStyleId>
              </a:tblPr>
              <a:tblGrid>
                <a:gridCol w="1295400"/>
                <a:gridCol w="2057400"/>
                <a:gridCol w="1219200"/>
                <a:gridCol w="1905000"/>
              </a:tblGrid>
              <a:tr h="406400">
                <a:tc>
                  <a:txBody>
                    <a:bodyPr/>
                    <a:lstStyle/>
                    <a:p>
                      <a:pPr algn="ctr"/>
                      <a:r>
                        <a:rPr lang="ru-RU" sz="1800" kern="1200" dirty="0" smtClean="0"/>
                        <a:t>Исходный код </a:t>
                      </a:r>
                      <a:endParaRPr lang="ru-RU" dirty="0"/>
                    </a:p>
                  </a:txBody>
                  <a:tcPr/>
                </a:tc>
                <a:tc>
                  <a:txBody>
                    <a:bodyPr/>
                    <a:lstStyle/>
                    <a:p>
                      <a:pPr algn="ctr"/>
                      <a:r>
                        <a:rPr lang="ru-RU" sz="1800" kern="1200" dirty="0" smtClean="0"/>
                        <a:t>Результирующий код</a:t>
                      </a:r>
                      <a:endParaRPr lang="ru-RU" dirty="0"/>
                    </a:p>
                  </a:txBody>
                  <a:tcPr/>
                </a:tc>
                <a:tc>
                  <a:txBody>
                    <a:bodyPr/>
                    <a:lstStyle/>
                    <a:p>
                      <a:pPr algn="ctr"/>
                      <a:r>
                        <a:rPr lang="ru-RU" sz="1800" kern="1200" dirty="0" smtClean="0"/>
                        <a:t>Исходный код </a:t>
                      </a:r>
                      <a:endParaRPr lang="ru-RU" dirty="0"/>
                    </a:p>
                  </a:txBody>
                  <a:tcPr/>
                </a:tc>
                <a:tc>
                  <a:txBody>
                    <a:bodyPr/>
                    <a:lstStyle/>
                    <a:p>
                      <a:pPr algn="ctr"/>
                      <a:r>
                        <a:rPr lang="ru-RU" sz="1800" kern="1200" dirty="0" smtClean="0"/>
                        <a:t>Результирующий код</a:t>
                      </a:r>
                      <a:endParaRPr lang="ru-RU" dirty="0"/>
                    </a:p>
                  </a:txBody>
                  <a:tcPr/>
                </a:tc>
              </a:tr>
              <a:tr h="406400">
                <a:tc>
                  <a:txBody>
                    <a:bodyPr/>
                    <a:lstStyle/>
                    <a:p>
                      <a:pPr algn="ctr"/>
                      <a:r>
                        <a:rPr lang="ru-RU" dirty="0" smtClean="0"/>
                        <a:t>0000</a:t>
                      </a:r>
                      <a:endParaRPr lang="ru-RU" dirty="0"/>
                    </a:p>
                  </a:txBody>
                  <a:tcPr/>
                </a:tc>
                <a:tc>
                  <a:txBody>
                    <a:bodyPr/>
                    <a:lstStyle/>
                    <a:p>
                      <a:pPr algn="ctr"/>
                      <a:r>
                        <a:rPr lang="ru-RU" sz="1800" kern="1200" dirty="0" smtClean="0"/>
                        <a:t>11110</a:t>
                      </a:r>
                      <a:endParaRPr lang="ru-RU" dirty="0"/>
                    </a:p>
                  </a:txBody>
                  <a:tcPr/>
                </a:tc>
                <a:tc>
                  <a:txBody>
                    <a:bodyPr/>
                    <a:lstStyle/>
                    <a:p>
                      <a:pPr algn="ctr"/>
                      <a:r>
                        <a:rPr lang="ru-RU" dirty="0" smtClean="0"/>
                        <a:t>1000</a:t>
                      </a:r>
                      <a:endParaRPr lang="ru-RU" dirty="0"/>
                    </a:p>
                  </a:txBody>
                  <a:tcPr/>
                </a:tc>
                <a:tc>
                  <a:txBody>
                    <a:bodyPr/>
                    <a:lstStyle/>
                    <a:p>
                      <a:pPr algn="ctr"/>
                      <a:r>
                        <a:rPr lang="ru-RU" sz="1800" kern="1200" dirty="0" smtClean="0"/>
                        <a:t>10010</a:t>
                      </a:r>
                      <a:endParaRPr lang="ru-RU" dirty="0"/>
                    </a:p>
                  </a:txBody>
                  <a:tcPr/>
                </a:tc>
              </a:tr>
              <a:tr h="406400">
                <a:tc>
                  <a:txBody>
                    <a:bodyPr/>
                    <a:lstStyle/>
                    <a:p>
                      <a:pPr algn="ctr"/>
                      <a:r>
                        <a:rPr lang="ru-RU" dirty="0" smtClean="0"/>
                        <a:t>0001</a:t>
                      </a:r>
                      <a:endParaRPr lang="ru-RU" dirty="0"/>
                    </a:p>
                  </a:txBody>
                  <a:tcPr/>
                </a:tc>
                <a:tc>
                  <a:txBody>
                    <a:bodyPr/>
                    <a:lstStyle/>
                    <a:p>
                      <a:pPr algn="ctr"/>
                      <a:r>
                        <a:rPr lang="ru-RU" sz="1800" kern="1200" dirty="0" smtClean="0"/>
                        <a:t>01001</a:t>
                      </a:r>
                      <a:endParaRPr lang="ru-RU" dirty="0"/>
                    </a:p>
                  </a:txBody>
                  <a:tcPr/>
                </a:tc>
                <a:tc>
                  <a:txBody>
                    <a:bodyPr/>
                    <a:lstStyle/>
                    <a:p>
                      <a:pPr algn="ctr"/>
                      <a:r>
                        <a:rPr lang="ru-RU" dirty="0" smtClean="0"/>
                        <a:t>1001</a:t>
                      </a:r>
                      <a:endParaRPr lang="ru-RU" dirty="0"/>
                    </a:p>
                  </a:txBody>
                  <a:tcPr/>
                </a:tc>
                <a:tc>
                  <a:txBody>
                    <a:bodyPr/>
                    <a:lstStyle/>
                    <a:p>
                      <a:pPr algn="ctr"/>
                      <a:r>
                        <a:rPr lang="ru-RU" sz="1800" kern="1200" dirty="0" smtClean="0"/>
                        <a:t>10011</a:t>
                      </a:r>
                      <a:endParaRPr lang="ru-RU" dirty="0"/>
                    </a:p>
                  </a:txBody>
                  <a:tcPr/>
                </a:tc>
              </a:tr>
              <a:tr h="406400">
                <a:tc>
                  <a:txBody>
                    <a:bodyPr/>
                    <a:lstStyle/>
                    <a:p>
                      <a:pPr algn="ctr"/>
                      <a:r>
                        <a:rPr lang="ru-RU" dirty="0" smtClean="0"/>
                        <a:t>0010</a:t>
                      </a:r>
                      <a:endParaRPr lang="ru-RU" dirty="0"/>
                    </a:p>
                  </a:txBody>
                  <a:tcPr/>
                </a:tc>
                <a:tc>
                  <a:txBody>
                    <a:bodyPr/>
                    <a:lstStyle/>
                    <a:p>
                      <a:pPr algn="ctr"/>
                      <a:r>
                        <a:rPr lang="ru-RU" sz="1800" kern="1200" dirty="0" smtClean="0"/>
                        <a:t>10100</a:t>
                      </a:r>
                      <a:endParaRPr lang="ru-RU" dirty="0"/>
                    </a:p>
                  </a:txBody>
                  <a:tcPr/>
                </a:tc>
                <a:tc>
                  <a:txBody>
                    <a:bodyPr/>
                    <a:lstStyle/>
                    <a:p>
                      <a:pPr algn="ctr"/>
                      <a:r>
                        <a:rPr lang="ru-RU" dirty="0" smtClean="0"/>
                        <a:t>1010</a:t>
                      </a:r>
                      <a:endParaRPr lang="ru-RU" dirty="0"/>
                    </a:p>
                  </a:txBody>
                  <a:tcPr/>
                </a:tc>
                <a:tc>
                  <a:txBody>
                    <a:bodyPr/>
                    <a:lstStyle/>
                    <a:p>
                      <a:pPr algn="ctr"/>
                      <a:r>
                        <a:rPr lang="ru-RU" sz="1800" kern="1200" dirty="0" smtClean="0"/>
                        <a:t>10110</a:t>
                      </a:r>
                      <a:endParaRPr lang="ru-RU" dirty="0"/>
                    </a:p>
                  </a:txBody>
                  <a:tcPr/>
                </a:tc>
              </a:tr>
              <a:tr h="406400">
                <a:tc>
                  <a:txBody>
                    <a:bodyPr/>
                    <a:lstStyle/>
                    <a:p>
                      <a:pPr algn="ctr"/>
                      <a:r>
                        <a:rPr lang="ru-RU" dirty="0" smtClean="0"/>
                        <a:t>0011</a:t>
                      </a:r>
                      <a:endParaRPr lang="ru-RU" dirty="0"/>
                    </a:p>
                  </a:txBody>
                  <a:tcPr/>
                </a:tc>
                <a:tc>
                  <a:txBody>
                    <a:bodyPr/>
                    <a:lstStyle/>
                    <a:p>
                      <a:pPr algn="ctr"/>
                      <a:r>
                        <a:rPr lang="ru-RU" sz="1800" kern="1200" dirty="0" smtClean="0"/>
                        <a:t>10101</a:t>
                      </a:r>
                      <a:endParaRPr lang="ru-RU" dirty="0"/>
                    </a:p>
                  </a:txBody>
                  <a:tcPr/>
                </a:tc>
                <a:tc>
                  <a:txBody>
                    <a:bodyPr/>
                    <a:lstStyle/>
                    <a:p>
                      <a:pPr algn="ctr"/>
                      <a:r>
                        <a:rPr lang="ru-RU" dirty="0" smtClean="0"/>
                        <a:t>1011</a:t>
                      </a:r>
                      <a:endParaRPr lang="ru-RU" dirty="0"/>
                    </a:p>
                  </a:txBody>
                  <a:tcPr/>
                </a:tc>
                <a:tc>
                  <a:txBody>
                    <a:bodyPr/>
                    <a:lstStyle/>
                    <a:p>
                      <a:pPr algn="ctr"/>
                      <a:r>
                        <a:rPr lang="ru-RU" sz="1800" kern="1200" dirty="0" smtClean="0"/>
                        <a:t>10111</a:t>
                      </a:r>
                      <a:endParaRPr lang="ru-RU" dirty="0"/>
                    </a:p>
                  </a:txBody>
                  <a:tcPr/>
                </a:tc>
              </a:tr>
              <a:tr h="406400">
                <a:tc>
                  <a:txBody>
                    <a:bodyPr/>
                    <a:lstStyle/>
                    <a:p>
                      <a:pPr algn="ctr"/>
                      <a:r>
                        <a:rPr lang="ru-RU" dirty="0" smtClean="0"/>
                        <a:t>0100</a:t>
                      </a:r>
                      <a:endParaRPr lang="ru-RU" dirty="0"/>
                    </a:p>
                  </a:txBody>
                  <a:tcPr/>
                </a:tc>
                <a:tc>
                  <a:txBody>
                    <a:bodyPr/>
                    <a:lstStyle/>
                    <a:p>
                      <a:pPr algn="ctr"/>
                      <a:r>
                        <a:rPr lang="ru-RU" sz="1800" kern="1200" dirty="0" smtClean="0"/>
                        <a:t>01010</a:t>
                      </a:r>
                      <a:endParaRPr lang="ru-RU" dirty="0"/>
                    </a:p>
                  </a:txBody>
                  <a:tcPr/>
                </a:tc>
                <a:tc>
                  <a:txBody>
                    <a:bodyPr/>
                    <a:lstStyle/>
                    <a:p>
                      <a:pPr algn="ctr"/>
                      <a:r>
                        <a:rPr lang="ru-RU" dirty="0" smtClean="0"/>
                        <a:t>1100</a:t>
                      </a:r>
                      <a:endParaRPr lang="ru-RU" dirty="0"/>
                    </a:p>
                  </a:txBody>
                  <a:tcPr/>
                </a:tc>
                <a:tc>
                  <a:txBody>
                    <a:bodyPr/>
                    <a:lstStyle/>
                    <a:p>
                      <a:pPr algn="ctr"/>
                      <a:r>
                        <a:rPr lang="ru-RU" sz="1800" kern="1200" dirty="0" smtClean="0"/>
                        <a:t>11010</a:t>
                      </a:r>
                      <a:endParaRPr lang="ru-RU" dirty="0"/>
                    </a:p>
                  </a:txBody>
                  <a:tcPr/>
                </a:tc>
              </a:tr>
              <a:tr h="406400">
                <a:tc>
                  <a:txBody>
                    <a:bodyPr/>
                    <a:lstStyle/>
                    <a:p>
                      <a:pPr algn="ctr"/>
                      <a:r>
                        <a:rPr lang="ru-RU" dirty="0" smtClean="0"/>
                        <a:t>0101</a:t>
                      </a:r>
                      <a:endParaRPr lang="ru-RU" dirty="0"/>
                    </a:p>
                  </a:txBody>
                  <a:tcPr/>
                </a:tc>
                <a:tc>
                  <a:txBody>
                    <a:bodyPr/>
                    <a:lstStyle/>
                    <a:p>
                      <a:pPr algn="ctr"/>
                      <a:r>
                        <a:rPr lang="ru-RU" sz="1800" kern="1200" dirty="0" smtClean="0"/>
                        <a:t>01011</a:t>
                      </a:r>
                      <a:endParaRPr lang="ru-RU" dirty="0"/>
                    </a:p>
                  </a:txBody>
                  <a:tcPr/>
                </a:tc>
                <a:tc>
                  <a:txBody>
                    <a:bodyPr/>
                    <a:lstStyle/>
                    <a:p>
                      <a:pPr algn="ctr"/>
                      <a:r>
                        <a:rPr lang="ru-RU" dirty="0" smtClean="0"/>
                        <a:t>1101</a:t>
                      </a:r>
                      <a:endParaRPr lang="ru-RU" dirty="0"/>
                    </a:p>
                  </a:txBody>
                  <a:tcPr/>
                </a:tc>
                <a:tc>
                  <a:txBody>
                    <a:bodyPr/>
                    <a:lstStyle/>
                    <a:p>
                      <a:pPr algn="ctr"/>
                      <a:r>
                        <a:rPr lang="ru-RU" sz="1800" kern="1200" dirty="0" smtClean="0"/>
                        <a:t>11011</a:t>
                      </a:r>
                      <a:endParaRPr lang="ru-RU" dirty="0"/>
                    </a:p>
                  </a:txBody>
                  <a:tcPr/>
                </a:tc>
              </a:tr>
              <a:tr h="406400">
                <a:tc>
                  <a:txBody>
                    <a:bodyPr/>
                    <a:lstStyle/>
                    <a:p>
                      <a:pPr algn="ctr"/>
                      <a:r>
                        <a:rPr lang="ru-RU" dirty="0" smtClean="0"/>
                        <a:t>0110</a:t>
                      </a:r>
                      <a:endParaRPr lang="ru-RU" dirty="0"/>
                    </a:p>
                  </a:txBody>
                  <a:tcPr/>
                </a:tc>
                <a:tc>
                  <a:txBody>
                    <a:bodyPr/>
                    <a:lstStyle/>
                    <a:p>
                      <a:pPr algn="ctr"/>
                      <a:r>
                        <a:rPr lang="ru-RU" sz="1800" kern="1200" dirty="0" smtClean="0"/>
                        <a:t>01110</a:t>
                      </a:r>
                      <a:endParaRPr lang="ru-RU" dirty="0"/>
                    </a:p>
                  </a:txBody>
                  <a:tcPr/>
                </a:tc>
                <a:tc>
                  <a:txBody>
                    <a:bodyPr/>
                    <a:lstStyle/>
                    <a:p>
                      <a:pPr algn="ctr"/>
                      <a:r>
                        <a:rPr lang="ru-RU" dirty="0" smtClean="0"/>
                        <a:t>1110</a:t>
                      </a:r>
                      <a:endParaRPr lang="ru-RU" dirty="0"/>
                    </a:p>
                  </a:txBody>
                  <a:tcPr/>
                </a:tc>
                <a:tc>
                  <a:txBody>
                    <a:bodyPr/>
                    <a:lstStyle/>
                    <a:p>
                      <a:pPr algn="ctr"/>
                      <a:r>
                        <a:rPr lang="ru-RU" sz="1800" kern="1200" dirty="0" smtClean="0"/>
                        <a:t>11100</a:t>
                      </a:r>
                      <a:endParaRPr lang="ru-RU" dirty="0"/>
                    </a:p>
                  </a:txBody>
                  <a:tcPr/>
                </a:tc>
              </a:tr>
              <a:tr h="406400">
                <a:tc>
                  <a:txBody>
                    <a:bodyPr/>
                    <a:lstStyle/>
                    <a:p>
                      <a:pPr algn="ctr"/>
                      <a:r>
                        <a:rPr lang="ru-RU" dirty="0" smtClean="0"/>
                        <a:t>0111</a:t>
                      </a:r>
                      <a:endParaRPr lang="ru-RU" dirty="0"/>
                    </a:p>
                  </a:txBody>
                  <a:tcPr/>
                </a:tc>
                <a:tc>
                  <a:txBody>
                    <a:bodyPr/>
                    <a:lstStyle/>
                    <a:p>
                      <a:pPr algn="ctr"/>
                      <a:r>
                        <a:rPr lang="ru-RU" sz="1800" kern="1200" dirty="0" smtClean="0"/>
                        <a:t>01111</a:t>
                      </a:r>
                      <a:endParaRPr lang="ru-RU" dirty="0"/>
                    </a:p>
                  </a:txBody>
                  <a:tcPr/>
                </a:tc>
                <a:tc>
                  <a:txBody>
                    <a:bodyPr/>
                    <a:lstStyle/>
                    <a:p>
                      <a:pPr algn="ctr"/>
                      <a:r>
                        <a:rPr lang="ru-RU" dirty="0" smtClean="0"/>
                        <a:t>1111</a:t>
                      </a:r>
                      <a:endParaRPr lang="ru-RU" dirty="0"/>
                    </a:p>
                  </a:txBody>
                  <a:tcPr/>
                </a:tc>
                <a:tc>
                  <a:txBody>
                    <a:bodyPr/>
                    <a:lstStyle/>
                    <a:p>
                      <a:pPr algn="ctr"/>
                      <a:r>
                        <a:rPr lang="ru-RU" sz="1800" kern="1200" dirty="0" smtClean="0"/>
                        <a:t>11101</a:t>
                      </a:r>
                      <a:endParaRPr lang="ru-RU"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Скремблирование</a:t>
            </a:r>
            <a:endParaRPr lang="ru-RU" dirty="0"/>
          </a:p>
        </p:txBody>
      </p:sp>
      <p:sp>
        <p:nvSpPr>
          <p:cNvPr id="3" name="Содержимое 2"/>
          <p:cNvSpPr>
            <a:spLocks noGrp="1"/>
          </p:cNvSpPr>
          <p:nvPr>
            <p:ph idx="1"/>
          </p:nvPr>
        </p:nvSpPr>
        <p:spPr>
          <a:xfrm>
            <a:off x="457200" y="1371600"/>
            <a:ext cx="8229600" cy="5029200"/>
          </a:xfrm>
        </p:spPr>
        <p:txBody>
          <a:bodyPr>
            <a:noAutofit/>
          </a:bodyPr>
          <a:lstStyle/>
          <a:p>
            <a:pPr marL="0" indent="457200">
              <a:buNone/>
            </a:pPr>
            <a:r>
              <a:rPr lang="ru-RU" sz="2200" b="1" dirty="0" smtClean="0"/>
              <a:t>Скремблирование </a:t>
            </a:r>
            <a:r>
              <a:rPr lang="ru-RU" sz="2200" dirty="0" smtClean="0"/>
              <a:t>заключается в побитном вычислении результирующего кода на основании битов исходного кода и полученных в предыдущих тактах битов результирующего кода. </a:t>
            </a:r>
            <a:endParaRPr lang="en-US" sz="2200" dirty="0" smtClean="0"/>
          </a:p>
          <a:p>
            <a:pPr marL="0" indent="457200">
              <a:buNone/>
            </a:pPr>
            <a:r>
              <a:rPr lang="ru-RU" sz="2200" dirty="0" smtClean="0"/>
              <a:t>Например, </a:t>
            </a:r>
            <a:r>
              <a:rPr lang="ru-RU" sz="2200" dirty="0" err="1" smtClean="0"/>
              <a:t>скрэмблер</a:t>
            </a:r>
            <a:r>
              <a:rPr lang="ru-RU" sz="2200" dirty="0" smtClean="0"/>
              <a:t> может реализовывать следующее соотношение:</a:t>
            </a:r>
          </a:p>
          <a:p>
            <a:pPr marL="0" indent="0" algn="ctr">
              <a:buNone/>
            </a:pPr>
            <a:r>
              <a:rPr lang="ru-RU" sz="2200" b="1" dirty="0" err="1" smtClean="0"/>
              <a:t>В</a:t>
            </a:r>
            <a:r>
              <a:rPr lang="ru-RU" sz="2200" b="1" baseline="-25000" dirty="0" err="1" smtClean="0"/>
              <a:t>i</a:t>
            </a:r>
            <a:r>
              <a:rPr lang="ru-RU" sz="2200" b="1" dirty="0" smtClean="0"/>
              <a:t> = </a:t>
            </a:r>
            <a:r>
              <a:rPr lang="ru-RU" sz="2200" b="1" dirty="0" err="1" smtClean="0"/>
              <a:t>A</a:t>
            </a:r>
            <a:r>
              <a:rPr lang="ru-RU" sz="2200" b="1" baseline="-25000" dirty="0" err="1" smtClean="0"/>
              <a:t>i</a:t>
            </a:r>
            <a:r>
              <a:rPr lang="ru-RU" sz="2200" b="1" dirty="0" smtClean="0"/>
              <a:t>  B</a:t>
            </a:r>
            <a:r>
              <a:rPr lang="ru-RU" sz="2200" b="1" baseline="-25000" dirty="0" smtClean="0"/>
              <a:t>i-3</a:t>
            </a:r>
            <a:r>
              <a:rPr lang="ru-RU" sz="2200" b="1" dirty="0" smtClean="0"/>
              <a:t> B</a:t>
            </a:r>
            <a:r>
              <a:rPr lang="ru-RU" sz="2200" b="1" baseline="-25000" dirty="0" smtClean="0"/>
              <a:t>i-5</a:t>
            </a:r>
            <a:endParaRPr lang="ru-RU" sz="2200" dirty="0" smtClean="0"/>
          </a:p>
          <a:p>
            <a:pPr marL="0" indent="457200">
              <a:buNone/>
            </a:pPr>
            <a:r>
              <a:rPr lang="ru-RU" sz="2200" dirty="0" smtClean="0"/>
              <a:t>где </a:t>
            </a:r>
            <a:r>
              <a:rPr lang="ru-RU" sz="2200" dirty="0" err="1" smtClean="0"/>
              <a:t>B</a:t>
            </a:r>
            <a:r>
              <a:rPr lang="ru-RU" sz="2200" baseline="-25000" dirty="0" err="1" smtClean="0"/>
              <a:t>i</a:t>
            </a:r>
            <a:r>
              <a:rPr lang="ru-RU" sz="2200" dirty="0" smtClean="0"/>
              <a:t> — двоичная цифра результирующего кода, полученная на </a:t>
            </a:r>
            <a:r>
              <a:rPr lang="en-US" sz="2200" dirty="0" err="1" smtClean="0"/>
              <a:t>i</a:t>
            </a:r>
            <a:r>
              <a:rPr lang="ru-RU" sz="2200" dirty="0" smtClean="0"/>
              <a:t>-м такте работы </a:t>
            </a:r>
            <a:r>
              <a:rPr lang="ru-RU" sz="2200" dirty="0" err="1" smtClean="0"/>
              <a:t>скрэмблера</a:t>
            </a:r>
            <a:r>
              <a:rPr lang="ru-RU" sz="2200" dirty="0" smtClean="0"/>
              <a:t>, </a:t>
            </a:r>
            <a:r>
              <a:rPr lang="ru-RU" sz="2200" b="1" dirty="0" err="1" smtClean="0"/>
              <a:t>A</a:t>
            </a:r>
            <a:r>
              <a:rPr lang="ru-RU" sz="2200" b="1" baseline="-25000" dirty="0" err="1" smtClean="0"/>
              <a:t>i</a:t>
            </a:r>
            <a:r>
              <a:rPr lang="ru-RU" sz="2200" dirty="0" smtClean="0"/>
              <a:t> — двоичная цифра исходного кода, поступающая на </a:t>
            </a:r>
            <a:r>
              <a:rPr lang="en-US" sz="2200" dirty="0" err="1" smtClean="0"/>
              <a:t>i</a:t>
            </a:r>
            <a:r>
              <a:rPr lang="ru-RU" sz="2200" dirty="0" smtClean="0"/>
              <a:t>-м такте на вход </a:t>
            </a:r>
            <a:r>
              <a:rPr lang="ru-RU" sz="2200" dirty="0" err="1" smtClean="0"/>
              <a:t>скрэмблера</a:t>
            </a:r>
            <a:r>
              <a:rPr lang="ru-RU" sz="2200" dirty="0" smtClean="0"/>
              <a:t>, </a:t>
            </a:r>
            <a:r>
              <a:rPr lang="ru-RU" sz="2200" b="1" dirty="0" smtClean="0"/>
              <a:t>B</a:t>
            </a:r>
            <a:r>
              <a:rPr lang="ru-RU" sz="2200" b="1" baseline="-25000" dirty="0" smtClean="0"/>
              <a:t>i-3</a:t>
            </a:r>
            <a:r>
              <a:rPr lang="ru-RU" sz="2200" dirty="0" smtClean="0"/>
              <a:t> и </a:t>
            </a:r>
            <a:r>
              <a:rPr lang="ru-RU" sz="2200" b="1" dirty="0" smtClean="0"/>
              <a:t>B</a:t>
            </a:r>
            <a:r>
              <a:rPr lang="ru-RU" sz="2200" b="1" baseline="-25000" dirty="0" smtClean="0"/>
              <a:t>i-5</a:t>
            </a:r>
            <a:r>
              <a:rPr lang="ru-RU" sz="2200" dirty="0" smtClean="0"/>
              <a:t> — двоичные цифры результирующего кода, полученные на предыдущих тактах работы </a:t>
            </a:r>
            <a:r>
              <a:rPr lang="ru-RU" sz="2200" dirty="0" err="1" smtClean="0"/>
              <a:t>скрэмблера</a:t>
            </a:r>
            <a:r>
              <a:rPr lang="ru-RU" sz="2200" dirty="0" smtClean="0"/>
              <a:t> (соответственно на 3 и на 5 тактов ранее текущего такта) и объединенные операцией исключающего ИЛИ (сложение по модулю 2).</a:t>
            </a:r>
          </a:p>
        </p:txBody>
      </p:sp>
      <p:sp>
        <p:nvSpPr>
          <p:cNvPr id="5" name="Номер слайда 4"/>
          <p:cNvSpPr>
            <a:spLocks noGrp="1"/>
          </p:cNvSpPr>
          <p:nvPr>
            <p:ph type="sldNum" sz="quarter" idx="12"/>
          </p:nvPr>
        </p:nvSpPr>
        <p:spPr/>
        <p:txBody>
          <a:bodyPr/>
          <a:lstStyle/>
          <a:p>
            <a:fld id="{0DB414F3-0116-4343-99EF-F6ADD7AD274A}" type="slidenum">
              <a:rPr lang="ru-RU" smtClean="0"/>
              <a:pPr/>
              <a:t>21</a:t>
            </a:fld>
            <a:endParaRPr lang="ru-RU"/>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Скремблирование</a:t>
            </a:r>
            <a:endParaRPr lang="ru-RU" dirty="0"/>
          </a:p>
        </p:txBody>
      </p:sp>
      <p:sp>
        <p:nvSpPr>
          <p:cNvPr id="3" name="Содержимое 2"/>
          <p:cNvSpPr>
            <a:spLocks noGrp="1"/>
          </p:cNvSpPr>
          <p:nvPr>
            <p:ph idx="1"/>
          </p:nvPr>
        </p:nvSpPr>
        <p:spPr>
          <a:xfrm>
            <a:off x="457200" y="1371600"/>
            <a:ext cx="5638800" cy="4754563"/>
          </a:xfrm>
        </p:spPr>
        <p:txBody>
          <a:bodyPr/>
          <a:lstStyle/>
          <a:p>
            <a:pPr marL="0" indent="457200">
              <a:buNone/>
            </a:pPr>
            <a:r>
              <a:rPr lang="ru-RU" dirty="0" smtClean="0"/>
              <a:t>Таким образом, на выходе </a:t>
            </a:r>
            <a:r>
              <a:rPr lang="ru-RU" dirty="0" err="1" smtClean="0"/>
              <a:t>скрэмблера</a:t>
            </a:r>
            <a:r>
              <a:rPr lang="ru-RU" dirty="0" smtClean="0"/>
              <a:t> появится код 110001101111, в котором нет последовательности из шести нулей, присутствовавшей в исходном коде.</a:t>
            </a:r>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22</a:t>
            </a:fld>
            <a:endParaRPr lang="ru-RU"/>
          </a:p>
        </p:txBody>
      </p:sp>
      <p:sp>
        <p:nvSpPr>
          <p:cNvPr id="6" name="TextBox 5"/>
          <p:cNvSpPr txBox="1"/>
          <p:nvPr/>
        </p:nvSpPr>
        <p:spPr>
          <a:xfrm>
            <a:off x="5943600" y="1600200"/>
            <a:ext cx="2971800" cy="4493538"/>
          </a:xfrm>
          <a:prstGeom prst="rect">
            <a:avLst/>
          </a:prstGeom>
          <a:noFill/>
        </p:spPr>
        <p:txBody>
          <a:bodyPr wrap="square" rtlCol="0">
            <a:spAutoFit/>
          </a:bodyPr>
          <a:lstStyle/>
          <a:p>
            <a:r>
              <a:rPr lang="ru-RU" sz="2200" dirty="0" smtClean="0"/>
              <a:t>В</a:t>
            </a:r>
            <a:r>
              <a:rPr lang="ru-RU" sz="2200" baseline="-25000" dirty="0" smtClean="0"/>
              <a:t>1</a:t>
            </a:r>
            <a:r>
              <a:rPr lang="ru-RU" sz="2200" dirty="0" smtClean="0"/>
              <a:t> = А</a:t>
            </a:r>
            <a:r>
              <a:rPr lang="ru-RU" sz="2200" baseline="-25000" dirty="0" smtClean="0"/>
              <a:t>1</a:t>
            </a:r>
            <a:r>
              <a:rPr lang="ru-RU" sz="2200" dirty="0" smtClean="0"/>
              <a:t> = 1</a:t>
            </a:r>
          </a:p>
          <a:p>
            <a:r>
              <a:rPr lang="ru-RU" sz="2200" dirty="0" smtClean="0"/>
              <a:t>В</a:t>
            </a:r>
            <a:r>
              <a:rPr lang="ru-RU" sz="2200" baseline="-25000" dirty="0" smtClean="0"/>
              <a:t>2</a:t>
            </a:r>
            <a:r>
              <a:rPr lang="ru-RU" sz="2200" dirty="0" smtClean="0"/>
              <a:t> </a:t>
            </a:r>
            <a:r>
              <a:rPr lang="ru-RU" sz="2200" dirty="0" smtClean="0"/>
              <a:t>= </a:t>
            </a:r>
            <a:r>
              <a:rPr lang="ru-RU" sz="2200" dirty="0" smtClean="0"/>
              <a:t>А</a:t>
            </a:r>
            <a:r>
              <a:rPr lang="ru-RU" sz="2200" baseline="-25000" dirty="0" smtClean="0"/>
              <a:t>2</a:t>
            </a:r>
            <a:r>
              <a:rPr lang="ru-RU" sz="2200" dirty="0" smtClean="0"/>
              <a:t> </a:t>
            </a:r>
            <a:r>
              <a:rPr lang="ru-RU" sz="2200" dirty="0" smtClean="0"/>
              <a:t>= 1</a:t>
            </a:r>
          </a:p>
          <a:p>
            <a:r>
              <a:rPr lang="ru-RU" sz="2200" dirty="0" smtClean="0"/>
              <a:t>В</a:t>
            </a:r>
            <a:r>
              <a:rPr lang="ru-RU" sz="2200" baseline="-25000" dirty="0" smtClean="0"/>
              <a:t>3</a:t>
            </a:r>
            <a:r>
              <a:rPr lang="ru-RU" sz="2200" dirty="0" smtClean="0"/>
              <a:t> </a:t>
            </a:r>
            <a:r>
              <a:rPr lang="ru-RU" sz="2200" dirty="0" smtClean="0"/>
              <a:t>= </a:t>
            </a:r>
            <a:r>
              <a:rPr lang="ru-RU" sz="2200" dirty="0" smtClean="0"/>
              <a:t>А</a:t>
            </a:r>
            <a:r>
              <a:rPr lang="ru-RU" sz="2200" baseline="-25000" dirty="0" smtClean="0"/>
              <a:t>3</a:t>
            </a:r>
            <a:r>
              <a:rPr lang="ru-RU" sz="2200" dirty="0" smtClean="0"/>
              <a:t> </a:t>
            </a:r>
            <a:r>
              <a:rPr lang="ru-RU" sz="2200" dirty="0" smtClean="0"/>
              <a:t>= </a:t>
            </a:r>
            <a:r>
              <a:rPr lang="ru-RU" sz="2200" dirty="0" smtClean="0"/>
              <a:t>0</a:t>
            </a:r>
            <a:endParaRPr lang="ru-RU" sz="2200" dirty="0" smtClean="0"/>
          </a:p>
          <a:p>
            <a:r>
              <a:rPr lang="ru-RU" sz="2200" dirty="0" smtClean="0"/>
              <a:t>В</a:t>
            </a:r>
            <a:r>
              <a:rPr lang="ru-RU" sz="2200" baseline="-25000" dirty="0" smtClean="0"/>
              <a:t>4</a:t>
            </a:r>
            <a:r>
              <a:rPr lang="ru-RU" sz="2200" dirty="0" smtClean="0"/>
              <a:t> </a:t>
            </a:r>
            <a:r>
              <a:rPr lang="ru-RU" sz="2200" dirty="0" smtClean="0"/>
              <a:t>= </a:t>
            </a:r>
            <a:r>
              <a:rPr lang="ru-RU" sz="2200" dirty="0" smtClean="0"/>
              <a:t>А</a:t>
            </a:r>
            <a:r>
              <a:rPr lang="ru-RU" sz="2200" baseline="-25000" dirty="0" smtClean="0"/>
              <a:t>4</a:t>
            </a:r>
            <a:r>
              <a:rPr lang="ru-RU" sz="2200" dirty="0" smtClean="0"/>
              <a:t> В</a:t>
            </a:r>
            <a:r>
              <a:rPr lang="ru-RU" sz="2200" baseline="-25000" dirty="0" smtClean="0"/>
              <a:t>1</a:t>
            </a:r>
            <a:r>
              <a:rPr lang="ru-RU" sz="2200" dirty="0" smtClean="0"/>
              <a:t> </a:t>
            </a:r>
            <a:r>
              <a:rPr lang="ru-RU" sz="2200" dirty="0" smtClean="0"/>
              <a:t>= </a:t>
            </a:r>
            <a:r>
              <a:rPr lang="ru-RU" sz="2200" dirty="0" smtClean="0"/>
              <a:t>1 1 = 0</a:t>
            </a:r>
            <a:endParaRPr lang="ru-RU" sz="2200" dirty="0" smtClean="0"/>
          </a:p>
          <a:p>
            <a:r>
              <a:rPr lang="ru-RU" sz="2200" dirty="0" smtClean="0"/>
              <a:t>В</a:t>
            </a:r>
            <a:r>
              <a:rPr lang="ru-RU" sz="2200" baseline="-25000" dirty="0" smtClean="0"/>
              <a:t>5</a:t>
            </a:r>
            <a:r>
              <a:rPr lang="ru-RU" sz="2200" dirty="0" smtClean="0"/>
              <a:t> </a:t>
            </a:r>
            <a:r>
              <a:rPr lang="ru-RU" sz="2200" dirty="0" smtClean="0"/>
              <a:t>= </a:t>
            </a:r>
            <a:r>
              <a:rPr lang="ru-RU" sz="2200" dirty="0" smtClean="0"/>
              <a:t>А</a:t>
            </a:r>
            <a:r>
              <a:rPr lang="ru-RU" sz="2200" baseline="-25000" dirty="0" smtClean="0"/>
              <a:t>5</a:t>
            </a:r>
            <a:r>
              <a:rPr lang="ru-RU" sz="2200" dirty="0" smtClean="0"/>
              <a:t> В</a:t>
            </a:r>
            <a:r>
              <a:rPr lang="ru-RU" sz="2200" baseline="-25000" dirty="0" smtClean="0"/>
              <a:t>2</a:t>
            </a:r>
            <a:r>
              <a:rPr lang="ru-RU" sz="2200" dirty="0" smtClean="0"/>
              <a:t> </a:t>
            </a:r>
            <a:r>
              <a:rPr lang="ru-RU" sz="2200" dirty="0" smtClean="0"/>
              <a:t>= </a:t>
            </a:r>
            <a:r>
              <a:rPr lang="ru-RU" sz="2200" dirty="0" smtClean="0"/>
              <a:t>1 1 = 0</a:t>
            </a:r>
            <a:endParaRPr lang="ru-RU" sz="2200" dirty="0" smtClean="0"/>
          </a:p>
          <a:p>
            <a:r>
              <a:rPr lang="ru-RU" sz="2200" dirty="0" smtClean="0"/>
              <a:t>В</a:t>
            </a:r>
            <a:r>
              <a:rPr lang="ru-RU" sz="2200" baseline="-25000" dirty="0" smtClean="0"/>
              <a:t>6</a:t>
            </a:r>
            <a:r>
              <a:rPr lang="ru-RU" sz="2200" dirty="0" smtClean="0"/>
              <a:t> </a:t>
            </a:r>
            <a:r>
              <a:rPr lang="ru-RU" sz="2200" dirty="0" smtClean="0"/>
              <a:t>= </a:t>
            </a:r>
            <a:r>
              <a:rPr lang="ru-RU" sz="2200" dirty="0" smtClean="0"/>
              <a:t>А</a:t>
            </a:r>
            <a:r>
              <a:rPr lang="ru-RU" sz="2200" baseline="-25000" dirty="0" smtClean="0"/>
              <a:t>6</a:t>
            </a:r>
            <a:r>
              <a:rPr lang="ru-RU" sz="2200" dirty="0" smtClean="0"/>
              <a:t> В</a:t>
            </a:r>
            <a:r>
              <a:rPr lang="ru-RU" sz="2200" baseline="-25000" dirty="0" smtClean="0"/>
              <a:t>3 </a:t>
            </a:r>
            <a:r>
              <a:rPr lang="ru-RU" sz="2200" dirty="0" smtClean="0"/>
              <a:t>В</a:t>
            </a:r>
            <a:r>
              <a:rPr lang="ru-RU" sz="2200" baseline="-25000" dirty="0" smtClean="0"/>
              <a:t>1</a:t>
            </a:r>
            <a:r>
              <a:rPr lang="ru-RU" sz="2200" dirty="0" smtClean="0"/>
              <a:t> = 0 0 1 = 1</a:t>
            </a:r>
            <a:endParaRPr lang="ru-RU" sz="2200" dirty="0" smtClean="0"/>
          </a:p>
          <a:p>
            <a:r>
              <a:rPr lang="ru-RU" sz="2200" dirty="0" smtClean="0"/>
              <a:t>В</a:t>
            </a:r>
            <a:r>
              <a:rPr lang="ru-RU" sz="2200" baseline="-25000" dirty="0" smtClean="0"/>
              <a:t>7 </a:t>
            </a:r>
            <a:r>
              <a:rPr lang="ru-RU" sz="2200" dirty="0" smtClean="0"/>
              <a:t>= А</a:t>
            </a:r>
            <a:r>
              <a:rPr lang="ru-RU" sz="2200" baseline="-25000" dirty="0" smtClean="0"/>
              <a:t>7</a:t>
            </a:r>
            <a:r>
              <a:rPr lang="ru-RU" sz="2200" dirty="0" smtClean="0"/>
              <a:t> В</a:t>
            </a:r>
            <a:r>
              <a:rPr lang="ru-RU" sz="2200" baseline="-25000" dirty="0" smtClean="0"/>
              <a:t>4 </a:t>
            </a:r>
            <a:r>
              <a:rPr lang="ru-RU" sz="2200" dirty="0" smtClean="0"/>
              <a:t>В</a:t>
            </a:r>
            <a:r>
              <a:rPr lang="ru-RU" sz="2200" baseline="-25000" dirty="0" smtClean="0"/>
              <a:t>2</a:t>
            </a:r>
            <a:r>
              <a:rPr lang="ru-RU" sz="2200" baseline="-25000" dirty="0" smtClean="0"/>
              <a:t> </a:t>
            </a:r>
            <a:r>
              <a:rPr lang="ru-RU" sz="2200" dirty="0" smtClean="0"/>
              <a:t>= 0 0 1 = 1</a:t>
            </a:r>
          </a:p>
          <a:p>
            <a:r>
              <a:rPr lang="ru-RU" sz="2200" dirty="0" smtClean="0"/>
              <a:t>В</a:t>
            </a:r>
            <a:r>
              <a:rPr lang="ru-RU" sz="2200" baseline="-25000" dirty="0" smtClean="0"/>
              <a:t>8 </a:t>
            </a:r>
            <a:r>
              <a:rPr lang="ru-RU" sz="2200" dirty="0" smtClean="0"/>
              <a:t>= </a:t>
            </a:r>
            <a:r>
              <a:rPr lang="ru-RU" sz="2200" dirty="0" smtClean="0"/>
              <a:t>А</a:t>
            </a:r>
            <a:r>
              <a:rPr lang="ru-RU" sz="2200" baseline="-25000" dirty="0" smtClean="0"/>
              <a:t>8</a:t>
            </a:r>
            <a:r>
              <a:rPr lang="ru-RU" sz="2200" dirty="0" smtClean="0"/>
              <a:t> В</a:t>
            </a:r>
            <a:r>
              <a:rPr lang="ru-RU" sz="2200" baseline="-25000" dirty="0" smtClean="0"/>
              <a:t>5 </a:t>
            </a:r>
            <a:r>
              <a:rPr lang="ru-RU" sz="2200" dirty="0" smtClean="0"/>
              <a:t>В</a:t>
            </a:r>
            <a:r>
              <a:rPr lang="ru-RU" sz="2200" baseline="-25000" dirty="0" smtClean="0"/>
              <a:t>3 </a:t>
            </a:r>
            <a:r>
              <a:rPr lang="ru-RU" sz="2200" dirty="0" smtClean="0"/>
              <a:t>= 0 0 </a:t>
            </a:r>
            <a:r>
              <a:rPr lang="ru-RU" sz="2200" dirty="0" smtClean="0"/>
              <a:t>0 </a:t>
            </a:r>
            <a:r>
              <a:rPr lang="ru-RU" sz="2200" dirty="0" smtClean="0"/>
              <a:t>= </a:t>
            </a:r>
            <a:r>
              <a:rPr lang="ru-RU" sz="2200" dirty="0" smtClean="0"/>
              <a:t>0</a:t>
            </a:r>
          </a:p>
          <a:p>
            <a:r>
              <a:rPr lang="ru-RU" sz="2200" dirty="0" smtClean="0"/>
              <a:t>В</a:t>
            </a:r>
            <a:r>
              <a:rPr lang="ru-RU" sz="2200" baseline="-25000" dirty="0" smtClean="0"/>
              <a:t>9 </a:t>
            </a:r>
            <a:r>
              <a:rPr lang="ru-RU" sz="2200" dirty="0" smtClean="0"/>
              <a:t>= </a:t>
            </a:r>
            <a:r>
              <a:rPr lang="ru-RU" sz="2200" dirty="0" smtClean="0"/>
              <a:t>А</a:t>
            </a:r>
            <a:r>
              <a:rPr lang="ru-RU" sz="2200" baseline="-25000" dirty="0" smtClean="0"/>
              <a:t>9</a:t>
            </a:r>
            <a:r>
              <a:rPr lang="ru-RU" sz="2200" dirty="0" smtClean="0"/>
              <a:t> В</a:t>
            </a:r>
            <a:r>
              <a:rPr lang="ru-RU" sz="2200" baseline="-25000" dirty="0" smtClean="0"/>
              <a:t>6 </a:t>
            </a:r>
            <a:r>
              <a:rPr lang="ru-RU" sz="2200" dirty="0" smtClean="0"/>
              <a:t>В</a:t>
            </a:r>
            <a:r>
              <a:rPr lang="ru-RU" sz="2200" baseline="-25000" dirty="0" smtClean="0"/>
              <a:t>4 </a:t>
            </a:r>
            <a:r>
              <a:rPr lang="ru-RU" sz="2200" dirty="0" smtClean="0"/>
              <a:t>= 0 </a:t>
            </a:r>
            <a:r>
              <a:rPr lang="ru-RU" sz="2200" dirty="0" smtClean="0"/>
              <a:t>1 0 </a:t>
            </a:r>
            <a:r>
              <a:rPr lang="ru-RU" sz="2200" dirty="0" smtClean="0"/>
              <a:t>= </a:t>
            </a:r>
            <a:r>
              <a:rPr lang="ru-RU" sz="2200" dirty="0" smtClean="0"/>
              <a:t>1</a:t>
            </a:r>
          </a:p>
          <a:p>
            <a:r>
              <a:rPr lang="ru-RU" sz="2200" dirty="0" smtClean="0"/>
              <a:t>В</a:t>
            </a:r>
            <a:r>
              <a:rPr lang="ru-RU" sz="2200" baseline="-25000" dirty="0" smtClean="0"/>
              <a:t>10 </a:t>
            </a:r>
            <a:r>
              <a:rPr lang="ru-RU" sz="2200" dirty="0" smtClean="0"/>
              <a:t>= </a:t>
            </a:r>
            <a:r>
              <a:rPr lang="ru-RU" sz="2200" dirty="0" smtClean="0"/>
              <a:t>А</a:t>
            </a:r>
            <a:r>
              <a:rPr lang="ru-RU" sz="2200" baseline="-25000" dirty="0" smtClean="0"/>
              <a:t>10</a:t>
            </a:r>
            <a:r>
              <a:rPr lang="ru-RU" sz="2200" dirty="0" smtClean="0"/>
              <a:t> В</a:t>
            </a:r>
            <a:r>
              <a:rPr lang="ru-RU" sz="2200" baseline="-25000" dirty="0" smtClean="0"/>
              <a:t>7 </a:t>
            </a:r>
            <a:r>
              <a:rPr lang="ru-RU" sz="2200" dirty="0" smtClean="0"/>
              <a:t>В</a:t>
            </a:r>
            <a:r>
              <a:rPr lang="ru-RU" sz="2200" baseline="-25000" dirty="0" smtClean="0"/>
              <a:t>5 </a:t>
            </a:r>
            <a:r>
              <a:rPr lang="ru-RU" sz="2200" dirty="0" smtClean="0"/>
              <a:t>= 0 </a:t>
            </a:r>
            <a:r>
              <a:rPr lang="ru-RU" sz="2200" dirty="0" smtClean="0"/>
              <a:t>1 0 </a:t>
            </a:r>
            <a:r>
              <a:rPr lang="ru-RU" sz="2200" dirty="0" smtClean="0"/>
              <a:t>= </a:t>
            </a:r>
            <a:r>
              <a:rPr lang="ru-RU" sz="2200" dirty="0" smtClean="0"/>
              <a:t>1</a:t>
            </a:r>
          </a:p>
          <a:p>
            <a:r>
              <a:rPr lang="ru-RU" sz="2200" dirty="0" smtClean="0"/>
              <a:t>В</a:t>
            </a:r>
            <a:r>
              <a:rPr lang="ru-RU" sz="2200" baseline="-25000" dirty="0" smtClean="0"/>
              <a:t>11 </a:t>
            </a:r>
            <a:r>
              <a:rPr lang="ru-RU" sz="2200" dirty="0" smtClean="0"/>
              <a:t>= </a:t>
            </a:r>
            <a:r>
              <a:rPr lang="ru-RU" sz="2200" dirty="0" smtClean="0"/>
              <a:t>А</a:t>
            </a:r>
            <a:r>
              <a:rPr lang="ru-RU" sz="2200" baseline="-25000" dirty="0" smtClean="0"/>
              <a:t>11</a:t>
            </a:r>
            <a:r>
              <a:rPr lang="ru-RU" sz="2200" dirty="0" smtClean="0"/>
              <a:t> В</a:t>
            </a:r>
            <a:r>
              <a:rPr lang="ru-RU" sz="2200" baseline="-25000" dirty="0" smtClean="0"/>
              <a:t>8 </a:t>
            </a:r>
            <a:r>
              <a:rPr lang="ru-RU" sz="2200" dirty="0" smtClean="0"/>
              <a:t>В</a:t>
            </a:r>
            <a:r>
              <a:rPr lang="ru-RU" sz="2200" baseline="-25000" dirty="0" smtClean="0"/>
              <a:t>6 </a:t>
            </a:r>
            <a:r>
              <a:rPr lang="ru-RU" sz="2200" dirty="0" smtClean="0"/>
              <a:t>= 0 0 1 = </a:t>
            </a:r>
            <a:r>
              <a:rPr lang="ru-RU" sz="2200" dirty="0" smtClean="0"/>
              <a:t>1</a:t>
            </a:r>
          </a:p>
          <a:p>
            <a:r>
              <a:rPr lang="ru-RU" sz="2200" dirty="0" smtClean="0"/>
              <a:t>В</a:t>
            </a:r>
            <a:r>
              <a:rPr lang="ru-RU" sz="2200" baseline="-25000" dirty="0" smtClean="0"/>
              <a:t>12 </a:t>
            </a:r>
            <a:r>
              <a:rPr lang="ru-RU" sz="2200" dirty="0" smtClean="0"/>
              <a:t>= </a:t>
            </a:r>
            <a:r>
              <a:rPr lang="ru-RU" sz="2200" dirty="0" smtClean="0"/>
              <a:t>А</a:t>
            </a:r>
            <a:r>
              <a:rPr lang="ru-RU" sz="2200" baseline="-25000" dirty="0" smtClean="0"/>
              <a:t>12</a:t>
            </a:r>
            <a:r>
              <a:rPr lang="ru-RU" sz="2200" dirty="0" smtClean="0"/>
              <a:t> В</a:t>
            </a:r>
            <a:r>
              <a:rPr lang="ru-RU" sz="2200" baseline="-25000" dirty="0" smtClean="0"/>
              <a:t>9 </a:t>
            </a:r>
            <a:r>
              <a:rPr lang="ru-RU" sz="2200" dirty="0" smtClean="0"/>
              <a:t>В</a:t>
            </a:r>
            <a:r>
              <a:rPr lang="ru-RU" sz="2200" baseline="-25000" dirty="0" smtClean="0"/>
              <a:t>7 </a:t>
            </a:r>
            <a:r>
              <a:rPr lang="ru-RU" sz="2200" dirty="0" smtClean="0"/>
              <a:t>= </a:t>
            </a:r>
            <a:r>
              <a:rPr lang="ru-RU" sz="2200" dirty="0" smtClean="0"/>
              <a:t>1 1 1 </a:t>
            </a:r>
            <a:r>
              <a:rPr lang="ru-RU" sz="2200" dirty="0" smtClean="0"/>
              <a:t>= </a:t>
            </a:r>
            <a:r>
              <a:rPr lang="ru-RU" sz="2200" dirty="0" smtClean="0"/>
              <a:t>1</a:t>
            </a:r>
            <a:endParaRPr lang="ru-RU" sz="2200" dirty="0" smtClean="0"/>
          </a:p>
          <a:p>
            <a:endParaRPr lang="ru-RU" sz="2200"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Скремблирование</a:t>
            </a:r>
            <a:endParaRPr lang="ru-RU" dirty="0"/>
          </a:p>
        </p:txBody>
      </p:sp>
      <p:sp>
        <p:nvSpPr>
          <p:cNvPr id="3" name="Содержимое 2"/>
          <p:cNvSpPr>
            <a:spLocks noGrp="1"/>
          </p:cNvSpPr>
          <p:nvPr>
            <p:ph idx="1"/>
          </p:nvPr>
        </p:nvSpPr>
        <p:spPr/>
        <p:txBody>
          <a:bodyPr/>
          <a:lstStyle/>
          <a:p>
            <a:pPr marL="0" indent="457200">
              <a:buNone/>
            </a:pPr>
            <a:r>
              <a:rPr lang="ru-RU" dirty="0" smtClean="0"/>
              <a:t>После получения результирующей последовательности приемник передает ее </a:t>
            </a:r>
            <a:r>
              <a:rPr lang="ru-RU" dirty="0" err="1" smtClean="0"/>
              <a:t>дескрэмблеру</a:t>
            </a:r>
            <a:r>
              <a:rPr lang="ru-RU" dirty="0" smtClean="0"/>
              <a:t>, который восстанавливает исходную последовательность на основании обратного соотношения</a:t>
            </a:r>
            <a:r>
              <a:rPr lang="ru-RU" dirty="0" smtClean="0"/>
              <a:t>:</a:t>
            </a:r>
          </a:p>
          <a:p>
            <a:endParaRPr lang="ru-RU" dirty="0" smtClean="0"/>
          </a:p>
          <a:p>
            <a:pPr algn="ctr">
              <a:buNone/>
            </a:pPr>
            <a:r>
              <a:rPr lang="en-US" dirty="0" err="1" smtClean="0"/>
              <a:t>C</a:t>
            </a:r>
            <a:r>
              <a:rPr lang="en-US" baseline="-25000" dirty="0" err="1" smtClean="0"/>
              <a:t>i</a:t>
            </a:r>
            <a:r>
              <a:rPr lang="en-US" dirty="0" smtClean="0"/>
              <a:t> = B</a:t>
            </a:r>
            <a:r>
              <a:rPr lang="en-US" baseline="-25000" dirty="0" smtClean="0"/>
              <a:t>i</a:t>
            </a:r>
            <a:r>
              <a:rPr lang="en-US" dirty="0" smtClean="0"/>
              <a:t> </a:t>
            </a:r>
            <a:r>
              <a:rPr lang="en-US" dirty="0" err="1" smtClean="0"/>
              <a:t>B</a:t>
            </a:r>
            <a:r>
              <a:rPr lang="en-US" baseline="-25000" dirty="0" err="1" smtClean="0"/>
              <a:t>i</a:t>
            </a:r>
            <a:r>
              <a:rPr lang="en-US" baseline="-25000" dirty="0" smtClean="0"/>
              <a:t>-3</a:t>
            </a:r>
            <a:r>
              <a:rPr lang="en-US" dirty="0" smtClean="0"/>
              <a:t> B</a:t>
            </a:r>
            <a:r>
              <a:rPr lang="en-US" baseline="-25000" dirty="0" smtClean="0"/>
              <a:t>i-5</a:t>
            </a:r>
            <a:r>
              <a:rPr lang="en-US" dirty="0" smtClean="0"/>
              <a:t> = (A</a:t>
            </a:r>
            <a:r>
              <a:rPr lang="en-US" baseline="-25000" dirty="0" smtClean="0"/>
              <a:t>i</a:t>
            </a:r>
            <a:r>
              <a:rPr lang="en-US" dirty="0" smtClean="0"/>
              <a:t> B</a:t>
            </a:r>
            <a:r>
              <a:rPr lang="en-US" baseline="-25000" dirty="0" smtClean="0"/>
              <a:t>i-3</a:t>
            </a:r>
            <a:r>
              <a:rPr lang="en-US" dirty="0" smtClean="0"/>
              <a:t> B</a:t>
            </a:r>
            <a:r>
              <a:rPr lang="en-US" baseline="-25000" dirty="0" smtClean="0"/>
              <a:t>i-5</a:t>
            </a:r>
            <a:r>
              <a:rPr lang="en-US" dirty="0" smtClean="0"/>
              <a:t>) B</a:t>
            </a:r>
            <a:r>
              <a:rPr lang="en-US" baseline="-25000" dirty="0" smtClean="0"/>
              <a:t>i-3</a:t>
            </a:r>
            <a:r>
              <a:rPr lang="en-US" dirty="0" smtClean="0"/>
              <a:t> B</a:t>
            </a:r>
            <a:r>
              <a:rPr lang="en-US" baseline="-25000" dirty="0" smtClean="0"/>
              <a:t>i-5</a:t>
            </a:r>
            <a:r>
              <a:rPr lang="en-US" dirty="0" smtClean="0"/>
              <a:t> = A</a:t>
            </a:r>
            <a:r>
              <a:rPr lang="en-US" baseline="-25000" dirty="0" smtClean="0"/>
              <a:t>i</a:t>
            </a:r>
            <a:endParaRPr lang="ru-RU" baseline="-25000" dirty="0" smtClean="0"/>
          </a:p>
          <a:p>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23</a:t>
            </a:fld>
            <a:endParaRPr lang="ru-RU"/>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Методы обнаружения ошибок</a:t>
            </a:r>
            <a:endParaRPr lang="ru-RU" dirty="0"/>
          </a:p>
        </p:txBody>
      </p:sp>
      <p:sp>
        <p:nvSpPr>
          <p:cNvPr id="3" name="Содержимое 2"/>
          <p:cNvSpPr>
            <a:spLocks noGrp="1"/>
          </p:cNvSpPr>
          <p:nvPr>
            <p:ph idx="1"/>
          </p:nvPr>
        </p:nvSpPr>
        <p:spPr/>
        <p:txBody>
          <a:bodyPr>
            <a:normAutofit fontScale="70000" lnSpcReduction="20000"/>
          </a:bodyPr>
          <a:lstStyle/>
          <a:p>
            <a:pPr marL="0" indent="457200">
              <a:buNone/>
            </a:pPr>
            <a:r>
              <a:rPr lang="ru-RU" dirty="0" smtClean="0"/>
              <a:t>Методы обнаружения ошибок основаны на передаче в составе блока данных избыточной служебной информации, по которой можно судить с некоторой степенью вероятностно достоверности принятых данных. </a:t>
            </a:r>
          </a:p>
          <a:p>
            <a:pPr marL="0" indent="457200">
              <a:buNone/>
            </a:pPr>
            <a:endParaRPr lang="ru-RU" dirty="0" smtClean="0"/>
          </a:p>
          <a:p>
            <a:pPr marL="0" indent="457200">
              <a:buNone/>
            </a:pPr>
            <a:r>
              <a:rPr lang="ru-RU" dirty="0" smtClean="0"/>
              <a:t>Избыточную служебную информацию принято называть </a:t>
            </a:r>
            <a:r>
              <a:rPr lang="ru-RU" b="1" dirty="0" smtClean="0"/>
              <a:t>контрольной суммой</a:t>
            </a:r>
            <a:r>
              <a:rPr lang="ru-RU" dirty="0" smtClean="0"/>
              <a:t>, или </a:t>
            </a:r>
            <a:r>
              <a:rPr lang="ru-RU" b="1" dirty="0" smtClean="0"/>
              <a:t>контрольной последовательностью кадра</a:t>
            </a:r>
            <a:r>
              <a:rPr lang="ru-RU" dirty="0" smtClean="0"/>
              <a:t> (</a:t>
            </a:r>
            <a:r>
              <a:rPr lang="ru-RU" dirty="0" err="1" smtClean="0"/>
              <a:t>Frame</a:t>
            </a:r>
            <a:r>
              <a:rPr lang="ru-RU" dirty="0" smtClean="0"/>
              <a:t> </a:t>
            </a:r>
            <a:r>
              <a:rPr lang="ru-RU" dirty="0" err="1" smtClean="0"/>
              <a:t>Check</a:t>
            </a:r>
            <a:r>
              <a:rPr lang="ru-RU" dirty="0" smtClean="0"/>
              <a:t> </a:t>
            </a:r>
            <a:r>
              <a:rPr lang="ru-RU" dirty="0" err="1" smtClean="0"/>
              <a:t>Sequence</a:t>
            </a:r>
            <a:r>
              <a:rPr lang="ru-RU" dirty="0" smtClean="0"/>
              <a:t>, FCS). </a:t>
            </a:r>
          </a:p>
          <a:p>
            <a:pPr marL="0" indent="457200">
              <a:buNone/>
            </a:pPr>
            <a:endParaRPr lang="ru-RU" dirty="0" smtClean="0"/>
          </a:p>
          <a:p>
            <a:pPr marL="0" indent="457200">
              <a:buNone/>
            </a:pPr>
            <a:r>
              <a:rPr lang="ru-RU" dirty="0" smtClean="0"/>
              <a:t>Контрольная сумма вычисляется как функция от основной информации. Принимающая сторона повторно вычисляет контрольную сумму кадра по известному алгоритму и в случае ее совпадения с контрольной суммой, вычисленной передающей стороной, делает вывод о том, что данные были переданы через сеть корректно.</a:t>
            </a:r>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24</a:t>
            </a:fld>
            <a:endParaRPr lang="ru-RU"/>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обнаружения ошибок</a:t>
            </a:r>
            <a:endParaRPr lang="ru-RU" dirty="0"/>
          </a:p>
        </p:txBody>
      </p:sp>
      <p:sp>
        <p:nvSpPr>
          <p:cNvPr id="3" name="Содержимое 2"/>
          <p:cNvSpPr>
            <a:spLocks noGrp="1"/>
          </p:cNvSpPr>
          <p:nvPr>
            <p:ph idx="1"/>
          </p:nvPr>
        </p:nvSpPr>
        <p:spPr/>
        <p:txBody>
          <a:bodyPr>
            <a:normAutofit/>
          </a:bodyPr>
          <a:lstStyle/>
          <a:p>
            <a:pPr marL="0" indent="393700">
              <a:buNone/>
            </a:pPr>
            <a:r>
              <a:rPr lang="ru-RU" dirty="0" smtClean="0"/>
              <a:t>Наиболее распространенные алгоритмы вычисления контрольной суммы:</a:t>
            </a:r>
          </a:p>
          <a:p>
            <a:r>
              <a:rPr lang="ru-RU" dirty="0" smtClean="0"/>
              <a:t>Контроль по паритету</a:t>
            </a:r>
          </a:p>
          <a:p>
            <a:r>
              <a:rPr lang="ru-RU" dirty="0" smtClean="0"/>
              <a:t>Вертикальный и горизонтальный контроль по паритету</a:t>
            </a:r>
          </a:p>
          <a:p>
            <a:r>
              <a:rPr lang="ru-RU" dirty="0" smtClean="0"/>
              <a:t>Циклический избыточный контроль (</a:t>
            </a:r>
            <a:r>
              <a:rPr lang="ru-RU" dirty="0" err="1" smtClean="0"/>
              <a:t>Cyclic</a:t>
            </a:r>
            <a:r>
              <a:rPr lang="ru-RU" dirty="0" smtClean="0"/>
              <a:t> </a:t>
            </a:r>
            <a:r>
              <a:rPr lang="ru-RU" dirty="0" err="1" smtClean="0"/>
              <a:t>Redundancy</a:t>
            </a:r>
            <a:r>
              <a:rPr lang="ru-RU" dirty="0" smtClean="0"/>
              <a:t> </a:t>
            </a:r>
            <a:r>
              <a:rPr lang="ru-RU" dirty="0" err="1" smtClean="0"/>
              <a:t>Check</a:t>
            </a:r>
            <a:r>
              <a:rPr lang="ru-RU" dirty="0" smtClean="0"/>
              <a:t>, CRC)</a:t>
            </a:r>
          </a:p>
          <a:p>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25</a:t>
            </a:fld>
            <a:endParaRPr lang="ru-RU"/>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обнаружения ошибок</a:t>
            </a:r>
            <a:endParaRPr lang="ru-RU" dirty="0"/>
          </a:p>
        </p:txBody>
      </p:sp>
      <p:sp>
        <p:nvSpPr>
          <p:cNvPr id="3" name="Содержимое 2"/>
          <p:cNvSpPr>
            <a:spLocks noGrp="1"/>
          </p:cNvSpPr>
          <p:nvPr>
            <p:ph idx="1"/>
          </p:nvPr>
        </p:nvSpPr>
        <p:spPr/>
        <p:txBody>
          <a:bodyPr>
            <a:normAutofit fontScale="70000" lnSpcReduction="20000"/>
          </a:bodyPr>
          <a:lstStyle/>
          <a:p>
            <a:pPr marL="0" indent="457200">
              <a:buNone/>
            </a:pPr>
            <a:r>
              <a:rPr lang="ru-RU" b="1" dirty="0" smtClean="0"/>
              <a:t>Контроль по паритету  - </a:t>
            </a:r>
            <a:r>
              <a:rPr lang="ru-RU" dirty="0" smtClean="0"/>
              <a:t>заключается в суммировании по модулю 2 всех битов контролируемой информации. </a:t>
            </a:r>
          </a:p>
          <a:p>
            <a:pPr marL="0" indent="457200">
              <a:buNone/>
            </a:pPr>
            <a:r>
              <a:rPr lang="ru-RU" dirty="0" smtClean="0"/>
              <a:t>Нетрудно заметить, что для информации, состоящей из нечетного числа единиц, контрольная сумма всегда равна 1, а при четном числе единиц — 0. </a:t>
            </a:r>
          </a:p>
          <a:p>
            <a:pPr marL="0" indent="457200">
              <a:buNone/>
            </a:pPr>
            <a:r>
              <a:rPr lang="ru-RU" dirty="0" smtClean="0"/>
              <a:t>Например, для данных 100101011 результатом контрольного суммирования будет значение 1.</a:t>
            </a:r>
          </a:p>
          <a:p>
            <a:pPr marL="0" indent="457200">
              <a:buNone/>
            </a:pPr>
            <a:r>
              <a:rPr lang="ru-RU" dirty="0" smtClean="0"/>
              <a:t>Результат суммирования также представляет собой один дополнительный бит данных, который пересылается вместе с контролируемой информацией. При искажении в процессе пересылки любого одного бита исходных данных (или контрольного разряда) результат суммирования будет отличаться от принятого контрольного разряда, что говорит об ошибке. Однако, двойная ошибка, например 110101010, будет неверно принята за корректные данные. </a:t>
            </a:r>
          </a:p>
        </p:txBody>
      </p:sp>
      <p:sp>
        <p:nvSpPr>
          <p:cNvPr id="5" name="Номер слайда 4"/>
          <p:cNvSpPr>
            <a:spLocks noGrp="1"/>
          </p:cNvSpPr>
          <p:nvPr>
            <p:ph type="sldNum" sz="quarter" idx="12"/>
          </p:nvPr>
        </p:nvSpPr>
        <p:spPr/>
        <p:txBody>
          <a:bodyPr/>
          <a:lstStyle/>
          <a:p>
            <a:fld id="{0DB414F3-0116-4343-99EF-F6ADD7AD274A}" type="slidenum">
              <a:rPr lang="ru-RU" smtClean="0"/>
              <a:pPr/>
              <a:t>26</a:t>
            </a:fld>
            <a:endParaRPr lang="ru-RU"/>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обнаружения ошибок</a:t>
            </a:r>
            <a:endParaRPr lang="ru-RU" dirty="0"/>
          </a:p>
        </p:txBody>
      </p:sp>
      <p:sp>
        <p:nvSpPr>
          <p:cNvPr id="3" name="Содержимое 2"/>
          <p:cNvSpPr>
            <a:spLocks noGrp="1"/>
          </p:cNvSpPr>
          <p:nvPr>
            <p:ph idx="1"/>
          </p:nvPr>
        </p:nvSpPr>
        <p:spPr/>
        <p:txBody>
          <a:bodyPr>
            <a:normAutofit fontScale="85000" lnSpcReduction="10000"/>
          </a:bodyPr>
          <a:lstStyle/>
          <a:p>
            <a:pPr marL="0" indent="457200">
              <a:buNone/>
            </a:pPr>
            <a:r>
              <a:rPr lang="ru-RU" b="1" dirty="0" smtClean="0"/>
              <a:t>Достоинство</a:t>
            </a:r>
            <a:r>
              <a:rPr lang="ru-RU" dirty="0" smtClean="0"/>
              <a:t> - представляет собой наиболее простой метод контроля данных</a:t>
            </a:r>
          </a:p>
          <a:p>
            <a:pPr marL="0" indent="457200">
              <a:buNone/>
            </a:pPr>
            <a:r>
              <a:rPr lang="ru-RU" b="1" dirty="0" smtClean="0"/>
              <a:t>Недостатки: </a:t>
            </a:r>
          </a:p>
          <a:p>
            <a:pPr marL="0" indent="457200"/>
            <a:r>
              <a:rPr lang="ru-RU" dirty="0" smtClean="0"/>
              <a:t>Э</a:t>
            </a:r>
            <a:r>
              <a:rPr lang="ru-RU" dirty="0" smtClean="0"/>
              <a:t>то </a:t>
            </a:r>
            <a:r>
              <a:rPr lang="ru-RU" dirty="0" smtClean="0"/>
              <a:t>наименее мощный алгоритм контроля, так как с его помощью можно обнаруживать только одиночные ошибки в проверяемых данных. Поэтому контроль по паритету применяется к небольшим порциям данных, как правило, к каждому байту.</a:t>
            </a:r>
          </a:p>
          <a:p>
            <a:pPr marL="0" indent="457200"/>
            <a:r>
              <a:rPr lang="ru-RU" dirty="0" smtClean="0"/>
              <a:t>М</a:t>
            </a:r>
            <a:r>
              <a:rPr lang="ru-RU" dirty="0" smtClean="0"/>
              <a:t>етод </a:t>
            </a:r>
            <a:r>
              <a:rPr lang="ru-RU" dirty="0" smtClean="0"/>
              <a:t>редко используется в компьютерных сетях из-за значительной избыточности и невысоких диагностических возможностей.</a:t>
            </a:r>
          </a:p>
          <a:p>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27</a:t>
            </a:fld>
            <a:endParaRPr lang="ru-RU"/>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обнаружения ошибок</a:t>
            </a:r>
            <a:endParaRPr lang="ru-RU" dirty="0"/>
          </a:p>
        </p:txBody>
      </p:sp>
      <p:sp>
        <p:nvSpPr>
          <p:cNvPr id="3" name="Содержимое 2"/>
          <p:cNvSpPr>
            <a:spLocks noGrp="1"/>
          </p:cNvSpPr>
          <p:nvPr>
            <p:ph idx="1"/>
          </p:nvPr>
        </p:nvSpPr>
        <p:spPr/>
        <p:txBody>
          <a:bodyPr>
            <a:normAutofit fontScale="85000" lnSpcReduction="10000"/>
          </a:bodyPr>
          <a:lstStyle/>
          <a:p>
            <a:pPr marL="0" indent="457200">
              <a:buNone/>
            </a:pPr>
            <a:r>
              <a:rPr lang="ru-RU" b="1" dirty="0" smtClean="0"/>
              <a:t>Вертикальный и горизонтальный контроль но паритету </a:t>
            </a:r>
            <a:r>
              <a:rPr lang="ru-RU" dirty="0" smtClean="0"/>
              <a:t>представляет собой модификацию предыдущего метода. </a:t>
            </a:r>
          </a:p>
          <a:p>
            <a:pPr marL="0" indent="457200">
              <a:buNone/>
            </a:pPr>
            <a:r>
              <a:rPr lang="ru-RU" dirty="0" smtClean="0"/>
              <a:t>Исходные данные рассматриваются в виде матрицы, строки которой составляют байты данных. Контрольный разряд подсчитывается отдельно для каждой строки и для каждого столбца матрицы.</a:t>
            </a:r>
          </a:p>
          <a:p>
            <a:pPr marL="0" indent="457200">
              <a:buNone/>
            </a:pPr>
            <a:r>
              <a:rPr lang="ru-RU" b="1" dirty="0" smtClean="0"/>
              <a:t>Достоинство </a:t>
            </a:r>
            <a:r>
              <a:rPr lang="ru-RU" dirty="0" smtClean="0"/>
              <a:t>– данный метод позволяет обнаруживать большую часть двойных ошибок.</a:t>
            </a:r>
          </a:p>
          <a:p>
            <a:pPr marL="0" indent="457200">
              <a:buNone/>
            </a:pPr>
            <a:r>
              <a:rPr lang="ru-RU" b="1" dirty="0" smtClean="0"/>
              <a:t>Недостаток</a:t>
            </a:r>
            <a:r>
              <a:rPr lang="ru-RU" dirty="0" smtClean="0"/>
              <a:t> – этот метод обладает еще больше избыточностью. </a:t>
            </a:r>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28</a:t>
            </a:fld>
            <a:endParaRPr lang="ru-RU"/>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обнаружения ошибок</a:t>
            </a:r>
            <a:endParaRPr lang="ru-RU" dirty="0"/>
          </a:p>
        </p:txBody>
      </p:sp>
      <p:sp>
        <p:nvSpPr>
          <p:cNvPr id="3" name="Содержимое 2"/>
          <p:cNvSpPr>
            <a:spLocks noGrp="1"/>
          </p:cNvSpPr>
          <p:nvPr>
            <p:ph idx="1"/>
          </p:nvPr>
        </p:nvSpPr>
        <p:spPr/>
        <p:txBody>
          <a:bodyPr>
            <a:normAutofit fontScale="70000" lnSpcReduction="20000"/>
          </a:bodyPr>
          <a:lstStyle/>
          <a:p>
            <a:pPr marL="0" indent="457200">
              <a:buNone/>
            </a:pPr>
            <a:r>
              <a:rPr lang="ru-RU" b="1" dirty="0" smtClean="0"/>
              <a:t>Циклический избыточный контроль (</a:t>
            </a:r>
            <a:r>
              <a:rPr lang="ru-RU" b="1" dirty="0" err="1" smtClean="0"/>
              <a:t>Cyclic</a:t>
            </a:r>
            <a:r>
              <a:rPr lang="ru-RU" b="1" dirty="0" smtClean="0"/>
              <a:t> </a:t>
            </a:r>
            <a:r>
              <a:rPr lang="ru-RU" b="1" dirty="0" err="1" smtClean="0"/>
              <a:t>Redundancy</a:t>
            </a:r>
            <a:r>
              <a:rPr lang="ru-RU" b="1" dirty="0" smtClean="0"/>
              <a:t> </a:t>
            </a:r>
            <a:r>
              <a:rPr lang="ru-RU" b="1" dirty="0" err="1" smtClean="0"/>
              <a:t>Check</a:t>
            </a:r>
            <a:r>
              <a:rPr lang="ru-RU" b="1" dirty="0" smtClean="0"/>
              <a:t>, CRC) </a:t>
            </a:r>
            <a:r>
              <a:rPr lang="ru-RU" dirty="0" smtClean="0"/>
              <a:t>является в настоящее время наиболее популярным методом контроля. </a:t>
            </a:r>
          </a:p>
          <a:p>
            <a:pPr marL="0" indent="457200">
              <a:buNone/>
            </a:pPr>
            <a:r>
              <a:rPr lang="ru-RU" dirty="0" smtClean="0"/>
              <a:t>Метод основан на представлении исходных данных в виде одного многоразрядного двоичного числа. </a:t>
            </a:r>
          </a:p>
          <a:p>
            <a:pPr marL="0" indent="457200">
              <a:buNone/>
            </a:pPr>
            <a:r>
              <a:rPr lang="ru-RU" dirty="0" smtClean="0"/>
              <a:t>Контрольной информацией считается остаток от деления этого числа на известный делитель R. Обычно в качестве делителя выбирается семнадцати- или </a:t>
            </a:r>
            <a:r>
              <a:rPr lang="ru-RU" dirty="0" err="1" smtClean="0"/>
              <a:t>тридцатитрехразрядное</a:t>
            </a:r>
            <a:r>
              <a:rPr lang="ru-RU" dirty="0" smtClean="0"/>
              <a:t> число. </a:t>
            </a:r>
          </a:p>
          <a:p>
            <a:pPr marL="0" indent="457200">
              <a:buNone/>
            </a:pPr>
            <a:r>
              <a:rPr lang="ru-RU" dirty="0" smtClean="0"/>
              <a:t>При получении кадра данных снова вычисляется остаток от деления на тот же делитель R, но при этом к данным кадра добавляется и содержащаяся в нем контрольная сумма. </a:t>
            </a:r>
          </a:p>
          <a:p>
            <a:pPr marL="0" indent="457200">
              <a:buNone/>
            </a:pPr>
            <a:r>
              <a:rPr lang="ru-RU" dirty="0" smtClean="0"/>
              <a:t>Если остаток от деления на R равен нулю, то делается вывод об отсутствии ошибок в полученном кадре, в противном случае кадр считается искаженным.</a:t>
            </a:r>
          </a:p>
        </p:txBody>
      </p:sp>
      <p:sp>
        <p:nvSpPr>
          <p:cNvPr id="5" name="Номер слайда 4"/>
          <p:cNvSpPr>
            <a:spLocks noGrp="1"/>
          </p:cNvSpPr>
          <p:nvPr>
            <p:ph type="sldNum" sz="quarter" idx="12"/>
          </p:nvPr>
        </p:nvSpPr>
        <p:spPr/>
        <p:txBody>
          <a:bodyPr/>
          <a:lstStyle/>
          <a:p>
            <a:fld id="{0DB414F3-0116-4343-99EF-F6ADD7AD274A}" type="slidenum">
              <a:rPr lang="ru-RU" smtClean="0"/>
              <a:pPr/>
              <a:t>29</a:t>
            </a:fld>
            <a:endParaRPr lang="ru-RU"/>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Кодирование сигналов</a:t>
            </a:r>
            <a:endParaRPr lang="ru-RU" dirty="0"/>
          </a:p>
        </p:txBody>
      </p:sp>
      <p:sp>
        <p:nvSpPr>
          <p:cNvPr id="3" name="Содержимое 2"/>
          <p:cNvSpPr>
            <a:spLocks noGrp="1"/>
          </p:cNvSpPr>
          <p:nvPr>
            <p:ph idx="1"/>
          </p:nvPr>
        </p:nvSpPr>
        <p:spPr/>
        <p:txBody>
          <a:bodyPr/>
          <a:lstStyle/>
          <a:p>
            <a:pPr marL="0" indent="457200">
              <a:buNone/>
              <a:tabLst>
                <a:tab pos="236538" algn="l"/>
              </a:tabLst>
            </a:pPr>
            <a:r>
              <a:rPr lang="ru-RU" dirty="0" smtClean="0"/>
              <a:t>Более </a:t>
            </a:r>
            <a:r>
              <a:rPr lang="ru-RU" b="1" dirty="0" smtClean="0"/>
              <a:t>узкий спектр сигнала </a:t>
            </a:r>
            <a:r>
              <a:rPr lang="ru-RU" dirty="0" smtClean="0"/>
              <a:t>позволяет на одной и той же линии (с одной и той же полосой пропускания) добиваться более высокой скорости передачи данных. </a:t>
            </a:r>
          </a:p>
          <a:p>
            <a:pPr marL="0" indent="457200">
              <a:buNone/>
              <a:tabLst>
                <a:tab pos="236538" algn="l"/>
              </a:tabLst>
            </a:pPr>
            <a:endParaRPr lang="ru-RU" dirty="0" smtClean="0"/>
          </a:p>
          <a:p>
            <a:pPr marL="0" indent="457200">
              <a:buNone/>
              <a:tabLst>
                <a:tab pos="236538" algn="l"/>
              </a:tabLst>
            </a:pPr>
            <a:r>
              <a:rPr lang="ru-RU" b="1" dirty="0" smtClean="0"/>
              <a:t>Спектр сигнала </a:t>
            </a:r>
            <a:r>
              <a:rPr lang="ru-RU" dirty="0" smtClean="0"/>
              <a:t>в общем случае зависит как от способа кодирования, так и от тактовой частоты передатчика.</a:t>
            </a:r>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3</a:t>
            </a:fld>
            <a:endParaRPr lang="ru-RU"/>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обнаружения ошибок</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b="1" dirty="0" smtClean="0"/>
              <a:t>Достоинства: </a:t>
            </a:r>
          </a:p>
          <a:p>
            <a:r>
              <a:rPr lang="ru-RU" dirty="0" smtClean="0"/>
              <a:t>диагностические возможности данного метода гораздо выше, чем у методов контроля по паритету;</a:t>
            </a:r>
          </a:p>
          <a:p>
            <a:r>
              <a:rPr lang="ru-RU" dirty="0" smtClean="0"/>
              <a:t>метод CRC позволяет обнаруживать все одиночные ошибки, двойные ошибки и ошибки в нечетном числе битов;</a:t>
            </a:r>
          </a:p>
          <a:p>
            <a:r>
              <a:rPr lang="ru-RU" dirty="0" smtClean="0"/>
              <a:t>метод обладает также невысокой степенью избыточности.</a:t>
            </a:r>
          </a:p>
          <a:p>
            <a:pPr>
              <a:buNone/>
            </a:pPr>
            <a:r>
              <a:rPr lang="ru-RU" b="1" dirty="0" smtClean="0"/>
              <a:t>Недостатки: </a:t>
            </a:r>
            <a:r>
              <a:rPr lang="ru-RU" dirty="0" smtClean="0"/>
              <a:t>высокая вычислительная сложность.</a:t>
            </a:r>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30</a:t>
            </a:fld>
            <a:endParaRPr lang="ru-RU"/>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коррекции ошибок</a:t>
            </a:r>
            <a:endParaRPr lang="ru-RU" dirty="0"/>
          </a:p>
        </p:txBody>
      </p:sp>
      <p:sp>
        <p:nvSpPr>
          <p:cNvPr id="3" name="Содержимое 2"/>
          <p:cNvSpPr>
            <a:spLocks noGrp="1"/>
          </p:cNvSpPr>
          <p:nvPr>
            <p:ph idx="1"/>
          </p:nvPr>
        </p:nvSpPr>
        <p:spPr/>
        <p:txBody>
          <a:bodyPr>
            <a:normAutofit lnSpcReduction="10000"/>
          </a:bodyPr>
          <a:lstStyle/>
          <a:p>
            <a:pPr marL="0" indent="457200">
              <a:buNone/>
            </a:pPr>
            <a:r>
              <a:rPr lang="ru-RU" dirty="0" smtClean="0"/>
              <a:t>Техника кодирования, которая позволяет приемнику не только понять, что присланные данные содержат ошибки, но и исправить их, называется </a:t>
            </a:r>
            <a:r>
              <a:rPr lang="ru-RU" b="1" dirty="0" smtClean="0"/>
              <a:t>прямой коррекцией ошибок</a:t>
            </a:r>
            <a:r>
              <a:rPr lang="ru-RU" dirty="0" smtClean="0"/>
              <a:t> - (</a:t>
            </a:r>
            <a:r>
              <a:rPr lang="ru-RU" dirty="0" err="1" smtClean="0"/>
              <a:t>Forward</a:t>
            </a:r>
            <a:r>
              <a:rPr lang="ru-RU" dirty="0" smtClean="0"/>
              <a:t> </a:t>
            </a:r>
            <a:r>
              <a:rPr lang="ru-RU" dirty="0" err="1" smtClean="0"/>
              <a:t>Error</a:t>
            </a:r>
            <a:r>
              <a:rPr lang="ru-RU" dirty="0" smtClean="0"/>
              <a:t> </a:t>
            </a:r>
            <a:r>
              <a:rPr lang="ru-RU" dirty="0" err="1" smtClean="0"/>
              <a:t>Correction</a:t>
            </a:r>
            <a:r>
              <a:rPr lang="ru-RU" dirty="0" smtClean="0"/>
              <a:t>, FEC). </a:t>
            </a:r>
          </a:p>
          <a:p>
            <a:pPr marL="0" indent="457200">
              <a:buNone/>
            </a:pPr>
            <a:r>
              <a:rPr lang="ru-RU" dirty="0" smtClean="0"/>
              <a:t>Коды, которые обеспечивают прямую коррекцию ошибок, требуют введения большей избыточности в передаваемые данные, чем коды, только обнаруживающие ошибки.</a:t>
            </a:r>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31</a:t>
            </a:fld>
            <a:endParaRPr lang="ru-RU"/>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коррекции ошибок</a:t>
            </a:r>
            <a:endParaRPr lang="ru-RU" dirty="0"/>
          </a:p>
        </p:txBody>
      </p:sp>
      <p:sp>
        <p:nvSpPr>
          <p:cNvPr id="3" name="Содержимое 2"/>
          <p:cNvSpPr>
            <a:spLocks noGrp="1"/>
          </p:cNvSpPr>
          <p:nvPr>
            <p:ph idx="1"/>
          </p:nvPr>
        </p:nvSpPr>
        <p:spPr/>
        <p:txBody>
          <a:bodyPr>
            <a:normAutofit fontScale="70000" lnSpcReduction="20000"/>
          </a:bodyPr>
          <a:lstStyle/>
          <a:p>
            <a:pPr marL="0" indent="457200"/>
            <a:r>
              <a:rPr lang="ru-RU" dirty="0" smtClean="0"/>
              <a:t>Для того чтобы оценить </a:t>
            </a:r>
            <a:r>
              <a:rPr lang="ru-RU" u="sng" dirty="0" smtClean="0"/>
              <a:t>количество дополнительных битов</a:t>
            </a:r>
            <a:r>
              <a:rPr lang="ru-RU" dirty="0" smtClean="0"/>
              <a:t>, требуемых для исправления ошибок, нужно знать так называемое </a:t>
            </a:r>
            <a:r>
              <a:rPr lang="ru-RU" b="1" dirty="0" smtClean="0"/>
              <a:t>расстояние Хемминга</a:t>
            </a:r>
            <a:r>
              <a:rPr lang="ru-RU" dirty="0" smtClean="0"/>
              <a:t> между разрешенными комбинациями кода. </a:t>
            </a:r>
            <a:r>
              <a:rPr lang="ru-RU" b="1" dirty="0" smtClean="0"/>
              <a:t>Расстоянием Хемминга </a:t>
            </a:r>
            <a:r>
              <a:rPr lang="ru-RU" dirty="0" smtClean="0"/>
              <a:t>называется минимальное число битовых разрядов, в которых отличается любая пара разрешенных кодов. Для схем контроля по паритету расстояние Хемминга равно 2.</a:t>
            </a:r>
          </a:p>
          <a:p>
            <a:pPr marL="0" indent="457200"/>
            <a:r>
              <a:rPr lang="ru-RU" dirty="0" smtClean="0"/>
              <a:t>Так как коды с контролем по паритету имеют расстояние  Хемминга , равное 2, то они могут только обнаруживать однократные ошибки и не могут исправлять ошибки.</a:t>
            </a:r>
          </a:p>
          <a:p>
            <a:pPr marL="0" indent="457200"/>
            <a:r>
              <a:rPr lang="ru-RU" dirty="0" smtClean="0"/>
              <a:t>Можно доказать, что если мы сконструировали избыточный код с расстоянием Хемминга, равным </a:t>
            </a:r>
            <a:r>
              <a:rPr lang="ru-RU" dirty="0" err="1" smtClean="0"/>
              <a:t>n</a:t>
            </a:r>
            <a:r>
              <a:rPr lang="ru-RU" dirty="0" smtClean="0"/>
              <a:t>, то такой код будет в состоянии распознавать (n-1)-кратные ошибки и исправлять (n-1)/2-кратные ошибки.</a:t>
            </a:r>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32</a:t>
            </a:fld>
            <a:endParaRPr lang="ru-RU"/>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Методы коррекции ошибок</a:t>
            </a:r>
            <a:endParaRPr lang="ru-RU" dirty="0"/>
          </a:p>
        </p:txBody>
      </p:sp>
      <p:sp>
        <p:nvSpPr>
          <p:cNvPr id="3" name="Содержимое 2"/>
          <p:cNvSpPr>
            <a:spLocks noGrp="1"/>
          </p:cNvSpPr>
          <p:nvPr>
            <p:ph idx="1"/>
          </p:nvPr>
        </p:nvSpPr>
        <p:spPr/>
        <p:txBody>
          <a:bodyPr>
            <a:normAutofit lnSpcReduction="10000"/>
          </a:bodyPr>
          <a:lstStyle/>
          <a:p>
            <a:pPr marL="0" indent="457200">
              <a:buNone/>
            </a:pPr>
            <a:r>
              <a:rPr lang="ru-RU" b="1" dirty="0" smtClean="0"/>
              <a:t>Коды Хемминга </a:t>
            </a:r>
            <a:r>
              <a:rPr lang="ru-RU" dirty="0" smtClean="0"/>
              <a:t>эффективно обнаруживают и исправляют изолированные ошибки, то  есть отдельные искаженные биты, которые разделены большим количеством корректных битов. </a:t>
            </a:r>
          </a:p>
          <a:p>
            <a:pPr marL="0" indent="457200">
              <a:buNone/>
            </a:pPr>
            <a:endParaRPr lang="ru-RU" dirty="0" smtClean="0"/>
          </a:p>
          <a:p>
            <a:pPr marL="0" indent="457200">
              <a:buNone/>
            </a:pPr>
            <a:r>
              <a:rPr lang="ru-RU" dirty="0" smtClean="0"/>
              <a:t>Однако при появлении длинной последовательности искаженных битов (пульсации ошибок) коды Хемминга не работают.</a:t>
            </a:r>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33</a:t>
            </a:fld>
            <a:endParaRPr lang="ru-RU"/>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Методы коррекции ошибок</a:t>
            </a:r>
            <a:endParaRPr lang="ru-RU" dirty="0"/>
          </a:p>
        </p:txBody>
      </p:sp>
      <p:sp>
        <p:nvSpPr>
          <p:cNvPr id="3" name="Содержимое 2"/>
          <p:cNvSpPr>
            <a:spLocks noGrp="1"/>
          </p:cNvSpPr>
          <p:nvPr>
            <p:ph idx="1"/>
          </p:nvPr>
        </p:nvSpPr>
        <p:spPr/>
        <p:txBody>
          <a:bodyPr>
            <a:normAutofit/>
          </a:bodyPr>
          <a:lstStyle/>
          <a:p>
            <a:pPr marL="0" indent="457200">
              <a:buNone/>
            </a:pPr>
            <a:r>
              <a:rPr lang="ru-RU" dirty="0" smtClean="0"/>
              <a:t>Пульсации ошибок характерны для беспроводных каналов, в которых применяют </a:t>
            </a:r>
            <a:r>
              <a:rPr lang="ru-RU" b="1" dirty="0" err="1" smtClean="0"/>
              <a:t>сверточные</a:t>
            </a:r>
            <a:r>
              <a:rPr lang="ru-RU" b="1" dirty="0" smtClean="0"/>
              <a:t> коды</a:t>
            </a:r>
            <a:r>
              <a:rPr lang="ru-RU" dirty="0" smtClean="0"/>
              <a:t>. Поскольку для распознавания наиболее вероятного корректного кода в этом методе задействуется решетчатая диаграмма, то такие коды еще называют </a:t>
            </a:r>
            <a:r>
              <a:rPr lang="ru-RU" b="1" dirty="0" smtClean="0"/>
              <a:t>решетчатыми. </a:t>
            </a:r>
            <a:r>
              <a:rPr lang="ru-RU" dirty="0" smtClean="0"/>
              <a:t>Эти коды используются не только в беспроводных каналах, но и в модемах.</a:t>
            </a:r>
          </a:p>
          <a:p>
            <a:endParaRPr lang="ru-RU" dirty="0"/>
          </a:p>
        </p:txBody>
      </p:sp>
      <p:sp>
        <p:nvSpPr>
          <p:cNvPr id="5" name="Номер слайда 4"/>
          <p:cNvSpPr>
            <a:spLocks noGrp="1"/>
          </p:cNvSpPr>
          <p:nvPr>
            <p:ph type="sldNum" sz="quarter" idx="12"/>
          </p:nvPr>
        </p:nvSpPr>
        <p:spPr/>
        <p:txBody>
          <a:bodyPr/>
          <a:lstStyle/>
          <a:p>
            <a:fld id="{0DB414F3-0116-4343-99EF-F6ADD7AD274A}" type="slidenum">
              <a:rPr lang="ru-RU" smtClean="0"/>
              <a:pPr/>
              <a:t>34</a:t>
            </a:fld>
            <a:endParaRPr lang="ru-RU"/>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Кодирование сигналов</a:t>
            </a:r>
            <a:endParaRPr lang="ru-RU" dirty="0"/>
          </a:p>
        </p:txBody>
      </p:sp>
      <p:sp>
        <p:nvSpPr>
          <p:cNvPr id="3" name="Содержимое 2"/>
          <p:cNvSpPr>
            <a:spLocks noGrp="1"/>
          </p:cNvSpPr>
          <p:nvPr>
            <p:ph idx="1"/>
          </p:nvPr>
        </p:nvSpPr>
        <p:spPr>
          <a:xfrm>
            <a:off x="457200" y="1371601"/>
            <a:ext cx="8229600" cy="2895599"/>
          </a:xfrm>
        </p:spPr>
        <p:txBody>
          <a:bodyPr>
            <a:normAutofit fontScale="85000" lnSpcReduction="20000"/>
          </a:bodyPr>
          <a:lstStyle/>
          <a:p>
            <a:pPr marL="0" indent="457200">
              <a:buNone/>
            </a:pPr>
            <a:r>
              <a:rPr lang="ru-RU" b="1" dirty="0" smtClean="0"/>
              <a:t>Синхронизация передатчика и приемника </a:t>
            </a:r>
            <a:r>
              <a:rPr lang="ru-RU" dirty="0" smtClean="0"/>
              <a:t>нужна для того, чтобы приемник точно знал, в какой момент времени считывать новую порцию информации с линии связи. </a:t>
            </a:r>
          </a:p>
          <a:p>
            <a:pPr marL="0" indent="457200">
              <a:buNone/>
            </a:pPr>
            <a:r>
              <a:rPr lang="ru-RU" dirty="0" smtClean="0"/>
              <a:t>При передаче дискретной информации время всегда разбивается на такты, и приемник старается считать новый сигнал в середине каждого такта, то есть синхронизировать свои действия с передатчиком.</a:t>
            </a:r>
          </a:p>
        </p:txBody>
      </p:sp>
      <p:sp>
        <p:nvSpPr>
          <p:cNvPr id="5" name="Номер слайда 4"/>
          <p:cNvSpPr>
            <a:spLocks noGrp="1"/>
          </p:cNvSpPr>
          <p:nvPr>
            <p:ph type="sldNum" sz="quarter" idx="12"/>
          </p:nvPr>
        </p:nvSpPr>
        <p:spPr/>
        <p:txBody>
          <a:bodyPr/>
          <a:lstStyle/>
          <a:p>
            <a:fld id="{0DB414F3-0116-4343-99EF-F6ADD7AD274A}" type="slidenum">
              <a:rPr lang="ru-RU" smtClean="0"/>
              <a:pPr/>
              <a:t>4</a:t>
            </a:fld>
            <a:endParaRPr lang="ru-RU"/>
          </a:p>
        </p:txBody>
      </p:sp>
      <p:sp>
        <p:nvSpPr>
          <p:cNvPr id="7" name="TextBox 6"/>
          <p:cNvSpPr txBox="1"/>
          <p:nvPr/>
        </p:nvSpPr>
        <p:spPr>
          <a:xfrm>
            <a:off x="609600" y="5867400"/>
            <a:ext cx="8305800" cy="369332"/>
          </a:xfrm>
          <a:prstGeom prst="rect">
            <a:avLst/>
          </a:prstGeom>
          <a:noFill/>
        </p:spPr>
        <p:txBody>
          <a:bodyPr wrap="square" rtlCol="0">
            <a:spAutoFit/>
          </a:bodyPr>
          <a:lstStyle/>
          <a:p>
            <a:r>
              <a:rPr lang="ru-RU" dirty="0"/>
              <a:t>Рис. 1 Синхронизация приемника и передатчика на небольших расстояниях</a:t>
            </a:r>
          </a:p>
        </p:txBody>
      </p:sp>
      <p:graphicFrame>
        <p:nvGraphicFramePr>
          <p:cNvPr id="4" name="Object 2"/>
          <p:cNvGraphicFramePr>
            <a:graphicFrameLocks noChangeAspect="1"/>
          </p:cNvGraphicFramePr>
          <p:nvPr/>
        </p:nvGraphicFramePr>
        <p:xfrm>
          <a:off x="1905000" y="4267200"/>
          <a:ext cx="4985776" cy="1600200"/>
        </p:xfrm>
        <a:graphic>
          <a:graphicData uri="http://schemas.openxmlformats.org/presentationml/2006/ole">
            <p:oleObj spid="_x0000_s1026" name="Visio" r:id="rId3" imgW="4531497" imgH="1454402" progId="Visio.Drawing.11">
              <p:embed/>
            </p:oleObj>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Кодирование сигналов</a:t>
            </a:r>
            <a:endParaRPr lang="ru-RU" dirty="0"/>
          </a:p>
        </p:txBody>
      </p:sp>
      <p:sp>
        <p:nvSpPr>
          <p:cNvPr id="3" name="Содержимое 2"/>
          <p:cNvSpPr>
            <a:spLocks noGrp="1"/>
          </p:cNvSpPr>
          <p:nvPr>
            <p:ph idx="1"/>
          </p:nvPr>
        </p:nvSpPr>
        <p:spPr/>
        <p:txBody>
          <a:bodyPr/>
          <a:lstStyle/>
          <a:p>
            <a:pPr marL="0" indent="457200">
              <a:buNone/>
            </a:pPr>
            <a:r>
              <a:rPr lang="ru-RU" dirty="0" smtClean="0"/>
              <a:t>В сетях применяются так называемые </a:t>
            </a:r>
            <a:r>
              <a:rPr lang="ru-RU" b="1" dirty="0" smtClean="0"/>
              <a:t>самосинхронизирующиеся коды</a:t>
            </a:r>
            <a:r>
              <a:rPr lang="ru-RU" dirty="0" smtClean="0"/>
              <a:t>, сигналы которых несут для приемника указания о том, в какой момент времени начать распознавание очередного бита. Любой резкий перепад сигнала — фронт — может служить указанием на необходимость синхронизации приемника с передатчиком.</a:t>
            </a:r>
          </a:p>
        </p:txBody>
      </p:sp>
      <p:sp>
        <p:nvSpPr>
          <p:cNvPr id="5" name="Номер слайда 4"/>
          <p:cNvSpPr>
            <a:spLocks noGrp="1"/>
          </p:cNvSpPr>
          <p:nvPr>
            <p:ph type="sldNum" sz="quarter" idx="12"/>
          </p:nvPr>
        </p:nvSpPr>
        <p:spPr/>
        <p:txBody>
          <a:bodyPr/>
          <a:lstStyle/>
          <a:p>
            <a:fld id="{0DB414F3-0116-4343-99EF-F6ADD7AD274A}" type="slidenum">
              <a:rPr lang="ru-RU" smtClean="0"/>
              <a:pPr/>
              <a:t>5</a:t>
            </a:fld>
            <a:endParaRPr lang="ru-RU"/>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Потенциальный код </a:t>
            </a:r>
            <a:r>
              <a:rPr lang="en-US" sz="3200" dirty="0" smtClean="0"/>
              <a:t>NRZ </a:t>
            </a:r>
            <a:r>
              <a:rPr lang="ru-RU" sz="3200" dirty="0" smtClean="0"/>
              <a:t>(</a:t>
            </a:r>
            <a:r>
              <a:rPr lang="ru-RU" sz="3200" dirty="0" err="1" smtClean="0"/>
              <a:t>Non</a:t>
            </a:r>
            <a:r>
              <a:rPr lang="ru-RU" sz="3200" dirty="0" smtClean="0"/>
              <a:t> </a:t>
            </a:r>
            <a:r>
              <a:rPr lang="ru-RU" sz="3200" dirty="0" err="1" smtClean="0"/>
              <a:t>Return</a:t>
            </a:r>
            <a:r>
              <a:rPr lang="ru-RU" sz="3200" dirty="0" smtClean="0"/>
              <a:t> </a:t>
            </a:r>
            <a:r>
              <a:rPr lang="ru-RU" sz="3200" dirty="0" err="1" smtClean="0"/>
              <a:t>to</a:t>
            </a:r>
            <a:r>
              <a:rPr lang="ru-RU" sz="3200" dirty="0" smtClean="0"/>
              <a:t> </a:t>
            </a:r>
            <a:r>
              <a:rPr lang="ru-RU" sz="3200" dirty="0" err="1" smtClean="0"/>
              <a:t>Zero</a:t>
            </a:r>
            <a:r>
              <a:rPr lang="ru-RU" sz="3200" dirty="0" smtClean="0"/>
              <a:t>)</a:t>
            </a:r>
            <a:endParaRPr lang="ru-RU" sz="3200" dirty="0"/>
          </a:p>
        </p:txBody>
      </p:sp>
      <p:sp>
        <p:nvSpPr>
          <p:cNvPr id="3" name="Содержимое 2"/>
          <p:cNvSpPr>
            <a:spLocks noGrp="1"/>
          </p:cNvSpPr>
          <p:nvPr>
            <p:ph idx="1"/>
          </p:nvPr>
        </p:nvSpPr>
        <p:spPr>
          <a:xfrm>
            <a:off x="457200" y="1371600"/>
            <a:ext cx="8229600" cy="2514600"/>
          </a:xfrm>
        </p:spPr>
        <p:txBody>
          <a:bodyPr>
            <a:normAutofit fontScale="77500" lnSpcReduction="20000"/>
          </a:bodyPr>
          <a:lstStyle/>
          <a:p>
            <a:r>
              <a:rPr lang="ru-RU" dirty="0" smtClean="0"/>
              <a:t>Единичный бит передается в пределах такта, уровень не меняется. Положительный перепад означает переход из 0 к 1 в исходном коде, отрицательный — от 1 к 0. </a:t>
            </a:r>
          </a:p>
          <a:p>
            <a:r>
              <a:rPr lang="ru-RU" dirty="0" smtClean="0"/>
              <a:t>Отсутствие перепадов показывает, что значения предыдущего и последующего битов равны. </a:t>
            </a:r>
          </a:p>
          <a:p>
            <a:r>
              <a:rPr lang="ru-RU" dirty="0" smtClean="0"/>
              <a:t>Для декодирования кодов в формате БВН необходимы тактовые импульсы</a:t>
            </a:r>
          </a:p>
        </p:txBody>
      </p:sp>
      <p:sp>
        <p:nvSpPr>
          <p:cNvPr id="5" name="Номер слайда 4"/>
          <p:cNvSpPr>
            <a:spLocks noGrp="1"/>
          </p:cNvSpPr>
          <p:nvPr>
            <p:ph type="sldNum" sz="quarter" idx="12"/>
          </p:nvPr>
        </p:nvSpPr>
        <p:spPr/>
        <p:txBody>
          <a:bodyPr/>
          <a:lstStyle/>
          <a:p>
            <a:fld id="{0DB414F3-0116-4343-99EF-F6ADD7AD274A}" type="slidenum">
              <a:rPr lang="ru-RU" smtClean="0"/>
              <a:pPr/>
              <a:t>6</a:t>
            </a:fld>
            <a:endParaRPr lang="ru-RU"/>
          </a:p>
        </p:txBody>
      </p:sp>
      <p:graphicFrame>
        <p:nvGraphicFramePr>
          <p:cNvPr id="16387" name="Object 3"/>
          <p:cNvGraphicFramePr>
            <a:graphicFrameLocks noChangeAspect="1"/>
          </p:cNvGraphicFramePr>
          <p:nvPr/>
        </p:nvGraphicFramePr>
        <p:xfrm>
          <a:off x="990600" y="4114800"/>
          <a:ext cx="7097411" cy="1905000"/>
        </p:xfrm>
        <a:graphic>
          <a:graphicData uri="http://schemas.openxmlformats.org/presentationml/2006/ole">
            <p:oleObj spid="_x0000_s16387" name="Visio" r:id="rId4" imgW="4376011" imgH="1174481" progId="Visio.Drawing.11">
              <p:embed/>
            </p:oleObj>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Потенциальный код </a:t>
            </a:r>
            <a:r>
              <a:rPr lang="en-US" sz="3200" dirty="0" smtClean="0"/>
              <a:t>NRZ </a:t>
            </a:r>
            <a:r>
              <a:rPr lang="ru-RU" sz="3200" dirty="0" smtClean="0"/>
              <a:t>(</a:t>
            </a:r>
            <a:r>
              <a:rPr lang="ru-RU" sz="3200" dirty="0" err="1" smtClean="0"/>
              <a:t>Non</a:t>
            </a:r>
            <a:r>
              <a:rPr lang="ru-RU" sz="3200" dirty="0" smtClean="0"/>
              <a:t> </a:t>
            </a:r>
            <a:r>
              <a:rPr lang="ru-RU" sz="3200" dirty="0" err="1" smtClean="0"/>
              <a:t>Return</a:t>
            </a:r>
            <a:r>
              <a:rPr lang="ru-RU" sz="3200" dirty="0" smtClean="0"/>
              <a:t> </a:t>
            </a:r>
            <a:r>
              <a:rPr lang="ru-RU" sz="3200" dirty="0" err="1" smtClean="0"/>
              <a:t>to</a:t>
            </a:r>
            <a:r>
              <a:rPr lang="ru-RU" sz="3200" dirty="0" smtClean="0"/>
              <a:t> </a:t>
            </a:r>
            <a:r>
              <a:rPr lang="ru-RU" sz="3200" dirty="0" err="1" smtClean="0"/>
              <a:t>Zero</a:t>
            </a:r>
            <a:r>
              <a:rPr lang="ru-RU" sz="3200" dirty="0" smtClean="0"/>
              <a:t>)</a:t>
            </a:r>
            <a:endParaRPr lang="ru-RU" sz="3200" dirty="0"/>
          </a:p>
        </p:txBody>
      </p:sp>
      <p:sp>
        <p:nvSpPr>
          <p:cNvPr id="3" name="Содержимое 2"/>
          <p:cNvSpPr>
            <a:spLocks noGrp="1"/>
          </p:cNvSpPr>
          <p:nvPr>
            <p:ph idx="1"/>
          </p:nvPr>
        </p:nvSpPr>
        <p:spPr/>
        <p:txBody>
          <a:bodyPr>
            <a:normAutofit fontScale="77500" lnSpcReduction="20000"/>
          </a:bodyPr>
          <a:lstStyle/>
          <a:p>
            <a:pPr>
              <a:buNone/>
            </a:pPr>
            <a:r>
              <a:rPr lang="ru-RU" b="1" dirty="0" smtClean="0"/>
              <a:t>Достоинства метода NRZ:</a:t>
            </a:r>
          </a:p>
          <a:p>
            <a:r>
              <a:rPr lang="ru-RU" dirty="0" smtClean="0"/>
              <a:t>простота реализации;</a:t>
            </a:r>
          </a:p>
          <a:p>
            <a:r>
              <a:rPr lang="ru-RU" dirty="0" smtClean="0"/>
              <a:t>метод обладает хорошей распознаваемостью ошибок (благодаря наличию двух резко отличающихся потенциалов);</a:t>
            </a:r>
          </a:p>
          <a:p>
            <a:r>
              <a:rPr lang="ru-RU" dirty="0" smtClean="0"/>
              <a:t>основная гармоника </a:t>
            </a:r>
            <a:r>
              <a:rPr lang="ru-RU" dirty="0" err="1" smtClean="0"/>
              <a:t>f</a:t>
            </a:r>
            <a:r>
              <a:rPr lang="ru-RU" baseline="-25000" dirty="0" err="1" smtClean="0"/>
              <a:t>о</a:t>
            </a:r>
            <a:r>
              <a:rPr lang="ru-RU" dirty="0" smtClean="0"/>
              <a:t> имеет достаточно низкую частоту (равную N/2 Гц), что приводит к узкому спектру.</a:t>
            </a:r>
          </a:p>
          <a:p>
            <a:endParaRPr lang="ru-RU" dirty="0" smtClean="0"/>
          </a:p>
          <a:p>
            <a:pPr>
              <a:buNone/>
            </a:pPr>
            <a:r>
              <a:rPr lang="ru-RU" b="1" dirty="0" smtClean="0"/>
              <a:t>Недостатки метода NRZ:</a:t>
            </a:r>
          </a:p>
          <a:p>
            <a:r>
              <a:rPr lang="ru-RU" dirty="0" smtClean="0"/>
              <a:t>метод не обладает свойством самосинхронизации;</a:t>
            </a:r>
          </a:p>
          <a:p>
            <a:r>
              <a:rPr lang="ru-RU" dirty="0" smtClean="0"/>
              <a:t>наличие низкочастотной составляющей, которая приближается к постоянному сигналу при передаче длинных последовательностей единиц или нулей. </a:t>
            </a:r>
          </a:p>
        </p:txBody>
      </p:sp>
      <p:sp>
        <p:nvSpPr>
          <p:cNvPr id="5" name="Номер слайда 4"/>
          <p:cNvSpPr>
            <a:spLocks noGrp="1"/>
          </p:cNvSpPr>
          <p:nvPr>
            <p:ph type="sldNum" sz="quarter" idx="12"/>
          </p:nvPr>
        </p:nvSpPr>
        <p:spPr/>
        <p:txBody>
          <a:bodyPr/>
          <a:lstStyle/>
          <a:p>
            <a:fld id="{0DB414F3-0116-4343-99EF-F6ADD7AD274A}" type="slidenum">
              <a:rPr lang="ru-RU" smtClean="0"/>
              <a:pPr/>
              <a:t>7</a:t>
            </a:fld>
            <a:endParaRPr lang="ru-RU"/>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Биполярное кодирование </a:t>
            </a:r>
            <a:r>
              <a:rPr lang="en-US" dirty="0" smtClean="0"/>
              <a:t>AMI</a:t>
            </a:r>
            <a:endParaRPr lang="ru-RU" dirty="0"/>
          </a:p>
        </p:txBody>
      </p:sp>
      <p:sp>
        <p:nvSpPr>
          <p:cNvPr id="3" name="Содержимое 2"/>
          <p:cNvSpPr>
            <a:spLocks noGrp="1"/>
          </p:cNvSpPr>
          <p:nvPr>
            <p:ph idx="1"/>
          </p:nvPr>
        </p:nvSpPr>
        <p:spPr>
          <a:xfrm>
            <a:off x="457200" y="1371601"/>
            <a:ext cx="8229600" cy="2971800"/>
          </a:xfrm>
        </p:spPr>
        <p:txBody>
          <a:bodyPr>
            <a:normAutofit fontScale="85000" lnSpcReduction="20000"/>
          </a:bodyPr>
          <a:lstStyle/>
          <a:p>
            <a:pPr>
              <a:buNone/>
            </a:pPr>
            <a:r>
              <a:rPr lang="ru-RU" dirty="0" smtClean="0"/>
              <a:t>Это метод </a:t>
            </a:r>
            <a:r>
              <a:rPr lang="ru-RU" b="1" dirty="0" err="1" smtClean="0"/>
              <a:t>тринарного</a:t>
            </a:r>
            <a:r>
              <a:rPr lang="ru-RU" b="1" dirty="0" smtClean="0"/>
              <a:t> кодирования</a:t>
            </a:r>
            <a:r>
              <a:rPr lang="ru-RU" dirty="0" smtClean="0"/>
              <a:t>, то есть каждый бит передается 3-мя уровнями напряжения. </a:t>
            </a:r>
          </a:p>
          <a:p>
            <a:pPr>
              <a:buNone/>
            </a:pPr>
            <a:endParaRPr lang="ru-RU" dirty="0" smtClean="0"/>
          </a:p>
          <a:p>
            <a:pPr>
              <a:buNone/>
            </a:pPr>
            <a:r>
              <a:rPr lang="ru-RU" dirty="0" smtClean="0"/>
              <a:t>AMI-код использует следующие представления битов:</a:t>
            </a:r>
          </a:p>
          <a:p>
            <a:r>
              <a:rPr lang="ru-RU" dirty="0" smtClean="0"/>
              <a:t>биты 0 представляются нулевым напряжением (0 В);</a:t>
            </a:r>
          </a:p>
          <a:p>
            <a:r>
              <a:rPr lang="ru-RU" dirty="0" smtClean="0"/>
              <a:t>биты 1 представляются поочерёдно значениями -U или +U (В).</a:t>
            </a:r>
          </a:p>
        </p:txBody>
      </p:sp>
      <p:sp>
        <p:nvSpPr>
          <p:cNvPr id="5" name="Номер слайда 4"/>
          <p:cNvSpPr>
            <a:spLocks noGrp="1"/>
          </p:cNvSpPr>
          <p:nvPr>
            <p:ph type="sldNum" sz="quarter" idx="12"/>
          </p:nvPr>
        </p:nvSpPr>
        <p:spPr/>
        <p:txBody>
          <a:bodyPr/>
          <a:lstStyle/>
          <a:p>
            <a:fld id="{0DB414F3-0116-4343-99EF-F6ADD7AD274A}" type="slidenum">
              <a:rPr lang="ru-RU" smtClean="0"/>
              <a:pPr/>
              <a:t>8</a:t>
            </a:fld>
            <a:endParaRPr lang="ru-RU"/>
          </a:p>
        </p:txBody>
      </p:sp>
      <p:graphicFrame>
        <p:nvGraphicFramePr>
          <p:cNvPr id="17410" name="Object 2"/>
          <p:cNvGraphicFramePr>
            <a:graphicFrameLocks noChangeAspect="1"/>
          </p:cNvGraphicFramePr>
          <p:nvPr/>
        </p:nvGraphicFramePr>
        <p:xfrm>
          <a:off x="1295400" y="4419600"/>
          <a:ext cx="6529618" cy="1752600"/>
        </p:xfrm>
        <a:graphic>
          <a:graphicData uri="http://schemas.openxmlformats.org/presentationml/2006/ole">
            <p:oleObj spid="_x0000_s17410" name="Visio" r:id="rId3" imgW="4376011" imgH="1174481" progId="Visio.Drawing.11">
              <p:embed/>
            </p:oleObj>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Биполярное кодирование </a:t>
            </a:r>
            <a:r>
              <a:rPr lang="en-US" dirty="0" smtClean="0"/>
              <a:t>AMI</a:t>
            </a:r>
            <a:endParaRPr lang="ru-RU" dirty="0"/>
          </a:p>
        </p:txBody>
      </p:sp>
      <p:sp>
        <p:nvSpPr>
          <p:cNvPr id="3" name="Содержимое 2"/>
          <p:cNvSpPr>
            <a:spLocks noGrp="1"/>
          </p:cNvSpPr>
          <p:nvPr>
            <p:ph idx="1"/>
          </p:nvPr>
        </p:nvSpPr>
        <p:spPr/>
        <p:txBody>
          <a:bodyPr/>
          <a:lstStyle/>
          <a:p>
            <a:pPr marL="0" indent="457200">
              <a:buNone/>
            </a:pPr>
            <a:r>
              <a:rPr lang="ru-RU" b="1" dirty="0" smtClean="0"/>
              <a:t>Достоинства:</a:t>
            </a:r>
            <a:r>
              <a:rPr lang="ru-RU" dirty="0" smtClean="0"/>
              <a:t> AMI-код обладает хорошими синхронизирующими свойствами при передаче серий единиц и сравнительно прост в реализации. </a:t>
            </a:r>
          </a:p>
          <a:p>
            <a:pPr marL="0" indent="457200">
              <a:buNone/>
            </a:pPr>
            <a:endParaRPr lang="ru-RU" dirty="0" smtClean="0"/>
          </a:p>
          <a:p>
            <a:pPr marL="0" indent="457200">
              <a:buNone/>
            </a:pPr>
            <a:r>
              <a:rPr lang="ru-RU" b="1" dirty="0" smtClean="0"/>
              <a:t>Недостатком</a:t>
            </a:r>
            <a:r>
              <a:rPr lang="ru-RU" dirty="0" smtClean="0"/>
              <a:t> кода является ограничение на плотность нулей в потоке данных, поскольку длинные последовательности нулей ведут к потере синхронизации. </a:t>
            </a:r>
          </a:p>
        </p:txBody>
      </p:sp>
      <p:sp>
        <p:nvSpPr>
          <p:cNvPr id="5" name="Номер слайда 4"/>
          <p:cNvSpPr>
            <a:spLocks noGrp="1"/>
          </p:cNvSpPr>
          <p:nvPr>
            <p:ph type="sldNum" sz="quarter" idx="12"/>
          </p:nvPr>
        </p:nvSpPr>
        <p:spPr/>
        <p:txBody>
          <a:bodyPr/>
          <a:lstStyle/>
          <a:p>
            <a:fld id="{0DB414F3-0116-4343-99EF-F6ADD7AD274A}" type="slidenum">
              <a:rPr lang="ru-RU" smtClean="0"/>
              <a:pPr/>
              <a:t>9</a:t>
            </a:fld>
            <a:endParaRPr lang="ru-RU"/>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1894</Words>
  <Application>Microsoft Office PowerPoint</Application>
  <PresentationFormat>Экран (4:3)</PresentationFormat>
  <Paragraphs>244</Paragraphs>
  <Slides>34</Slides>
  <Notes>3</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34</vt:i4>
      </vt:variant>
    </vt:vector>
  </HeadingPairs>
  <TitlesOfParts>
    <vt:vector size="36" baseType="lpstr">
      <vt:lpstr>Тема Office</vt:lpstr>
      <vt:lpstr>Visio</vt:lpstr>
      <vt:lpstr>Кодирование сигнала</vt:lpstr>
      <vt:lpstr>Кодирование сигналов</vt:lpstr>
      <vt:lpstr>Кодирование сигналов</vt:lpstr>
      <vt:lpstr>Кодирование сигналов</vt:lpstr>
      <vt:lpstr>Кодирование сигналов</vt:lpstr>
      <vt:lpstr>Потенциальный код NRZ (Non Return to Zero)</vt:lpstr>
      <vt:lpstr>Потенциальный код NRZ (Non Return to Zero)</vt:lpstr>
      <vt:lpstr>Биполярное кодирование AMI</vt:lpstr>
      <vt:lpstr>Биполярное кодирование AMI</vt:lpstr>
      <vt:lpstr>Сравнение AMI и NRZ</vt:lpstr>
      <vt:lpstr>Потенциальный код NRZI (Non Return to Zero with ones Inverted)</vt:lpstr>
      <vt:lpstr>Потенциальный код NRZI (Non Return to Zero with ones Inverted)</vt:lpstr>
      <vt:lpstr>Биполярный импульсный код</vt:lpstr>
      <vt:lpstr>Биполярный импульсный код</vt:lpstr>
      <vt:lpstr>Манчестерский код</vt:lpstr>
      <vt:lpstr>Манчестерский код</vt:lpstr>
      <vt:lpstr>Потенциальный код 2B1Q</vt:lpstr>
      <vt:lpstr>Потенциальный код 2B1Q</vt:lpstr>
      <vt:lpstr>Избыточный код 4В/5В</vt:lpstr>
      <vt:lpstr>Избыточный код 4В/5В</vt:lpstr>
      <vt:lpstr>Скремблирование</vt:lpstr>
      <vt:lpstr>Скремблирование</vt:lpstr>
      <vt:lpstr>Скремблирование</vt:lpstr>
      <vt:lpstr>Методы обнаружения ошибок</vt:lpstr>
      <vt:lpstr>Методы обнаружения ошибок</vt:lpstr>
      <vt:lpstr>Методы обнаружения ошибок</vt:lpstr>
      <vt:lpstr>Методы обнаружения ошибок</vt:lpstr>
      <vt:lpstr>Методы обнаружения ошибок</vt:lpstr>
      <vt:lpstr>Методы обнаружения ошибок</vt:lpstr>
      <vt:lpstr>Методы обнаружения ошибок</vt:lpstr>
      <vt:lpstr>Методы коррекции ошибок</vt:lpstr>
      <vt:lpstr>Методы коррекции ошибок</vt:lpstr>
      <vt:lpstr>Методы коррекции ошибок</vt:lpstr>
      <vt:lpstr>Методы коррекции ошибок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DLS</dc:creator>
  <cp:lastModifiedBy>DLS</cp:lastModifiedBy>
  <cp:revision>58</cp:revision>
  <dcterms:created xsi:type="dcterms:W3CDTF">2013-03-12T16:56:12Z</dcterms:created>
  <dcterms:modified xsi:type="dcterms:W3CDTF">2013-05-25T18:05:34Z</dcterms:modified>
</cp:coreProperties>
</file>