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671"/>
  </p:normalViewPr>
  <p:slideViewPr>
    <p:cSldViewPr snapToGrid="0" snapToObjects="1">
      <p:cViewPr varScale="1">
        <p:scale>
          <a:sx n="91" d="100"/>
          <a:sy n="91" d="100"/>
        </p:scale>
        <p:origin x="8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956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02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464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53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1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9/17/18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02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9/17/18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2163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87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96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24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0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915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4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9/17/18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33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9/17/18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31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9/17/18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74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215635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9/17/18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19250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ealth_services_research" TargetMode="External"/><Relationship Id="rId3" Type="http://schemas.openxmlformats.org/officeDocument/2006/relationships/hyperlink" Target="https://en.wikipedia.org/wiki/Hospital_readmiss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diabetes hospital data</a:t>
            </a:r>
            <a:endParaRPr lang="en-US" dirty="0"/>
          </a:p>
        </p:txBody>
      </p:sp>
      <p:sp>
        <p:nvSpPr>
          <p:cNvPr id="3" name="Subtitle 2"/>
          <p:cNvSpPr>
            <a:spLocks noGrp="1"/>
          </p:cNvSpPr>
          <p:nvPr>
            <p:ph type="subTitle" idx="1"/>
          </p:nvPr>
        </p:nvSpPr>
        <p:spPr/>
        <p:txBody>
          <a:bodyPr/>
          <a:lstStyle/>
          <a:p>
            <a:r>
              <a:rPr lang="en-US" dirty="0" smtClean="0"/>
              <a:t>Geoffrey Kip</a:t>
            </a:r>
            <a:endParaRPr lang="en-US" dirty="0"/>
          </a:p>
        </p:txBody>
      </p:sp>
    </p:spTree>
    <p:extLst>
      <p:ext uri="{BB962C8B-B14F-4D97-AF65-F5344CB8AC3E}">
        <p14:creationId xmlns:p14="http://schemas.microsoft.com/office/powerpoint/2010/main" val="120998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Mean Averages </a:t>
            </a:r>
            <a:endParaRPr lang="en-US" dirty="0"/>
          </a:p>
        </p:txBody>
      </p:sp>
      <p:sp>
        <p:nvSpPr>
          <p:cNvPr id="3" name="Content Placeholder 2"/>
          <p:cNvSpPr>
            <a:spLocks noGrp="1"/>
          </p:cNvSpPr>
          <p:nvPr>
            <p:ph idx="1"/>
          </p:nvPr>
        </p:nvSpPr>
        <p:spPr/>
        <p:txBody>
          <a:bodyPr/>
          <a:lstStyle/>
          <a:p>
            <a:r>
              <a:rPr lang="en-US" dirty="0" smtClean="0"/>
              <a:t>For all patients in the dataset:</a:t>
            </a:r>
          </a:p>
          <a:p>
            <a:r>
              <a:rPr lang="en-US" dirty="0" smtClean="0"/>
              <a:t>The average number of procedures = 1.34 procedures</a:t>
            </a:r>
          </a:p>
          <a:p>
            <a:r>
              <a:rPr lang="en-US" dirty="0" smtClean="0"/>
              <a:t>The average number of medications = 16.02 medications</a:t>
            </a:r>
          </a:p>
          <a:p>
            <a:r>
              <a:rPr lang="en-US" dirty="0" smtClean="0"/>
              <a:t>The average number of lab procedures = 43.10 procedures</a:t>
            </a:r>
          </a:p>
          <a:p>
            <a:r>
              <a:rPr lang="en-US" dirty="0" smtClean="0"/>
              <a:t>The average time in hospital = 4.40 days</a:t>
            </a:r>
          </a:p>
          <a:p>
            <a:r>
              <a:rPr lang="en-US" dirty="0" smtClean="0"/>
              <a:t>The average number of outpatient visits = 0. 37 visits</a:t>
            </a:r>
          </a:p>
          <a:p>
            <a:r>
              <a:rPr lang="en-US" dirty="0" smtClean="0"/>
              <a:t>The average number of emergency visits = 0.20 visits</a:t>
            </a:r>
          </a:p>
          <a:p>
            <a:r>
              <a:rPr lang="en-US" dirty="0" smtClean="0"/>
              <a:t>The average number of diagnoses = 7.42</a:t>
            </a:r>
          </a:p>
          <a:p>
            <a:r>
              <a:rPr lang="en-US" dirty="0" smtClean="0"/>
              <a:t>The average number of inpatient visits = 0.64 visits.</a:t>
            </a:r>
          </a:p>
          <a:p>
            <a:endParaRPr lang="en-US" dirty="0"/>
          </a:p>
        </p:txBody>
      </p:sp>
    </p:spTree>
    <p:extLst>
      <p:ext uri="{BB962C8B-B14F-4D97-AF65-F5344CB8AC3E}">
        <p14:creationId xmlns:p14="http://schemas.microsoft.com/office/powerpoint/2010/main" val="50725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12289" cy="644562"/>
          </a:xfrm>
        </p:spPr>
        <p:txBody>
          <a:bodyPr/>
          <a:lstStyle/>
          <a:p>
            <a:r>
              <a:rPr lang="en-US" sz="2400" dirty="0" smtClean="0"/>
              <a:t>How are variables correlated to each other?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66" y="997560"/>
            <a:ext cx="5494717" cy="5689445"/>
          </a:xfrm>
        </p:spPr>
      </p:pic>
      <p:sp>
        <p:nvSpPr>
          <p:cNvPr id="5" name="TextBox 4"/>
          <p:cNvSpPr txBox="1"/>
          <p:nvPr/>
        </p:nvSpPr>
        <p:spPr>
          <a:xfrm>
            <a:off x="6386732" y="1322363"/>
            <a:ext cx="4839286" cy="4247317"/>
          </a:xfrm>
          <a:prstGeom prst="rect">
            <a:avLst/>
          </a:prstGeom>
          <a:noFill/>
        </p:spPr>
        <p:txBody>
          <a:bodyPr wrap="square" rtlCol="0">
            <a:spAutoFit/>
          </a:bodyPr>
          <a:lstStyle/>
          <a:p>
            <a:pPr marL="285750" indent="-285750">
              <a:buFont typeface="Arial" charset="0"/>
              <a:buChar char="•"/>
            </a:pPr>
            <a:r>
              <a:rPr lang="en-US" dirty="0" smtClean="0"/>
              <a:t>Number of procedures and number of medications have a positive correlation of 0.39.</a:t>
            </a:r>
          </a:p>
          <a:p>
            <a:pPr marL="285750" indent="-285750">
              <a:buFont typeface="Arial" charset="0"/>
              <a:buChar char="•"/>
            </a:pPr>
            <a:r>
              <a:rPr lang="en-US" dirty="0" smtClean="0"/>
              <a:t>Time in hospital also has a high positive correlation (0.47) with the number of medications.</a:t>
            </a:r>
          </a:p>
          <a:p>
            <a:pPr marL="285750" indent="-285750">
              <a:buFont typeface="Arial" charset="0"/>
              <a:buChar char="•"/>
            </a:pPr>
            <a:r>
              <a:rPr lang="en-US" dirty="0"/>
              <a:t> </a:t>
            </a:r>
            <a:r>
              <a:rPr lang="en-US" dirty="0" smtClean="0"/>
              <a:t>Number of lab procedures also has a positive correlation (0.32) with the time in hospital.</a:t>
            </a:r>
          </a:p>
          <a:p>
            <a:pPr marL="285750" indent="-285750">
              <a:buFont typeface="Arial" charset="0"/>
              <a:buChar char="•"/>
            </a:pPr>
            <a:r>
              <a:rPr lang="en-US" dirty="0" smtClean="0"/>
              <a:t>There are some variables that are slightly negatively correlated with each other. </a:t>
            </a:r>
          </a:p>
          <a:p>
            <a:pPr marL="285750" indent="-285750">
              <a:buFont typeface="Arial" charset="0"/>
              <a:buChar char="•"/>
            </a:pPr>
            <a:r>
              <a:rPr lang="en-US" dirty="0" smtClean="0"/>
              <a:t>For example number of outpatient visits is negatively correlated (-0.076) with number of lab procedures.</a:t>
            </a:r>
            <a:endParaRPr lang="en-US" dirty="0"/>
          </a:p>
        </p:txBody>
      </p:sp>
    </p:spTree>
    <p:extLst>
      <p:ext uri="{BB962C8B-B14F-4D97-AF65-F5344CB8AC3E}">
        <p14:creationId xmlns:p14="http://schemas.microsoft.com/office/powerpoint/2010/main" val="68095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can a simple logistic regression statistical model tell us?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897" y="1672992"/>
            <a:ext cx="10055700" cy="1711180"/>
          </a:xfrm>
        </p:spPr>
      </p:pic>
      <p:sp>
        <p:nvSpPr>
          <p:cNvPr id="5" name="TextBox 4"/>
          <p:cNvSpPr txBox="1"/>
          <p:nvPr/>
        </p:nvSpPr>
        <p:spPr>
          <a:xfrm>
            <a:off x="1041009" y="3727938"/>
            <a:ext cx="9889588" cy="1477328"/>
          </a:xfrm>
          <a:prstGeom prst="rect">
            <a:avLst/>
          </a:prstGeom>
          <a:noFill/>
        </p:spPr>
        <p:txBody>
          <a:bodyPr wrap="square" rtlCol="0">
            <a:spAutoFit/>
          </a:bodyPr>
          <a:lstStyle/>
          <a:p>
            <a:pPr marL="285750" indent="-285750">
              <a:buFont typeface="Arial" charset="0"/>
              <a:buChar char="•"/>
            </a:pPr>
            <a:r>
              <a:rPr lang="en-US" dirty="0" smtClean="0"/>
              <a:t>Recoded readmission to a binary outcome. 1= &lt;30 days readmission and 0= no readmission or &gt;30 days readmission</a:t>
            </a:r>
          </a:p>
          <a:p>
            <a:pPr marL="285750" indent="-285750">
              <a:buFont typeface="Arial" charset="0"/>
              <a:buChar char="•"/>
            </a:pPr>
            <a:r>
              <a:rPr lang="en-US" dirty="0" smtClean="0"/>
              <a:t>Used the same measurements earlier that we explored correlation relationships between.</a:t>
            </a:r>
          </a:p>
          <a:p>
            <a:pPr marL="285750" indent="-285750">
              <a:buFont typeface="Arial" charset="0"/>
              <a:buChar char="•"/>
            </a:pPr>
            <a:r>
              <a:rPr lang="en-US" dirty="0" smtClean="0"/>
              <a:t>Fit logistic regression model using </a:t>
            </a:r>
            <a:r>
              <a:rPr lang="en-US" dirty="0" err="1" smtClean="0"/>
              <a:t>statsmodels</a:t>
            </a:r>
            <a:r>
              <a:rPr lang="en-US" dirty="0" smtClean="0"/>
              <a:t> API in python.</a:t>
            </a:r>
            <a:endParaRPr lang="en-US" dirty="0"/>
          </a:p>
        </p:txBody>
      </p:sp>
    </p:spTree>
    <p:extLst>
      <p:ext uri="{BB962C8B-B14F-4D97-AF65-F5344CB8AC3E}">
        <p14:creationId xmlns:p14="http://schemas.microsoft.com/office/powerpoint/2010/main" val="24246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interpretation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49254"/>
            <a:ext cx="5805229" cy="3363423"/>
          </a:xfrm>
        </p:spPr>
      </p:pic>
      <p:sp>
        <p:nvSpPr>
          <p:cNvPr id="5" name="TextBox 4"/>
          <p:cNvSpPr txBox="1"/>
          <p:nvPr/>
        </p:nvSpPr>
        <p:spPr>
          <a:xfrm>
            <a:off x="7301132" y="1519311"/>
            <a:ext cx="4389120" cy="4247317"/>
          </a:xfrm>
          <a:prstGeom prst="rect">
            <a:avLst/>
          </a:prstGeom>
          <a:noFill/>
        </p:spPr>
        <p:txBody>
          <a:bodyPr wrap="square" rtlCol="0">
            <a:spAutoFit/>
          </a:bodyPr>
          <a:lstStyle/>
          <a:p>
            <a:pPr marL="285750" indent="-285750">
              <a:buFont typeface="Arial" charset="0"/>
              <a:buChar char="•"/>
            </a:pPr>
            <a:r>
              <a:rPr lang="en-US" dirty="0" smtClean="0"/>
              <a:t>According to a p-value of 0.05 , number of procedures, number of medications, number of lab procedures, time in hospital, number of outpatient and number of emergency visits are significant predictors for readmission.</a:t>
            </a:r>
          </a:p>
          <a:p>
            <a:pPr marL="285750" indent="-285750">
              <a:buFont typeface="Arial" charset="0"/>
              <a:buChar char="•"/>
            </a:pPr>
            <a:r>
              <a:rPr lang="en-US" dirty="0" smtClean="0"/>
              <a:t>Some interesting relationships: number of procedures and number of medications are inversely related to readmission.</a:t>
            </a:r>
          </a:p>
          <a:p>
            <a:pPr marL="285750" indent="-285750">
              <a:buFont typeface="Arial" charset="0"/>
              <a:buChar char="•"/>
            </a:pPr>
            <a:r>
              <a:rPr lang="en-US" dirty="0" smtClean="0"/>
              <a:t>Outpatient visits and time in hospital are positively related to readmission.</a:t>
            </a:r>
          </a:p>
          <a:p>
            <a:pPr marL="285750" indent="-285750">
              <a:buFont typeface="Arial" charset="0"/>
              <a:buChar char="•"/>
            </a:pPr>
            <a:endParaRPr lang="en-US" dirty="0"/>
          </a:p>
        </p:txBody>
      </p:sp>
    </p:spTree>
    <p:extLst>
      <p:ext uri="{BB962C8B-B14F-4D97-AF65-F5344CB8AC3E}">
        <p14:creationId xmlns:p14="http://schemas.microsoft.com/office/powerpoint/2010/main" val="15628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measurements by readmission status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779" y="2291630"/>
            <a:ext cx="7493000" cy="3098800"/>
          </a:xfrm>
        </p:spPr>
      </p:pic>
    </p:spTree>
    <p:extLst>
      <p:ext uri="{BB962C8B-B14F-4D97-AF65-F5344CB8AC3E}">
        <p14:creationId xmlns:p14="http://schemas.microsoft.com/office/powerpoint/2010/main" val="34314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number of procedures by readmission status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099647"/>
            <a:ext cx="5721767" cy="4044951"/>
          </a:xfrm>
        </p:spPr>
      </p:pic>
      <p:sp>
        <p:nvSpPr>
          <p:cNvPr id="6" name="TextBox 5"/>
          <p:cNvSpPr txBox="1"/>
          <p:nvPr/>
        </p:nvSpPr>
        <p:spPr>
          <a:xfrm>
            <a:off x="6991643" y="2099647"/>
            <a:ext cx="3559126" cy="2031325"/>
          </a:xfrm>
          <a:prstGeom prst="rect">
            <a:avLst/>
          </a:prstGeom>
          <a:noFill/>
        </p:spPr>
        <p:txBody>
          <a:bodyPr wrap="square" rtlCol="0">
            <a:spAutoFit/>
          </a:bodyPr>
          <a:lstStyle/>
          <a:p>
            <a:pPr marL="285750" indent="-285750">
              <a:buFont typeface="Arial" charset="0"/>
              <a:buChar char="•"/>
            </a:pPr>
            <a:r>
              <a:rPr lang="en-US" dirty="0" smtClean="0"/>
              <a:t>People who have the highest number of procedures were often not readmitted which the logistic regression model also supported (Beta coefficient of -0.0548) </a:t>
            </a:r>
          </a:p>
        </p:txBody>
      </p:sp>
    </p:spTree>
    <p:extLst>
      <p:ext uri="{BB962C8B-B14F-4D97-AF65-F5344CB8AC3E}">
        <p14:creationId xmlns:p14="http://schemas.microsoft.com/office/powerpoint/2010/main" val="1036018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number of medications by readmission status</a:t>
            </a:r>
            <a:br>
              <a:rPr lang="en-US" dirty="0" smtClean="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30" y="2024441"/>
            <a:ext cx="6299565" cy="4488032"/>
          </a:xfrm>
        </p:spPr>
      </p:pic>
      <p:sp>
        <p:nvSpPr>
          <p:cNvPr id="8" name="TextBox 7"/>
          <p:cNvSpPr txBox="1"/>
          <p:nvPr/>
        </p:nvSpPr>
        <p:spPr>
          <a:xfrm>
            <a:off x="7695028" y="2222695"/>
            <a:ext cx="3165230" cy="1754326"/>
          </a:xfrm>
          <a:prstGeom prst="rect">
            <a:avLst/>
          </a:prstGeom>
          <a:noFill/>
        </p:spPr>
        <p:txBody>
          <a:bodyPr wrap="square" rtlCol="0">
            <a:spAutoFit/>
          </a:bodyPr>
          <a:lstStyle/>
          <a:p>
            <a:pPr marL="285750" indent="-285750">
              <a:buFont typeface="Arial" charset="0"/>
              <a:buChar char="•"/>
            </a:pPr>
            <a:r>
              <a:rPr lang="en-US" dirty="0" smtClean="0"/>
              <a:t>Data shows that people who were readmitted in 30 days had the highest number of medications on average (~&gt;16).</a:t>
            </a:r>
          </a:p>
          <a:p>
            <a:pPr marL="285750" indent="-285750">
              <a:buFont typeface="Arial" charset="0"/>
              <a:buChar char="•"/>
            </a:pPr>
            <a:endParaRPr lang="en-US" dirty="0"/>
          </a:p>
        </p:txBody>
      </p:sp>
    </p:spTree>
    <p:extLst>
      <p:ext uri="{BB962C8B-B14F-4D97-AF65-F5344CB8AC3E}">
        <p14:creationId xmlns:p14="http://schemas.microsoft.com/office/powerpoint/2010/main" val="113964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number of </a:t>
            </a:r>
            <a:r>
              <a:rPr lang="en-US" dirty="0" smtClean="0"/>
              <a:t>lab procedures by </a:t>
            </a:r>
            <a:r>
              <a:rPr lang="en-US" dirty="0"/>
              <a:t>readmission status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687" y="2136982"/>
            <a:ext cx="6044088" cy="4306021"/>
          </a:xfrm>
        </p:spPr>
      </p:pic>
      <p:sp>
        <p:nvSpPr>
          <p:cNvPr id="5" name="TextBox 4"/>
          <p:cNvSpPr txBox="1"/>
          <p:nvPr/>
        </p:nvSpPr>
        <p:spPr>
          <a:xfrm>
            <a:off x="7779434" y="2363372"/>
            <a:ext cx="3671668" cy="1200329"/>
          </a:xfrm>
          <a:prstGeom prst="rect">
            <a:avLst/>
          </a:prstGeom>
          <a:noFill/>
        </p:spPr>
        <p:txBody>
          <a:bodyPr wrap="square" rtlCol="0">
            <a:spAutoFit/>
          </a:bodyPr>
          <a:lstStyle/>
          <a:p>
            <a:pPr marL="285750" indent="-285750">
              <a:buFont typeface="Arial" charset="0"/>
              <a:buChar char="•"/>
            </a:pPr>
            <a:r>
              <a:rPr lang="en-US" dirty="0" smtClean="0"/>
              <a:t>Patients readmitted in 30 days also had the highest number of lap procedures (~45 procedures).</a:t>
            </a:r>
            <a:endParaRPr lang="en-US" dirty="0"/>
          </a:p>
        </p:txBody>
      </p:sp>
    </p:spTree>
    <p:extLst>
      <p:ext uri="{BB962C8B-B14F-4D97-AF65-F5344CB8AC3E}">
        <p14:creationId xmlns:p14="http://schemas.microsoft.com/office/powerpoint/2010/main" val="81501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number of medications by readmission status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260" y="2094779"/>
            <a:ext cx="6177060" cy="4470241"/>
          </a:xfrm>
        </p:spPr>
      </p:pic>
      <p:sp>
        <p:nvSpPr>
          <p:cNvPr id="5" name="TextBox 4"/>
          <p:cNvSpPr txBox="1"/>
          <p:nvPr/>
        </p:nvSpPr>
        <p:spPr>
          <a:xfrm>
            <a:off x="7737231" y="2082018"/>
            <a:ext cx="3460652" cy="2031325"/>
          </a:xfrm>
          <a:prstGeom prst="rect">
            <a:avLst/>
          </a:prstGeom>
          <a:noFill/>
        </p:spPr>
        <p:txBody>
          <a:bodyPr wrap="square" rtlCol="0">
            <a:spAutoFit/>
          </a:bodyPr>
          <a:lstStyle/>
          <a:p>
            <a:pPr marL="285750" indent="-285750">
              <a:buFont typeface="Arial" charset="0"/>
              <a:buChar char="•"/>
            </a:pPr>
            <a:r>
              <a:rPr lang="en-US" dirty="0" smtClean="0"/>
              <a:t>Patients who were readmitted within 30 days also had the highest amount of time spent in the hospital which the earlier model agreed with (beta coefficient = 0.0267)</a:t>
            </a:r>
            <a:endParaRPr lang="en-US" dirty="0"/>
          </a:p>
        </p:txBody>
      </p:sp>
    </p:spTree>
    <p:extLst>
      <p:ext uri="{BB962C8B-B14F-4D97-AF65-F5344CB8AC3E}">
        <p14:creationId xmlns:p14="http://schemas.microsoft.com/office/powerpoint/2010/main" val="170239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number of </a:t>
            </a:r>
            <a:r>
              <a:rPr lang="en-US" dirty="0" smtClean="0"/>
              <a:t>outpatient visits by </a:t>
            </a:r>
            <a:r>
              <a:rPr lang="en-US" dirty="0"/>
              <a:t>readmission status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335" y="2165117"/>
            <a:ext cx="5351278" cy="3783037"/>
          </a:xfrm>
        </p:spPr>
      </p:pic>
      <p:sp>
        <p:nvSpPr>
          <p:cNvPr id="5" name="TextBox 4"/>
          <p:cNvSpPr txBox="1"/>
          <p:nvPr/>
        </p:nvSpPr>
        <p:spPr>
          <a:xfrm>
            <a:off x="7343335" y="2011680"/>
            <a:ext cx="4051496" cy="1754326"/>
          </a:xfrm>
          <a:prstGeom prst="rect">
            <a:avLst/>
          </a:prstGeom>
          <a:noFill/>
        </p:spPr>
        <p:txBody>
          <a:bodyPr wrap="square" rtlCol="0">
            <a:spAutoFit/>
          </a:bodyPr>
          <a:lstStyle/>
          <a:p>
            <a:pPr marL="285750" indent="-285750">
              <a:buFont typeface="Arial" charset="0"/>
              <a:buChar char="•"/>
            </a:pPr>
            <a:r>
              <a:rPr lang="en-US" dirty="0" smtClean="0"/>
              <a:t>Patients readmitted after 30 days ended up having the highest number of outpatient visits compared to patients who were not readmitted or readmitted within 30 days.</a:t>
            </a:r>
            <a:endParaRPr lang="en-US" dirty="0"/>
          </a:p>
        </p:txBody>
      </p:sp>
    </p:spTree>
    <p:extLst>
      <p:ext uri="{BB962C8B-B14F-4D97-AF65-F5344CB8AC3E}">
        <p14:creationId xmlns:p14="http://schemas.microsoft.com/office/powerpoint/2010/main" val="180049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Information</a:t>
            </a:r>
            <a:endParaRPr lang="en-US" dirty="0"/>
          </a:p>
        </p:txBody>
      </p:sp>
      <p:sp>
        <p:nvSpPr>
          <p:cNvPr id="3" name="Content Placeholder 2"/>
          <p:cNvSpPr>
            <a:spLocks noGrp="1"/>
          </p:cNvSpPr>
          <p:nvPr>
            <p:ph idx="1"/>
          </p:nvPr>
        </p:nvSpPr>
        <p:spPr/>
        <p:txBody>
          <a:bodyPr/>
          <a:lstStyle/>
          <a:p>
            <a:r>
              <a:rPr lang="en-US" dirty="0"/>
              <a:t>R</a:t>
            </a:r>
            <a:r>
              <a:rPr lang="en-US" dirty="0" smtClean="0"/>
              <a:t>epresents </a:t>
            </a:r>
            <a:r>
              <a:rPr lang="en-US" dirty="0"/>
              <a:t>10 years (1999-2008) of clinical care at 130 US hospitals and integrated delivery </a:t>
            </a:r>
            <a:r>
              <a:rPr lang="en-US" dirty="0" smtClean="0"/>
              <a:t>networks</a:t>
            </a:r>
          </a:p>
          <a:p>
            <a:r>
              <a:rPr lang="en-US" dirty="0" smtClean="0"/>
              <a:t>Includes </a:t>
            </a:r>
            <a:r>
              <a:rPr lang="en-US" dirty="0"/>
              <a:t>over 50 features representing patient and hospital </a:t>
            </a:r>
            <a:r>
              <a:rPr lang="en-US" dirty="0" smtClean="0"/>
              <a:t>outcomes</a:t>
            </a:r>
            <a:endParaRPr lang="en-US" dirty="0"/>
          </a:p>
          <a:p>
            <a:r>
              <a:rPr lang="en-US" dirty="0" smtClean="0"/>
              <a:t>Criteria encounters to be included in the dataset include the following:</a:t>
            </a:r>
          </a:p>
          <a:p>
            <a:pPr marL="400050" lvl="1" indent="0">
              <a:buNone/>
            </a:pPr>
            <a:r>
              <a:rPr lang="en-US" dirty="0" smtClean="0"/>
              <a:t>(</a:t>
            </a:r>
            <a:r>
              <a:rPr lang="en-US" dirty="0"/>
              <a:t>1) It is an inpatient encounter (a hospital admission).</a:t>
            </a:r>
            <a:br>
              <a:rPr lang="en-US" dirty="0"/>
            </a:br>
            <a:r>
              <a:rPr lang="en-US" dirty="0"/>
              <a:t>(2) It is a diabetic encounter, that is, one during which any kind of diabetes was entered to the system as a diagnosis.</a:t>
            </a:r>
            <a:br>
              <a:rPr lang="en-US" dirty="0"/>
            </a:br>
            <a:r>
              <a:rPr lang="en-US" dirty="0"/>
              <a:t>(3) The length of stay was at least 1 day and at most 14 days.</a:t>
            </a:r>
            <a:br>
              <a:rPr lang="en-US" dirty="0"/>
            </a:br>
            <a:r>
              <a:rPr lang="en-US" dirty="0"/>
              <a:t>(4) Laboratory tests were performed during the encounter.</a:t>
            </a:r>
            <a:br>
              <a:rPr lang="en-US" dirty="0"/>
            </a:br>
            <a:r>
              <a:rPr lang="en-US" dirty="0"/>
              <a:t>(5) Medications were administered during the encounter.</a:t>
            </a:r>
            <a:endParaRPr lang="en-US" b="1" dirty="0" smtClean="0"/>
          </a:p>
        </p:txBody>
      </p:sp>
    </p:spTree>
    <p:extLst>
      <p:ext uri="{BB962C8B-B14F-4D97-AF65-F5344CB8AC3E}">
        <p14:creationId xmlns:p14="http://schemas.microsoft.com/office/powerpoint/2010/main" val="2119957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number of </a:t>
            </a:r>
            <a:r>
              <a:rPr lang="en-US" dirty="0" smtClean="0"/>
              <a:t>emergency visits by </a:t>
            </a:r>
            <a:r>
              <a:rPr lang="en-US" dirty="0"/>
              <a:t>readmission status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620" y="2165117"/>
            <a:ext cx="5597060" cy="3896687"/>
          </a:xfrm>
        </p:spPr>
      </p:pic>
      <p:sp>
        <p:nvSpPr>
          <p:cNvPr id="5" name="TextBox 4"/>
          <p:cNvSpPr txBox="1"/>
          <p:nvPr/>
        </p:nvSpPr>
        <p:spPr>
          <a:xfrm>
            <a:off x="7399606" y="1997612"/>
            <a:ext cx="3882683" cy="923330"/>
          </a:xfrm>
          <a:prstGeom prst="rect">
            <a:avLst/>
          </a:prstGeom>
          <a:noFill/>
        </p:spPr>
        <p:txBody>
          <a:bodyPr wrap="square" rtlCol="0">
            <a:spAutoFit/>
          </a:bodyPr>
          <a:lstStyle/>
          <a:p>
            <a:pPr marL="285750" indent="-285750">
              <a:buFont typeface="Arial" charset="0"/>
              <a:buChar char="•"/>
            </a:pPr>
            <a:r>
              <a:rPr lang="en-US" dirty="0" smtClean="0"/>
              <a:t>Patients readmitted within 30 days had the highest average number of emergency visits.</a:t>
            </a:r>
            <a:endParaRPr lang="en-US" dirty="0"/>
          </a:p>
        </p:txBody>
      </p:sp>
    </p:spTree>
    <p:extLst>
      <p:ext uri="{BB962C8B-B14F-4D97-AF65-F5344CB8AC3E}">
        <p14:creationId xmlns:p14="http://schemas.microsoft.com/office/powerpoint/2010/main" val="172925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number of </a:t>
            </a:r>
            <a:r>
              <a:rPr lang="en-US" dirty="0" smtClean="0"/>
              <a:t>diagnoses by </a:t>
            </a:r>
            <a:r>
              <a:rPr lang="en-US" dirty="0"/>
              <a:t>readmission status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024441"/>
            <a:ext cx="6148924" cy="4449879"/>
          </a:xfrm>
        </p:spPr>
      </p:pic>
      <p:sp>
        <p:nvSpPr>
          <p:cNvPr id="5" name="TextBox 4"/>
          <p:cNvSpPr txBox="1"/>
          <p:nvPr/>
        </p:nvSpPr>
        <p:spPr>
          <a:xfrm>
            <a:off x="7638757" y="1997612"/>
            <a:ext cx="3671668" cy="1200329"/>
          </a:xfrm>
          <a:prstGeom prst="rect">
            <a:avLst/>
          </a:prstGeom>
          <a:noFill/>
        </p:spPr>
        <p:txBody>
          <a:bodyPr wrap="square" rtlCol="0">
            <a:spAutoFit/>
          </a:bodyPr>
          <a:lstStyle/>
          <a:p>
            <a:pPr marL="285750" indent="-285750">
              <a:buFont typeface="Arial" charset="0"/>
              <a:buChar char="•"/>
            </a:pPr>
            <a:r>
              <a:rPr lang="en-US" dirty="0" smtClean="0"/>
              <a:t>Patients readmitted within 30 days also slightly had the highest number of diagnoses. </a:t>
            </a:r>
            <a:endParaRPr lang="en-US" dirty="0"/>
          </a:p>
        </p:txBody>
      </p:sp>
    </p:spTree>
    <p:extLst>
      <p:ext uri="{BB962C8B-B14F-4D97-AF65-F5344CB8AC3E}">
        <p14:creationId xmlns:p14="http://schemas.microsoft.com/office/powerpoint/2010/main" val="1491862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number of </a:t>
            </a:r>
            <a:r>
              <a:rPr lang="en-US" dirty="0" smtClean="0"/>
              <a:t>inpatient visits by </a:t>
            </a:r>
            <a:r>
              <a:rPr lang="en-US" dirty="0"/>
              <a:t>readmission status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00" y="2066645"/>
            <a:ext cx="5334885" cy="3771448"/>
          </a:xfrm>
        </p:spPr>
      </p:pic>
      <p:sp>
        <p:nvSpPr>
          <p:cNvPr id="6" name="TextBox 5"/>
          <p:cNvSpPr txBox="1"/>
          <p:nvPr/>
        </p:nvSpPr>
        <p:spPr>
          <a:xfrm>
            <a:off x="7357403" y="2293034"/>
            <a:ext cx="3826412" cy="923330"/>
          </a:xfrm>
          <a:prstGeom prst="rect">
            <a:avLst/>
          </a:prstGeom>
          <a:noFill/>
        </p:spPr>
        <p:txBody>
          <a:bodyPr wrap="square" rtlCol="0">
            <a:spAutoFit/>
          </a:bodyPr>
          <a:lstStyle/>
          <a:p>
            <a:pPr marL="285750" indent="-285750">
              <a:buFont typeface="Arial" charset="0"/>
              <a:buChar char="•"/>
            </a:pPr>
            <a:r>
              <a:rPr lang="en-US" dirty="0" smtClean="0"/>
              <a:t>Patients readmitted within 30 days had the highest number of inpatient visits.</a:t>
            </a:r>
            <a:endParaRPr lang="en-US" dirty="0"/>
          </a:p>
        </p:txBody>
      </p:sp>
    </p:spTree>
    <p:extLst>
      <p:ext uri="{BB962C8B-B14F-4D97-AF65-F5344CB8AC3E}">
        <p14:creationId xmlns:p14="http://schemas.microsoft.com/office/powerpoint/2010/main" val="17853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weight related to readmission status?</a:t>
            </a:r>
            <a:endParaRPr lang="en-US" dirty="0"/>
          </a:p>
        </p:txBody>
      </p:sp>
      <p:sp>
        <p:nvSpPr>
          <p:cNvPr id="3" name="Content Placeholder 2"/>
          <p:cNvSpPr>
            <a:spLocks noGrp="1"/>
          </p:cNvSpPr>
          <p:nvPr>
            <p:ph idx="1"/>
          </p:nvPr>
        </p:nvSpPr>
        <p:spPr/>
        <p:txBody>
          <a:bodyPr/>
          <a:lstStyle/>
          <a:p>
            <a:r>
              <a:rPr lang="en-US" dirty="0" smtClean="0"/>
              <a:t>Hypothesis is that overweight patients have a higher likelihood of being readmitted within 30 days. Does the data show that?</a:t>
            </a:r>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1" y="2842455"/>
            <a:ext cx="7005710" cy="3860800"/>
          </a:xfrm>
          <a:prstGeom prst="rect">
            <a:avLst/>
          </a:prstGeom>
        </p:spPr>
      </p:pic>
    </p:spTree>
    <p:extLst>
      <p:ext uri="{BB962C8B-B14F-4D97-AF65-F5344CB8AC3E}">
        <p14:creationId xmlns:p14="http://schemas.microsoft.com/office/powerpoint/2010/main" val="658483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race affect readmission status?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976" y="2008029"/>
            <a:ext cx="5342839" cy="3604980"/>
          </a:xfrm>
        </p:spPr>
      </p:pic>
      <p:sp>
        <p:nvSpPr>
          <p:cNvPr id="5" name="TextBox 4"/>
          <p:cNvSpPr txBox="1"/>
          <p:nvPr/>
        </p:nvSpPr>
        <p:spPr>
          <a:xfrm>
            <a:off x="7118252" y="2008029"/>
            <a:ext cx="3924886" cy="1200329"/>
          </a:xfrm>
          <a:prstGeom prst="rect">
            <a:avLst/>
          </a:prstGeom>
          <a:noFill/>
        </p:spPr>
        <p:txBody>
          <a:bodyPr wrap="square" rtlCol="0">
            <a:spAutoFit/>
          </a:bodyPr>
          <a:lstStyle/>
          <a:p>
            <a:r>
              <a:rPr lang="en-US" dirty="0" smtClean="0"/>
              <a:t>Out of all the patients, Caucasian patients accounted for the most readmission visits within 30 days (19.2%).</a:t>
            </a:r>
          </a:p>
        </p:txBody>
      </p:sp>
    </p:spTree>
    <p:extLst>
      <p:ext uri="{BB962C8B-B14F-4D97-AF65-F5344CB8AC3E}">
        <p14:creationId xmlns:p14="http://schemas.microsoft.com/office/powerpoint/2010/main" val="207465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within race percent’s?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222" y="1660244"/>
            <a:ext cx="8826500" cy="2476500"/>
          </a:xfrm>
        </p:spPr>
      </p:pic>
      <p:sp>
        <p:nvSpPr>
          <p:cNvPr id="5" name="TextBox 4"/>
          <p:cNvSpPr txBox="1"/>
          <p:nvPr/>
        </p:nvSpPr>
        <p:spPr>
          <a:xfrm flipH="1">
            <a:off x="935221" y="4515728"/>
            <a:ext cx="9376396" cy="923330"/>
          </a:xfrm>
          <a:prstGeom prst="rect">
            <a:avLst/>
          </a:prstGeom>
          <a:noFill/>
        </p:spPr>
        <p:txBody>
          <a:bodyPr wrap="square" rtlCol="0">
            <a:spAutoFit/>
          </a:bodyPr>
          <a:lstStyle/>
          <a:p>
            <a:pPr marL="285750" indent="-285750">
              <a:buFont typeface="Arial" charset="0"/>
              <a:buChar char="•"/>
            </a:pPr>
            <a:r>
              <a:rPr lang="en-US" dirty="0" smtClean="0"/>
              <a:t>Looking at row wise percent figures, Caucasian patients still had the highest percentage of individuals readmitted followed by African American and Hispanic.</a:t>
            </a:r>
            <a:endParaRPr lang="en-US" dirty="0"/>
          </a:p>
        </p:txBody>
      </p:sp>
    </p:spTree>
    <p:extLst>
      <p:ext uri="{BB962C8B-B14F-4D97-AF65-F5344CB8AC3E}">
        <p14:creationId xmlns:p14="http://schemas.microsoft.com/office/powerpoint/2010/main" val="1126246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smtClean="0"/>
              <a:t>gender affect </a:t>
            </a:r>
            <a:r>
              <a:rPr lang="en-US" dirty="0"/>
              <a:t>readmission status?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494" y="2190909"/>
            <a:ext cx="5099065" cy="3422100"/>
          </a:xfrm>
        </p:spPr>
      </p:pic>
      <p:sp>
        <p:nvSpPr>
          <p:cNvPr id="5" name="TextBox 4"/>
          <p:cNvSpPr txBox="1"/>
          <p:nvPr/>
        </p:nvSpPr>
        <p:spPr>
          <a:xfrm>
            <a:off x="7455876" y="2574387"/>
            <a:ext cx="3263705" cy="2031325"/>
          </a:xfrm>
          <a:prstGeom prst="rect">
            <a:avLst/>
          </a:prstGeom>
          <a:noFill/>
        </p:spPr>
        <p:txBody>
          <a:bodyPr wrap="square" rtlCol="0">
            <a:spAutoFit/>
          </a:bodyPr>
          <a:lstStyle/>
          <a:p>
            <a:pPr marL="285750" indent="-285750">
              <a:buFont typeface="Arial" charset="0"/>
              <a:buChar char="•"/>
            </a:pPr>
            <a:r>
              <a:rPr lang="en-US" dirty="0" smtClean="0"/>
              <a:t>Out of all the patients admitted majority were of unknown gender (57.4%) followed by an equal distribution of male and female gender.</a:t>
            </a:r>
            <a:endParaRPr lang="en-US" dirty="0"/>
          </a:p>
        </p:txBody>
      </p:sp>
    </p:spTree>
    <p:extLst>
      <p:ext uri="{BB962C8B-B14F-4D97-AF65-F5344CB8AC3E}">
        <p14:creationId xmlns:p14="http://schemas.microsoft.com/office/powerpoint/2010/main" val="118552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within gender percent’s?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684" y="2048231"/>
            <a:ext cx="8947150" cy="1531713"/>
          </a:xfrm>
        </p:spPr>
      </p:pic>
      <p:sp>
        <p:nvSpPr>
          <p:cNvPr id="9" name="TextBox 8"/>
          <p:cNvSpPr txBox="1"/>
          <p:nvPr/>
        </p:nvSpPr>
        <p:spPr>
          <a:xfrm>
            <a:off x="820630" y="4079631"/>
            <a:ext cx="9055684" cy="646331"/>
          </a:xfrm>
          <a:prstGeom prst="rect">
            <a:avLst/>
          </a:prstGeom>
          <a:noFill/>
        </p:spPr>
        <p:txBody>
          <a:bodyPr wrap="none" rtlCol="0">
            <a:spAutoFit/>
          </a:bodyPr>
          <a:lstStyle/>
          <a:p>
            <a:pPr marL="285750" indent="-285750">
              <a:buFont typeface="Arial" charset="0"/>
              <a:buChar char="•"/>
            </a:pPr>
            <a:r>
              <a:rPr lang="en-US" dirty="0" smtClean="0"/>
              <a:t>Looking among gender it looks like male had a slightly higher percentage of </a:t>
            </a:r>
          </a:p>
          <a:p>
            <a:r>
              <a:rPr lang="en-US" dirty="0" smtClean="0"/>
              <a:t>readmitted individuals compared to females</a:t>
            </a:r>
            <a:endParaRPr lang="en-US" dirty="0"/>
          </a:p>
        </p:txBody>
      </p:sp>
    </p:spTree>
    <p:extLst>
      <p:ext uri="{BB962C8B-B14F-4D97-AF65-F5344CB8AC3E}">
        <p14:creationId xmlns:p14="http://schemas.microsoft.com/office/powerpoint/2010/main" val="79872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90" y="245059"/>
            <a:ext cx="9404723" cy="1400530"/>
          </a:xfrm>
        </p:spPr>
        <p:txBody>
          <a:bodyPr/>
          <a:lstStyle/>
          <a:p>
            <a:r>
              <a:rPr lang="en-US" dirty="0" smtClean="0"/>
              <a:t>Age and readmission status?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890" y="1645589"/>
            <a:ext cx="5284292" cy="4065893"/>
          </a:xfrm>
        </p:spPr>
      </p:pic>
      <p:sp>
        <p:nvSpPr>
          <p:cNvPr id="6" name="TextBox 5"/>
          <p:cNvSpPr txBox="1"/>
          <p:nvPr/>
        </p:nvSpPr>
        <p:spPr>
          <a:xfrm>
            <a:off x="6865034" y="1645589"/>
            <a:ext cx="4220308" cy="2031325"/>
          </a:xfrm>
          <a:prstGeom prst="rect">
            <a:avLst/>
          </a:prstGeom>
          <a:noFill/>
        </p:spPr>
        <p:txBody>
          <a:bodyPr wrap="square" rtlCol="0">
            <a:spAutoFit/>
          </a:bodyPr>
          <a:lstStyle/>
          <a:p>
            <a:pPr marL="285750" indent="-285750">
              <a:buFont typeface="Arial" charset="0"/>
              <a:buChar char="•"/>
            </a:pPr>
            <a:r>
              <a:rPr lang="en-US" dirty="0" smtClean="0"/>
              <a:t>Hypothesis was that older individuals are more likely to be readmitted within 30 days.</a:t>
            </a:r>
          </a:p>
          <a:p>
            <a:pPr marL="285750" indent="-285750">
              <a:buFont typeface="Arial" charset="0"/>
              <a:buChar char="•"/>
            </a:pPr>
            <a:r>
              <a:rPr lang="en-US" dirty="0" smtClean="0"/>
              <a:t>Data shows that the highest readmission percentages are for individuals between 80-90 years old.</a:t>
            </a:r>
            <a:endParaRPr lang="en-US" dirty="0"/>
          </a:p>
        </p:txBody>
      </p:sp>
    </p:spTree>
    <p:extLst>
      <p:ext uri="{BB962C8B-B14F-4D97-AF65-F5344CB8AC3E}">
        <p14:creationId xmlns:p14="http://schemas.microsoft.com/office/powerpoint/2010/main" val="211028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diabetes medication related to readmission within 30 days?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23" y="2226371"/>
            <a:ext cx="5459999" cy="3712799"/>
          </a:xfrm>
        </p:spPr>
      </p:pic>
      <p:sp>
        <p:nvSpPr>
          <p:cNvPr id="5" name="TextBox 4"/>
          <p:cNvSpPr txBox="1"/>
          <p:nvPr/>
        </p:nvSpPr>
        <p:spPr>
          <a:xfrm>
            <a:off x="6907237" y="2226371"/>
            <a:ext cx="4234375" cy="1477328"/>
          </a:xfrm>
          <a:prstGeom prst="rect">
            <a:avLst/>
          </a:prstGeom>
          <a:noFill/>
        </p:spPr>
        <p:txBody>
          <a:bodyPr wrap="square" rtlCol="0">
            <a:spAutoFit/>
          </a:bodyPr>
          <a:lstStyle/>
          <a:p>
            <a:pPr marL="285750" indent="-285750">
              <a:buFont typeface="Arial" charset="0"/>
              <a:buChar char="•"/>
            </a:pPr>
            <a:r>
              <a:rPr lang="en-US" dirty="0" smtClean="0"/>
              <a:t>Initially thought that patients not taking diabetes medication would have higher readmission rates but the data shows the contrary.</a:t>
            </a:r>
            <a:endParaRPr lang="en-US" dirty="0"/>
          </a:p>
        </p:txBody>
      </p:sp>
    </p:spTree>
    <p:extLst>
      <p:ext uri="{BB962C8B-B14F-4D97-AF65-F5344CB8AC3E}">
        <p14:creationId xmlns:p14="http://schemas.microsoft.com/office/powerpoint/2010/main" val="112295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Outcome of interest: Hospital admission within 30 days</a:t>
            </a:r>
            <a:endParaRPr lang="en-US" sz="3600" dirty="0"/>
          </a:p>
        </p:txBody>
      </p:sp>
      <p:sp>
        <p:nvSpPr>
          <p:cNvPr id="3" name="Content Placeholder 2"/>
          <p:cNvSpPr>
            <a:spLocks noGrp="1"/>
          </p:cNvSpPr>
          <p:nvPr>
            <p:ph idx="1"/>
          </p:nvPr>
        </p:nvSpPr>
        <p:spPr/>
        <p:txBody>
          <a:bodyPr/>
          <a:lstStyle/>
          <a:p>
            <a:r>
              <a:rPr lang="en-US" dirty="0"/>
              <a:t>Readmission rates have increasingly been used as an outcome measure in </a:t>
            </a:r>
            <a:r>
              <a:rPr lang="en-US" dirty="0">
                <a:hlinkClick r:id="rId2" tooltip="Health services research"/>
              </a:rPr>
              <a:t>health services research</a:t>
            </a:r>
            <a:r>
              <a:rPr lang="en-US" dirty="0"/>
              <a:t> and as a quality benchmark for health systems (</a:t>
            </a:r>
            <a:r>
              <a:rPr lang="en-US" dirty="0">
                <a:hlinkClick r:id="rId3"/>
              </a:rPr>
              <a:t>https://</a:t>
            </a:r>
            <a:r>
              <a:rPr lang="en-US" dirty="0" smtClean="0">
                <a:hlinkClick r:id="rId3"/>
              </a:rPr>
              <a:t>en.wikipedia.org/wiki/Hospital_readmission)</a:t>
            </a:r>
            <a:endParaRPr lang="en-US" dirty="0" smtClean="0"/>
          </a:p>
          <a:p>
            <a:r>
              <a:rPr lang="en-US" dirty="0"/>
              <a:t>I</a:t>
            </a:r>
            <a:r>
              <a:rPr lang="en-US" dirty="0" smtClean="0"/>
              <a:t>t </a:t>
            </a:r>
            <a:r>
              <a:rPr lang="en-US" dirty="0"/>
              <a:t>is a good indicator that something was missed in the patient’s first hospital </a:t>
            </a:r>
            <a:r>
              <a:rPr lang="en-US" dirty="0" smtClean="0"/>
              <a:t>admission.</a:t>
            </a:r>
          </a:p>
          <a:p>
            <a:r>
              <a:rPr lang="en-US" dirty="0" smtClean="0"/>
              <a:t>It is a large driver of cost in the healthcare system.</a:t>
            </a:r>
          </a:p>
          <a:p>
            <a:endParaRPr lang="en-US" dirty="0"/>
          </a:p>
        </p:txBody>
      </p:sp>
    </p:spTree>
    <p:extLst>
      <p:ext uri="{BB962C8B-B14F-4D97-AF65-F5344CB8AC3E}">
        <p14:creationId xmlns:p14="http://schemas.microsoft.com/office/powerpoint/2010/main" val="180359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admission type affect readmission?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998" y="2430060"/>
            <a:ext cx="4899243" cy="3187700"/>
          </a:xfrm>
        </p:spPr>
      </p:pic>
      <p:sp>
        <p:nvSpPr>
          <p:cNvPr id="5" name="TextBox 4"/>
          <p:cNvSpPr txBox="1"/>
          <p:nvPr/>
        </p:nvSpPr>
        <p:spPr>
          <a:xfrm>
            <a:off x="6921305" y="2039815"/>
            <a:ext cx="4206240" cy="923330"/>
          </a:xfrm>
          <a:prstGeom prst="rect">
            <a:avLst/>
          </a:prstGeom>
          <a:noFill/>
        </p:spPr>
        <p:txBody>
          <a:bodyPr wrap="square" rtlCol="0">
            <a:spAutoFit/>
          </a:bodyPr>
          <a:lstStyle/>
          <a:p>
            <a:pPr marL="285750" indent="-285750">
              <a:buFont typeface="Arial" charset="0"/>
              <a:buChar char="•"/>
            </a:pPr>
            <a:r>
              <a:rPr lang="en-US" dirty="0" smtClean="0"/>
              <a:t>Newborn and emergency admission type led to the most readmission visits within 30 days.</a:t>
            </a:r>
            <a:endParaRPr lang="en-US" dirty="0"/>
          </a:p>
        </p:txBody>
      </p:sp>
    </p:spTree>
    <p:extLst>
      <p:ext uri="{BB962C8B-B14F-4D97-AF65-F5344CB8AC3E}">
        <p14:creationId xmlns:p14="http://schemas.microsoft.com/office/powerpoint/2010/main" val="98621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A1C result affect readmission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551" y="2191006"/>
            <a:ext cx="5146156" cy="3759627"/>
          </a:xfrm>
        </p:spPr>
      </p:pic>
      <p:sp>
        <p:nvSpPr>
          <p:cNvPr id="5" name="TextBox 4"/>
          <p:cNvSpPr txBox="1"/>
          <p:nvPr/>
        </p:nvSpPr>
        <p:spPr>
          <a:xfrm>
            <a:off x="7061981" y="1853248"/>
            <a:ext cx="3868616" cy="1477328"/>
          </a:xfrm>
          <a:prstGeom prst="rect">
            <a:avLst/>
          </a:prstGeom>
          <a:noFill/>
        </p:spPr>
        <p:txBody>
          <a:bodyPr wrap="square" rtlCol="0">
            <a:spAutoFit/>
          </a:bodyPr>
          <a:lstStyle/>
          <a:p>
            <a:pPr marL="285750" indent="-285750">
              <a:buFont typeface="Arial" charset="0"/>
              <a:buChar char="•"/>
            </a:pPr>
            <a:r>
              <a:rPr lang="en-US" dirty="0" smtClean="0"/>
              <a:t>Patients who had a normal A1C result had the least percentage of readmission visits within 30 day as would be expected.</a:t>
            </a:r>
            <a:endParaRPr lang="en-US" dirty="0"/>
          </a:p>
        </p:txBody>
      </p:sp>
    </p:spTree>
    <p:extLst>
      <p:ext uri="{BB962C8B-B14F-4D97-AF65-F5344CB8AC3E}">
        <p14:creationId xmlns:p14="http://schemas.microsoft.com/office/powerpoint/2010/main" val="112068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 change in medication affect readmission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420" y="2387856"/>
            <a:ext cx="5213619" cy="3355432"/>
          </a:xfrm>
        </p:spPr>
      </p:pic>
      <p:sp>
        <p:nvSpPr>
          <p:cNvPr id="5" name="TextBox 4"/>
          <p:cNvSpPr txBox="1"/>
          <p:nvPr/>
        </p:nvSpPr>
        <p:spPr>
          <a:xfrm>
            <a:off x="7343335" y="2387856"/>
            <a:ext cx="3981157" cy="1200329"/>
          </a:xfrm>
          <a:prstGeom prst="rect">
            <a:avLst/>
          </a:prstGeom>
          <a:noFill/>
        </p:spPr>
        <p:txBody>
          <a:bodyPr wrap="square" rtlCol="0">
            <a:spAutoFit/>
          </a:bodyPr>
          <a:lstStyle/>
          <a:p>
            <a:pPr marL="285750" indent="-285750">
              <a:buFont typeface="Arial" charset="0"/>
              <a:buChar char="•"/>
            </a:pPr>
            <a:r>
              <a:rPr lang="en-US" dirty="0" smtClean="0"/>
              <a:t>Majority (53.4%) of the patients who were readmitted within 30 days reported a change in medication.</a:t>
            </a:r>
            <a:endParaRPr lang="en-US" dirty="0"/>
          </a:p>
        </p:txBody>
      </p:sp>
    </p:spTree>
    <p:extLst>
      <p:ext uri="{BB962C8B-B14F-4D97-AF65-F5344CB8AC3E}">
        <p14:creationId xmlns:p14="http://schemas.microsoft.com/office/powerpoint/2010/main" val="1369104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glucose serum levels affect readmission?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628" y="2205073"/>
            <a:ext cx="5191344" cy="3641689"/>
          </a:xfrm>
        </p:spPr>
      </p:pic>
      <p:sp>
        <p:nvSpPr>
          <p:cNvPr id="5" name="TextBox 4"/>
          <p:cNvSpPr txBox="1"/>
          <p:nvPr/>
        </p:nvSpPr>
        <p:spPr>
          <a:xfrm>
            <a:off x="7188591" y="1853248"/>
            <a:ext cx="3882683" cy="1477328"/>
          </a:xfrm>
          <a:prstGeom prst="rect">
            <a:avLst/>
          </a:prstGeom>
          <a:noFill/>
        </p:spPr>
        <p:txBody>
          <a:bodyPr wrap="square" rtlCol="0">
            <a:spAutoFit/>
          </a:bodyPr>
          <a:lstStyle/>
          <a:p>
            <a:pPr marL="285750" indent="-285750">
              <a:buFont typeface="Arial" charset="0"/>
              <a:buChar char="•"/>
            </a:pPr>
            <a:r>
              <a:rPr lang="en-US" dirty="0" smtClean="0"/>
              <a:t>As expected elevated or higher glucose serum levels are related to higher percentages of readmission rates within 30 days.</a:t>
            </a:r>
            <a:endParaRPr lang="en-US" dirty="0"/>
          </a:p>
        </p:txBody>
      </p:sp>
    </p:spTree>
    <p:extLst>
      <p:ext uri="{BB962C8B-B14F-4D97-AF65-F5344CB8AC3E}">
        <p14:creationId xmlns:p14="http://schemas.microsoft.com/office/powerpoint/2010/main" val="137220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 change in any medication affect readmission rates?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323773"/>
            <a:ext cx="8947150" cy="3653491"/>
          </a:xfrm>
        </p:spPr>
      </p:pic>
    </p:spTree>
    <p:extLst>
      <p:ext uri="{BB962C8B-B14F-4D97-AF65-F5344CB8AC3E}">
        <p14:creationId xmlns:p14="http://schemas.microsoft.com/office/powerpoint/2010/main" val="1990111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a change in any medication affect readmission rates?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122" y="2275315"/>
            <a:ext cx="4673600" cy="3187700"/>
          </a:xfrm>
        </p:spPr>
      </p:pic>
      <p:sp>
        <p:nvSpPr>
          <p:cNvPr id="5" name="TextBox 4"/>
          <p:cNvSpPr txBox="1"/>
          <p:nvPr/>
        </p:nvSpPr>
        <p:spPr>
          <a:xfrm>
            <a:off x="7019778" y="2166425"/>
            <a:ext cx="4290647" cy="1477328"/>
          </a:xfrm>
          <a:prstGeom prst="rect">
            <a:avLst/>
          </a:prstGeom>
          <a:noFill/>
        </p:spPr>
        <p:txBody>
          <a:bodyPr wrap="square" rtlCol="0">
            <a:spAutoFit/>
          </a:bodyPr>
          <a:lstStyle/>
          <a:p>
            <a:pPr marL="285750" indent="-285750">
              <a:buFont typeface="Arial" charset="0"/>
              <a:buChar char="•"/>
            </a:pPr>
            <a:r>
              <a:rPr lang="en-US" dirty="0" smtClean="0"/>
              <a:t>Data shows that the majority (29.4%) of patients readmitted had at least one of their medications go down for them to be readmitted.</a:t>
            </a:r>
            <a:endParaRPr lang="en-US" dirty="0"/>
          </a:p>
        </p:txBody>
      </p:sp>
    </p:spTree>
    <p:extLst>
      <p:ext uri="{BB962C8B-B14F-4D97-AF65-F5344CB8AC3E}">
        <p14:creationId xmlns:p14="http://schemas.microsoft.com/office/powerpoint/2010/main" val="1905564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the data have clusters of people similar to each other?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280211"/>
            <a:ext cx="8947150" cy="3740616"/>
          </a:xfrm>
        </p:spPr>
      </p:pic>
    </p:spTree>
    <p:extLst>
      <p:ext uri="{BB962C8B-B14F-4D97-AF65-F5344CB8AC3E}">
        <p14:creationId xmlns:p14="http://schemas.microsoft.com/office/powerpoint/2010/main" val="2000724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the data have clusters of people similar to each other?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147" y="2132098"/>
            <a:ext cx="5753100" cy="3924300"/>
          </a:xfrm>
        </p:spPr>
      </p:pic>
      <p:sp>
        <p:nvSpPr>
          <p:cNvPr id="6" name="TextBox 5"/>
          <p:cNvSpPr txBox="1"/>
          <p:nvPr/>
        </p:nvSpPr>
        <p:spPr>
          <a:xfrm>
            <a:off x="7512148" y="2461846"/>
            <a:ext cx="4192172" cy="1754326"/>
          </a:xfrm>
          <a:prstGeom prst="rect">
            <a:avLst/>
          </a:prstGeom>
          <a:noFill/>
        </p:spPr>
        <p:txBody>
          <a:bodyPr wrap="square" rtlCol="0">
            <a:spAutoFit/>
          </a:bodyPr>
          <a:lstStyle/>
          <a:p>
            <a:pPr marL="285750" indent="-285750">
              <a:buFont typeface="Arial" charset="0"/>
              <a:buChar char="•"/>
            </a:pPr>
            <a:r>
              <a:rPr lang="en-US" dirty="0" smtClean="0"/>
              <a:t>Hard to tell with so many data points but more work would need to be done to understand if there are different clusters and what data points distinguish them.</a:t>
            </a:r>
            <a:endParaRPr lang="en-US" dirty="0"/>
          </a:p>
        </p:txBody>
      </p:sp>
    </p:spTree>
    <p:extLst>
      <p:ext uri="{BB962C8B-B14F-4D97-AF65-F5344CB8AC3E}">
        <p14:creationId xmlns:p14="http://schemas.microsoft.com/office/powerpoint/2010/main" val="1403044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Readmission status within 30 days indicates that something might have gone wrong or was missed within the patient’s initial visit.</a:t>
            </a:r>
          </a:p>
          <a:p>
            <a:r>
              <a:rPr lang="en-US" dirty="0" smtClean="0"/>
              <a:t>There are several factors that seem to explain higher readmission rates in some patients as opposed to others.</a:t>
            </a:r>
          </a:p>
          <a:p>
            <a:r>
              <a:rPr lang="en-US" dirty="0" smtClean="0"/>
              <a:t>Higher age, higher weight, elevated glucose levels, change in medications, and longer time spent in the hospital are some factors that seem to increase readmission rates of the patients in this dataset.</a:t>
            </a:r>
            <a:endParaRPr lang="en-US" dirty="0"/>
          </a:p>
        </p:txBody>
      </p:sp>
    </p:spTree>
    <p:extLst>
      <p:ext uri="{BB962C8B-B14F-4D97-AF65-F5344CB8AC3E}">
        <p14:creationId xmlns:p14="http://schemas.microsoft.com/office/powerpoint/2010/main" val="96015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sp>
        <p:nvSpPr>
          <p:cNvPr id="3" name="Content Placeholder 2"/>
          <p:cNvSpPr>
            <a:spLocks noGrp="1"/>
          </p:cNvSpPr>
          <p:nvPr>
            <p:ph idx="1"/>
          </p:nvPr>
        </p:nvSpPr>
        <p:spPr/>
        <p:txBody>
          <a:bodyPr/>
          <a:lstStyle/>
          <a:p>
            <a:r>
              <a:rPr lang="en-US" dirty="0" smtClean="0"/>
              <a:t>Download dataset from UCI machine learning repository</a:t>
            </a:r>
          </a:p>
          <a:p>
            <a:r>
              <a:rPr lang="en-US" dirty="0" smtClean="0"/>
              <a:t>Load data into local MySQL 5.7 database.</a:t>
            </a:r>
          </a:p>
          <a:p>
            <a:r>
              <a:rPr lang="en-US" dirty="0" smtClean="0"/>
              <a:t>Use SQL CASE WHEN queries to code and map codes </a:t>
            </a:r>
            <a:r>
              <a:rPr lang="en-US" dirty="0" err="1" smtClean="0"/>
              <a:t>eg</a:t>
            </a:r>
            <a:r>
              <a:rPr lang="en-US" dirty="0" smtClean="0"/>
              <a:t> admission_type_id.</a:t>
            </a:r>
          </a:p>
          <a:p>
            <a:r>
              <a:rPr lang="en-US" dirty="0" smtClean="0"/>
              <a:t>Cross tabulate data by race, gender and readmission type using </a:t>
            </a:r>
            <a:r>
              <a:rPr lang="en-US" dirty="0" err="1" smtClean="0"/>
              <a:t>sql</a:t>
            </a:r>
            <a:r>
              <a:rPr lang="en-US" dirty="0" smtClean="0"/>
              <a:t> queries.</a:t>
            </a:r>
          </a:p>
          <a:p>
            <a:r>
              <a:rPr lang="en-US" dirty="0" smtClean="0"/>
              <a:t>Generate plots and statistics in Python </a:t>
            </a:r>
            <a:r>
              <a:rPr lang="en-US" dirty="0" err="1"/>
              <a:t>J</a:t>
            </a:r>
            <a:r>
              <a:rPr lang="en-US" dirty="0" err="1" smtClean="0"/>
              <a:t>upyter</a:t>
            </a:r>
            <a:r>
              <a:rPr lang="en-US" dirty="0" smtClean="0"/>
              <a:t> notebook</a:t>
            </a:r>
          </a:p>
          <a:p>
            <a:endParaRPr lang="en-US" dirty="0" smtClean="0"/>
          </a:p>
          <a:p>
            <a:endParaRPr lang="en-US" dirty="0"/>
          </a:p>
        </p:txBody>
      </p:sp>
    </p:spTree>
    <p:extLst>
      <p:ext uri="{BB962C8B-B14F-4D97-AF65-F5344CB8AC3E}">
        <p14:creationId xmlns:p14="http://schemas.microsoft.com/office/powerpoint/2010/main" val="117526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Exploration</a:t>
            </a:r>
            <a:endParaRPr lang="en-US" dirty="0"/>
          </a:p>
        </p:txBody>
      </p:sp>
      <p:sp>
        <p:nvSpPr>
          <p:cNvPr id="3" name="Content Placeholder 2"/>
          <p:cNvSpPr>
            <a:spLocks noGrp="1"/>
          </p:cNvSpPr>
          <p:nvPr>
            <p:ph idx="1"/>
          </p:nvPr>
        </p:nvSpPr>
        <p:spPr/>
        <p:txBody>
          <a:bodyPr/>
          <a:lstStyle/>
          <a:p>
            <a:r>
              <a:rPr lang="en-US" dirty="0" smtClean="0"/>
              <a:t>Dataset has </a:t>
            </a:r>
            <a:r>
              <a:rPr lang="fi-FI" dirty="0" smtClean="0"/>
              <a:t>101766 </a:t>
            </a:r>
            <a:r>
              <a:rPr lang="fi-FI" dirty="0" err="1" smtClean="0"/>
              <a:t>rows</a:t>
            </a:r>
            <a:r>
              <a:rPr lang="fi-FI" dirty="0" smtClean="0"/>
              <a:t> </a:t>
            </a:r>
            <a:r>
              <a:rPr lang="fi-FI" dirty="0" err="1" smtClean="0"/>
              <a:t>with</a:t>
            </a:r>
            <a:r>
              <a:rPr lang="fi-FI" dirty="0" smtClean="0"/>
              <a:t> 53 </a:t>
            </a:r>
            <a:r>
              <a:rPr lang="fi-FI" dirty="0" err="1" smtClean="0"/>
              <a:t>features</a:t>
            </a:r>
            <a:r>
              <a:rPr lang="fi-FI"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06" y="3027680"/>
            <a:ext cx="10194133" cy="2486855"/>
          </a:xfrm>
          <a:prstGeom prst="rect">
            <a:avLst/>
          </a:prstGeom>
        </p:spPr>
      </p:pic>
    </p:spTree>
    <p:extLst>
      <p:ext uri="{BB962C8B-B14F-4D97-AF65-F5344CB8AC3E}">
        <p14:creationId xmlns:p14="http://schemas.microsoft.com/office/powerpoint/2010/main" val="159332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Exploration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728" y="2052638"/>
            <a:ext cx="7444320" cy="4195762"/>
          </a:xfrm>
        </p:spPr>
      </p:pic>
    </p:spTree>
    <p:extLst>
      <p:ext uri="{BB962C8B-B14F-4D97-AF65-F5344CB8AC3E}">
        <p14:creationId xmlns:p14="http://schemas.microsoft.com/office/powerpoint/2010/main" val="211482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Exploration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773" y="1544173"/>
            <a:ext cx="5245100" cy="1460500"/>
          </a:xfrm>
        </p:spPr>
      </p:pic>
      <p:sp>
        <p:nvSpPr>
          <p:cNvPr id="5" name="TextBox 4"/>
          <p:cNvSpPr txBox="1"/>
          <p:nvPr/>
        </p:nvSpPr>
        <p:spPr>
          <a:xfrm>
            <a:off x="1109773" y="3815255"/>
            <a:ext cx="9721137" cy="923330"/>
          </a:xfrm>
          <a:prstGeom prst="rect">
            <a:avLst/>
          </a:prstGeom>
          <a:noFill/>
        </p:spPr>
        <p:txBody>
          <a:bodyPr wrap="square" rtlCol="0">
            <a:spAutoFit/>
          </a:bodyPr>
          <a:lstStyle/>
          <a:p>
            <a:pPr marL="285750" indent="-285750">
              <a:buFont typeface="Arial" charset="0"/>
              <a:buChar char="•"/>
            </a:pPr>
            <a:r>
              <a:rPr lang="en-US" dirty="0" smtClean="0"/>
              <a:t>About </a:t>
            </a:r>
            <a:r>
              <a:rPr lang="en-US" smtClean="0"/>
              <a:t>11,357 (11</a:t>
            </a:r>
            <a:r>
              <a:rPr lang="en-US" dirty="0" smtClean="0"/>
              <a:t>%) </a:t>
            </a:r>
            <a:r>
              <a:rPr lang="en-US" dirty="0" smtClean="0"/>
              <a:t>patients were readmitted within 30 days.</a:t>
            </a:r>
          </a:p>
          <a:p>
            <a:pPr marL="285750" indent="-285750">
              <a:buFont typeface="Arial" charset="0"/>
              <a:buChar char="•"/>
            </a:pPr>
            <a:r>
              <a:rPr lang="en-US" dirty="0" smtClean="0"/>
              <a:t>Majority of patients were not readmitted.</a:t>
            </a:r>
          </a:p>
          <a:p>
            <a:pPr marL="285750" indent="-285750">
              <a:buFont typeface="Arial" charset="0"/>
              <a:buChar char="•"/>
            </a:pPr>
            <a:r>
              <a:rPr lang="en-US" dirty="0" smtClean="0"/>
              <a:t>35,545 (35%) </a:t>
            </a:r>
            <a:r>
              <a:rPr lang="en-US" dirty="0" smtClean="0"/>
              <a:t>patients were readmitted after 30 days.</a:t>
            </a:r>
          </a:p>
        </p:txBody>
      </p:sp>
    </p:spTree>
    <p:extLst>
      <p:ext uri="{BB962C8B-B14F-4D97-AF65-F5344CB8AC3E}">
        <p14:creationId xmlns:p14="http://schemas.microsoft.com/office/powerpoint/2010/main" val="67212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Data measurements of a patient such as age, weight, number of medications, number of procedures  should affect the readmission rate.</a:t>
            </a:r>
          </a:p>
          <a:p>
            <a:r>
              <a:rPr lang="en-US" dirty="0" smtClean="0"/>
              <a:t>The hypothesis is that patients of higher age, weight and patients who have more medications and procedures are more likely to get readmitted sooner than patients who are of younger age or normal weight for example.</a:t>
            </a:r>
          </a:p>
          <a:p>
            <a:r>
              <a:rPr lang="en-US" dirty="0" smtClean="0"/>
              <a:t>It is also believed that the glucose serum levels that are not normal and any change in medications should affect the hospital readmission rate.</a:t>
            </a:r>
          </a:p>
        </p:txBody>
      </p:sp>
    </p:spTree>
    <p:extLst>
      <p:ext uri="{BB962C8B-B14F-4D97-AF65-F5344CB8AC3E}">
        <p14:creationId xmlns:p14="http://schemas.microsoft.com/office/powerpoint/2010/main" val="66701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How many encounters by patient</a:t>
            </a:r>
            <a:endParaRPr lang="en-US" dirty="0"/>
          </a:p>
        </p:txBody>
      </p:sp>
      <p:sp>
        <p:nvSpPr>
          <p:cNvPr id="3" name="Content Placeholder 2"/>
          <p:cNvSpPr>
            <a:spLocks noGrp="1"/>
          </p:cNvSpPr>
          <p:nvPr>
            <p:ph idx="1"/>
          </p:nvPr>
        </p:nvSpPr>
        <p:spPr/>
        <p:txBody>
          <a:bodyPr/>
          <a:lstStyle/>
          <a:p>
            <a:r>
              <a:rPr lang="en-US" dirty="0" smtClean="0"/>
              <a:t>The average number of encounters by patient was approximately 1.42 encounters by patient.</a:t>
            </a:r>
          </a:p>
          <a:p>
            <a:r>
              <a:rPr lang="en-US" dirty="0" smtClean="0"/>
              <a:t>There were a couple of outliers </a:t>
            </a:r>
            <a:r>
              <a:rPr lang="en-US" dirty="0" err="1" smtClean="0"/>
              <a:t>eg</a:t>
            </a:r>
            <a:r>
              <a:rPr lang="en-US" dirty="0" smtClean="0"/>
              <a:t> one patient having 80 encounters</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239" y="3337936"/>
            <a:ext cx="3368111" cy="2514224"/>
          </a:xfrm>
          <a:prstGeom prst="rect">
            <a:avLst/>
          </a:prstGeom>
        </p:spPr>
      </p:pic>
    </p:spTree>
    <p:extLst>
      <p:ext uri="{BB962C8B-B14F-4D97-AF65-F5344CB8AC3E}">
        <p14:creationId xmlns:p14="http://schemas.microsoft.com/office/powerpoint/2010/main" val="1707266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1318</Words>
  <Application>Microsoft Macintosh PowerPoint</Application>
  <PresentationFormat>Widescreen</PresentationFormat>
  <Paragraphs>106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Century Gothic</vt:lpstr>
      <vt:lpstr>Wingdings 3</vt:lpstr>
      <vt:lpstr>Arial</vt:lpstr>
      <vt:lpstr>Ion</vt:lpstr>
      <vt:lpstr>Analysis of diabetes hospital data</vt:lpstr>
      <vt:lpstr>Dataset Information</vt:lpstr>
      <vt:lpstr>Outcome of interest: Hospital admission within 30 days</vt:lpstr>
      <vt:lpstr>Analysis Approach</vt:lpstr>
      <vt:lpstr>Dataset Exploration</vt:lpstr>
      <vt:lpstr>Dataset Exploration</vt:lpstr>
      <vt:lpstr>Dataset Exploration</vt:lpstr>
      <vt:lpstr>Hypothesis</vt:lpstr>
      <vt:lpstr>Exploratory Data Analysis: How many encounters by patient</vt:lpstr>
      <vt:lpstr>Exploratory Data Analysis: Mean Averages </vt:lpstr>
      <vt:lpstr>How are variables correlated to each other?</vt:lpstr>
      <vt:lpstr>What can a simple logistic regression statistical model tell us?</vt:lpstr>
      <vt:lpstr>Model interpretation</vt:lpstr>
      <vt:lpstr>Compare measurements by readmission status</vt:lpstr>
      <vt:lpstr>Mean number of procedures by readmission status</vt:lpstr>
      <vt:lpstr>Mean number of medications by readmission status </vt:lpstr>
      <vt:lpstr>Mean number of lab procedures by readmission status </vt:lpstr>
      <vt:lpstr>Mean number of medications by readmission status </vt:lpstr>
      <vt:lpstr>Mean number of outpatient visits by readmission status </vt:lpstr>
      <vt:lpstr>Mean number of emergency visits by readmission status </vt:lpstr>
      <vt:lpstr>Mean number of diagnoses by readmission status </vt:lpstr>
      <vt:lpstr>Mean number of inpatient visits by readmission status </vt:lpstr>
      <vt:lpstr>How is weight related to readmission status?</vt:lpstr>
      <vt:lpstr>How does race affect readmission status?</vt:lpstr>
      <vt:lpstr>How about within race percent’s?</vt:lpstr>
      <vt:lpstr>How does gender affect readmission status?</vt:lpstr>
      <vt:lpstr>How about within gender percent’s?</vt:lpstr>
      <vt:lpstr>Age and readmission status?</vt:lpstr>
      <vt:lpstr>Is diabetes medication related to readmission within 30 days?</vt:lpstr>
      <vt:lpstr>Does admission type affect readmission?</vt:lpstr>
      <vt:lpstr>How does the A1C result affect readmission type?</vt:lpstr>
      <vt:lpstr>Does a change in medication affect readmission type?</vt:lpstr>
      <vt:lpstr>How do glucose serum levels affect readmission?</vt:lpstr>
      <vt:lpstr>Does  a change in any medication affect readmission rates?</vt:lpstr>
      <vt:lpstr>Does  a change in any medication affect readmission rates?</vt:lpstr>
      <vt:lpstr>Does the data have clusters of people similar to each other?</vt:lpstr>
      <vt:lpstr>Does the data have clusters of people similar to each other?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diabetes hospital data</dc:title>
  <dc:creator>Microsoft Office User</dc:creator>
  <cp:lastModifiedBy>Microsoft Office User</cp:lastModifiedBy>
  <cp:revision>91</cp:revision>
  <dcterms:created xsi:type="dcterms:W3CDTF">2018-09-17T03:26:57Z</dcterms:created>
  <dcterms:modified xsi:type="dcterms:W3CDTF">2018-09-18T01:09:24Z</dcterms:modified>
</cp:coreProperties>
</file>