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BCF2-0977-4548-B845-6F0418A49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E1CE0-8AE3-F25D-D30E-404C301F2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4155F-A9AF-B009-8588-CB2945FCD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B141-E0C4-49EF-B3E8-B4EA29D44C92}" type="datetimeFigureOut">
              <a:rPr lang="en-SG" smtClean="0"/>
              <a:t>20/3/2025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7DB5D-EDEB-7846-E5D5-18508DE9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8546E-D877-1A0F-26AE-B8BDD317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6275-7ED5-486D-A2A7-FEEBAB7606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020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8F787-F1A7-3711-3317-BBDD518A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DF86F-B140-8EF3-3D4E-2F5A9F1C3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F08EC-7C42-9A02-0161-5F90C3E6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B141-E0C4-49EF-B3E8-B4EA29D44C92}" type="datetimeFigureOut">
              <a:rPr lang="en-SG" smtClean="0"/>
              <a:t>20/3/2025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6B5F4-9484-07E0-3A80-F568775C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D9F05-503F-B5FB-CB47-99BBDF54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6275-7ED5-486D-A2A7-FEEBAB7606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485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34F02-E323-0A90-C715-5E1453753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255DE-CBDE-F0E5-ACF8-8C8C7EB04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637AA-9209-37B0-1FD6-8ABCF3EE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B141-E0C4-49EF-B3E8-B4EA29D44C92}" type="datetimeFigureOut">
              <a:rPr lang="en-SG" smtClean="0"/>
              <a:t>20/3/2025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39A27-0C3A-1387-F179-230B0F07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55594-52B7-E1E5-AFA7-AB513798B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6275-7ED5-486D-A2A7-FEEBAB7606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166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7DEA8-2BEB-01EF-2052-A279557E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1C960-C9E4-B1F2-660D-BFFA5ACF7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9112B-89CD-989B-32CE-FD7EA7CC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B141-E0C4-49EF-B3E8-B4EA29D44C92}" type="datetimeFigureOut">
              <a:rPr lang="en-SG" smtClean="0"/>
              <a:t>20/3/2025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25F3A-3CE5-3C41-1A2E-D17AA801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E05FF-2BC4-0E7D-F518-1E50C1D2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6275-7ED5-486D-A2A7-FEEBAB7606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141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5E55-4AE0-BD29-52F3-D13BFC71A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5978D-7AF2-DD30-1778-1E1E73C30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E4CB1-27C6-A422-609B-6EEB35CE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B141-E0C4-49EF-B3E8-B4EA29D44C92}" type="datetimeFigureOut">
              <a:rPr lang="en-SG" smtClean="0"/>
              <a:t>20/3/2025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619C1-DB86-F552-5791-DFAE1D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266AB-84F1-1024-61CA-6702CCAA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6275-7ED5-486D-A2A7-FEEBAB7606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281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EBF09-6CE6-41DB-4602-1D7F7058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64267-4198-24F0-4233-5D937DDCD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13369-98A8-84AD-4F39-85F9002AE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D5171-03F3-CFFF-CF38-2B7717C4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B141-E0C4-49EF-B3E8-B4EA29D44C92}" type="datetimeFigureOut">
              <a:rPr lang="en-SG" smtClean="0"/>
              <a:t>20/3/2025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29FEC-736D-369C-E610-083A42BD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902-44AA-17E8-3E98-7A03B354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6275-7ED5-486D-A2A7-FEEBAB7606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5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8C4C8-0AD6-7863-A000-AF61B71E0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2850C-E6B2-4B43-3069-0080F686A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9534-98F4-065F-EC37-623786D1A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92AA4-11C4-3EA1-E897-082EB1F5A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0DFED6-A90B-2A98-2913-54709B6F1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F31845-EA66-C584-C051-F9EC66BD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B141-E0C4-49EF-B3E8-B4EA29D44C92}" type="datetimeFigureOut">
              <a:rPr lang="en-SG" smtClean="0"/>
              <a:t>20/3/2025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379B8-678F-1B6B-5128-513CBA7E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C1FA87-312E-83BB-2932-9FC59F25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6275-7ED5-486D-A2A7-FEEBAB7606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920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7E87-B207-458E-2DE7-1BC077FD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33874E-3EAF-3128-C0AF-1872F02C6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B141-E0C4-49EF-B3E8-B4EA29D44C92}" type="datetimeFigureOut">
              <a:rPr lang="en-SG" smtClean="0"/>
              <a:t>20/3/2025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2D38C-EDF4-9F4D-BDCF-CC4BB724B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173D7-2C00-37B4-4C9F-06A9DB7C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6275-7ED5-486D-A2A7-FEEBAB7606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86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7B2A4-0011-D9CC-C355-FB527EDF6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B141-E0C4-49EF-B3E8-B4EA29D44C92}" type="datetimeFigureOut">
              <a:rPr lang="en-SG" smtClean="0"/>
              <a:t>20/3/2025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C85EB-15E4-424E-F947-F843DF45E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FB963-7D61-7504-0035-30F833D8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6275-7ED5-486D-A2A7-FEEBAB7606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983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3493-83DB-66C6-1105-589ACA18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57EE6-774D-4E6F-ECD4-E6C06489A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86EE2-DAD9-2CA3-E85D-8A7B22775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7D4AA-9FFA-F122-AB9A-341B326A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B141-E0C4-49EF-B3E8-B4EA29D44C92}" type="datetimeFigureOut">
              <a:rPr lang="en-SG" smtClean="0"/>
              <a:t>20/3/2025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2471B-2AE2-30BC-8664-7A2F60F2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66715-B605-65C3-8176-C27BDE72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6275-7ED5-486D-A2A7-FEEBAB7606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520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FC815-91B6-53A0-3E8B-1C8802C2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A1A64-9B01-1010-4CB2-F4267C7C2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01147-207C-6FF4-C62A-CDD459EA2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23608-39AF-D921-E3A7-24B496F6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B141-E0C4-49EF-B3E8-B4EA29D44C92}" type="datetimeFigureOut">
              <a:rPr lang="en-SG" smtClean="0"/>
              <a:t>20/3/2025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8E966-EF7B-F233-008D-7F381DD8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AC67A-06FB-59E5-A997-468BBA39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6275-7ED5-486D-A2A7-FEEBAB7606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903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26818F-7501-D17F-FFD4-DC67010C0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1DB26-DC6B-770D-1DC5-0D4C703E6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D7002-41A5-EAD4-1D75-19977E36B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B141-E0C4-49EF-B3E8-B4EA29D44C92}" type="datetimeFigureOut">
              <a:rPr lang="en-SG" smtClean="0"/>
              <a:t>20/3/2025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8A1A0-C6D9-5ECC-E728-9E3DE247C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D272C-080E-7DD1-7F1D-3A9C60CCD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F6275-7ED5-486D-A2A7-FEEBAB7606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374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rge Language Models (LLMs) | TWIML">
            <a:extLst>
              <a:ext uri="{FF2B5EF4-FFF2-40B4-BE49-F238E27FC236}">
                <a16:creationId xmlns:a16="http://schemas.microsoft.com/office/drawing/2014/main" id="{AECE9327-AC38-6389-3B57-7E81E160F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056" y="4523445"/>
            <a:ext cx="1147483" cy="114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tabase Icon or Logo in Modern Line Style Stock Vector - Illustration of  connection, internet: 81369618">
            <a:extLst>
              <a:ext uri="{FF2B5EF4-FFF2-40B4-BE49-F238E27FC236}">
                <a16:creationId xmlns:a16="http://schemas.microsoft.com/office/drawing/2014/main" id="{27BFE27A-FC18-1716-10E0-E14D32729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995" y="3621779"/>
            <a:ext cx="946018" cy="94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cuments symbol - Free interface icons">
            <a:extLst>
              <a:ext uri="{FF2B5EF4-FFF2-40B4-BE49-F238E27FC236}">
                <a16:creationId xmlns:a16="http://schemas.microsoft.com/office/drawing/2014/main" id="{20E8C368-76D7-217B-4FD6-05799CD0B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841" y="57769"/>
            <a:ext cx="468406" cy="46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Documents symbol - Free interface icons">
            <a:extLst>
              <a:ext uri="{FF2B5EF4-FFF2-40B4-BE49-F238E27FC236}">
                <a16:creationId xmlns:a16="http://schemas.microsoft.com/office/drawing/2014/main" id="{D53A44B4-E41C-182E-877B-86C27C424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754" y="55529"/>
            <a:ext cx="468406" cy="46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Documents symbol - Free interface icons">
            <a:extLst>
              <a:ext uri="{FF2B5EF4-FFF2-40B4-BE49-F238E27FC236}">
                <a16:creationId xmlns:a16="http://schemas.microsoft.com/office/drawing/2014/main" id="{509FA567-7B6B-9966-8906-896478E3B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103" y="55529"/>
            <a:ext cx="468406" cy="46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ugging Face - Current Openings">
            <a:extLst>
              <a:ext uri="{FF2B5EF4-FFF2-40B4-BE49-F238E27FC236}">
                <a16:creationId xmlns:a16="http://schemas.microsoft.com/office/drawing/2014/main" id="{A5D050BA-5BC7-A36D-3E4E-F13BA725E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07" y="4382623"/>
            <a:ext cx="593127" cy="59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Hugging Face - Current Openings">
            <a:extLst>
              <a:ext uri="{FF2B5EF4-FFF2-40B4-BE49-F238E27FC236}">
                <a16:creationId xmlns:a16="http://schemas.microsoft.com/office/drawing/2014/main" id="{8240143D-46C5-B6C6-1A5E-D5ABD4C75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405" y="2580066"/>
            <a:ext cx="591671" cy="59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Documents symbol - Free interface icons">
            <a:extLst>
              <a:ext uri="{FF2B5EF4-FFF2-40B4-BE49-F238E27FC236}">
                <a16:creationId xmlns:a16="http://schemas.microsoft.com/office/drawing/2014/main" id="{21B870A0-32D7-1C15-8D99-8D9C2FAC7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42" y="4591372"/>
            <a:ext cx="468406" cy="46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Documents symbol - Free interface icons">
            <a:extLst>
              <a:ext uri="{FF2B5EF4-FFF2-40B4-BE49-F238E27FC236}">
                <a16:creationId xmlns:a16="http://schemas.microsoft.com/office/drawing/2014/main" id="{4612E668-EAB0-0988-E9C1-BB38322CE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387" y="5564249"/>
            <a:ext cx="468406" cy="46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C5F211-559C-EC29-3846-8745917FCBA9}"/>
              </a:ext>
            </a:extLst>
          </p:cNvPr>
          <p:cNvCxnSpPr>
            <a:cxnSpLocks/>
          </p:cNvCxnSpPr>
          <p:nvPr/>
        </p:nvCxnSpPr>
        <p:spPr>
          <a:xfrm>
            <a:off x="3607241" y="949755"/>
            <a:ext cx="980447" cy="405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4B873A-9F20-8CB5-1F7D-08F4D3C91518}"/>
              </a:ext>
            </a:extLst>
          </p:cNvPr>
          <p:cNvCxnSpPr>
            <a:cxnSpLocks/>
          </p:cNvCxnSpPr>
          <p:nvPr/>
        </p:nvCxnSpPr>
        <p:spPr>
          <a:xfrm flipH="1">
            <a:off x="4942982" y="898280"/>
            <a:ext cx="921121" cy="50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B88B0F-D0CE-B2AE-96F0-04AD46916F7F}"/>
              </a:ext>
            </a:extLst>
          </p:cNvPr>
          <p:cNvCxnSpPr>
            <a:cxnSpLocks/>
          </p:cNvCxnSpPr>
          <p:nvPr/>
        </p:nvCxnSpPr>
        <p:spPr>
          <a:xfrm>
            <a:off x="4808512" y="949755"/>
            <a:ext cx="0" cy="42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EA6BB5-302E-D52F-7E3C-A7D5C7B9E5AD}"/>
              </a:ext>
            </a:extLst>
          </p:cNvPr>
          <p:cNvSpPr txBox="1"/>
          <p:nvPr/>
        </p:nvSpPr>
        <p:spPr>
          <a:xfrm>
            <a:off x="2981395" y="532889"/>
            <a:ext cx="14152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Budget statement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81FBF5-2A65-2401-3CE9-376EBE17B736}"/>
              </a:ext>
            </a:extLst>
          </p:cNvPr>
          <p:cNvSpPr txBox="1"/>
          <p:nvPr/>
        </p:nvSpPr>
        <p:spPr>
          <a:xfrm>
            <a:off x="4490722" y="541843"/>
            <a:ext cx="721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annexes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C3C7DF-739C-C049-A3E4-FFE9919BB4EF}"/>
              </a:ext>
            </a:extLst>
          </p:cNvPr>
          <p:cNvSpPr txBox="1"/>
          <p:nvPr/>
        </p:nvSpPr>
        <p:spPr>
          <a:xfrm>
            <a:off x="5545436" y="532889"/>
            <a:ext cx="1103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Budget booklet</a:t>
            </a:r>
          </a:p>
        </p:txBody>
      </p:sp>
      <p:pic>
        <p:nvPicPr>
          <p:cNvPr id="1038" name="Picture 14" descr="Best Keyword Research Strategy Using Free Tools | VitalStorm">
            <a:extLst>
              <a:ext uri="{FF2B5EF4-FFF2-40B4-BE49-F238E27FC236}">
                <a16:creationId xmlns:a16="http://schemas.microsoft.com/office/drawing/2014/main" id="{578F8FF5-5897-0EE9-2DAE-59ED8E954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301" y="2641717"/>
            <a:ext cx="1170172" cy="60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368164-2F22-D30B-9E0F-E9DBD6F42A10}"/>
              </a:ext>
            </a:extLst>
          </p:cNvPr>
          <p:cNvCxnSpPr>
            <a:cxnSpLocks/>
          </p:cNvCxnSpPr>
          <p:nvPr/>
        </p:nvCxnSpPr>
        <p:spPr>
          <a:xfrm>
            <a:off x="3862494" y="3494438"/>
            <a:ext cx="512975" cy="27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F1AAB1-865E-917C-EA22-6E7574DC9000}"/>
              </a:ext>
            </a:extLst>
          </p:cNvPr>
          <p:cNvCxnSpPr>
            <a:cxnSpLocks/>
          </p:cNvCxnSpPr>
          <p:nvPr/>
        </p:nvCxnSpPr>
        <p:spPr>
          <a:xfrm flipH="1">
            <a:off x="4816355" y="3349382"/>
            <a:ext cx="653453" cy="442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10" descr="Documents symbol - Free interface icons">
            <a:extLst>
              <a:ext uri="{FF2B5EF4-FFF2-40B4-BE49-F238E27FC236}">
                <a16:creationId xmlns:a16="http://schemas.microsoft.com/office/drawing/2014/main" id="{59448ED5-0321-A9DE-F7F3-7A2ED068A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153" y="1427055"/>
            <a:ext cx="468406" cy="46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816009-C6AA-F795-65DC-E20F0F2768CC}"/>
              </a:ext>
            </a:extLst>
          </p:cNvPr>
          <p:cNvCxnSpPr>
            <a:cxnSpLocks/>
          </p:cNvCxnSpPr>
          <p:nvPr/>
        </p:nvCxnSpPr>
        <p:spPr>
          <a:xfrm flipH="1">
            <a:off x="3816756" y="2212097"/>
            <a:ext cx="775381" cy="41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34E9E7-A8C4-03D2-F703-AF588BFE2808}"/>
              </a:ext>
            </a:extLst>
          </p:cNvPr>
          <p:cNvCxnSpPr>
            <a:cxnSpLocks/>
          </p:cNvCxnSpPr>
          <p:nvPr/>
        </p:nvCxnSpPr>
        <p:spPr>
          <a:xfrm>
            <a:off x="4974442" y="2241368"/>
            <a:ext cx="787772" cy="35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2A352E4-CA38-CB82-1575-F3955D86C872}"/>
              </a:ext>
            </a:extLst>
          </p:cNvPr>
          <p:cNvSpPr txBox="1"/>
          <p:nvPr/>
        </p:nvSpPr>
        <p:spPr>
          <a:xfrm>
            <a:off x="4380116" y="1927436"/>
            <a:ext cx="872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Chunk list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44BA38-0A1A-557F-7A48-6A79C10095F9}"/>
              </a:ext>
            </a:extLst>
          </p:cNvPr>
          <p:cNvSpPr txBox="1"/>
          <p:nvPr/>
        </p:nvSpPr>
        <p:spPr>
          <a:xfrm>
            <a:off x="3093922" y="3060227"/>
            <a:ext cx="12815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 err="1"/>
              <a:t>HuggingFace</a:t>
            </a:r>
            <a:r>
              <a:rPr lang="en-SG" sz="1100" dirty="0"/>
              <a:t> Embedding model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BF9CF2-8BBF-3A8D-0ECC-F65C27960998}"/>
              </a:ext>
            </a:extLst>
          </p:cNvPr>
          <p:cNvSpPr txBox="1"/>
          <p:nvPr/>
        </p:nvSpPr>
        <p:spPr>
          <a:xfrm>
            <a:off x="1573617" y="4895762"/>
            <a:ext cx="12815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 err="1"/>
              <a:t>HuggingFace</a:t>
            </a:r>
            <a:r>
              <a:rPr lang="en-SG" sz="1100" dirty="0"/>
              <a:t> Embedding model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744750D-4FA2-FCAD-BDA6-8EA3BB66FFA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622817" y="4825575"/>
            <a:ext cx="1276525" cy="292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7D1B155-6DBE-FCCC-EEE2-7BE12CA92F89}"/>
              </a:ext>
            </a:extLst>
          </p:cNvPr>
          <p:cNvCxnSpPr>
            <a:cxnSpLocks/>
          </p:cNvCxnSpPr>
          <p:nvPr/>
        </p:nvCxnSpPr>
        <p:spPr>
          <a:xfrm>
            <a:off x="4348488" y="4840194"/>
            <a:ext cx="1435071" cy="88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AB5AD72-694B-50B6-0686-FB4CDECD2B9C}"/>
              </a:ext>
            </a:extLst>
          </p:cNvPr>
          <p:cNvCxnSpPr>
            <a:cxnSpLocks/>
          </p:cNvCxnSpPr>
          <p:nvPr/>
        </p:nvCxnSpPr>
        <p:spPr>
          <a:xfrm>
            <a:off x="6540116" y="4889075"/>
            <a:ext cx="1130579" cy="12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254FF24-00C2-66EE-1033-B7C646E99AC1}"/>
              </a:ext>
            </a:extLst>
          </p:cNvPr>
          <p:cNvCxnSpPr>
            <a:cxnSpLocks/>
          </p:cNvCxnSpPr>
          <p:nvPr/>
        </p:nvCxnSpPr>
        <p:spPr>
          <a:xfrm flipV="1">
            <a:off x="6466473" y="5184272"/>
            <a:ext cx="1251310" cy="61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0" descr="Documents symbol - Free interface icons">
            <a:extLst>
              <a:ext uri="{FF2B5EF4-FFF2-40B4-BE49-F238E27FC236}">
                <a16:creationId xmlns:a16="http://schemas.microsoft.com/office/drawing/2014/main" id="{B2F7E7AC-74CC-78B0-103E-CD806996A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898" y="4869575"/>
            <a:ext cx="468406" cy="46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6EBE7458-8B79-7BA0-BE72-18FE413538FE}"/>
              </a:ext>
            </a:extLst>
          </p:cNvPr>
          <p:cNvCxnSpPr>
            <a:cxnSpLocks/>
          </p:cNvCxnSpPr>
          <p:nvPr/>
        </p:nvCxnSpPr>
        <p:spPr>
          <a:xfrm>
            <a:off x="8309641" y="5082605"/>
            <a:ext cx="861253" cy="1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TextBox 1036">
            <a:extLst>
              <a:ext uri="{FF2B5EF4-FFF2-40B4-BE49-F238E27FC236}">
                <a16:creationId xmlns:a16="http://schemas.microsoft.com/office/drawing/2014/main" id="{05EAEA61-B8F0-6E36-CE49-2C2DC79F67AA}"/>
              </a:ext>
            </a:extLst>
          </p:cNvPr>
          <p:cNvSpPr txBox="1"/>
          <p:nvPr/>
        </p:nvSpPr>
        <p:spPr>
          <a:xfrm>
            <a:off x="4656" y="5234713"/>
            <a:ext cx="12815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/>
              <a:t>query</a:t>
            </a:r>
          </a:p>
        </p:txBody>
      </p:sp>
      <p:cxnSp>
        <p:nvCxnSpPr>
          <p:cNvPr id="1048" name="Connector: Elbow 1047">
            <a:extLst>
              <a:ext uri="{FF2B5EF4-FFF2-40B4-BE49-F238E27FC236}">
                <a16:creationId xmlns:a16="http://schemas.microsoft.com/office/drawing/2014/main" id="{387C4E86-E917-8B3D-1DD4-5A066D7DBC54}"/>
              </a:ext>
            </a:extLst>
          </p:cNvPr>
          <p:cNvCxnSpPr>
            <a:stCxn id="1037" idx="2"/>
          </p:cNvCxnSpPr>
          <p:nvPr/>
        </p:nvCxnSpPr>
        <p:spPr>
          <a:xfrm rot="16200000" flipH="1">
            <a:off x="4587657" y="1554095"/>
            <a:ext cx="1047912" cy="89323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F19D880A-D745-4D9C-3A5E-B9C535198246}"/>
              </a:ext>
            </a:extLst>
          </p:cNvPr>
          <p:cNvCxnSpPr>
            <a:cxnSpLocks/>
          </p:cNvCxnSpPr>
          <p:nvPr/>
        </p:nvCxnSpPr>
        <p:spPr>
          <a:xfrm flipH="1" flipV="1">
            <a:off x="9571368" y="5555802"/>
            <a:ext cx="6429" cy="988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C16E772D-E22F-88BB-BB0E-F5941001835F}"/>
              </a:ext>
            </a:extLst>
          </p:cNvPr>
          <p:cNvCxnSpPr>
            <a:cxnSpLocks/>
          </p:cNvCxnSpPr>
          <p:nvPr/>
        </p:nvCxnSpPr>
        <p:spPr>
          <a:xfrm flipV="1">
            <a:off x="874334" y="4880243"/>
            <a:ext cx="898555" cy="33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Arrow Connector 1056">
            <a:extLst>
              <a:ext uri="{FF2B5EF4-FFF2-40B4-BE49-F238E27FC236}">
                <a16:creationId xmlns:a16="http://schemas.microsoft.com/office/drawing/2014/main" id="{3B73DE87-65AE-4E73-7CC1-4A86E34E53C4}"/>
              </a:ext>
            </a:extLst>
          </p:cNvPr>
          <p:cNvCxnSpPr>
            <a:cxnSpLocks/>
          </p:cNvCxnSpPr>
          <p:nvPr/>
        </p:nvCxnSpPr>
        <p:spPr>
          <a:xfrm>
            <a:off x="874334" y="5440155"/>
            <a:ext cx="729304" cy="37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9" name="Picture 14" descr="Best Keyword Research Strategy Using Free Tools | VitalStorm">
            <a:extLst>
              <a:ext uri="{FF2B5EF4-FFF2-40B4-BE49-F238E27FC236}">
                <a16:creationId xmlns:a16="http://schemas.microsoft.com/office/drawing/2014/main" id="{19DB583F-04D5-2E10-B6F4-8DCB5A93F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058" y="5550101"/>
            <a:ext cx="1170172" cy="60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0" name="Straight Arrow Connector 1059">
            <a:extLst>
              <a:ext uri="{FF2B5EF4-FFF2-40B4-BE49-F238E27FC236}">
                <a16:creationId xmlns:a16="http://schemas.microsoft.com/office/drawing/2014/main" id="{46904C35-1317-7C28-C190-AE58DDF5AD9A}"/>
              </a:ext>
            </a:extLst>
          </p:cNvPr>
          <p:cNvCxnSpPr>
            <a:cxnSpLocks/>
          </p:cNvCxnSpPr>
          <p:nvPr/>
        </p:nvCxnSpPr>
        <p:spPr>
          <a:xfrm>
            <a:off x="2756489" y="4817684"/>
            <a:ext cx="1363318" cy="12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A6062F6D-F4D7-02D5-5636-82BAE47847DB}"/>
              </a:ext>
            </a:extLst>
          </p:cNvPr>
          <p:cNvCxnSpPr>
            <a:cxnSpLocks/>
          </p:cNvCxnSpPr>
          <p:nvPr/>
        </p:nvCxnSpPr>
        <p:spPr>
          <a:xfrm flipV="1">
            <a:off x="2774255" y="5207203"/>
            <a:ext cx="1393431" cy="599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2" name="Picture 8" descr="Database Icon or Logo in Modern Line Style Stock Vector - Illustration of  connection, internet: 81369618">
            <a:extLst>
              <a:ext uri="{FF2B5EF4-FFF2-40B4-BE49-F238E27FC236}">
                <a16:creationId xmlns:a16="http://schemas.microsoft.com/office/drawing/2014/main" id="{0649D036-106B-C0D4-92A0-68685CA67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07" y="4669084"/>
            <a:ext cx="946018" cy="94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B5F38CA5-45BC-AA00-7D22-FC54283C095F}"/>
              </a:ext>
            </a:extLst>
          </p:cNvPr>
          <p:cNvCxnSpPr>
            <a:cxnSpLocks/>
          </p:cNvCxnSpPr>
          <p:nvPr/>
        </p:nvCxnSpPr>
        <p:spPr>
          <a:xfrm>
            <a:off x="4582153" y="4523445"/>
            <a:ext cx="0" cy="30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5" name="TextBox 1074">
            <a:extLst>
              <a:ext uri="{FF2B5EF4-FFF2-40B4-BE49-F238E27FC236}">
                <a16:creationId xmlns:a16="http://schemas.microsoft.com/office/drawing/2014/main" id="{D4DDBC0B-FEA3-6719-BA45-13C78AE2857D}"/>
              </a:ext>
            </a:extLst>
          </p:cNvPr>
          <p:cNvSpPr txBox="1"/>
          <p:nvPr/>
        </p:nvSpPr>
        <p:spPr>
          <a:xfrm>
            <a:off x="8930594" y="3724235"/>
            <a:ext cx="12815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/>
              <a:t>Prompt</a:t>
            </a:r>
          </a:p>
        </p:txBody>
      </p:sp>
      <p:cxnSp>
        <p:nvCxnSpPr>
          <p:cNvPr id="1077" name="Straight Arrow Connector 1076">
            <a:extLst>
              <a:ext uri="{FF2B5EF4-FFF2-40B4-BE49-F238E27FC236}">
                <a16:creationId xmlns:a16="http://schemas.microsoft.com/office/drawing/2014/main" id="{B6D9C493-6E23-6BFD-5B76-224F0DC30A24}"/>
              </a:ext>
            </a:extLst>
          </p:cNvPr>
          <p:cNvCxnSpPr>
            <a:stCxn id="1075" idx="2"/>
          </p:cNvCxnSpPr>
          <p:nvPr/>
        </p:nvCxnSpPr>
        <p:spPr>
          <a:xfrm>
            <a:off x="9571368" y="3985845"/>
            <a:ext cx="6429" cy="683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034DF02F-F897-8027-B34B-B295E1EFE38C}"/>
              </a:ext>
            </a:extLst>
          </p:cNvPr>
          <p:cNvCxnSpPr>
            <a:cxnSpLocks/>
          </p:cNvCxnSpPr>
          <p:nvPr/>
        </p:nvCxnSpPr>
        <p:spPr>
          <a:xfrm>
            <a:off x="9984701" y="5082605"/>
            <a:ext cx="861253" cy="1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9" name="TextBox 1078">
            <a:extLst>
              <a:ext uri="{FF2B5EF4-FFF2-40B4-BE49-F238E27FC236}">
                <a16:creationId xmlns:a16="http://schemas.microsoft.com/office/drawing/2014/main" id="{4C46838E-5D57-1430-7744-18501227ABCE}"/>
              </a:ext>
            </a:extLst>
          </p:cNvPr>
          <p:cNvSpPr txBox="1"/>
          <p:nvPr/>
        </p:nvSpPr>
        <p:spPr>
          <a:xfrm>
            <a:off x="10676892" y="4956720"/>
            <a:ext cx="12815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/>
              <a:t>Response</a:t>
            </a:r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B8F07340-07A8-4BD6-AE92-FA130C43B392}"/>
              </a:ext>
            </a:extLst>
          </p:cNvPr>
          <p:cNvSpPr/>
          <p:nvPr/>
        </p:nvSpPr>
        <p:spPr>
          <a:xfrm>
            <a:off x="2987822" y="0"/>
            <a:ext cx="3648249" cy="45329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F5D8E307-EDA3-B69B-6E5C-E4AE1E2D495E}"/>
              </a:ext>
            </a:extLst>
          </p:cNvPr>
          <p:cNvSpPr txBox="1"/>
          <p:nvPr/>
        </p:nvSpPr>
        <p:spPr>
          <a:xfrm>
            <a:off x="1356545" y="29847"/>
            <a:ext cx="17947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/>
              <a:t>This part is done during initialization</a:t>
            </a: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BEA9CAE7-622D-5F40-4467-2C8FB6C9B7BA}"/>
              </a:ext>
            </a:extLst>
          </p:cNvPr>
          <p:cNvSpPr txBox="1"/>
          <p:nvPr/>
        </p:nvSpPr>
        <p:spPr>
          <a:xfrm>
            <a:off x="5531730" y="3185971"/>
            <a:ext cx="8007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err="1"/>
              <a:t>tsvector</a:t>
            </a:r>
            <a:endParaRPr lang="en-SG" sz="1100" dirty="0"/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FBAF95BD-4AE2-FAD4-C216-ADD146CD7E69}"/>
              </a:ext>
            </a:extLst>
          </p:cNvPr>
          <p:cNvSpPr txBox="1"/>
          <p:nvPr/>
        </p:nvSpPr>
        <p:spPr>
          <a:xfrm>
            <a:off x="1913830" y="6130702"/>
            <a:ext cx="1073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err="1"/>
              <a:t>tsquery</a:t>
            </a:r>
            <a:endParaRPr lang="en-SG" sz="1100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13C25094-0081-53C6-5485-D07889772F5B}"/>
              </a:ext>
            </a:extLst>
          </p:cNvPr>
          <p:cNvSpPr txBox="1"/>
          <p:nvPr/>
        </p:nvSpPr>
        <p:spPr>
          <a:xfrm>
            <a:off x="5636359" y="5054524"/>
            <a:ext cx="1073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/>
              <a:t>Top 20 cosine similarity chunk</a:t>
            </a:r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EA9279C2-C55E-289D-76FF-099959E9A2CA}"/>
              </a:ext>
            </a:extLst>
          </p:cNvPr>
          <p:cNvSpPr txBox="1"/>
          <p:nvPr/>
        </p:nvSpPr>
        <p:spPr>
          <a:xfrm>
            <a:off x="5621350" y="6050018"/>
            <a:ext cx="1073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/>
              <a:t>Top 20 BM25 chunk</a:t>
            </a:r>
          </a:p>
        </p:txBody>
      </p:sp>
      <p:sp>
        <p:nvSpPr>
          <p:cNvPr id="1095" name="TextBox 1094">
            <a:extLst>
              <a:ext uri="{FF2B5EF4-FFF2-40B4-BE49-F238E27FC236}">
                <a16:creationId xmlns:a16="http://schemas.microsoft.com/office/drawing/2014/main" id="{2207F1EA-0293-1E73-ED69-A20BA3A7EE9B}"/>
              </a:ext>
            </a:extLst>
          </p:cNvPr>
          <p:cNvSpPr txBox="1"/>
          <p:nvPr/>
        </p:nvSpPr>
        <p:spPr>
          <a:xfrm>
            <a:off x="7351124" y="5334657"/>
            <a:ext cx="1231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/>
              <a:t>Top 15 weighted average chunk</a:t>
            </a:r>
          </a:p>
        </p:txBody>
      </p:sp>
    </p:spTree>
    <p:extLst>
      <p:ext uri="{BB962C8B-B14F-4D97-AF65-F5344CB8AC3E}">
        <p14:creationId xmlns:p14="http://schemas.microsoft.com/office/powerpoint/2010/main" val="798465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38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Geoff Ong</dc:creator>
  <cp:lastModifiedBy>Geoff Ong</cp:lastModifiedBy>
  <cp:revision>2</cp:revision>
  <dcterms:created xsi:type="dcterms:W3CDTF">2025-03-20T07:58:32Z</dcterms:created>
  <dcterms:modified xsi:type="dcterms:W3CDTF">2025-03-20T08:04:12Z</dcterms:modified>
</cp:coreProperties>
</file>