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525" r:id="rId2"/>
    <p:sldId id="317" r:id="rId3"/>
    <p:sldId id="449" r:id="rId4"/>
    <p:sldId id="368" r:id="rId5"/>
    <p:sldId id="337" r:id="rId6"/>
    <p:sldId id="478" r:id="rId7"/>
    <p:sldId id="418" r:id="rId8"/>
    <p:sldId id="324" r:id="rId9"/>
    <p:sldId id="461" r:id="rId10"/>
    <p:sldId id="391" r:id="rId11"/>
    <p:sldId id="325" r:id="rId12"/>
    <p:sldId id="384" r:id="rId13"/>
    <p:sldId id="385" r:id="rId14"/>
    <p:sldId id="463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411" r:id="rId29"/>
    <p:sldId id="509" r:id="rId30"/>
    <p:sldId id="5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CE"/>
    <a:srgbClr val="E4F2F8"/>
    <a:srgbClr val="D1E7EF"/>
    <a:srgbClr val="BFE0EE"/>
    <a:srgbClr val="005A7C"/>
    <a:srgbClr val="C00D1E"/>
    <a:srgbClr val="838383"/>
    <a:srgbClr val="929292"/>
    <a:srgbClr val="E5E5E5"/>
    <a:srgbClr val="E1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8" autoAdjust="0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25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 Hill" userId="bba5a7ba-bc60-4845-9704-c8525c887f6e" providerId="ADAL" clId="{18E723C9-F3C0-4231-912D-0EA137628E82}"/>
    <pc:docChg chg="modSld">
      <pc:chgData name="Geoffrey  Hill" userId="bba5a7ba-bc60-4845-9704-c8525c887f6e" providerId="ADAL" clId="{18E723C9-F3C0-4231-912D-0EA137628E82}" dt="2022-10-04T06:18:40.034" v="1" actId="14100"/>
      <pc:docMkLst>
        <pc:docMk/>
      </pc:docMkLst>
      <pc:sldChg chg="modSp mod">
        <pc:chgData name="Geoffrey  Hill" userId="bba5a7ba-bc60-4845-9704-c8525c887f6e" providerId="ADAL" clId="{18E723C9-F3C0-4231-912D-0EA137628E82}" dt="2022-10-04T06:18:40.034" v="1" actId="14100"/>
        <pc:sldMkLst>
          <pc:docMk/>
          <pc:sldMk cId="1382023528" sldId="426"/>
        </pc:sldMkLst>
        <pc:spChg chg="mod">
          <ac:chgData name="Geoffrey  Hill" userId="bba5a7ba-bc60-4845-9704-c8525c887f6e" providerId="ADAL" clId="{18E723C9-F3C0-4231-912D-0EA137628E82}" dt="2022-10-04T06:18:40.034" v="1" actId="14100"/>
          <ac:spMkLst>
            <pc:docMk/>
            <pc:sldMk cId="1382023528" sldId="426"/>
            <ac:spMk id="4" creationId="{2BD5AD6F-A448-4E48-9C83-82A8B90A5A24}"/>
          </ac:spMkLst>
        </pc:spChg>
      </pc:sldChg>
    </pc:docChg>
  </pc:docChgLst>
  <pc:docChgLst>
    <pc:chgData name="Geoffrey Hill" userId="3bebc535-62b2-4331-9e84-127c281e5170" providerId="ADAL" clId="{40A9AC0D-527A-4446-86F6-E20BF88AF598}"/>
    <pc:docChg chg="undo custSel modSld">
      <pc:chgData name="Geoffrey Hill" userId="3bebc535-62b2-4331-9e84-127c281e5170" providerId="ADAL" clId="{40A9AC0D-527A-4446-86F6-E20BF88AF598}" dt="2022-05-04T12:46:34.696" v="37" actId="27636"/>
      <pc:docMkLst>
        <pc:docMk/>
      </pc:docMkLst>
      <pc:sldChg chg="modSp mod">
        <pc:chgData name="Geoffrey Hill" userId="3bebc535-62b2-4331-9e84-127c281e5170" providerId="ADAL" clId="{40A9AC0D-527A-4446-86F6-E20BF88AF598}" dt="2022-05-03T21:14:12.691" v="0"/>
        <pc:sldMkLst>
          <pc:docMk/>
          <pc:sldMk cId="1175665549" sldId="372"/>
        </pc:sldMkLst>
        <pc:spChg chg="mod">
          <ac:chgData name="Geoffrey Hill" userId="3bebc535-62b2-4331-9e84-127c281e5170" providerId="ADAL" clId="{40A9AC0D-527A-4446-86F6-E20BF88AF598}" dt="2022-05-03T21:14:12.691" v="0"/>
          <ac:spMkLst>
            <pc:docMk/>
            <pc:sldMk cId="1175665549" sldId="372"/>
            <ac:spMk id="12" creationId="{452730C9-DB67-4B68-B7C8-9023AD742043}"/>
          </ac:spMkLst>
        </pc:spChg>
      </pc:sldChg>
      <pc:sldChg chg="addSp delSp modSp mod">
        <pc:chgData name="Geoffrey Hill" userId="3bebc535-62b2-4331-9e84-127c281e5170" providerId="ADAL" clId="{40A9AC0D-527A-4446-86F6-E20BF88AF598}" dt="2022-05-04T12:45:33.872" v="29"/>
        <pc:sldMkLst>
          <pc:docMk/>
          <pc:sldMk cId="1737617239" sldId="507"/>
        </pc:sldMkLst>
        <pc:spChg chg="mod">
          <ac:chgData name="Geoffrey Hill" userId="3bebc535-62b2-4331-9e84-127c281e5170" providerId="ADAL" clId="{40A9AC0D-527A-4446-86F6-E20BF88AF598}" dt="2022-05-03T21:14:31.419" v="4" actId="20577"/>
          <ac:spMkLst>
            <pc:docMk/>
            <pc:sldMk cId="1737617239" sldId="507"/>
            <ac:spMk id="12" creationId="{8FD99012-39D7-4B1C-8EDA-36B1DEB27ACD}"/>
          </ac:spMkLst>
        </pc:spChg>
        <pc:graphicFrameChg chg="del">
          <ac:chgData name="Geoffrey Hill" userId="3bebc535-62b2-4331-9e84-127c281e5170" providerId="ADAL" clId="{40A9AC0D-527A-4446-86F6-E20BF88AF598}" dt="2022-05-04T11:52:14.021" v="13" actId="478"/>
          <ac:graphicFrameMkLst>
            <pc:docMk/>
            <pc:sldMk cId="1737617239" sldId="507"/>
            <ac:graphicFrameMk id="3" creationId="{BF6360C3-56D9-4671-891A-94A3F884D800}"/>
          </ac:graphicFrameMkLst>
        </pc:graphicFrameChg>
        <pc:graphicFrameChg chg="add mod">
          <ac:chgData name="Geoffrey Hill" userId="3bebc535-62b2-4331-9e84-127c281e5170" providerId="ADAL" clId="{40A9AC0D-527A-4446-86F6-E20BF88AF598}" dt="2022-05-04T12:45:33.872" v="29"/>
          <ac:graphicFrameMkLst>
            <pc:docMk/>
            <pc:sldMk cId="1737617239" sldId="507"/>
            <ac:graphicFrameMk id="14" creationId="{A5FB4BDD-D339-F4AD-17F7-07B9F44EA7F6}"/>
          </ac:graphicFrameMkLst>
        </pc:graphicFrameChg>
      </pc:sldChg>
      <pc:sldChg chg="addSp delSp modSp mod">
        <pc:chgData name="Geoffrey Hill" userId="3bebc535-62b2-4331-9e84-127c281e5170" providerId="ADAL" clId="{40A9AC0D-527A-4446-86F6-E20BF88AF598}" dt="2022-05-04T12:46:34.696" v="37" actId="27636"/>
        <pc:sldMkLst>
          <pc:docMk/>
          <pc:sldMk cId="576739152" sldId="509"/>
        </pc:sldMkLst>
        <pc:spChg chg="mod">
          <ac:chgData name="Geoffrey Hill" userId="3bebc535-62b2-4331-9e84-127c281e5170" providerId="ADAL" clId="{40A9AC0D-527A-4446-86F6-E20BF88AF598}" dt="2022-05-03T21:15:00.613" v="8" actId="20577"/>
          <ac:spMkLst>
            <pc:docMk/>
            <pc:sldMk cId="576739152" sldId="509"/>
            <ac:spMk id="12" creationId="{8FD99012-39D7-4B1C-8EDA-36B1DEB27ACD}"/>
          </ac:spMkLst>
        </pc:spChg>
        <pc:spChg chg="mod ord">
          <ac:chgData name="Geoffrey Hill" userId="3bebc535-62b2-4331-9e84-127c281e5170" providerId="ADAL" clId="{40A9AC0D-527A-4446-86F6-E20BF88AF598}" dt="2022-05-04T12:46:17.302" v="32" actId="1076"/>
          <ac:spMkLst>
            <pc:docMk/>
            <pc:sldMk cId="576739152" sldId="509"/>
            <ac:spMk id="14" creationId="{8F1728C3-AAD6-462F-9674-47FD5E50547B}"/>
          </ac:spMkLst>
        </pc:spChg>
        <pc:spChg chg="mod">
          <ac:chgData name="Geoffrey Hill" userId="3bebc535-62b2-4331-9e84-127c281e5170" providerId="ADAL" clId="{40A9AC0D-527A-4446-86F6-E20BF88AF598}" dt="2022-05-04T12:46:34.696" v="37" actId="27636"/>
          <ac:spMkLst>
            <pc:docMk/>
            <pc:sldMk cId="576739152" sldId="509"/>
            <ac:spMk id="16" creationId="{7DB2FFB1-9D3C-1B4E-BD4A-01A74F4CD70B}"/>
          </ac:spMkLst>
        </pc:spChg>
        <pc:graphicFrameChg chg="add del">
          <ac:chgData name="Geoffrey Hill" userId="3bebc535-62b2-4331-9e84-127c281e5170" providerId="ADAL" clId="{40A9AC0D-527A-4446-86F6-E20BF88AF598}" dt="2022-05-04T11:53:37.667" v="22" actId="478"/>
          <ac:graphicFrameMkLst>
            <pc:docMk/>
            <pc:sldMk cId="576739152" sldId="509"/>
            <ac:graphicFrameMk id="3" creationId="{BF6360C3-56D9-4671-891A-94A3F884D800}"/>
          </ac:graphicFrameMkLst>
        </pc:graphicFrameChg>
        <pc:graphicFrameChg chg="add del mod ord">
          <ac:chgData name="Geoffrey Hill" userId="3bebc535-62b2-4331-9e84-127c281e5170" providerId="ADAL" clId="{40A9AC0D-527A-4446-86F6-E20BF88AF598}" dt="2022-05-04T11:53:23.726" v="19"/>
          <ac:graphicFrameMkLst>
            <pc:docMk/>
            <pc:sldMk cId="576739152" sldId="509"/>
            <ac:graphicFrameMk id="11" creationId="{94582F61-5B40-0472-48CD-E17900C9F59E}"/>
          </ac:graphicFrameMkLst>
        </pc:graphicFrameChg>
        <pc:graphicFrameChg chg="add mod">
          <ac:chgData name="Geoffrey Hill" userId="3bebc535-62b2-4331-9e84-127c281e5170" providerId="ADAL" clId="{40A9AC0D-527A-4446-86F6-E20BF88AF598}" dt="2022-05-04T12:45:56.741" v="31"/>
          <ac:graphicFrameMkLst>
            <pc:docMk/>
            <pc:sldMk cId="576739152" sldId="509"/>
            <ac:graphicFrameMk id="13" creationId="{DA802828-5F9D-8954-0559-A726FBBE7A21}"/>
          </ac:graphicFrameMkLst>
        </pc:graphicFrameChg>
      </pc:sldChg>
      <pc:sldChg chg="modSp mod">
        <pc:chgData name="Geoffrey Hill" userId="3bebc535-62b2-4331-9e84-127c281e5170" providerId="ADAL" clId="{40A9AC0D-527A-4446-86F6-E20BF88AF598}" dt="2022-05-03T21:15:56.461" v="12" actId="14100"/>
        <pc:sldMkLst>
          <pc:docMk/>
          <pc:sldMk cId="1381851015" sldId="523"/>
        </pc:sldMkLst>
        <pc:spChg chg="mod">
          <ac:chgData name="Geoffrey Hill" userId="3bebc535-62b2-4331-9e84-127c281e5170" providerId="ADAL" clId="{40A9AC0D-527A-4446-86F6-E20BF88AF598}" dt="2022-05-03T21:15:31.577" v="9"/>
          <ac:spMkLst>
            <pc:docMk/>
            <pc:sldMk cId="1381851015" sldId="523"/>
            <ac:spMk id="2" creationId="{64FDD9CB-2C5D-284E-B763-C82E16EC0B94}"/>
          </ac:spMkLst>
        </pc:spChg>
        <pc:spChg chg="mod">
          <ac:chgData name="Geoffrey Hill" userId="3bebc535-62b2-4331-9e84-127c281e5170" providerId="ADAL" clId="{40A9AC0D-527A-4446-86F6-E20BF88AF598}" dt="2022-05-03T21:15:56.461" v="12" actId="14100"/>
          <ac:spMkLst>
            <pc:docMk/>
            <pc:sldMk cId="1381851015" sldId="523"/>
            <ac:spMk id="17" creationId="{F2388E40-E0D4-4BCF-810C-03516D33E6A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847C3-CAAB-4C8B-865F-F8AD5BDB186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B683B-2034-4695-A10D-A077302913E8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1600" b="1" dirty="0"/>
            <a:t>Model</a:t>
          </a:r>
        </a:p>
      </dgm:t>
    </dgm:pt>
    <dgm:pt modelId="{ACDA7F78-BC68-4A8C-A931-3D0FF0F1917E}" type="parTrans" cxnId="{5FDE43A6-BF89-4D24-B84B-F4ACF8C2AB91}">
      <dgm:prSet/>
      <dgm:spPr/>
      <dgm:t>
        <a:bodyPr/>
        <a:lstStyle/>
        <a:p>
          <a:endParaRPr lang="en-US"/>
        </a:p>
      </dgm:t>
    </dgm:pt>
    <dgm:pt modelId="{A7CCF3BD-C0D2-42D8-A16F-0DA9AE64BF08}" type="sibTrans" cxnId="{5FDE43A6-BF89-4D24-B84B-F4ACF8C2AB91}">
      <dgm:prSet/>
      <dgm:spPr/>
      <dgm:t>
        <a:bodyPr/>
        <a:lstStyle/>
        <a:p>
          <a:endParaRPr lang="en-US"/>
        </a:p>
      </dgm:t>
    </dgm:pt>
    <dgm:pt modelId="{80ECCC23-CC14-4A5B-A4EB-EEBCCC439B7F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>
                  <a:lumMod val="75000"/>
                </a:schemeClr>
              </a:solidFill>
            </a:rPr>
            <a:t>Analyze Threats</a:t>
          </a:r>
        </a:p>
      </dgm:t>
    </dgm:pt>
    <dgm:pt modelId="{148F57D2-2FA1-438C-85DE-34115220BAE7}" type="parTrans" cxnId="{09BE82EE-90A8-4C7A-94C5-DD2D7867D504}">
      <dgm:prSet/>
      <dgm:spPr/>
      <dgm:t>
        <a:bodyPr/>
        <a:lstStyle/>
        <a:p>
          <a:endParaRPr lang="en-US"/>
        </a:p>
      </dgm:t>
    </dgm:pt>
    <dgm:pt modelId="{78E27659-CE86-4C6E-9E08-EE176DA79F9B}" type="sibTrans" cxnId="{09BE82EE-90A8-4C7A-94C5-DD2D7867D504}">
      <dgm:prSet/>
      <dgm:spPr/>
      <dgm:t>
        <a:bodyPr/>
        <a:lstStyle/>
        <a:p>
          <a:endParaRPr lang="en-US"/>
        </a:p>
      </dgm:t>
    </dgm:pt>
    <dgm:pt modelId="{C150173C-0E25-4BDE-A2C1-6F50CD960B05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/>
            <a:t>Analyze Mitigations</a:t>
          </a:r>
        </a:p>
      </dgm:t>
    </dgm:pt>
    <dgm:pt modelId="{503FB3B6-AA77-4635-B2A0-4D1D4CFA27DE}" type="parTrans" cxnId="{C9824DDF-9E67-4553-AD15-F3394922FCFF}">
      <dgm:prSet/>
      <dgm:spPr/>
      <dgm:t>
        <a:bodyPr/>
        <a:lstStyle/>
        <a:p>
          <a:endParaRPr lang="en-US"/>
        </a:p>
      </dgm:t>
    </dgm:pt>
    <dgm:pt modelId="{4D5522E7-B761-46D2-99C6-9F5FA13AABE5}" type="sibTrans" cxnId="{C9824DDF-9E67-4553-AD15-F3394922FCFF}">
      <dgm:prSet/>
      <dgm:spPr/>
      <dgm:t>
        <a:bodyPr/>
        <a:lstStyle/>
        <a:p>
          <a:endParaRPr lang="en-US"/>
        </a:p>
      </dgm:t>
    </dgm:pt>
    <dgm:pt modelId="{E0BB74AC-5A1C-43EF-92E2-C1A676BA32E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400" b="1" dirty="0"/>
            <a:t>Validate</a:t>
          </a:r>
        </a:p>
      </dgm:t>
    </dgm:pt>
    <dgm:pt modelId="{AF334F2A-13F1-4EC7-9B31-3E52D6F87102}" type="parTrans" cxnId="{2892933A-2E3E-427D-88A2-C4BEEC090FFF}">
      <dgm:prSet/>
      <dgm:spPr/>
      <dgm:t>
        <a:bodyPr/>
        <a:lstStyle/>
        <a:p>
          <a:endParaRPr lang="en-US"/>
        </a:p>
      </dgm:t>
    </dgm:pt>
    <dgm:pt modelId="{A592E1BB-3DE2-4E01-9426-44708D83DB0E}" type="sibTrans" cxnId="{2892933A-2E3E-427D-88A2-C4BEEC090FFF}">
      <dgm:prSet/>
      <dgm:spPr/>
      <dgm:t>
        <a:bodyPr/>
        <a:lstStyle/>
        <a:p>
          <a:endParaRPr lang="en-US"/>
        </a:p>
      </dgm:t>
    </dgm:pt>
    <dgm:pt modelId="{36C6BDBC-9B37-47F0-905C-B896A99F1637}">
      <dgm:prSet phldrT="[Text]"/>
      <dgm:spPr/>
      <dgm:t>
        <a:bodyPr/>
        <a:lstStyle/>
        <a:p>
          <a:r>
            <a:rPr lang="en-US" dirty="0"/>
            <a:t>Threat Model type</a:t>
          </a:r>
        </a:p>
      </dgm:t>
    </dgm:pt>
    <dgm:pt modelId="{033ED579-B8F3-4805-AA36-181411B4C332}" type="sibTrans" cxnId="{657EDC3B-1E22-4B30-A66F-BC40C3ABEA3E}">
      <dgm:prSet/>
      <dgm:spPr/>
      <dgm:t>
        <a:bodyPr/>
        <a:lstStyle/>
        <a:p>
          <a:endParaRPr lang="en-US"/>
        </a:p>
      </dgm:t>
    </dgm:pt>
    <dgm:pt modelId="{55491748-C145-44A5-87D7-268163AB6E4C}" type="parTrans" cxnId="{657EDC3B-1E22-4B30-A66F-BC40C3ABEA3E}">
      <dgm:prSet/>
      <dgm:spPr/>
      <dgm:t>
        <a:bodyPr/>
        <a:lstStyle/>
        <a:p>
          <a:endParaRPr lang="en-US"/>
        </a:p>
      </dgm:t>
    </dgm:pt>
    <dgm:pt modelId="{AAB9E8DB-4E21-47DD-A32D-614376A6EBB6}" type="pres">
      <dgm:prSet presAssocID="{FDE847C3-CAAB-4C8B-865F-F8AD5BDB186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344EF94-7214-4493-A237-789C3719B362}" type="pres">
      <dgm:prSet presAssocID="{36C6BDBC-9B37-47F0-905C-B896A99F1637}" presName="centerShape" presStyleLbl="node0" presStyleIdx="0" presStyleCnt="1"/>
      <dgm:spPr/>
    </dgm:pt>
    <dgm:pt modelId="{6E669032-97B6-4BE6-9B84-4DF9043EA7F0}" type="pres">
      <dgm:prSet presAssocID="{0ECB683B-2034-4695-A10D-A077302913E8}" presName="node" presStyleLbl="node1" presStyleIdx="0" presStyleCnt="4">
        <dgm:presLayoutVars>
          <dgm:bulletEnabled val="1"/>
        </dgm:presLayoutVars>
      </dgm:prSet>
      <dgm:spPr/>
    </dgm:pt>
    <dgm:pt modelId="{238A1D2D-E386-4B87-9196-3E80AD210676}" type="pres">
      <dgm:prSet presAssocID="{0ECB683B-2034-4695-A10D-A077302913E8}" presName="dummy" presStyleCnt="0"/>
      <dgm:spPr/>
    </dgm:pt>
    <dgm:pt modelId="{32B16FB1-9FB5-4779-85FD-9CF3BE08848C}" type="pres">
      <dgm:prSet presAssocID="{A7CCF3BD-C0D2-42D8-A16F-0DA9AE64BF08}" presName="sibTrans" presStyleLbl="sibTrans2D1" presStyleIdx="0" presStyleCnt="4"/>
      <dgm:spPr/>
    </dgm:pt>
    <dgm:pt modelId="{BA156C0F-3664-4684-B93C-1EDE122819CF}" type="pres">
      <dgm:prSet presAssocID="{80ECCC23-CC14-4A5B-A4EB-EEBCCC439B7F}" presName="node" presStyleLbl="node1" presStyleIdx="1" presStyleCnt="4">
        <dgm:presLayoutVars>
          <dgm:bulletEnabled val="1"/>
        </dgm:presLayoutVars>
      </dgm:prSet>
      <dgm:spPr/>
    </dgm:pt>
    <dgm:pt modelId="{8EFE5880-E3FC-4698-90D1-F34CBB86DAAC}" type="pres">
      <dgm:prSet presAssocID="{80ECCC23-CC14-4A5B-A4EB-EEBCCC439B7F}" presName="dummy" presStyleCnt="0"/>
      <dgm:spPr/>
    </dgm:pt>
    <dgm:pt modelId="{54C3A944-25FD-4D46-B749-24845A0096C6}" type="pres">
      <dgm:prSet presAssocID="{78E27659-CE86-4C6E-9E08-EE176DA79F9B}" presName="sibTrans" presStyleLbl="sibTrans2D1" presStyleIdx="1" presStyleCnt="4"/>
      <dgm:spPr/>
    </dgm:pt>
    <dgm:pt modelId="{B563D843-6396-4994-AA94-42EF754576A0}" type="pres">
      <dgm:prSet presAssocID="{C150173C-0E25-4BDE-A2C1-6F50CD960B05}" presName="node" presStyleLbl="node1" presStyleIdx="2" presStyleCnt="4">
        <dgm:presLayoutVars>
          <dgm:bulletEnabled val="1"/>
        </dgm:presLayoutVars>
      </dgm:prSet>
      <dgm:spPr/>
    </dgm:pt>
    <dgm:pt modelId="{B9CBDBA1-B574-4EB9-A527-27E54F0F35C5}" type="pres">
      <dgm:prSet presAssocID="{C150173C-0E25-4BDE-A2C1-6F50CD960B05}" presName="dummy" presStyleCnt="0"/>
      <dgm:spPr/>
    </dgm:pt>
    <dgm:pt modelId="{A90F5632-038C-4E1D-9056-3A7D6BFB5F66}" type="pres">
      <dgm:prSet presAssocID="{4D5522E7-B761-46D2-99C6-9F5FA13AABE5}" presName="sibTrans" presStyleLbl="sibTrans2D1" presStyleIdx="2" presStyleCnt="4"/>
      <dgm:spPr/>
    </dgm:pt>
    <dgm:pt modelId="{216AB81F-93D9-4367-B23F-AD8591E39FFA}" type="pres">
      <dgm:prSet presAssocID="{E0BB74AC-5A1C-43EF-92E2-C1A676BA32E0}" presName="node" presStyleLbl="node1" presStyleIdx="3" presStyleCnt="4">
        <dgm:presLayoutVars>
          <dgm:bulletEnabled val="1"/>
        </dgm:presLayoutVars>
      </dgm:prSet>
      <dgm:spPr/>
    </dgm:pt>
    <dgm:pt modelId="{395D9E35-23C3-4E22-924A-C8ADB77F5637}" type="pres">
      <dgm:prSet presAssocID="{E0BB74AC-5A1C-43EF-92E2-C1A676BA32E0}" presName="dummy" presStyleCnt="0"/>
      <dgm:spPr/>
    </dgm:pt>
    <dgm:pt modelId="{2EC744EB-DC84-44B2-AEA1-1B45F21F4696}" type="pres">
      <dgm:prSet presAssocID="{A592E1BB-3DE2-4E01-9426-44708D83DB0E}" presName="sibTrans" presStyleLbl="sibTrans2D1" presStyleIdx="3" presStyleCnt="4"/>
      <dgm:spPr/>
    </dgm:pt>
  </dgm:ptLst>
  <dgm:cxnLst>
    <dgm:cxn modelId="{66566D02-23F6-46BC-BA23-6CF806F60A7F}" type="presOf" srcId="{0ECB683B-2034-4695-A10D-A077302913E8}" destId="{6E669032-97B6-4BE6-9B84-4DF9043EA7F0}" srcOrd="0" destOrd="0" presId="urn:microsoft.com/office/officeart/2005/8/layout/radial6"/>
    <dgm:cxn modelId="{AA10E707-618D-48C2-AD86-615E2927A56E}" type="presOf" srcId="{A7CCF3BD-C0D2-42D8-A16F-0DA9AE64BF08}" destId="{32B16FB1-9FB5-4779-85FD-9CF3BE08848C}" srcOrd="0" destOrd="0" presId="urn:microsoft.com/office/officeart/2005/8/layout/radial6"/>
    <dgm:cxn modelId="{6F6E0236-55F9-4B14-BF5E-B6A29547BB31}" type="presOf" srcId="{C150173C-0E25-4BDE-A2C1-6F50CD960B05}" destId="{B563D843-6396-4994-AA94-42EF754576A0}" srcOrd="0" destOrd="0" presId="urn:microsoft.com/office/officeart/2005/8/layout/radial6"/>
    <dgm:cxn modelId="{2892933A-2E3E-427D-88A2-C4BEEC090FFF}" srcId="{36C6BDBC-9B37-47F0-905C-B896A99F1637}" destId="{E0BB74AC-5A1C-43EF-92E2-C1A676BA32E0}" srcOrd="3" destOrd="0" parTransId="{AF334F2A-13F1-4EC7-9B31-3E52D6F87102}" sibTransId="{A592E1BB-3DE2-4E01-9426-44708D83DB0E}"/>
    <dgm:cxn modelId="{657EDC3B-1E22-4B30-A66F-BC40C3ABEA3E}" srcId="{FDE847C3-CAAB-4C8B-865F-F8AD5BDB186D}" destId="{36C6BDBC-9B37-47F0-905C-B896A99F1637}" srcOrd="0" destOrd="0" parTransId="{55491748-C145-44A5-87D7-268163AB6E4C}" sibTransId="{033ED579-B8F3-4805-AA36-181411B4C332}"/>
    <dgm:cxn modelId="{EB889781-7E7E-4FFB-971B-06C2CD22101F}" type="presOf" srcId="{FDE847C3-CAAB-4C8B-865F-F8AD5BDB186D}" destId="{AAB9E8DB-4E21-47DD-A32D-614376A6EBB6}" srcOrd="0" destOrd="0" presId="urn:microsoft.com/office/officeart/2005/8/layout/radial6"/>
    <dgm:cxn modelId="{1F3AF39F-9299-44F0-9106-3869FEE42679}" type="presOf" srcId="{E0BB74AC-5A1C-43EF-92E2-C1A676BA32E0}" destId="{216AB81F-93D9-4367-B23F-AD8591E39FFA}" srcOrd="0" destOrd="0" presId="urn:microsoft.com/office/officeart/2005/8/layout/radial6"/>
    <dgm:cxn modelId="{15E11DA4-0398-42B6-AEBB-015CB0AB2FF6}" type="presOf" srcId="{36C6BDBC-9B37-47F0-905C-B896A99F1637}" destId="{9344EF94-7214-4493-A237-789C3719B362}" srcOrd="0" destOrd="0" presId="urn:microsoft.com/office/officeart/2005/8/layout/radial6"/>
    <dgm:cxn modelId="{5FDE43A6-BF89-4D24-B84B-F4ACF8C2AB91}" srcId="{36C6BDBC-9B37-47F0-905C-B896A99F1637}" destId="{0ECB683B-2034-4695-A10D-A077302913E8}" srcOrd="0" destOrd="0" parTransId="{ACDA7F78-BC68-4A8C-A931-3D0FF0F1917E}" sibTransId="{A7CCF3BD-C0D2-42D8-A16F-0DA9AE64BF08}"/>
    <dgm:cxn modelId="{38BD87B5-666C-4479-A0B5-96C0772C4AA1}" type="presOf" srcId="{80ECCC23-CC14-4A5B-A4EB-EEBCCC439B7F}" destId="{BA156C0F-3664-4684-B93C-1EDE122819CF}" srcOrd="0" destOrd="0" presId="urn:microsoft.com/office/officeart/2005/8/layout/radial6"/>
    <dgm:cxn modelId="{C9824DDF-9E67-4553-AD15-F3394922FCFF}" srcId="{36C6BDBC-9B37-47F0-905C-B896A99F1637}" destId="{C150173C-0E25-4BDE-A2C1-6F50CD960B05}" srcOrd="2" destOrd="0" parTransId="{503FB3B6-AA77-4635-B2A0-4D1D4CFA27DE}" sibTransId="{4D5522E7-B761-46D2-99C6-9F5FA13AABE5}"/>
    <dgm:cxn modelId="{11F670EB-0B67-4CA1-A86C-15D6412A7AB9}" type="presOf" srcId="{78E27659-CE86-4C6E-9E08-EE176DA79F9B}" destId="{54C3A944-25FD-4D46-B749-24845A0096C6}" srcOrd="0" destOrd="0" presId="urn:microsoft.com/office/officeart/2005/8/layout/radial6"/>
    <dgm:cxn modelId="{23D239EC-BC81-4F98-B2BA-062D8F1198D0}" type="presOf" srcId="{4D5522E7-B761-46D2-99C6-9F5FA13AABE5}" destId="{A90F5632-038C-4E1D-9056-3A7D6BFB5F66}" srcOrd="0" destOrd="0" presId="urn:microsoft.com/office/officeart/2005/8/layout/radial6"/>
    <dgm:cxn modelId="{09BE82EE-90A8-4C7A-94C5-DD2D7867D504}" srcId="{36C6BDBC-9B37-47F0-905C-B896A99F1637}" destId="{80ECCC23-CC14-4A5B-A4EB-EEBCCC439B7F}" srcOrd="1" destOrd="0" parTransId="{148F57D2-2FA1-438C-85DE-34115220BAE7}" sibTransId="{78E27659-CE86-4C6E-9E08-EE176DA79F9B}"/>
    <dgm:cxn modelId="{F8D41BF8-B3EC-427D-A3CC-F543FC785408}" type="presOf" srcId="{A592E1BB-3DE2-4E01-9426-44708D83DB0E}" destId="{2EC744EB-DC84-44B2-AEA1-1B45F21F4696}" srcOrd="0" destOrd="0" presId="urn:microsoft.com/office/officeart/2005/8/layout/radial6"/>
    <dgm:cxn modelId="{9D0442E7-AC8F-4585-8EFB-72B61776D9B2}" type="presParOf" srcId="{AAB9E8DB-4E21-47DD-A32D-614376A6EBB6}" destId="{9344EF94-7214-4493-A237-789C3719B362}" srcOrd="0" destOrd="0" presId="urn:microsoft.com/office/officeart/2005/8/layout/radial6"/>
    <dgm:cxn modelId="{03961CB5-B91D-475A-8A94-34361BF1628F}" type="presParOf" srcId="{AAB9E8DB-4E21-47DD-A32D-614376A6EBB6}" destId="{6E669032-97B6-4BE6-9B84-4DF9043EA7F0}" srcOrd="1" destOrd="0" presId="urn:microsoft.com/office/officeart/2005/8/layout/radial6"/>
    <dgm:cxn modelId="{B533154A-97A5-435B-BD49-5E960560871B}" type="presParOf" srcId="{AAB9E8DB-4E21-47DD-A32D-614376A6EBB6}" destId="{238A1D2D-E386-4B87-9196-3E80AD210676}" srcOrd="2" destOrd="0" presId="urn:microsoft.com/office/officeart/2005/8/layout/radial6"/>
    <dgm:cxn modelId="{E0423C4F-7D95-499D-9426-422034481633}" type="presParOf" srcId="{AAB9E8DB-4E21-47DD-A32D-614376A6EBB6}" destId="{32B16FB1-9FB5-4779-85FD-9CF3BE08848C}" srcOrd="3" destOrd="0" presId="urn:microsoft.com/office/officeart/2005/8/layout/radial6"/>
    <dgm:cxn modelId="{A4FDA403-266D-4D1F-96C1-B9A44294D2B9}" type="presParOf" srcId="{AAB9E8DB-4E21-47DD-A32D-614376A6EBB6}" destId="{BA156C0F-3664-4684-B93C-1EDE122819CF}" srcOrd="4" destOrd="0" presId="urn:microsoft.com/office/officeart/2005/8/layout/radial6"/>
    <dgm:cxn modelId="{DC267B18-FAF3-475B-B6EA-56B01AD81D7D}" type="presParOf" srcId="{AAB9E8DB-4E21-47DD-A32D-614376A6EBB6}" destId="{8EFE5880-E3FC-4698-90D1-F34CBB86DAAC}" srcOrd="5" destOrd="0" presId="urn:microsoft.com/office/officeart/2005/8/layout/radial6"/>
    <dgm:cxn modelId="{5E5485C1-67C7-477D-9AA7-4521C88A6C41}" type="presParOf" srcId="{AAB9E8DB-4E21-47DD-A32D-614376A6EBB6}" destId="{54C3A944-25FD-4D46-B749-24845A0096C6}" srcOrd="6" destOrd="0" presId="urn:microsoft.com/office/officeart/2005/8/layout/radial6"/>
    <dgm:cxn modelId="{60429A4E-B96A-4E5B-A1D8-1FCA0494618D}" type="presParOf" srcId="{AAB9E8DB-4E21-47DD-A32D-614376A6EBB6}" destId="{B563D843-6396-4994-AA94-42EF754576A0}" srcOrd="7" destOrd="0" presId="urn:microsoft.com/office/officeart/2005/8/layout/radial6"/>
    <dgm:cxn modelId="{4F470C59-79F0-4346-9750-03B9128EF677}" type="presParOf" srcId="{AAB9E8DB-4E21-47DD-A32D-614376A6EBB6}" destId="{B9CBDBA1-B574-4EB9-A527-27E54F0F35C5}" srcOrd="8" destOrd="0" presId="urn:microsoft.com/office/officeart/2005/8/layout/radial6"/>
    <dgm:cxn modelId="{E64A06DD-36CF-4633-B896-0EF852D79BD6}" type="presParOf" srcId="{AAB9E8DB-4E21-47DD-A32D-614376A6EBB6}" destId="{A90F5632-038C-4E1D-9056-3A7D6BFB5F66}" srcOrd="9" destOrd="0" presId="urn:microsoft.com/office/officeart/2005/8/layout/radial6"/>
    <dgm:cxn modelId="{8CA75F00-813D-4653-AEE3-7F80A9A2974E}" type="presParOf" srcId="{AAB9E8DB-4E21-47DD-A32D-614376A6EBB6}" destId="{216AB81F-93D9-4367-B23F-AD8591E39FFA}" srcOrd="10" destOrd="0" presId="urn:microsoft.com/office/officeart/2005/8/layout/radial6"/>
    <dgm:cxn modelId="{EB21214F-EB54-4795-B722-ABD1258E9723}" type="presParOf" srcId="{AAB9E8DB-4E21-47DD-A32D-614376A6EBB6}" destId="{395D9E35-23C3-4E22-924A-C8ADB77F5637}" srcOrd="11" destOrd="0" presId="urn:microsoft.com/office/officeart/2005/8/layout/radial6"/>
    <dgm:cxn modelId="{33AD497E-113E-482B-98E3-04E83D9D0DFA}" type="presParOf" srcId="{AAB9E8DB-4E21-47DD-A32D-614376A6EBB6}" destId="{2EC744EB-DC84-44B2-AEA1-1B45F21F469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44EB-DC84-44B2-AEA1-1B45F21F4696}">
      <dsp:nvSpPr>
        <dsp:cNvPr id="0" name=""/>
        <dsp:cNvSpPr/>
      </dsp:nvSpPr>
      <dsp:spPr>
        <a:xfrm>
          <a:off x="1444542" y="534598"/>
          <a:ext cx="3565189" cy="3565189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F5632-038C-4E1D-9056-3A7D6BFB5F66}">
      <dsp:nvSpPr>
        <dsp:cNvPr id="0" name=""/>
        <dsp:cNvSpPr/>
      </dsp:nvSpPr>
      <dsp:spPr>
        <a:xfrm>
          <a:off x="1444542" y="534598"/>
          <a:ext cx="3565189" cy="3565189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3A944-25FD-4D46-B749-24845A0096C6}">
      <dsp:nvSpPr>
        <dsp:cNvPr id="0" name=""/>
        <dsp:cNvSpPr/>
      </dsp:nvSpPr>
      <dsp:spPr>
        <a:xfrm>
          <a:off x="1444542" y="534598"/>
          <a:ext cx="3565189" cy="3565189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16FB1-9FB5-4779-85FD-9CF3BE08848C}">
      <dsp:nvSpPr>
        <dsp:cNvPr id="0" name=""/>
        <dsp:cNvSpPr/>
      </dsp:nvSpPr>
      <dsp:spPr>
        <a:xfrm>
          <a:off x="1444542" y="534598"/>
          <a:ext cx="3565189" cy="3565189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4EF94-7214-4493-A237-789C3719B362}">
      <dsp:nvSpPr>
        <dsp:cNvPr id="0" name=""/>
        <dsp:cNvSpPr/>
      </dsp:nvSpPr>
      <dsp:spPr>
        <a:xfrm>
          <a:off x="2406170" y="1496226"/>
          <a:ext cx="1641932" cy="16419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Threat Model type</a:t>
          </a:r>
        </a:p>
      </dsp:txBody>
      <dsp:txXfrm>
        <a:off x="2646625" y="1736681"/>
        <a:ext cx="1161022" cy="1161022"/>
      </dsp:txXfrm>
    </dsp:sp>
    <dsp:sp modelId="{6E669032-97B6-4BE6-9B84-4DF9043EA7F0}">
      <dsp:nvSpPr>
        <dsp:cNvPr id="0" name=""/>
        <dsp:cNvSpPr/>
      </dsp:nvSpPr>
      <dsp:spPr>
        <a:xfrm>
          <a:off x="2652460" y="1298"/>
          <a:ext cx="1149352" cy="11493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</a:t>
          </a:r>
        </a:p>
      </dsp:txBody>
      <dsp:txXfrm>
        <a:off x="2820779" y="169617"/>
        <a:ext cx="812714" cy="812714"/>
      </dsp:txXfrm>
    </dsp:sp>
    <dsp:sp modelId="{BA156C0F-3664-4684-B93C-1EDE122819CF}">
      <dsp:nvSpPr>
        <dsp:cNvPr id="0" name=""/>
        <dsp:cNvSpPr/>
      </dsp:nvSpPr>
      <dsp:spPr>
        <a:xfrm>
          <a:off x="4393678" y="1742516"/>
          <a:ext cx="1149352" cy="1149352"/>
        </a:xfrm>
        <a:prstGeom prst="ellips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</a:schemeClr>
              </a:solidFill>
            </a:rPr>
            <a:t>Analyze Threats</a:t>
          </a:r>
        </a:p>
      </dsp:txBody>
      <dsp:txXfrm>
        <a:off x="4561997" y="1910835"/>
        <a:ext cx="812714" cy="812714"/>
      </dsp:txXfrm>
    </dsp:sp>
    <dsp:sp modelId="{B563D843-6396-4994-AA94-42EF754576A0}">
      <dsp:nvSpPr>
        <dsp:cNvPr id="0" name=""/>
        <dsp:cNvSpPr/>
      </dsp:nvSpPr>
      <dsp:spPr>
        <a:xfrm>
          <a:off x="2652460" y="3483734"/>
          <a:ext cx="1149352" cy="1149352"/>
        </a:xfrm>
        <a:prstGeom prst="ellipse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Analyze Mitigations</a:t>
          </a:r>
        </a:p>
      </dsp:txBody>
      <dsp:txXfrm>
        <a:off x="2820779" y="3652053"/>
        <a:ext cx="812714" cy="812714"/>
      </dsp:txXfrm>
    </dsp:sp>
    <dsp:sp modelId="{216AB81F-93D9-4367-B23F-AD8591E39FFA}">
      <dsp:nvSpPr>
        <dsp:cNvPr id="0" name=""/>
        <dsp:cNvSpPr/>
      </dsp:nvSpPr>
      <dsp:spPr>
        <a:xfrm>
          <a:off x="911242" y="1742516"/>
          <a:ext cx="1149352" cy="1149352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Validate</a:t>
          </a:r>
        </a:p>
      </dsp:txBody>
      <dsp:txXfrm>
        <a:off x="1079561" y="1910835"/>
        <a:ext cx="812714" cy="812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0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8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1672483"/>
            <a:ext cx="11360359" cy="16623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Rapid Threat Model Prototyping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(RTMP)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 modeling for Agile and DevOps</a:t>
            </a:r>
          </a:p>
        </p:txBody>
      </p:sp>
    </p:spTree>
    <p:extLst>
      <p:ext uri="{BB962C8B-B14F-4D97-AF65-F5344CB8AC3E}">
        <p14:creationId xmlns:p14="http://schemas.microsoft.com/office/powerpoint/2010/main" val="197321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10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28" y="189249"/>
            <a:ext cx="3529779" cy="1152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Look for Zone changes to find Elevation Of Privilege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Not in control of system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Boundary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Low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Medium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High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Critical 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79F70-EE54-4FFC-9142-E6A14EF89139}"/>
              </a:ext>
            </a:extLst>
          </p:cNvPr>
          <p:cNvCxnSpPr/>
          <p:nvPr/>
        </p:nvCxnSpPr>
        <p:spPr>
          <a:xfrm>
            <a:off x="732091" y="2357943"/>
            <a:ext cx="1281953" cy="8965"/>
          </a:xfrm>
          <a:prstGeom prst="line">
            <a:avLst/>
          </a:prstGeom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184102-A970-4709-89C9-00EFEA173862}"/>
              </a:ext>
            </a:extLst>
          </p:cNvPr>
          <p:cNvCxnSpPr/>
          <p:nvPr/>
        </p:nvCxnSpPr>
        <p:spPr>
          <a:xfrm>
            <a:off x="732091" y="3034180"/>
            <a:ext cx="1281953" cy="896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12D2FD-DD94-4866-8070-B927506B8648}"/>
              </a:ext>
            </a:extLst>
          </p:cNvPr>
          <p:cNvCxnSpPr/>
          <p:nvPr/>
        </p:nvCxnSpPr>
        <p:spPr>
          <a:xfrm>
            <a:off x="732091" y="4431706"/>
            <a:ext cx="1281953" cy="8965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CCE0-9965-49FA-868B-163EE5F80A8D}"/>
              </a:ext>
            </a:extLst>
          </p:cNvPr>
          <p:cNvCxnSpPr/>
          <p:nvPr/>
        </p:nvCxnSpPr>
        <p:spPr>
          <a:xfrm>
            <a:off x="732091" y="5116908"/>
            <a:ext cx="1281953" cy="896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D7E32-0EDD-4EDD-BEC1-EB5FE87C4C78}"/>
              </a:ext>
            </a:extLst>
          </p:cNvPr>
          <p:cNvCxnSpPr/>
          <p:nvPr/>
        </p:nvCxnSpPr>
        <p:spPr>
          <a:xfrm>
            <a:off x="732090" y="5797627"/>
            <a:ext cx="1281953" cy="89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8287-C5C4-45E8-8B7B-814B0E060911}"/>
              </a:ext>
            </a:extLst>
          </p:cNvPr>
          <p:cNvCxnSpPr/>
          <p:nvPr/>
        </p:nvCxnSpPr>
        <p:spPr>
          <a:xfrm>
            <a:off x="732089" y="3696597"/>
            <a:ext cx="1281953" cy="896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22492F1-38AE-43EB-83C1-FB708540C243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16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97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steps?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21" y="2252456"/>
            <a:ext cx="9260744" cy="1325563"/>
          </a:xfrm>
        </p:spPr>
        <p:txBody>
          <a:bodyPr>
            <a:noAutofit/>
          </a:bodyPr>
          <a:lstStyle/>
          <a:p>
            <a:r>
              <a:rPr lang="en-GB" sz="3600" i="1" dirty="0"/>
              <a:t>Doing a Threat Model using RTMP</a:t>
            </a:r>
            <a:endParaRPr lang="en-US" sz="3600" dirty="0">
              <a:solidFill>
                <a:srgbClr val="009A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5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12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529779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Identify Nodes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3218329"/>
            <a:ext cx="3438015" cy="29236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Find out their criticality from knowledgeable team members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Add relevant metadata to each node to describe the purpose of the node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e.g. process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Sub-system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microservice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5E51E0-711A-40DD-9953-7DF618B5F708}"/>
              </a:ext>
            </a:extLst>
          </p:cNvPr>
          <p:cNvSpPr/>
          <p:nvPr/>
        </p:nvSpPr>
        <p:spPr>
          <a:xfrm>
            <a:off x="9412235" y="4051532"/>
            <a:ext cx="683199" cy="590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65435E-9CA2-4DFD-BF58-38C126F9EAD5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06781D-E983-42F3-9606-8BF3394BE86E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28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13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529779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Identify Flows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1521" y="2175351"/>
            <a:ext cx="3422742" cy="334852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Find out the logical communication connections between nodes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Make the arrows point in the direction of the “request” as opposed to the “response”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“request” is usually the command and is more useful to attacker (dangerous)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“response” is usually data but not as dangerous as the “request”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7ADA84-5FC8-4E20-8B67-2A95C84AA8D6}"/>
              </a:ext>
            </a:extLst>
          </p:cNvPr>
          <p:cNvCxnSpPr>
            <a:cxnSpLocks/>
          </p:cNvCxnSpPr>
          <p:nvPr/>
        </p:nvCxnSpPr>
        <p:spPr>
          <a:xfrm>
            <a:off x="4921624" y="1416423"/>
            <a:ext cx="5647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D22BE9-C2FB-4890-ADE8-E5ECBEF247CC}"/>
              </a:ext>
            </a:extLst>
          </p:cNvPr>
          <p:cNvCxnSpPr>
            <a:cxnSpLocks/>
          </p:cNvCxnSpPr>
          <p:nvPr/>
        </p:nvCxnSpPr>
        <p:spPr>
          <a:xfrm>
            <a:off x="4921624" y="4446494"/>
            <a:ext cx="5647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E9F9B-5BDF-4835-91B0-0A8EA5286F79}"/>
              </a:ext>
            </a:extLst>
          </p:cNvPr>
          <p:cNvCxnSpPr>
            <a:cxnSpLocks/>
          </p:cNvCxnSpPr>
          <p:nvPr/>
        </p:nvCxnSpPr>
        <p:spPr>
          <a:xfrm>
            <a:off x="4921624" y="5656729"/>
            <a:ext cx="5647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0732FF-98DB-4747-BA28-1C4C8B027BD3}"/>
              </a:ext>
            </a:extLst>
          </p:cNvPr>
          <p:cNvCxnSpPr>
            <a:cxnSpLocks/>
          </p:cNvCxnSpPr>
          <p:nvPr/>
        </p:nvCxnSpPr>
        <p:spPr>
          <a:xfrm>
            <a:off x="6078070" y="4455459"/>
            <a:ext cx="5647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296BA9-48FD-481F-8537-4BB221B44858}"/>
              </a:ext>
            </a:extLst>
          </p:cNvPr>
          <p:cNvCxnSpPr>
            <a:cxnSpLocks/>
          </p:cNvCxnSpPr>
          <p:nvPr/>
        </p:nvCxnSpPr>
        <p:spPr>
          <a:xfrm>
            <a:off x="7215002" y="2303930"/>
            <a:ext cx="5647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9C489B-03F6-431E-889B-EAD2455042AD}"/>
              </a:ext>
            </a:extLst>
          </p:cNvPr>
          <p:cNvCxnSpPr>
            <a:cxnSpLocks/>
          </p:cNvCxnSpPr>
          <p:nvPr/>
        </p:nvCxnSpPr>
        <p:spPr>
          <a:xfrm>
            <a:off x="7215002" y="744071"/>
            <a:ext cx="6649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8C93A4-7980-499B-BB32-B78DDC86CEFB}"/>
              </a:ext>
            </a:extLst>
          </p:cNvPr>
          <p:cNvCxnSpPr>
            <a:cxnSpLocks/>
          </p:cNvCxnSpPr>
          <p:nvPr/>
        </p:nvCxnSpPr>
        <p:spPr>
          <a:xfrm flipV="1">
            <a:off x="8613496" y="744071"/>
            <a:ext cx="1776598" cy="17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1A0C96-4438-4D60-9097-AEC477ED8EF7}"/>
              </a:ext>
            </a:extLst>
          </p:cNvPr>
          <p:cNvCxnSpPr>
            <a:cxnSpLocks/>
          </p:cNvCxnSpPr>
          <p:nvPr/>
        </p:nvCxnSpPr>
        <p:spPr>
          <a:xfrm flipV="1">
            <a:off x="8613496" y="2312894"/>
            <a:ext cx="0" cy="26625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A4B020-EFA6-4BBA-818B-9621630D950C}"/>
              </a:ext>
            </a:extLst>
          </p:cNvPr>
          <p:cNvCxnSpPr>
            <a:cxnSpLocks/>
          </p:cNvCxnSpPr>
          <p:nvPr/>
        </p:nvCxnSpPr>
        <p:spPr>
          <a:xfrm>
            <a:off x="8622461" y="5056095"/>
            <a:ext cx="12745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DA4195-E89A-40DC-BE98-D6EE1A1431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08673" y="1702764"/>
            <a:ext cx="2410445" cy="833720"/>
          </a:xfrm>
          <a:prstGeom prst="bentConnector3">
            <a:avLst>
              <a:gd name="adj1" fmla="val 90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6269F63-C079-4B16-A85C-D13277216C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60750" y="916254"/>
            <a:ext cx="3854823" cy="3851119"/>
          </a:xfrm>
          <a:prstGeom prst="bentConnector3">
            <a:avLst>
              <a:gd name="adj1" fmla="val 69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E44790C-B3B5-4E6C-8B98-37094C414A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24120" y="2853384"/>
            <a:ext cx="4150336" cy="272375"/>
          </a:xfrm>
          <a:prstGeom prst="bentConnector3">
            <a:avLst>
              <a:gd name="adj1" fmla="val -11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560D700-0B0B-498C-B80B-CC1EDD7CEC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23157" y="2766033"/>
            <a:ext cx="2172309" cy="1188614"/>
          </a:xfrm>
          <a:prstGeom prst="bentConnector3">
            <a:avLst>
              <a:gd name="adj1" fmla="val 6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C6B5D30-2BDF-408D-9543-832BACF2F68A}"/>
              </a:ext>
            </a:extLst>
          </p:cNvPr>
          <p:cNvCxnSpPr>
            <a:cxnSpLocks/>
          </p:cNvCxnSpPr>
          <p:nvPr/>
        </p:nvCxnSpPr>
        <p:spPr>
          <a:xfrm flipV="1">
            <a:off x="6078072" y="5098990"/>
            <a:ext cx="2233259" cy="557739"/>
          </a:xfrm>
          <a:prstGeom prst="bentConnector3">
            <a:avLst>
              <a:gd name="adj1" fmla="val 9937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DB6EB0-930B-44C3-B5AC-8291B9AA71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9528" y="869328"/>
            <a:ext cx="707211" cy="456698"/>
          </a:xfrm>
          <a:prstGeom prst="bentConnector3">
            <a:avLst>
              <a:gd name="adj1" fmla="val 9690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A26AA6-3537-41C3-A64B-5B83A6295D74}"/>
              </a:ext>
            </a:extLst>
          </p:cNvPr>
          <p:cNvCxnSpPr>
            <a:cxnSpLocks/>
          </p:cNvCxnSpPr>
          <p:nvPr/>
        </p:nvCxnSpPr>
        <p:spPr>
          <a:xfrm>
            <a:off x="7165966" y="3324527"/>
            <a:ext cx="2093782" cy="3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902B846-10DE-4A9A-8407-F8F272010C1A}"/>
              </a:ext>
            </a:extLst>
          </p:cNvPr>
          <p:cNvCxnSpPr>
            <a:cxnSpLocks/>
          </p:cNvCxnSpPr>
          <p:nvPr/>
        </p:nvCxnSpPr>
        <p:spPr>
          <a:xfrm>
            <a:off x="7090554" y="3541591"/>
            <a:ext cx="2362972" cy="824221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297EE8B-4705-401A-894A-B74749589249}"/>
              </a:ext>
            </a:extLst>
          </p:cNvPr>
          <p:cNvCxnSpPr>
            <a:cxnSpLocks/>
          </p:cNvCxnSpPr>
          <p:nvPr/>
        </p:nvCxnSpPr>
        <p:spPr>
          <a:xfrm rot="10800000">
            <a:off x="8596622" y="2269107"/>
            <a:ext cx="960268" cy="644424"/>
          </a:xfrm>
          <a:prstGeom prst="bentConnector3">
            <a:avLst>
              <a:gd name="adj1" fmla="val -228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F75A17A-AAFF-4BC2-AC9D-9B96310FDC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8884" y="1482991"/>
            <a:ext cx="986873" cy="28055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825D49F-F1F1-4B2C-893B-42498668B8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5397" y="1639385"/>
            <a:ext cx="852897" cy="494124"/>
          </a:xfrm>
          <a:prstGeom prst="bentConnector3">
            <a:avLst>
              <a:gd name="adj1" fmla="val 10045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403CB8A-DCCE-4FCF-AEEE-9BE226AB43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3035" y="2122116"/>
            <a:ext cx="1873562" cy="531900"/>
          </a:xfrm>
          <a:prstGeom prst="bentConnector3">
            <a:avLst>
              <a:gd name="adj1" fmla="val 9976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1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14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17025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Number the Zones of Trust by criticality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Not in control of system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Boundary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Low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Medium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High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Critical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79F70-EE54-4FFC-9142-E6A14EF89139}"/>
              </a:ext>
            </a:extLst>
          </p:cNvPr>
          <p:cNvCxnSpPr/>
          <p:nvPr/>
        </p:nvCxnSpPr>
        <p:spPr>
          <a:xfrm>
            <a:off x="732091" y="2357943"/>
            <a:ext cx="1281953" cy="8965"/>
          </a:xfrm>
          <a:prstGeom prst="line">
            <a:avLst/>
          </a:prstGeom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184102-A970-4709-89C9-00EFEA173862}"/>
              </a:ext>
            </a:extLst>
          </p:cNvPr>
          <p:cNvCxnSpPr/>
          <p:nvPr/>
        </p:nvCxnSpPr>
        <p:spPr>
          <a:xfrm>
            <a:off x="732091" y="3034180"/>
            <a:ext cx="1281953" cy="896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12D2FD-DD94-4866-8070-B927506B8648}"/>
              </a:ext>
            </a:extLst>
          </p:cNvPr>
          <p:cNvCxnSpPr/>
          <p:nvPr/>
        </p:nvCxnSpPr>
        <p:spPr>
          <a:xfrm>
            <a:off x="732091" y="4431706"/>
            <a:ext cx="1281953" cy="8965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CCE0-9965-49FA-868B-163EE5F80A8D}"/>
              </a:ext>
            </a:extLst>
          </p:cNvPr>
          <p:cNvCxnSpPr/>
          <p:nvPr/>
        </p:nvCxnSpPr>
        <p:spPr>
          <a:xfrm>
            <a:off x="732091" y="5116908"/>
            <a:ext cx="1281953" cy="896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D7E32-0EDD-4EDD-BEC1-EB5FE87C4C78}"/>
              </a:ext>
            </a:extLst>
          </p:cNvPr>
          <p:cNvCxnSpPr/>
          <p:nvPr/>
        </p:nvCxnSpPr>
        <p:spPr>
          <a:xfrm>
            <a:off x="732090" y="5797627"/>
            <a:ext cx="1281953" cy="89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8287-C5C4-45E8-8B7B-814B0E060911}"/>
              </a:ext>
            </a:extLst>
          </p:cNvPr>
          <p:cNvCxnSpPr/>
          <p:nvPr/>
        </p:nvCxnSpPr>
        <p:spPr>
          <a:xfrm>
            <a:off x="732089" y="3696597"/>
            <a:ext cx="1281953" cy="896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FB76BF2-CA32-4669-B794-9C2ACD68C68D}"/>
              </a:ext>
            </a:extLst>
          </p:cNvPr>
          <p:cNvSpPr/>
          <p:nvPr/>
        </p:nvSpPr>
        <p:spPr>
          <a:xfrm>
            <a:off x="2130860" y="216402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9BFF55-7B1E-4182-8A8F-9E74F791DE6D}"/>
              </a:ext>
            </a:extLst>
          </p:cNvPr>
          <p:cNvSpPr/>
          <p:nvPr/>
        </p:nvSpPr>
        <p:spPr>
          <a:xfrm>
            <a:off x="2130860" y="2830980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6D67E7-9C4D-442E-AE23-135DEBBBE2F5}"/>
              </a:ext>
            </a:extLst>
          </p:cNvPr>
          <p:cNvSpPr/>
          <p:nvPr/>
        </p:nvSpPr>
        <p:spPr>
          <a:xfrm>
            <a:off x="2130860" y="3484710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4DAB34E-EADA-4421-9C93-51E41076108C}"/>
              </a:ext>
            </a:extLst>
          </p:cNvPr>
          <p:cNvSpPr/>
          <p:nvPr/>
        </p:nvSpPr>
        <p:spPr>
          <a:xfrm>
            <a:off x="2130860" y="4151667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4907F8-4726-45AA-9F62-524C034EF208}"/>
              </a:ext>
            </a:extLst>
          </p:cNvPr>
          <p:cNvSpPr/>
          <p:nvPr/>
        </p:nvSpPr>
        <p:spPr>
          <a:xfrm>
            <a:off x="2130858" y="49226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7F91AF-64B0-4680-8887-258889E489B1}"/>
              </a:ext>
            </a:extLst>
          </p:cNvPr>
          <p:cNvSpPr/>
          <p:nvPr/>
        </p:nvSpPr>
        <p:spPr>
          <a:xfrm>
            <a:off x="2130858" y="5589630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B42C36-07D7-4FF0-8A89-3A24150D7A64}"/>
              </a:ext>
            </a:extLst>
          </p:cNvPr>
          <p:cNvSpPr/>
          <p:nvPr/>
        </p:nvSpPr>
        <p:spPr>
          <a:xfrm>
            <a:off x="2627973" y="3492205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C3F851-0554-42EB-ABB2-8D1F6B9D5ED2}"/>
              </a:ext>
            </a:extLst>
          </p:cNvPr>
          <p:cNvSpPr/>
          <p:nvPr/>
        </p:nvSpPr>
        <p:spPr>
          <a:xfrm>
            <a:off x="2646419" y="416179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3E6EEC-6099-467A-9F57-DD4CC4EC012C}"/>
              </a:ext>
            </a:extLst>
          </p:cNvPr>
          <p:cNvSpPr/>
          <p:nvPr/>
        </p:nvSpPr>
        <p:spPr>
          <a:xfrm>
            <a:off x="2653914" y="491868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92915C-D50D-440E-B141-3BC27F7B7AF9}"/>
              </a:ext>
            </a:extLst>
          </p:cNvPr>
          <p:cNvSpPr/>
          <p:nvPr/>
        </p:nvSpPr>
        <p:spPr>
          <a:xfrm>
            <a:off x="2657802" y="5594427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C13788-C460-4E23-A5B1-54A049A6853C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09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15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17025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Zone Rule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Not in control of system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Boundary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Low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Medium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High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Critical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79F70-EE54-4FFC-9142-E6A14EF89139}"/>
              </a:ext>
            </a:extLst>
          </p:cNvPr>
          <p:cNvCxnSpPr/>
          <p:nvPr/>
        </p:nvCxnSpPr>
        <p:spPr>
          <a:xfrm>
            <a:off x="732091" y="2357943"/>
            <a:ext cx="1281953" cy="8965"/>
          </a:xfrm>
          <a:prstGeom prst="line">
            <a:avLst/>
          </a:prstGeom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184102-A970-4709-89C9-00EFEA173862}"/>
              </a:ext>
            </a:extLst>
          </p:cNvPr>
          <p:cNvCxnSpPr/>
          <p:nvPr/>
        </p:nvCxnSpPr>
        <p:spPr>
          <a:xfrm>
            <a:off x="732091" y="3034180"/>
            <a:ext cx="1281953" cy="896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12D2FD-DD94-4866-8070-B927506B8648}"/>
              </a:ext>
            </a:extLst>
          </p:cNvPr>
          <p:cNvCxnSpPr/>
          <p:nvPr/>
        </p:nvCxnSpPr>
        <p:spPr>
          <a:xfrm>
            <a:off x="732091" y="4431706"/>
            <a:ext cx="1281953" cy="8965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CCE0-9965-49FA-868B-163EE5F80A8D}"/>
              </a:ext>
            </a:extLst>
          </p:cNvPr>
          <p:cNvCxnSpPr/>
          <p:nvPr/>
        </p:nvCxnSpPr>
        <p:spPr>
          <a:xfrm>
            <a:off x="732091" y="5116908"/>
            <a:ext cx="1281953" cy="896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D7E32-0EDD-4EDD-BEC1-EB5FE87C4C78}"/>
              </a:ext>
            </a:extLst>
          </p:cNvPr>
          <p:cNvCxnSpPr/>
          <p:nvPr/>
        </p:nvCxnSpPr>
        <p:spPr>
          <a:xfrm>
            <a:off x="732090" y="5797627"/>
            <a:ext cx="1281953" cy="89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8287-C5C4-45E8-8B7B-814B0E060911}"/>
              </a:ext>
            </a:extLst>
          </p:cNvPr>
          <p:cNvCxnSpPr/>
          <p:nvPr/>
        </p:nvCxnSpPr>
        <p:spPr>
          <a:xfrm>
            <a:off x="732089" y="3696597"/>
            <a:ext cx="1281953" cy="896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FB76BF2-CA32-4669-B794-9C2ACD68C68D}"/>
              </a:ext>
            </a:extLst>
          </p:cNvPr>
          <p:cNvSpPr/>
          <p:nvPr/>
        </p:nvSpPr>
        <p:spPr>
          <a:xfrm>
            <a:off x="2130860" y="216402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9A6E6F-CDC8-4CCD-82B8-EBEF9012EDE7}"/>
              </a:ext>
            </a:extLst>
          </p:cNvPr>
          <p:cNvSpPr/>
          <p:nvPr/>
        </p:nvSpPr>
        <p:spPr>
          <a:xfrm>
            <a:off x="4767698" y="881055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AEDC1F-5EB4-436D-9D2E-7171A2617720}"/>
              </a:ext>
            </a:extLst>
          </p:cNvPr>
          <p:cNvSpPr/>
          <p:nvPr/>
        </p:nvSpPr>
        <p:spPr>
          <a:xfrm>
            <a:off x="4775983" y="395859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30A104-E1C7-4F68-9143-1AC972CE2D75}"/>
              </a:ext>
            </a:extLst>
          </p:cNvPr>
          <p:cNvSpPr/>
          <p:nvPr/>
        </p:nvSpPr>
        <p:spPr>
          <a:xfrm>
            <a:off x="479814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3C670-227C-4ED0-9725-5FF810F1F847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33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16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17025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Boundary Zones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758502" cy="4277308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 in control of system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Boundary, external communication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Low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Medium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High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Critical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79F70-EE54-4FFC-9142-E6A14EF89139}"/>
              </a:ext>
            </a:extLst>
          </p:cNvPr>
          <p:cNvCxnSpPr/>
          <p:nvPr/>
        </p:nvCxnSpPr>
        <p:spPr>
          <a:xfrm>
            <a:off x="732091" y="2357943"/>
            <a:ext cx="1281953" cy="8965"/>
          </a:xfrm>
          <a:prstGeom prst="line">
            <a:avLst/>
          </a:prstGeom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184102-A970-4709-89C9-00EFEA173862}"/>
              </a:ext>
            </a:extLst>
          </p:cNvPr>
          <p:cNvCxnSpPr/>
          <p:nvPr/>
        </p:nvCxnSpPr>
        <p:spPr>
          <a:xfrm>
            <a:off x="732091" y="3034180"/>
            <a:ext cx="1281953" cy="896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12D2FD-DD94-4866-8070-B927506B8648}"/>
              </a:ext>
            </a:extLst>
          </p:cNvPr>
          <p:cNvCxnSpPr/>
          <p:nvPr/>
        </p:nvCxnSpPr>
        <p:spPr>
          <a:xfrm>
            <a:off x="732091" y="4431706"/>
            <a:ext cx="1281953" cy="8965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CCE0-9965-49FA-868B-163EE5F80A8D}"/>
              </a:ext>
            </a:extLst>
          </p:cNvPr>
          <p:cNvCxnSpPr/>
          <p:nvPr/>
        </p:nvCxnSpPr>
        <p:spPr>
          <a:xfrm>
            <a:off x="732091" y="5116908"/>
            <a:ext cx="1281953" cy="896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D7E32-0EDD-4EDD-BEC1-EB5FE87C4C78}"/>
              </a:ext>
            </a:extLst>
          </p:cNvPr>
          <p:cNvCxnSpPr/>
          <p:nvPr/>
        </p:nvCxnSpPr>
        <p:spPr>
          <a:xfrm>
            <a:off x="732090" y="5797627"/>
            <a:ext cx="1281953" cy="89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8287-C5C4-45E8-8B7B-814B0E060911}"/>
              </a:ext>
            </a:extLst>
          </p:cNvPr>
          <p:cNvCxnSpPr/>
          <p:nvPr/>
        </p:nvCxnSpPr>
        <p:spPr>
          <a:xfrm>
            <a:off x="732089" y="3696597"/>
            <a:ext cx="1281953" cy="896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19BFF55-7B1E-4182-8A8F-9E74F791DE6D}"/>
              </a:ext>
            </a:extLst>
          </p:cNvPr>
          <p:cNvSpPr/>
          <p:nvPr/>
        </p:nvSpPr>
        <p:spPr>
          <a:xfrm>
            <a:off x="2130860" y="2830980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8720F0-32D4-4728-B5CE-C3935E00D01D}"/>
              </a:ext>
            </a:extLst>
          </p:cNvPr>
          <p:cNvSpPr/>
          <p:nvPr/>
        </p:nvSpPr>
        <p:spPr>
          <a:xfrm>
            <a:off x="5762473" y="833036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6CA9605-273D-4B2D-8F51-D73C8D09C207}"/>
              </a:ext>
            </a:extLst>
          </p:cNvPr>
          <p:cNvSpPr/>
          <p:nvPr/>
        </p:nvSpPr>
        <p:spPr>
          <a:xfrm>
            <a:off x="5830801" y="3999764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1AF1D3-19CA-4605-AB19-D454E32ED671}"/>
              </a:ext>
            </a:extLst>
          </p:cNvPr>
          <p:cNvSpPr/>
          <p:nvPr/>
        </p:nvSpPr>
        <p:spPr>
          <a:xfrm>
            <a:off x="587809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FCF21F-2380-4129-9751-FC8579CE6284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32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17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17025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Low Zone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 in control of system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Boundary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Low trust, data passes through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Medium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High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Critical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79F70-EE54-4FFC-9142-E6A14EF89139}"/>
              </a:ext>
            </a:extLst>
          </p:cNvPr>
          <p:cNvCxnSpPr/>
          <p:nvPr/>
        </p:nvCxnSpPr>
        <p:spPr>
          <a:xfrm>
            <a:off x="732091" y="2357943"/>
            <a:ext cx="1281953" cy="8965"/>
          </a:xfrm>
          <a:prstGeom prst="line">
            <a:avLst/>
          </a:prstGeom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184102-A970-4709-89C9-00EFEA173862}"/>
              </a:ext>
            </a:extLst>
          </p:cNvPr>
          <p:cNvCxnSpPr/>
          <p:nvPr/>
        </p:nvCxnSpPr>
        <p:spPr>
          <a:xfrm>
            <a:off x="732091" y="3034180"/>
            <a:ext cx="1281953" cy="896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12D2FD-DD94-4866-8070-B927506B8648}"/>
              </a:ext>
            </a:extLst>
          </p:cNvPr>
          <p:cNvCxnSpPr/>
          <p:nvPr/>
        </p:nvCxnSpPr>
        <p:spPr>
          <a:xfrm>
            <a:off x="732091" y="4431706"/>
            <a:ext cx="1281953" cy="8965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CCE0-9965-49FA-868B-163EE5F80A8D}"/>
              </a:ext>
            </a:extLst>
          </p:cNvPr>
          <p:cNvCxnSpPr/>
          <p:nvPr/>
        </p:nvCxnSpPr>
        <p:spPr>
          <a:xfrm>
            <a:off x="732091" y="5116908"/>
            <a:ext cx="1281953" cy="896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D7E32-0EDD-4EDD-BEC1-EB5FE87C4C78}"/>
              </a:ext>
            </a:extLst>
          </p:cNvPr>
          <p:cNvCxnSpPr/>
          <p:nvPr/>
        </p:nvCxnSpPr>
        <p:spPr>
          <a:xfrm>
            <a:off x="732090" y="5797627"/>
            <a:ext cx="1281953" cy="89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8287-C5C4-45E8-8B7B-814B0E060911}"/>
              </a:ext>
            </a:extLst>
          </p:cNvPr>
          <p:cNvCxnSpPr/>
          <p:nvPr/>
        </p:nvCxnSpPr>
        <p:spPr>
          <a:xfrm>
            <a:off x="732089" y="3696597"/>
            <a:ext cx="1281953" cy="896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36D67E7-9C4D-442E-AE23-135DEBBBE2F5}"/>
              </a:ext>
            </a:extLst>
          </p:cNvPr>
          <p:cNvSpPr/>
          <p:nvPr/>
        </p:nvSpPr>
        <p:spPr>
          <a:xfrm>
            <a:off x="2130860" y="3484710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B42C36-07D7-4FF0-8A89-3A24150D7A64}"/>
              </a:ext>
            </a:extLst>
          </p:cNvPr>
          <p:cNvSpPr/>
          <p:nvPr/>
        </p:nvSpPr>
        <p:spPr>
          <a:xfrm>
            <a:off x="2627973" y="3492205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1194FD-EC70-4F7E-A392-703A01BB979D}"/>
              </a:ext>
            </a:extLst>
          </p:cNvPr>
          <p:cNvSpPr/>
          <p:nvPr/>
        </p:nvSpPr>
        <p:spPr>
          <a:xfrm>
            <a:off x="6916328" y="921721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C42EAD-B939-438E-A9F4-3FB110419698}"/>
              </a:ext>
            </a:extLst>
          </p:cNvPr>
          <p:cNvSpPr/>
          <p:nvPr/>
        </p:nvSpPr>
        <p:spPr>
          <a:xfrm>
            <a:off x="6980488" y="285002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B7A9E-9734-4DB4-B9BB-2B2667BBEEB5}"/>
              </a:ext>
            </a:extLst>
          </p:cNvPr>
          <p:cNvSpPr/>
          <p:nvPr/>
        </p:nvSpPr>
        <p:spPr>
          <a:xfrm>
            <a:off x="6924237" y="389085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52CAE0-FF50-429F-8EAF-AE68EE023FF9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F9C4C47-8423-4846-B347-1C40B98C4092}"/>
              </a:ext>
            </a:extLst>
          </p:cNvPr>
          <p:cNvSpPr/>
          <p:nvPr/>
        </p:nvSpPr>
        <p:spPr>
          <a:xfrm>
            <a:off x="9876670" y="3842611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566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18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17025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Medium Zone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 in control of system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Boundary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Low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Medium, business rules processing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High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Critical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79F70-EE54-4FFC-9142-E6A14EF89139}"/>
              </a:ext>
            </a:extLst>
          </p:cNvPr>
          <p:cNvCxnSpPr/>
          <p:nvPr/>
        </p:nvCxnSpPr>
        <p:spPr>
          <a:xfrm>
            <a:off x="732091" y="2357943"/>
            <a:ext cx="1281953" cy="8965"/>
          </a:xfrm>
          <a:prstGeom prst="line">
            <a:avLst/>
          </a:prstGeom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184102-A970-4709-89C9-00EFEA173862}"/>
              </a:ext>
            </a:extLst>
          </p:cNvPr>
          <p:cNvCxnSpPr/>
          <p:nvPr/>
        </p:nvCxnSpPr>
        <p:spPr>
          <a:xfrm>
            <a:off x="732091" y="3034180"/>
            <a:ext cx="1281953" cy="896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12D2FD-DD94-4866-8070-B927506B8648}"/>
              </a:ext>
            </a:extLst>
          </p:cNvPr>
          <p:cNvCxnSpPr/>
          <p:nvPr/>
        </p:nvCxnSpPr>
        <p:spPr>
          <a:xfrm>
            <a:off x="732091" y="4431706"/>
            <a:ext cx="1281953" cy="8965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CCE0-9965-49FA-868B-163EE5F80A8D}"/>
              </a:ext>
            </a:extLst>
          </p:cNvPr>
          <p:cNvCxnSpPr/>
          <p:nvPr/>
        </p:nvCxnSpPr>
        <p:spPr>
          <a:xfrm>
            <a:off x="732091" y="5116908"/>
            <a:ext cx="1281953" cy="896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D7E32-0EDD-4EDD-BEC1-EB5FE87C4C78}"/>
              </a:ext>
            </a:extLst>
          </p:cNvPr>
          <p:cNvCxnSpPr/>
          <p:nvPr/>
        </p:nvCxnSpPr>
        <p:spPr>
          <a:xfrm>
            <a:off x="732090" y="5797627"/>
            <a:ext cx="1281953" cy="89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8287-C5C4-45E8-8B7B-814B0E060911}"/>
              </a:ext>
            </a:extLst>
          </p:cNvPr>
          <p:cNvCxnSpPr/>
          <p:nvPr/>
        </p:nvCxnSpPr>
        <p:spPr>
          <a:xfrm>
            <a:off x="732089" y="3696597"/>
            <a:ext cx="1281953" cy="896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4DAB34E-EADA-4421-9C93-51E41076108C}"/>
              </a:ext>
            </a:extLst>
          </p:cNvPr>
          <p:cNvSpPr/>
          <p:nvPr/>
        </p:nvSpPr>
        <p:spPr>
          <a:xfrm>
            <a:off x="2130860" y="4151667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C3F851-0554-42EB-ABB2-8D1F6B9D5ED2}"/>
              </a:ext>
            </a:extLst>
          </p:cNvPr>
          <p:cNvSpPr/>
          <p:nvPr/>
        </p:nvSpPr>
        <p:spPr>
          <a:xfrm>
            <a:off x="2646419" y="416179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11A52F-2745-4399-B8C6-574DA1B2277A}"/>
              </a:ext>
            </a:extLst>
          </p:cNvPr>
          <p:cNvSpPr/>
          <p:nvPr/>
        </p:nvSpPr>
        <p:spPr>
          <a:xfrm>
            <a:off x="9678407" y="280646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88C342-0A8F-44F8-8F23-2214B6D22C36}"/>
              </a:ext>
            </a:extLst>
          </p:cNvPr>
          <p:cNvSpPr/>
          <p:nvPr/>
        </p:nvSpPr>
        <p:spPr>
          <a:xfrm>
            <a:off x="8415685" y="87458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145D49-6CAF-4AFA-8569-1D5913BB09CE}"/>
              </a:ext>
            </a:extLst>
          </p:cNvPr>
          <p:cNvSpPr/>
          <p:nvPr/>
        </p:nvSpPr>
        <p:spPr>
          <a:xfrm>
            <a:off x="7013116" y="180919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3702CA-7092-4870-801F-7EF0F7ED25DB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31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19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17025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High Zone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 in control of system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Boundary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Low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Medium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High, business critical processing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Critical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79F70-EE54-4FFC-9142-E6A14EF89139}"/>
              </a:ext>
            </a:extLst>
          </p:cNvPr>
          <p:cNvCxnSpPr/>
          <p:nvPr/>
        </p:nvCxnSpPr>
        <p:spPr>
          <a:xfrm>
            <a:off x="732091" y="2357943"/>
            <a:ext cx="1281953" cy="8965"/>
          </a:xfrm>
          <a:prstGeom prst="line">
            <a:avLst/>
          </a:prstGeom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184102-A970-4709-89C9-00EFEA173862}"/>
              </a:ext>
            </a:extLst>
          </p:cNvPr>
          <p:cNvCxnSpPr/>
          <p:nvPr/>
        </p:nvCxnSpPr>
        <p:spPr>
          <a:xfrm>
            <a:off x="732091" y="3034180"/>
            <a:ext cx="1281953" cy="896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12D2FD-DD94-4866-8070-B927506B8648}"/>
              </a:ext>
            </a:extLst>
          </p:cNvPr>
          <p:cNvCxnSpPr/>
          <p:nvPr/>
        </p:nvCxnSpPr>
        <p:spPr>
          <a:xfrm>
            <a:off x="732091" y="4431706"/>
            <a:ext cx="1281953" cy="8965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CCE0-9965-49FA-868B-163EE5F80A8D}"/>
              </a:ext>
            </a:extLst>
          </p:cNvPr>
          <p:cNvCxnSpPr/>
          <p:nvPr/>
        </p:nvCxnSpPr>
        <p:spPr>
          <a:xfrm>
            <a:off x="732091" y="5116908"/>
            <a:ext cx="1281953" cy="896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D7E32-0EDD-4EDD-BEC1-EB5FE87C4C78}"/>
              </a:ext>
            </a:extLst>
          </p:cNvPr>
          <p:cNvCxnSpPr/>
          <p:nvPr/>
        </p:nvCxnSpPr>
        <p:spPr>
          <a:xfrm>
            <a:off x="732090" y="5797627"/>
            <a:ext cx="1281953" cy="89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8287-C5C4-45E8-8B7B-814B0E060911}"/>
              </a:ext>
            </a:extLst>
          </p:cNvPr>
          <p:cNvCxnSpPr/>
          <p:nvPr/>
        </p:nvCxnSpPr>
        <p:spPr>
          <a:xfrm>
            <a:off x="732089" y="3696597"/>
            <a:ext cx="1281953" cy="896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34907F8-4726-45AA-9F62-524C034EF208}"/>
              </a:ext>
            </a:extLst>
          </p:cNvPr>
          <p:cNvSpPr/>
          <p:nvPr/>
        </p:nvSpPr>
        <p:spPr>
          <a:xfrm>
            <a:off x="2130858" y="49226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3E6EEC-6099-467A-9F57-DD4CC4EC012C}"/>
              </a:ext>
            </a:extLst>
          </p:cNvPr>
          <p:cNvSpPr/>
          <p:nvPr/>
        </p:nvSpPr>
        <p:spPr>
          <a:xfrm>
            <a:off x="2653914" y="491868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1843CB-F728-4D49-96A3-26DDE9637871}"/>
              </a:ext>
            </a:extLst>
          </p:cNvPr>
          <p:cNvSpPr/>
          <p:nvPr/>
        </p:nvSpPr>
        <p:spPr>
          <a:xfrm>
            <a:off x="10134254" y="80070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9EADC4-8E9A-45B1-B095-DFE6F3476BFE}"/>
              </a:ext>
            </a:extLst>
          </p:cNvPr>
          <p:cNvSpPr/>
          <p:nvPr/>
        </p:nvSpPr>
        <p:spPr>
          <a:xfrm>
            <a:off x="10694841" y="516304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9D1FD2-CDF7-4CB8-B6E9-A0AB603D6C8E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82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97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prototyping concepts and Agile Architecture principles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21" y="2252456"/>
            <a:ext cx="9260744" cy="1325563"/>
          </a:xfrm>
        </p:spPr>
        <p:txBody>
          <a:bodyPr>
            <a:noAutofit/>
          </a:bodyPr>
          <a:lstStyle/>
          <a:p>
            <a:r>
              <a:rPr lang="en-GB" sz="4000" i="1" dirty="0"/>
              <a:t>Key concepts and goal of RTMP</a:t>
            </a:r>
            <a:endParaRPr lang="en-US" sz="4000" dirty="0">
              <a:solidFill>
                <a:srgbClr val="009A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20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17025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Critical Zone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 in control of system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Boundary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Low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Medium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High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Critical, data hits the disk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79F70-EE54-4FFC-9142-E6A14EF89139}"/>
              </a:ext>
            </a:extLst>
          </p:cNvPr>
          <p:cNvCxnSpPr/>
          <p:nvPr/>
        </p:nvCxnSpPr>
        <p:spPr>
          <a:xfrm>
            <a:off x="732091" y="2357943"/>
            <a:ext cx="1281953" cy="8965"/>
          </a:xfrm>
          <a:prstGeom prst="line">
            <a:avLst/>
          </a:prstGeom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184102-A970-4709-89C9-00EFEA173862}"/>
              </a:ext>
            </a:extLst>
          </p:cNvPr>
          <p:cNvCxnSpPr/>
          <p:nvPr/>
        </p:nvCxnSpPr>
        <p:spPr>
          <a:xfrm>
            <a:off x="732091" y="3034180"/>
            <a:ext cx="1281953" cy="896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12D2FD-DD94-4866-8070-B927506B8648}"/>
              </a:ext>
            </a:extLst>
          </p:cNvPr>
          <p:cNvCxnSpPr/>
          <p:nvPr/>
        </p:nvCxnSpPr>
        <p:spPr>
          <a:xfrm>
            <a:off x="732091" y="4431706"/>
            <a:ext cx="1281953" cy="8965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CCE0-9965-49FA-868B-163EE5F80A8D}"/>
              </a:ext>
            </a:extLst>
          </p:cNvPr>
          <p:cNvCxnSpPr/>
          <p:nvPr/>
        </p:nvCxnSpPr>
        <p:spPr>
          <a:xfrm>
            <a:off x="732091" y="5116908"/>
            <a:ext cx="1281953" cy="896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D7E32-0EDD-4EDD-BEC1-EB5FE87C4C78}"/>
              </a:ext>
            </a:extLst>
          </p:cNvPr>
          <p:cNvCxnSpPr/>
          <p:nvPr/>
        </p:nvCxnSpPr>
        <p:spPr>
          <a:xfrm>
            <a:off x="732090" y="5797627"/>
            <a:ext cx="1281953" cy="89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8287-C5C4-45E8-8B7B-814B0E060911}"/>
              </a:ext>
            </a:extLst>
          </p:cNvPr>
          <p:cNvCxnSpPr/>
          <p:nvPr/>
        </p:nvCxnSpPr>
        <p:spPr>
          <a:xfrm>
            <a:off x="732089" y="3696597"/>
            <a:ext cx="1281953" cy="896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27F91AF-64B0-4680-8887-258889E489B1}"/>
              </a:ext>
            </a:extLst>
          </p:cNvPr>
          <p:cNvSpPr/>
          <p:nvPr/>
        </p:nvSpPr>
        <p:spPr>
          <a:xfrm>
            <a:off x="2130858" y="5589630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92915C-D50D-440E-B141-3BC27F7B7AF9}"/>
              </a:ext>
            </a:extLst>
          </p:cNvPr>
          <p:cNvSpPr/>
          <p:nvPr/>
        </p:nvSpPr>
        <p:spPr>
          <a:xfrm>
            <a:off x="2657802" y="5594427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C05D12-C60E-4950-B005-2BCC4F2C5EB9}"/>
              </a:ext>
            </a:extLst>
          </p:cNvPr>
          <p:cNvSpPr/>
          <p:nvPr/>
        </p:nvSpPr>
        <p:spPr>
          <a:xfrm>
            <a:off x="8505162" y="175762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A04285-F657-4FF0-AAB1-08493B34070E}"/>
              </a:ext>
            </a:extLst>
          </p:cNvPr>
          <p:cNvSpPr/>
          <p:nvPr/>
        </p:nvSpPr>
        <p:spPr>
          <a:xfrm>
            <a:off x="8513053" y="468481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2D3E20-9D70-4920-BFE9-ACC34BC28110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52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1870B3-638F-BD43-B72D-575A5933F944}"/>
              </a:ext>
            </a:extLst>
          </p:cNvPr>
          <p:cNvSpPr txBox="1"/>
          <p:nvPr/>
        </p:nvSpPr>
        <p:spPr>
          <a:xfrm>
            <a:off x="1536970" y="2905029"/>
            <a:ext cx="1016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Find where data sinks out (hits the disk or exits)</a:t>
            </a:r>
          </a:p>
          <a:p>
            <a:r>
              <a:rPr lang="en-GB" sz="2400" dirty="0"/>
              <a:t>	This is usually Zone 6-9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F6286-4AB5-9B4B-B068-294F949524BB}"/>
              </a:ext>
            </a:extLst>
          </p:cNvPr>
          <p:cNvSpPr txBox="1"/>
          <p:nvPr/>
        </p:nvSpPr>
        <p:spPr>
          <a:xfrm>
            <a:off x="1536970" y="3947139"/>
            <a:ext cx="1016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Calculate the positive or negative difference between nodes</a:t>
            </a:r>
          </a:p>
          <a:p>
            <a:r>
              <a:rPr lang="en-US" sz="2400" b="1" dirty="0"/>
              <a:t>	</a:t>
            </a:r>
            <a:r>
              <a:rPr lang="en-US" sz="2400" dirty="0"/>
              <a:t>calculate based on </a:t>
            </a:r>
            <a:r>
              <a:rPr lang="en-US" sz="2400" i="1" dirty="0"/>
              <a:t>direction</a:t>
            </a:r>
            <a:r>
              <a:rPr lang="en-US" sz="2400" dirty="0"/>
              <a:t> of flow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073500-D737-7642-8660-5EECC3A3FACA}"/>
              </a:ext>
            </a:extLst>
          </p:cNvPr>
          <p:cNvSpPr/>
          <p:nvPr/>
        </p:nvSpPr>
        <p:spPr>
          <a:xfrm>
            <a:off x="492870" y="1911054"/>
            <a:ext cx="749808" cy="749808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76AB70-220D-F843-B9A1-6A0D740BB083}"/>
              </a:ext>
            </a:extLst>
          </p:cNvPr>
          <p:cNvSpPr/>
          <p:nvPr/>
        </p:nvSpPr>
        <p:spPr>
          <a:xfrm>
            <a:off x="492868" y="2863328"/>
            <a:ext cx="749808" cy="749808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7CBACC-E32F-3D42-9D69-D145EEE3F974}"/>
              </a:ext>
            </a:extLst>
          </p:cNvPr>
          <p:cNvSpPr/>
          <p:nvPr/>
        </p:nvSpPr>
        <p:spPr>
          <a:xfrm>
            <a:off x="492868" y="3905252"/>
            <a:ext cx="749808" cy="749808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1B387B8-7F95-B849-917D-B64F2FA7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5A7C"/>
                </a:solidFill>
                <a:cs typeface="Open Sans" panose="020B0606030504020204" pitchFamily="34" charset="0"/>
              </a:rPr>
              <a:t>RTMP Zone Rules using STRIDE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66564F1-FB74-0140-990F-150AF05154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36970" y="1975253"/>
            <a:ext cx="10229115" cy="5886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Find source of data entering the system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0" dirty="0"/>
              <a:t>This is usually Zone 0</a:t>
            </a:r>
            <a:endParaRPr lang="en-US" sz="2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16581-BDAF-4656-8409-C3B4FA290502}"/>
              </a:ext>
            </a:extLst>
          </p:cNvPr>
          <p:cNvSpPr txBox="1"/>
          <p:nvPr/>
        </p:nvSpPr>
        <p:spPr>
          <a:xfrm>
            <a:off x="1536970" y="4966127"/>
            <a:ext cx="1016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Apply the elements of STRIDE based on the calculated difference</a:t>
            </a:r>
          </a:p>
          <a:p>
            <a:r>
              <a:rPr lang="en-US" sz="2400" b="1" dirty="0"/>
              <a:t>	</a:t>
            </a:r>
            <a:r>
              <a:rPr lang="en-US" sz="2400" dirty="0"/>
              <a:t>there can be multiple STRIDE elements per node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91DA50-D953-481A-B4D9-9BE54598D50D}"/>
              </a:ext>
            </a:extLst>
          </p:cNvPr>
          <p:cNvSpPr/>
          <p:nvPr/>
        </p:nvSpPr>
        <p:spPr>
          <a:xfrm>
            <a:off x="492868" y="4924240"/>
            <a:ext cx="749808" cy="749808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EAA5FB-4EBC-40C0-BD2D-D74E094F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7" y="4044338"/>
            <a:ext cx="457200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081390-02C0-4E5B-8879-AEB5A822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4" y="2039366"/>
            <a:ext cx="4572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DC5E29-273B-4817-83DD-FA28D8E4A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4" y="3007405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39FF4D-AC45-4C67-91C2-F14235623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91" y="5061117"/>
            <a:ext cx="455933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50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22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Apply STRIDE by Zone math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Spoofing (target node)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Tampering 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Repudiation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 +Tampering, or T+S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Information Disclosure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More critical to less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Denial of Service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Elevation Of Privilege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ADB814-A49D-45E4-A2EA-0CCFF6DF3CE9}"/>
              </a:ext>
            </a:extLst>
          </p:cNvPr>
          <p:cNvSpPr/>
          <p:nvPr/>
        </p:nvSpPr>
        <p:spPr>
          <a:xfrm>
            <a:off x="4767698" y="881055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3CD151-90A8-4502-9C66-C61C889D7F16}"/>
              </a:ext>
            </a:extLst>
          </p:cNvPr>
          <p:cNvSpPr/>
          <p:nvPr/>
        </p:nvSpPr>
        <p:spPr>
          <a:xfrm>
            <a:off x="4775983" y="395859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03FF87-7591-4DFA-A02D-ADE18F15F09C}"/>
              </a:ext>
            </a:extLst>
          </p:cNvPr>
          <p:cNvSpPr/>
          <p:nvPr/>
        </p:nvSpPr>
        <p:spPr>
          <a:xfrm>
            <a:off x="479814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D14E04-934E-46A2-A794-50EE4F3DCC6E}"/>
              </a:ext>
            </a:extLst>
          </p:cNvPr>
          <p:cNvSpPr/>
          <p:nvPr/>
        </p:nvSpPr>
        <p:spPr>
          <a:xfrm>
            <a:off x="5762473" y="833036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170A61-8491-4FDD-806A-7B0145D5A1C1}"/>
              </a:ext>
            </a:extLst>
          </p:cNvPr>
          <p:cNvSpPr/>
          <p:nvPr/>
        </p:nvSpPr>
        <p:spPr>
          <a:xfrm>
            <a:off x="5830801" y="3999764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0B50CA-4862-4EBF-B969-7164DBDCBD41}"/>
              </a:ext>
            </a:extLst>
          </p:cNvPr>
          <p:cNvSpPr/>
          <p:nvPr/>
        </p:nvSpPr>
        <p:spPr>
          <a:xfrm>
            <a:off x="587809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A0F092D8-F006-430C-8E30-25FCCB487C1F}"/>
              </a:ext>
            </a:extLst>
          </p:cNvPr>
          <p:cNvSpPr/>
          <p:nvPr/>
        </p:nvSpPr>
        <p:spPr>
          <a:xfrm>
            <a:off x="5857176" y="1631917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CB3A248A-33F0-401C-9C8E-08481480F87D}"/>
              </a:ext>
            </a:extLst>
          </p:cNvPr>
          <p:cNvSpPr/>
          <p:nvPr/>
        </p:nvSpPr>
        <p:spPr>
          <a:xfrm>
            <a:off x="5919480" y="4604994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32C69860-AFC5-4899-91E7-10A75D56777C}"/>
              </a:ext>
            </a:extLst>
          </p:cNvPr>
          <p:cNvSpPr/>
          <p:nvPr/>
        </p:nvSpPr>
        <p:spPr>
          <a:xfrm>
            <a:off x="5941793" y="5813353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FA21AF-DBF4-47D1-A21A-8DE0157DE3EF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634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23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Apply STRIDE by Zone math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Tampering (on flow)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Less critical to more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Repudiation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 +Tampering, or T+S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Information Disclosure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More critical to less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Denial of Service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Elevation Of Privilege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ADB814-A49D-45E4-A2EA-0CCFF6DF3CE9}"/>
              </a:ext>
            </a:extLst>
          </p:cNvPr>
          <p:cNvSpPr/>
          <p:nvPr/>
        </p:nvSpPr>
        <p:spPr>
          <a:xfrm>
            <a:off x="4767698" y="881055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3CD151-90A8-4502-9C66-C61C889D7F16}"/>
              </a:ext>
            </a:extLst>
          </p:cNvPr>
          <p:cNvSpPr/>
          <p:nvPr/>
        </p:nvSpPr>
        <p:spPr>
          <a:xfrm>
            <a:off x="4775983" y="395859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03FF87-7591-4DFA-A02D-ADE18F15F09C}"/>
              </a:ext>
            </a:extLst>
          </p:cNvPr>
          <p:cNvSpPr/>
          <p:nvPr/>
        </p:nvSpPr>
        <p:spPr>
          <a:xfrm>
            <a:off x="479814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D14E04-934E-46A2-A794-50EE4F3DCC6E}"/>
              </a:ext>
            </a:extLst>
          </p:cNvPr>
          <p:cNvSpPr/>
          <p:nvPr/>
        </p:nvSpPr>
        <p:spPr>
          <a:xfrm>
            <a:off x="5762473" y="833036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170A61-8491-4FDD-806A-7B0145D5A1C1}"/>
              </a:ext>
            </a:extLst>
          </p:cNvPr>
          <p:cNvSpPr/>
          <p:nvPr/>
        </p:nvSpPr>
        <p:spPr>
          <a:xfrm>
            <a:off x="5830801" y="3999764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0B50CA-4862-4EBF-B969-7164DBDCBD41}"/>
              </a:ext>
            </a:extLst>
          </p:cNvPr>
          <p:cNvSpPr/>
          <p:nvPr/>
        </p:nvSpPr>
        <p:spPr>
          <a:xfrm>
            <a:off x="587809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48FA6B-E0C7-4F0F-B199-203C600587C2}"/>
              </a:ext>
            </a:extLst>
          </p:cNvPr>
          <p:cNvSpPr/>
          <p:nvPr/>
        </p:nvSpPr>
        <p:spPr>
          <a:xfrm>
            <a:off x="6916328" y="921721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D1B8A2-D786-4A0D-A69D-DF39D4EF93BA}"/>
              </a:ext>
            </a:extLst>
          </p:cNvPr>
          <p:cNvSpPr/>
          <p:nvPr/>
        </p:nvSpPr>
        <p:spPr>
          <a:xfrm>
            <a:off x="6980488" y="285002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3466BF-E1F3-448B-885D-597625A07C38}"/>
              </a:ext>
            </a:extLst>
          </p:cNvPr>
          <p:cNvSpPr/>
          <p:nvPr/>
        </p:nvSpPr>
        <p:spPr>
          <a:xfrm>
            <a:off x="6924237" y="389085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F4397E1-5761-4793-BA0F-03AE6C184BC6}"/>
              </a:ext>
            </a:extLst>
          </p:cNvPr>
          <p:cNvSpPr/>
          <p:nvPr/>
        </p:nvSpPr>
        <p:spPr>
          <a:xfrm>
            <a:off x="9678407" y="280646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6A08AC-38D3-47BA-8785-1B061E247F73}"/>
              </a:ext>
            </a:extLst>
          </p:cNvPr>
          <p:cNvSpPr/>
          <p:nvPr/>
        </p:nvSpPr>
        <p:spPr>
          <a:xfrm>
            <a:off x="8415685" y="87458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33EAC9-1953-4791-8924-4BC46FDE8CBC}"/>
              </a:ext>
            </a:extLst>
          </p:cNvPr>
          <p:cNvSpPr/>
          <p:nvPr/>
        </p:nvSpPr>
        <p:spPr>
          <a:xfrm>
            <a:off x="7013116" y="180919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1CD398-D75D-4868-ADBA-CA926139E903}"/>
              </a:ext>
            </a:extLst>
          </p:cNvPr>
          <p:cNvSpPr/>
          <p:nvPr/>
        </p:nvSpPr>
        <p:spPr>
          <a:xfrm>
            <a:off x="10134254" y="80070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614FAB-F4FC-44F5-8603-03A756D790DC}"/>
              </a:ext>
            </a:extLst>
          </p:cNvPr>
          <p:cNvSpPr/>
          <p:nvPr/>
        </p:nvSpPr>
        <p:spPr>
          <a:xfrm>
            <a:off x="10694841" y="516304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1366D71-399A-4102-8088-7D5E672BC890}"/>
              </a:ext>
            </a:extLst>
          </p:cNvPr>
          <p:cNvSpPr/>
          <p:nvPr/>
        </p:nvSpPr>
        <p:spPr>
          <a:xfrm>
            <a:off x="8505162" y="175762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DA0C79-8784-4422-8C87-6DBD797E202A}"/>
              </a:ext>
            </a:extLst>
          </p:cNvPr>
          <p:cNvSpPr/>
          <p:nvPr/>
        </p:nvSpPr>
        <p:spPr>
          <a:xfrm>
            <a:off x="8513053" y="468481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B214F10F-BAB8-4182-AF9F-ACFE2BD0CB99}"/>
              </a:ext>
            </a:extLst>
          </p:cNvPr>
          <p:cNvSpPr/>
          <p:nvPr/>
        </p:nvSpPr>
        <p:spPr>
          <a:xfrm>
            <a:off x="5011960" y="1339411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A9117677-6245-468F-8C09-BC330591B092}"/>
              </a:ext>
            </a:extLst>
          </p:cNvPr>
          <p:cNvSpPr/>
          <p:nvPr/>
        </p:nvSpPr>
        <p:spPr>
          <a:xfrm>
            <a:off x="4992772" y="4451088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FE3E74C8-01EF-4C5B-ACE0-7E5ECB8E5FAD}"/>
              </a:ext>
            </a:extLst>
          </p:cNvPr>
          <p:cNvSpPr/>
          <p:nvPr/>
        </p:nvSpPr>
        <p:spPr>
          <a:xfrm>
            <a:off x="4996603" y="5639548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401408EC-7C16-43A3-8E54-5D4C48770260}"/>
              </a:ext>
            </a:extLst>
          </p:cNvPr>
          <p:cNvSpPr/>
          <p:nvPr/>
        </p:nvSpPr>
        <p:spPr>
          <a:xfrm>
            <a:off x="6087647" y="537862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1" name="Rounded Rectangle 3">
            <a:extLst>
              <a:ext uri="{FF2B5EF4-FFF2-40B4-BE49-F238E27FC236}">
                <a16:creationId xmlns:a16="http://schemas.microsoft.com/office/drawing/2014/main" id="{9B56D5EA-C5D6-4FC0-A9E9-DFFA06DFD32F}"/>
              </a:ext>
            </a:extLst>
          </p:cNvPr>
          <p:cNvSpPr/>
          <p:nvPr/>
        </p:nvSpPr>
        <p:spPr>
          <a:xfrm>
            <a:off x="6113930" y="1648173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2" name="Rounded Rectangle 3">
            <a:extLst>
              <a:ext uri="{FF2B5EF4-FFF2-40B4-BE49-F238E27FC236}">
                <a16:creationId xmlns:a16="http://schemas.microsoft.com/office/drawing/2014/main" id="{64458CC6-CA79-44B1-A512-137893CAD15F}"/>
              </a:ext>
            </a:extLst>
          </p:cNvPr>
          <p:cNvSpPr/>
          <p:nvPr/>
        </p:nvSpPr>
        <p:spPr>
          <a:xfrm>
            <a:off x="6110183" y="2659787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3" name="Rounded Rectangle 3">
            <a:extLst>
              <a:ext uri="{FF2B5EF4-FFF2-40B4-BE49-F238E27FC236}">
                <a16:creationId xmlns:a16="http://schemas.microsoft.com/office/drawing/2014/main" id="{8BE9AABA-2E9A-4BA7-8679-370D78B060A6}"/>
              </a:ext>
            </a:extLst>
          </p:cNvPr>
          <p:cNvSpPr/>
          <p:nvPr/>
        </p:nvSpPr>
        <p:spPr>
          <a:xfrm>
            <a:off x="6113930" y="4467235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4" name="Rounded Rectangle 3">
            <a:extLst>
              <a:ext uri="{FF2B5EF4-FFF2-40B4-BE49-F238E27FC236}">
                <a16:creationId xmlns:a16="http://schemas.microsoft.com/office/drawing/2014/main" id="{41CFEF97-6877-4F35-B0C8-9BE1FE73A651}"/>
              </a:ext>
            </a:extLst>
          </p:cNvPr>
          <p:cNvSpPr/>
          <p:nvPr/>
        </p:nvSpPr>
        <p:spPr>
          <a:xfrm>
            <a:off x="6503682" y="5498666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5" name="Rounded Rectangle 3">
            <a:extLst>
              <a:ext uri="{FF2B5EF4-FFF2-40B4-BE49-F238E27FC236}">
                <a16:creationId xmlns:a16="http://schemas.microsoft.com/office/drawing/2014/main" id="{FA26FB9C-E83F-450D-8E0D-17690B90443C}"/>
              </a:ext>
            </a:extLst>
          </p:cNvPr>
          <p:cNvSpPr/>
          <p:nvPr/>
        </p:nvSpPr>
        <p:spPr>
          <a:xfrm>
            <a:off x="7410044" y="748688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6" name="Rounded Rectangle 3">
            <a:extLst>
              <a:ext uri="{FF2B5EF4-FFF2-40B4-BE49-F238E27FC236}">
                <a16:creationId xmlns:a16="http://schemas.microsoft.com/office/drawing/2014/main" id="{591EFB07-CC90-45DA-825B-10DC3BB10989}"/>
              </a:ext>
            </a:extLst>
          </p:cNvPr>
          <p:cNvSpPr/>
          <p:nvPr/>
        </p:nvSpPr>
        <p:spPr>
          <a:xfrm>
            <a:off x="9214033" y="755740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7" name="Rounded Rectangle 3">
            <a:extLst>
              <a:ext uri="{FF2B5EF4-FFF2-40B4-BE49-F238E27FC236}">
                <a16:creationId xmlns:a16="http://schemas.microsoft.com/office/drawing/2014/main" id="{CF01875F-3E91-45F1-8086-108E92C215C7}"/>
              </a:ext>
            </a:extLst>
          </p:cNvPr>
          <p:cNvSpPr/>
          <p:nvPr/>
        </p:nvSpPr>
        <p:spPr>
          <a:xfrm>
            <a:off x="7301458" y="2322873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8" name="Rounded Rectangle 3">
            <a:extLst>
              <a:ext uri="{FF2B5EF4-FFF2-40B4-BE49-F238E27FC236}">
                <a16:creationId xmlns:a16="http://schemas.microsoft.com/office/drawing/2014/main" id="{925F7518-A410-404D-B4AE-7E853BBB9517}"/>
              </a:ext>
            </a:extLst>
          </p:cNvPr>
          <p:cNvSpPr/>
          <p:nvPr/>
        </p:nvSpPr>
        <p:spPr>
          <a:xfrm>
            <a:off x="7468711" y="3129375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69" name="Rounded Rectangle 3">
            <a:extLst>
              <a:ext uri="{FF2B5EF4-FFF2-40B4-BE49-F238E27FC236}">
                <a16:creationId xmlns:a16="http://schemas.microsoft.com/office/drawing/2014/main" id="{AED38B57-5C14-4A8C-9E7D-B86AC17E2B77}"/>
              </a:ext>
            </a:extLst>
          </p:cNvPr>
          <p:cNvSpPr/>
          <p:nvPr/>
        </p:nvSpPr>
        <p:spPr>
          <a:xfrm>
            <a:off x="7271819" y="4641765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351CCD-526F-4AC9-BD80-7862BAD362B7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ounded Rectangle 3">
            <a:extLst>
              <a:ext uri="{FF2B5EF4-FFF2-40B4-BE49-F238E27FC236}">
                <a16:creationId xmlns:a16="http://schemas.microsoft.com/office/drawing/2014/main" id="{F27E7864-D2B0-405E-8D37-36B06F5F6541}"/>
              </a:ext>
            </a:extLst>
          </p:cNvPr>
          <p:cNvSpPr/>
          <p:nvPr/>
        </p:nvSpPr>
        <p:spPr>
          <a:xfrm>
            <a:off x="11011129" y="4384623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D4412E7C-F702-4C63-AAF9-7A4A1346F905}"/>
              </a:ext>
            </a:extLst>
          </p:cNvPr>
          <p:cNvSpPr/>
          <p:nvPr/>
        </p:nvSpPr>
        <p:spPr>
          <a:xfrm>
            <a:off x="10158931" y="3186625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F4B9FEA0-BC3F-4EA8-AB67-445DF840213B}"/>
              </a:ext>
            </a:extLst>
          </p:cNvPr>
          <p:cNvSpPr/>
          <p:nvPr/>
        </p:nvSpPr>
        <p:spPr>
          <a:xfrm>
            <a:off x="9101997" y="2387054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5" name="Rounded Rectangle 3">
            <a:extLst>
              <a:ext uri="{FF2B5EF4-FFF2-40B4-BE49-F238E27FC236}">
                <a16:creationId xmlns:a16="http://schemas.microsoft.com/office/drawing/2014/main" id="{3971E464-35C5-4174-8922-88D48D0078B8}"/>
              </a:ext>
            </a:extLst>
          </p:cNvPr>
          <p:cNvSpPr/>
          <p:nvPr/>
        </p:nvSpPr>
        <p:spPr>
          <a:xfrm>
            <a:off x="8070183" y="1239436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614C619-15DB-4D2F-853E-10FED4744200}"/>
              </a:ext>
            </a:extLst>
          </p:cNvPr>
          <p:cNvSpPr/>
          <p:nvPr/>
        </p:nvSpPr>
        <p:spPr>
          <a:xfrm>
            <a:off x="9876670" y="3842611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05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24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Apply STRIDE by Zone math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Tampering 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Repudiation (target node)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Spoofing +Tampering, or T+S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Information Disclosure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More critical to less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Denial of Service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Elevation Of Privilege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ADB814-A49D-45E4-A2EA-0CCFF6DF3CE9}"/>
              </a:ext>
            </a:extLst>
          </p:cNvPr>
          <p:cNvSpPr/>
          <p:nvPr/>
        </p:nvSpPr>
        <p:spPr>
          <a:xfrm>
            <a:off x="4767698" y="881055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3CD151-90A8-4502-9C66-C61C889D7F16}"/>
              </a:ext>
            </a:extLst>
          </p:cNvPr>
          <p:cNvSpPr/>
          <p:nvPr/>
        </p:nvSpPr>
        <p:spPr>
          <a:xfrm>
            <a:off x="4775983" y="395859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03FF87-7591-4DFA-A02D-ADE18F15F09C}"/>
              </a:ext>
            </a:extLst>
          </p:cNvPr>
          <p:cNvSpPr/>
          <p:nvPr/>
        </p:nvSpPr>
        <p:spPr>
          <a:xfrm>
            <a:off x="479814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D14E04-934E-46A2-A794-50EE4F3DCC6E}"/>
              </a:ext>
            </a:extLst>
          </p:cNvPr>
          <p:cNvSpPr/>
          <p:nvPr/>
        </p:nvSpPr>
        <p:spPr>
          <a:xfrm>
            <a:off x="5762473" y="833036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170A61-8491-4FDD-806A-7B0145D5A1C1}"/>
              </a:ext>
            </a:extLst>
          </p:cNvPr>
          <p:cNvSpPr/>
          <p:nvPr/>
        </p:nvSpPr>
        <p:spPr>
          <a:xfrm>
            <a:off x="5830801" y="3999764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0B50CA-4862-4EBF-B969-7164DBDCBD41}"/>
              </a:ext>
            </a:extLst>
          </p:cNvPr>
          <p:cNvSpPr/>
          <p:nvPr/>
        </p:nvSpPr>
        <p:spPr>
          <a:xfrm>
            <a:off x="587809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48FA6B-E0C7-4F0F-B199-203C600587C2}"/>
              </a:ext>
            </a:extLst>
          </p:cNvPr>
          <p:cNvSpPr/>
          <p:nvPr/>
        </p:nvSpPr>
        <p:spPr>
          <a:xfrm>
            <a:off x="6916328" y="921721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D1B8A2-D786-4A0D-A69D-DF39D4EF93BA}"/>
              </a:ext>
            </a:extLst>
          </p:cNvPr>
          <p:cNvSpPr/>
          <p:nvPr/>
        </p:nvSpPr>
        <p:spPr>
          <a:xfrm>
            <a:off x="6980488" y="285002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3466BF-E1F3-448B-885D-597625A07C38}"/>
              </a:ext>
            </a:extLst>
          </p:cNvPr>
          <p:cNvSpPr/>
          <p:nvPr/>
        </p:nvSpPr>
        <p:spPr>
          <a:xfrm>
            <a:off x="6924237" y="389085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33EAC9-1953-4791-8924-4BC46FDE8CBC}"/>
              </a:ext>
            </a:extLst>
          </p:cNvPr>
          <p:cNvSpPr/>
          <p:nvPr/>
        </p:nvSpPr>
        <p:spPr>
          <a:xfrm>
            <a:off x="7013116" y="180919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DA0C79-8784-4422-8C87-6DBD797E202A}"/>
              </a:ext>
            </a:extLst>
          </p:cNvPr>
          <p:cNvSpPr/>
          <p:nvPr/>
        </p:nvSpPr>
        <p:spPr>
          <a:xfrm>
            <a:off x="8513053" y="468481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46B767-17BA-49FE-B3B0-6603E6E69CE4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4FC6F94D-3690-43C7-AD82-10421A5CD675}"/>
              </a:ext>
            </a:extLst>
          </p:cNvPr>
          <p:cNvSpPr/>
          <p:nvPr/>
        </p:nvSpPr>
        <p:spPr>
          <a:xfrm>
            <a:off x="5816868" y="1631917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0C8F1F49-9389-4A54-8C70-A60D0E9AC4D4}"/>
              </a:ext>
            </a:extLst>
          </p:cNvPr>
          <p:cNvSpPr/>
          <p:nvPr/>
        </p:nvSpPr>
        <p:spPr>
          <a:xfrm>
            <a:off x="5916959" y="4654901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61" name="Rounded Rectangle 3">
            <a:extLst>
              <a:ext uri="{FF2B5EF4-FFF2-40B4-BE49-F238E27FC236}">
                <a16:creationId xmlns:a16="http://schemas.microsoft.com/office/drawing/2014/main" id="{FC76810D-C4F7-4E2A-9829-1B5149DBB31E}"/>
              </a:ext>
            </a:extLst>
          </p:cNvPr>
          <p:cNvSpPr/>
          <p:nvPr/>
        </p:nvSpPr>
        <p:spPr>
          <a:xfrm>
            <a:off x="6003236" y="5789119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62" name="Rounded Rectangle 3">
            <a:extLst>
              <a:ext uri="{FF2B5EF4-FFF2-40B4-BE49-F238E27FC236}">
                <a16:creationId xmlns:a16="http://schemas.microsoft.com/office/drawing/2014/main" id="{967FB989-966D-463C-B450-1624BD1E74AA}"/>
              </a:ext>
            </a:extLst>
          </p:cNvPr>
          <p:cNvSpPr/>
          <p:nvPr/>
        </p:nvSpPr>
        <p:spPr>
          <a:xfrm>
            <a:off x="6463181" y="1046084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63" name="Rounded Rectangle 3">
            <a:extLst>
              <a:ext uri="{FF2B5EF4-FFF2-40B4-BE49-F238E27FC236}">
                <a16:creationId xmlns:a16="http://schemas.microsoft.com/office/drawing/2014/main" id="{F1121C5B-0080-4077-9AA1-874BB5F9A5A8}"/>
              </a:ext>
            </a:extLst>
          </p:cNvPr>
          <p:cNvSpPr/>
          <p:nvPr/>
        </p:nvSpPr>
        <p:spPr>
          <a:xfrm>
            <a:off x="6329320" y="2482394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64" name="Rounded Rectangle 3">
            <a:extLst>
              <a:ext uri="{FF2B5EF4-FFF2-40B4-BE49-F238E27FC236}">
                <a16:creationId xmlns:a16="http://schemas.microsoft.com/office/drawing/2014/main" id="{04B51E10-0339-4AC9-84B3-145D63EC9C7E}"/>
              </a:ext>
            </a:extLst>
          </p:cNvPr>
          <p:cNvSpPr/>
          <p:nvPr/>
        </p:nvSpPr>
        <p:spPr>
          <a:xfrm>
            <a:off x="6392162" y="3554268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65" name="Rounded Rectangle 3">
            <a:extLst>
              <a:ext uri="{FF2B5EF4-FFF2-40B4-BE49-F238E27FC236}">
                <a16:creationId xmlns:a16="http://schemas.microsoft.com/office/drawing/2014/main" id="{6B6D7122-1ABE-4F68-92C9-33F952889910}"/>
              </a:ext>
            </a:extLst>
          </p:cNvPr>
          <p:cNvSpPr/>
          <p:nvPr/>
        </p:nvSpPr>
        <p:spPr>
          <a:xfrm>
            <a:off x="6493415" y="4735457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66" name="Rounded Rectangle 3">
            <a:extLst>
              <a:ext uri="{FF2B5EF4-FFF2-40B4-BE49-F238E27FC236}">
                <a16:creationId xmlns:a16="http://schemas.microsoft.com/office/drawing/2014/main" id="{34D998BB-AD5E-4112-83D0-043A725F8FFE}"/>
              </a:ext>
            </a:extLst>
          </p:cNvPr>
          <p:cNvSpPr/>
          <p:nvPr/>
        </p:nvSpPr>
        <p:spPr>
          <a:xfrm>
            <a:off x="7463865" y="5116435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3157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25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Apply STRIDE by Zone math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Tampering 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Repudiation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 +Tampering, or T+S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Information Disclosure (on flow)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More critical to less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Denial of Service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Elevation Of Privilege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D1B8A2-D786-4A0D-A69D-DF39D4EF93BA}"/>
              </a:ext>
            </a:extLst>
          </p:cNvPr>
          <p:cNvSpPr/>
          <p:nvPr/>
        </p:nvSpPr>
        <p:spPr>
          <a:xfrm>
            <a:off x="6980488" y="285002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614FAB-F4FC-44F5-8603-03A756D790DC}"/>
              </a:ext>
            </a:extLst>
          </p:cNvPr>
          <p:cNvSpPr/>
          <p:nvPr/>
        </p:nvSpPr>
        <p:spPr>
          <a:xfrm>
            <a:off x="10694841" y="516304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1366D71-399A-4102-8088-7D5E672BC890}"/>
              </a:ext>
            </a:extLst>
          </p:cNvPr>
          <p:cNvSpPr/>
          <p:nvPr/>
        </p:nvSpPr>
        <p:spPr>
          <a:xfrm>
            <a:off x="8505162" y="175762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DA0C79-8784-4422-8C87-6DBD797E202A}"/>
              </a:ext>
            </a:extLst>
          </p:cNvPr>
          <p:cNvSpPr/>
          <p:nvPr/>
        </p:nvSpPr>
        <p:spPr>
          <a:xfrm>
            <a:off x="8513053" y="468481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FF1525-C4B5-47B1-B5F3-0BE584D5AB54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CC1AF0-A8A0-4368-ADFE-B261C65CF38F}"/>
              </a:ext>
            </a:extLst>
          </p:cNvPr>
          <p:cNvSpPr/>
          <p:nvPr/>
        </p:nvSpPr>
        <p:spPr>
          <a:xfrm>
            <a:off x="9876670" y="3842611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7B0186BF-F450-4E56-A01A-CD2156035CBE}"/>
              </a:ext>
            </a:extLst>
          </p:cNvPr>
          <p:cNvSpPr/>
          <p:nvPr/>
        </p:nvSpPr>
        <p:spPr>
          <a:xfrm>
            <a:off x="8772502" y="4217940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AE2D13CB-78F6-4C3E-A316-055582D3421C}"/>
              </a:ext>
            </a:extLst>
          </p:cNvPr>
          <p:cNvSpPr/>
          <p:nvPr/>
        </p:nvSpPr>
        <p:spPr>
          <a:xfrm>
            <a:off x="9293923" y="4939779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61" name="Rounded Rectangle 3">
            <a:extLst>
              <a:ext uri="{FF2B5EF4-FFF2-40B4-BE49-F238E27FC236}">
                <a16:creationId xmlns:a16="http://schemas.microsoft.com/office/drawing/2014/main" id="{BA1A811E-5E9E-4849-86EE-870DCB6B9358}"/>
              </a:ext>
            </a:extLst>
          </p:cNvPr>
          <p:cNvSpPr/>
          <p:nvPr/>
        </p:nvSpPr>
        <p:spPr>
          <a:xfrm>
            <a:off x="8498434" y="2795809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43956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26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Apply STRIDE by Zone math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Tampering 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Repudiation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 +Tampering, or T+S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Information Disclosure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More critical to less critical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Denial of Service (target node and flow)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Elevation Of Privilege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ADB814-A49D-45E4-A2EA-0CCFF6DF3CE9}"/>
              </a:ext>
            </a:extLst>
          </p:cNvPr>
          <p:cNvSpPr/>
          <p:nvPr/>
        </p:nvSpPr>
        <p:spPr>
          <a:xfrm>
            <a:off x="4767698" y="881055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3CD151-90A8-4502-9C66-C61C889D7F16}"/>
              </a:ext>
            </a:extLst>
          </p:cNvPr>
          <p:cNvSpPr/>
          <p:nvPr/>
        </p:nvSpPr>
        <p:spPr>
          <a:xfrm>
            <a:off x="4775983" y="395859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03FF87-7591-4DFA-A02D-ADE18F15F09C}"/>
              </a:ext>
            </a:extLst>
          </p:cNvPr>
          <p:cNvSpPr/>
          <p:nvPr/>
        </p:nvSpPr>
        <p:spPr>
          <a:xfrm>
            <a:off x="479814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D14E04-934E-46A2-A794-50EE4F3DCC6E}"/>
              </a:ext>
            </a:extLst>
          </p:cNvPr>
          <p:cNvSpPr/>
          <p:nvPr/>
        </p:nvSpPr>
        <p:spPr>
          <a:xfrm>
            <a:off x="5762473" y="833036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170A61-8491-4FDD-806A-7B0145D5A1C1}"/>
              </a:ext>
            </a:extLst>
          </p:cNvPr>
          <p:cNvSpPr/>
          <p:nvPr/>
        </p:nvSpPr>
        <p:spPr>
          <a:xfrm>
            <a:off x="5830801" y="3999764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0B50CA-4862-4EBF-B969-7164DBDCBD41}"/>
              </a:ext>
            </a:extLst>
          </p:cNvPr>
          <p:cNvSpPr/>
          <p:nvPr/>
        </p:nvSpPr>
        <p:spPr>
          <a:xfrm>
            <a:off x="587809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A7ABE6-A795-4C95-ACC6-33872382890D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F2D7F377-967C-4D7E-9819-3B49BD18547C}"/>
              </a:ext>
            </a:extLst>
          </p:cNvPr>
          <p:cNvSpPr/>
          <p:nvPr/>
        </p:nvSpPr>
        <p:spPr>
          <a:xfrm>
            <a:off x="4994233" y="1441183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E914EB0D-C3B8-4FC5-9E05-32C0DB0BE498}"/>
              </a:ext>
            </a:extLst>
          </p:cNvPr>
          <p:cNvSpPr/>
          <p:nvPr/>
        </p:nvSpPr>
        <p:spPr>
          <a:xfrm>
            <a:off x="4979955" y="4472267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61" name="Rounded Rectangle 3">
            <a:extLst>
              <a:ext uri="{FF2B5EF4-FFF2-40B4-BE49-F238E27FC236}">
                <a16:creationId xmlns:a16="http://schemas.microsoft.com/office/drawing/2014/main" id="{752CD1B8-1840-4B27-A7D4-86ED5E1475F8}"/>
              </a:ext>
            </a:extLst>
          </p:cNvPr>
          <p:cNvSpPr/>
          <p:nvPr/>
        </p:nvSpPr>
        <p:spPr>
          <a:xfrm>
            <a:off x="4979955" y="5692786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63" name="Rounded Rectangle 3">
            <a:extLst>
              <a:ext uri="{FF2B5EF4-FFF2-40B4-BE49-F238E27FC236}">
                <a16:creationId xmlns:a16="http://schemas.microsoft.com/office/drawing/2014/main" id="{FD8D935E-34AB-4DF2-BFFF-2F590086E0D6}"/>
              </a:ext>
            </a:extLst>
          </p:cNvPr>
          <p:cNvSpPr/>
          <p:nvPr/>
        </p:nvSpPr>
        <p:spPr>
          <a:xfrm>
            <a:off x="5873595" y="1613979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64" name="Rounded Rectangle 3">
            <a:extLst>
              <a:ext uri="{FF2B5EF4-FFF2-40B4-BE49-F238E27FC236}">
                <a16:creationId xmlns:a16="http://schemas.microsoft.com/office/drawing/2014/main" id="{3F8FE475-7345-406B-9A17-EE7E13579DFB}"/>
              </a:ext>
            </a:extLst>
          </p:cNvPr>
          <p:cNvSpPr/>
          <p:nvPr/>
        </p:nvSpPr>
        <p:spPr>
          <a:xfrm>
            <a:off x="5889866" y="4669006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65" name="Rounded Rectangle 3">
            <a:extLst>
              <a:ext uri="{FF2B5EF4-FFF2-40B4-BE49-F238E27FC236}">
                <a16:creationId xmlns:a16="http://schemas.microsoft.com/office/drawing/2014/main" id="{3AC4E006-BFF6-4C76-B820-458B4F6752BC}"/>
              </a:ext>
            </a:extLst>
          </p:cNvPr>
          <p:cNvSpPr/>
          <p:nvPr/>
        </p:nvSpPr>
        <p:spPr>
          <a:xfrm>
            <a:off x="5936797" y="5859679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458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27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529779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Apply STRIDE by Zone math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4" y="1864660"/>
            <a:ext cx="3631263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Tampering 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Less critical to more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Repudiation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Spoofing +Tampering, or T+S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Information Disclosure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More critical to less critical</a:t>
            </a:r>
          </a:p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Denial of Service</a:t>
            </a:r>
          </a:p>
          <a:p>
            <a:pPr lvl="1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‘Not in control of system’ to any other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Elevation Of Privilege  (target node)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Less critical to more critical</a:t>
            </a: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0255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5316070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6443501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866526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6452466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6452466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5287056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5334000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6443501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9186699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870379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10365025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4227445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4222031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4222383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7647132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7647132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ADB814-A49D-45E4-A2EA-0CCFF6DF3CE9}"/>
              </a:ext>
            </a:extLst>
          </p:cNvPr>
          <p:cNvSpPr/>
          <p:nvPr/>
        </p:nvSpPr>
        <p:spPr>
          <a:xfrm>
            <a:off x="4767698" y="881055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3CD151-90A8-4502-9C66-C61C889D7F16}"/>
              </a:ext>
            </a:extLst>
          </p:cNvPr>
          <p:cNvSpPr/>
          <p:nvPr/>
        </p:nvSpPr>
        <p:spPr>
          <a:xfrm>
            <a:off x="4775983" y="395859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03FF87-7591-4DFA-A02D-ADE18F15F09C}"/>
              </a:ext>
            </a:extLst>
          </p:cNvPr>
          <p:cNvSpPr/>
          <p:nvPr/>
        </p:nvSpPr>
        <p:spPr>
          <a:xfrm>
            <a:off x="479814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D14E04-934E-46A2-A794-50EE4F3DCC6E}"/>
              </a:ext>
            </a:extLst>
          </p:cNvPr>
          <p:cNvSpPr/>
          <p:nvPr/>
        </p:nvSpPr>
        <p:spPr>
          <a:xfrm>
            <a:off x="5762473" y="833036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170A61-8491-4FDD-806A-7B0145D5A1C1}"/>
              </a:ext>
            </a:extLst>
          </p:cNvPr>
          <p:cNvSpPr/>
          <p:nvPr/>
        </p:nvSpPr>
        <p:spPr>
          <a:xfrm>
            <a:off x="5830801" y="3999764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0B50CA-4862-4EBF-B969-7164DBDCBD41}"/>
              </a:ext>
            </a:extLst>
          </p:cNvPr>
          <p:cNvSpPr/>
          <p:nvPr/>
        </p:nvSpPr>
        <p:spPr>
          <a:xfrm>
            <a:off x="5878097" y="512587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48FA6B-E0C7-4F0F-B199-203C600587C2}"/>
              </a:ext>
            </a:extLst>
          </p:cNvPr>
          <p:cNvSpPr/>
          <p:nvPr/>
        </p:nvSpPr>
        <p:spPr>
          <a:xfrm>
            <a:off x="6916328" y="921721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D1B8A2-D786-4A0D-A69D-DF39D4EF93BA}"/>
              </a:ext>
            </a:extLst>
          </p:cNvPr>
          <p:cNvSpPr/>
          <p:nvPr/>
        </p:nvSpPr>
        <p:spPr>
          <a:xfrm>
            <a:off x="6980488" y="285002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3466BF-E1F3-448B-885D-597625A07C38}"/>
              </a:ext>
            </a:extLst>
          </p:cNvPr>
          <p:cNvSpPr/>
          <p:nvPr/>
        </p:nvSpPr>
        <p:spPr>
          <a:xfrm>
            <a:off x="6924237" y="389085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F4397E1-5761-4793-BA0F-03AE6C184BC6}"/>
              </a:ext>
            </a:extLst>
          </p:cNvPr>
          <p:cNvSpPr/>
          <p:nvPr/>
        </p:nvSpPr>
        <p:spPr>
          <a:xfrm>
            <a:off x="9678407" y="280646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6A08AC-38D3-47BA-8785-1B061E247F73}"/>
              </a:ext>
            </a:extLst>
          </p:cNvPr>
          <p:cNvSpPr/>
          <p:nvPr/>
        </p:nvSpPr>
        <p:spPr>
          <a:xfrm>
            <a:off x="8415685" y="87458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33EAC9-1953-4791-8924-4BC46FDE8CBC}"/>
              </a:ext>
            </a:extLst>
          </p:cNvPr>
          <p:cNvSpPr/>
          <p:nvPr/>
        </p:nvSpPr>
        <p:spPr>
          <a:xfrm>
            <a:off x="7013116" y="1809198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1CD398-D75D-4868-ADBA-CA926139E903}"/>
              </a:ext>
            </a:extLst>
          </p:cNvPr>
          <p:cNvSpPr/>
          <p:nvPr/>
        </p:nvSpPr>
        <p:spPr>
          <a:xfrm>
            <a:off x="10134254" y="80070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614FAB-F4FC-44F5-8603-03A756D790DC}"/>
              </a:ext>
            </a:extLst>
          </p:cNvPr>
          <p:cNvSpPr/>
          <p:nvPr/>
        </p:nvSpPr>
        <p:spPr>
          <a:xfrm>
            <a:off x="10694841" y="5163042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1366D71-399A-4102-8088-7D5E672BC890}"/>
              </a:ext>
            </a:extLst>
          </p:cNvPr>
          <p:cNvSpPr/>
          <p:nvPr/>
        </p:nvSpPr>
        <p:spPr>
          <a:xfrm>
            <a:off x="8505162" y="1757623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DA0C79-8784-4422-8C87-6DBD797E202A}"/>
              </a:ext>
            </a:extLst>
          </p:cNvPr>
          <p:cNvSpPr/>
          <p:nvPr/>
        </p:nvSpPr>
        <p:spPr>
          <a:xfrm>
            <a:off x="8513053" y="4684819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586E7-791C-4F2C-97C9-F4DC8B65FC46}"/>
              </a:ext>
            </a:extLst>
          </p:cNvPr>
          <p:cNvSpPr/>
          <p:nvPr/>
        </p:nvSpPr>
        <p:spPr>
          <a:xfrm>
            <a:off x="9404737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461CF28-D8E8-4C29-951C-073FD5828119}"/>
              </a:ext>
            </a:extLst>
          </p:cNvPr>
          <p:cNvSpPr/>
          <p:nvPr/>
        </p:nvSpPr>
        <p:spPr>
          <a:xfrm>
            <a:off x="9876670" y="3842611"/>
            <a:ext cx="419100" cy="406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9F512770-1475-4FC2-B556-0108E2085520}"/>
              </a:ext>
            </a:extLst>
          </p:cNvPr>
          <p:cNvSpPr/>
          <p:nvPr/>
        </p:nvSpPr>
        <p:spPr>
          <a:xfrm>
            <a:off x="5936797" y="5859679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9E4AE14E-B666-4DAD-BC21-01D1376CDCEF}"/>
              </a:ext>
            </a:extLst>
          </p:cNvPr>
          <p:cNvSpPr/>
          <p:nvPr/>
        </p:nvSpPr>
        <p:spPr>
          <a:xfrm>
            <a:off x="5889866" y="4626695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1" name="Rounded Rectangle 3">
            <a:extLst>
              <a:ext uri="{FF2B5EF4-FFF2-40B4-BE49-F238E27FC236}">
                <a16:creationId xmlns:a16="http://schemas.microsoft.com/office/drawing/2014/main" id="{CB1E4354-AD4A-4828-8552-769373A3C8FF}"/>
              </a:ext>
            </a:extLst>
          </p:cNvPr>
          <p:cNvSpPr/>
          <p:nvPr/>
        </p:nvSpPr>
        <p:spPr>
          <a:xfrm>
            <a:off x="5826169" y="1648004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2" name="Rounded Rectangle 3">
            <a:extLst>
              <a:ext uri="{FF2B5EF4-FFF2-40B4-BE49-F238E27FC236}">
                <a16:creationId xmlns:a16="http://schemas.microsoft.com/office/drawing/2014/main" id="{1B148525-6010-4FB1-8B58-417B4FDC5035}"/>
              </a:ext>
            </a:extLst>
          </p:cNvPr>
          <p:cNvSpPr/>
          <p:nvPr/>
        </p:nvSpPr>
        <p:spPr>
          <a:xfrm>
            <a:off x="6447388" y="981881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3" name="Rounded Rectangle 3">
            <a:extLst>
              <a:ext uri="{FF2B5EF4-FFF2-40B4-BE49-F238E27FC236}">
                <a16:creationId xmlns:a16="http://schemas.microsoft.com/office/drawing/2014/main" id="{29893BAD-3AED-42D9-BF55-D4398AD1CF82}"/>
              </a:ext>
            </a:extLst>
          </p:cNvPr>
          <p:cNvSpPr/>
          <p:nvPr/>
        </p:nvSpPr>
        <p:spPr>
          <a:xfrm>
            <a:off x="6377367" y="2473171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4" name="Rounded Rectangle 3">
            <a:extLst>
              <a:ext uri="{FF2B5EF4-FFF2-40B4-BE49-F238E27FC236}">
                <a16:creationId xmlns:a16="http://schemas.microsoft.com/office/drawing/2014/main" id="{12B4D598-73CD-4C19-9672-7E436E6DCBC6}"/>
              </a:ext>
            </a:extLst>
          </p:cNvPr>
          <p:cNvSpPr/>
          <p:nvPr/>
        </p:nvSpPr>
        <p:spPr>
          <a:xfrm>
            <a:off x="6429628" y="3498762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5" name="Rounded Rectangle 3">
            <a:extLst>
              <a:ext uri="{FF2B5EF4-FFF2-40B4-BE49-F238E27FC236}">
                <a16:creationId xmlns:a16="http://schemas.microsoft.com/office/drawing/2014/main" id="{3F47B530-0388-44D5-B01D-55608C11A6A6}"/>
              </a:ext>
            </a:extLst>
          </p:cNvPr>
          <p:cNvSpPr/>
          <p:nvPr/>
        </p:nvSpPr>
        <p:spPr>
          <a:xfrm>
            <a:off x="6696577" y="4769170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6" name="Rounded Rectangle 3">
            <a:extLst>
              <a:ext uri="{FF2B5EF4-FFF2-40B4-BE49-F238E27FC236}">
                <a16:creationId xmlns:a16="http://schemas.microsoft.com/office/drawing/2014/main" id="{30951D04-029F-4CD1-B454-2918F7A44321}"/>
              </a:ext>
            </a:extLst>
          </p:cNvPr>
          <p:cNvSpPr/>
          <p:nvPr/>
        </p:nvSpPr>
        <p:spPr>
          <a:xfrm>
            <a:off x="7496157" y="5151645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7" name="Rounded Rectangle 3">
            <a:extLst>
              <a:ext uri="{FF2B5EF4-FFF2-40B4-BE49-F238E27FC236}">
                <a16:creationId xmlns:a16="http://schemas.microsoft.com/office/drawing/2014/main" id="{97168489-DE86-4422-8B88-6BC8A4F2A646}"/>
              </a:ext>
            </a:extLst>
          </p:cNvPr>
          <p:cNvSpPr/>
          <p:nvPr/>
        </p:nvSpPr>
        <p:spPr>
          <a:xfrm>
            <a:off x="10256919" y="239435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8" name="Rounded Rectangle 3">
            <a:extLst>
              <a:ext uri="{FF2B5EF4-FFF2-40B4-BE49-F238E27FC236}">
                <a16:creationId xmlns:a16="http://schemas.microsoft.com/office/drawing/2014/main" id="{01375DFD-3ADC-42A1-9190-FDF4AEFD0BB5}"/>
              </a:ext>
            </a:extLst>
          </p:cNvPr>
          <p:cNvSpPr/>
          <p:nvPr/>
        </p:nvSpPr>
        <p:spPr>
          <a:xfrm>
            <a:off x="7754529" y="960791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9" name="Rounded Rectangle 3">
            <a:extLst>
              <a:ext uri="{FF2B5EF4-FFF2-40B4-BE49-F238E27FC236}">
                <a16:creationId xmlns:a16="http://schemas.microsoft.com/office/drawing/2014/main" id="{099F399A-A918-44EA-BBF3-4DD60AAC0668}"/>
              </a:ext>
            </a:extLst>
          </p:cNvPr>
          <p:cNvSpPr/>
          <p:nvPr/>
        </p:nvSpPr>
        <p:spPr>
          <a:xfrm>
            <a:off x="7531128" y="1809198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70" name="Rounded Rectangle 3">
            <a:extLst>
              <a:ext uri="{FF2B5EF4-FFF2-40B4-BE49-F238E27FC236}">
                <a16:creationId xmlns:a16="http://schemas.microsoft.com/office/drawing/2014/main" id="{293B2D77-1836-4D44-A249-9BD655EB2667}"/>
              </a:ext>
            </a:extLst>
          </p:cNvPr>
          <p:cNvSpPr/>
          <p:nvPr/>
        </p:nvSpPr>
        <p:spPr>
          <a:xfrm>
            <a:off x="9055821" y="3460666"/>
            <a:ext cx="291707" cy="3220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29290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28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08" y="365125"/>
            <a:ext cx="4763078" cy="463438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Analyze Threats to get to the Mitigations now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0366C07-EADE-4155-81A9-D283DC2720E5}"/>
              </a:ext>
            </a:extLst>
          </p:cNvPr>
          <p:cNvGraphicFramePr/>
          <p:nvPr/>
        </p:nvGraphicFramePr>
        <p:xfrm>
          <a:off x="548734" y="1580091"/>
          <a:ext cx="6454274" cy="463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DE06D1B5-F2C3-4808-91E1-F1C9DF5274EC}"/>
              </a:ext>
            </a:extLst>
          </p:cNvPr>
          <p:cNvSpPr/>
          <p:nvPr/>
        </p:nvSpPr>
        <p:spPr>
          <a:xfrm>
            <a:off x="4957481" y="3310280"/>
            <a:ext cx="1129553" cy="11451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24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29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378873" cy="178117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Mitigation mapping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288" y="2597044"/>
            <a:ext cx="3309361" cy="3125025"/>
          </a:xfrm>
        </p:spPr>
        <p:txBody>
          <a:bodyPr>
            <a:normAutofit fontScale="85000" lnSpcReduction="10000"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Find framework mitigation based on STRIDE element mapped to a framework</a:t>
            </a:r>
          </a:p>
          <a:p>
            <a:endParaRPr lang="en-US" sz="2400" b="0" dirty="0">
              <a:solidFill>
                <a:schemeClr val="bg1"/>
              </a:solidFill>
            </a:endParaRPr>
          </a:p>
          <a:p>
            <a:r>
              <a:rPr lang="en-US" sz="2400" b="0" dirty="0">
                <a:solidFill>
                  <a:schemeClr val="bg1"/>
                </a:solidFill>
              </a:rPr>
              <a:t>For example, find mitigation tactics </a:t>
            </a:r>
            <a:r>
              <a:rPr lang="en-US" sz="2400" b="0">
                <a:solidFill>
                  <a:schemeClr val="bg1"/>
                </a:solidFill>
              </a:rPr>
              <a:t>for A07:2021-Identification and Authentication Failures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8268B-2F9F-4900-82CD-63E56DA34657}"/>
              </a:ext>
            </a:extLst>
          </p:cNvPr>
          <p:cNvSpPr/>
          <p:nvPr/>
        </p:nvSpPr>
        <p:spPr>
          <a:xfrm>
            <a:off x="4072017" y="180459"/>
            <a:ext cx="854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STRIDE</a:t>
            </a:r>
            <a:endParaRPr lang="en-GB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D99012-39D7-4B1C-8EDA-36B1DEB27ACD}"/>
              </a:ext>
            </a:extLst>
          </p:cNvPr>
          <p:cNvSpPr/>
          <p:nvPr/>
        </p:nvSpPr>
        <p:spPr>
          <a:xfrm>
            <a:off x="6211967" y="180459"/>
            <a:ext cx="2805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OWASP Top 10 (OT10) 2021</a:t>
            </a:r>
            <a:endParaRPr lang="en-GB" b="1" u="sng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802828-5F9D-8954-0559-A726FBBE7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95012"/>
              </p:ext>
            </p:extLst>
          </p:nvPr>
        </p:nvGraphicFramePr>
        <p:xfrm>
          <a:off x="4072016" y="809372"/>
          <a:ext cx="6863713" cy="558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470">
                  <a:extLst>
                    <a:ext uri="{9D8B030D-6E8A-4147-A177-3AD203B41FA5}">
                      <a16:colId xmlns:a16="http://schemas.microsoft.com/office/drawing/2014/main" val="186491877"/>
                    </a:ext>
                  </a:extLst>
                </a:gridCol>
                <a:gridCol w="4788243">
                  <a:extLst>
                    <a:ext uri="{9D8B030D-6E8A-4147-A177-3AD203B41FA5}">
                      <a16:colId xmlns:a16="http://schemas.microsoft.com/office/drawing/2014/main" val="3482974194"/>
                    </a:ext>
                  </a:extLst>
                </a:gridCol>
              </a:tblGrid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L6. Elevation of Privilege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A01:2021-Broken Access Control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009623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L4. Information Disclosure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A02:2021-Cryptographic Failures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136620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L5. Denial-Of-Service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A02:2021-Cryptographic Failures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6907711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L2. Tampering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A03:2021-Injection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422010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L2. Tampering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A03:2021-Injection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0924465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L2. Tampering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A05:2021-Security Misconfiguration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5954792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L4. Information Disclosure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A05:2021-Security Misconfiguration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6285003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L5. Denial-Of-Service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A05:2021-Security Misconfiguration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850332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L6. Elevation of Privilege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A05:2021-Security Misconfiguration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553840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L5. Denial-Of-Service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A06:2021-Vulnerable and Outdated Components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3132155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L6. Elevation of Privilege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A06:2021-Vulnerable and Outdated Components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2235958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L1. Spoofing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A07:2021-Identification and Authentication Failures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0841171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L2. Tampering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A08:2021-Software and Data Integrity Failures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1804846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L3. Repudiation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A09:2021-Security Logging and Monitoring Failures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135339"/>
                  </a:ext>
                </a:extLst>
              </a:tr>
              <a:tr h="37246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100" b="0" i="0" u="sng" strike="noStrike">
                          <a:solidFill>
                            <a:srgbClr val="333641"/>
                          </a:solidFill>
                          <a:effectLst/>
                          <a:latin typeface="Calibri" panose="020F0502020204030204" pitchFamily="34" charset="0"/>
                        </a:rPr>
                        <a:t>L6. Elevation of Privilege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A10:2021-Server-Side Request Forgery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862666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F1728C3-AAD6-462F-9674-47FD5E50547B}"/>
              </a:ext>
            </a:extLst>
          </p:cNvPr>
          <p:cNvSpPr/>
          <p:nvPr/>
        </p:nvSpPr>
        <p:spPr>
          <a:xfrm>
            <a:off x="4016327" y="4932806"/>
            <a:ext cx="6919402" cy="3779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73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6DA56B-4B63-4851-AACB-B8AC046EF326}"/>
              </a:ext>
            </a:extLst>
          </p:cNvPr>
          <p:cNvSpPr txBox="1">
            <a:spLocks/>
          </p:cNvSpPr>
          <p:nvPr/>
        </p:nvSpPr>
        <p:spPr>
          <a:xfrm>
            <a:off x="335360" y="644691"/>
            <a:ext cx="10465163" cy="879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5A7C"/>
                </a:solidFill>
                <a:latin typeface="Roboto Slab" pitchFamily="2" charset="0"/>
                <a:cs typeface="Open Sans" panose="020B0606030504020204" pitchFamily="34" charset="0"/>
              </a:rPr>
              <a:t>Rapid system prototyping</a:t>
            </a:r>
            <a:endParaRPr lang="en-US" sz="5400" dirty="0">
              <a:latin typeface="Roboto Slab"/>
            </a:endParaRPr>
          </a:p>
        </p:txBody>
      </p:sp>
      <p:pic>
        <p:nvPicPr>
          <p:cNvPr id="6" name="Picture 2" descr="Architecture work, blueprint, product design, prototyping ...">
            <a:extLst>
              <a:ext uri="{FF2B5EF4-FFF2-40B4-BE49-F238E27FC236}">
                <a16:creationId xmlns:a16="http://schemas.microsoft.com/office/drawing/2014/main" id="{0FF9ADAC-A1A0-4E84-8C0E-E3F6EAF4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641309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3BDB03-3C07-4F96-BE0E-6744B530934B}"/>
              </a:ext>
            </a:extLst>
          </p:cNvPr>
          <p:cNvSpPr txBox="1">
            <a:spLocks/>
          </p:cNvSpPr>
          <p:nvPr/>
        </p:nvSpPr>
        <p:spPr>
          <a:xfrm>
            <a:off x="527382" y="2564905"/>
            <a:ext cx="8903489" cy="25419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>
                <a:latin typeface="Open Sans Semibold" panose="020B0606030504020204"/>
              </a:rPr>
              <a:t>Identify basic requirements</a:t>
            </a:r>
          </a:p>
          <a:p>
            <a:pPr lvl="1"/>
            <a:r>
              <a:rPr lang="en-GB" sz="3200" dirty="0">
                <a:latin typeface="Open Sans Semibold" panose="020B0606030504020204"/>
              </a:rPr>
              <a:t>Conceptual design</a:t>
            </a:r>
          </a:p>
          <a:p>
            <a:pPr lvl="1"/>
            <a:r>
              <a:rPr lang="en-US" sz="3200" dirty="0">
                <a:latin typeface="Open Sans Semibold" panose="020B0606030504020204"/>
              </a:rPr>
              <a:t>Test the prototype and provide feedback</a:t>
            </a:r>
            <a:endParaRPr lang="en-GB" sz="3200" dirty="0">
              <a:latin typeface="Open Sans Semibold" panose="020B0606030504020204"/>
            </a:endParaRPr>
          </a:p>
          <a:p>
            <a:pPr lvl="1"/>
            <a:r>
              <a:rPr lang="en-US" sz="3200" dirty="0">
                <a:latin typeface="Open Sans Semibold" panose="020B0606030504020204"/>
              </a:rPr>
              <a:t>Revise, Enhance and </a:t>
            </a:r>
            <a:r>
              <a:rPr lang="en-US" sz="3200" b="1" dirty="0">
                <a:latin typeface="Open Sans Semibold" panose="020B0606030504020204"/>
              </a:rPr>
              <a:t>Repeat</a:t>
            </a:r>
          </a:p>
        </p:txBody>
      </p:sp>
      <p:pic>
        <p:nvPicPr>
          <p:cNvPr id="2050" name="Picture 2" descr="Key PNG images, free pictures with transparency background">
            <a:extLst>
              <a:ext uri="{FF2B5EF4-FFF2-40B4-BE49-F238E27FC236}">
                <a16:creationId xmlns:a16="http://schemas.microsoft.com/office/drawing/2014/main" id="{BA2FE4E6-C5E1-4422-A132-FF2BC447D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039">
            <a:off x="10623391" y="435084"/>
            <a:ext cx="1260720" cy="12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C802B4-372A-42C1-885F-87F5B9ABC956}"/>
              </a:ext>
            </a:extLst>
          </p:cNvPr>
          <p:cNvSpPr/>
          <p:nvPr/>
        </p:nvSpPr>
        <p:spPr>
          <a:xfrm rot="2914561">
            <a:off x="10909566" y="1076489"/>
            <a:ext cx="996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Open Sans Semibold" panose="020B0606030504020204"/>
              </a:rPr>
              <a:t>CONCEPT</a:t>
            </a:r>
            <a:endParaRPr lang="en-GB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2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30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21" y="365125"/>
            <a:ext cx="3531973" cy="386088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A07:2021-Identification and Authentication Failures 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Mitigation Tactics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0EAF8F-4385-4CA9-BE7A-BA53BBE3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58" y="32432"/>
            <a:ext cx="6807550" cy="67884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88E40-E0D4-4BCF-810C-03516D33E6A3}"/>
              </a:ext>
            </a:extLst>
          </p:cNvPr>
          <p:cNvSpPr/>
          <p:nvPr/>
        </p:nvSpPr>
        <p:spPr>
          <a:xfrm>
            <a:off x="119448" y="4414145"/>
            <a:ext cx="3812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</a:rPr>
              <a:t>https://owasp.org/Top10/A07_2021-Identification_and_Authentication_Failures</a:t>
            </a:r>
          </a:p>
        </p:txBody>
      </p:sp>
    </p:spTree>
    <p:extLst>
      <p:ext uri="{BB962C8B-B14F-4D97-AF65-F5344CB8AC3E}">
        <p14:creationId xmlns:p14="http://schemas.microsoft.com/office/powerpoint/2010/main" val="13818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4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Goals in Threat Model process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796946"/>
            <a:ext cx="7910372" cy="434502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CONSISTENT data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enable data collection across projects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REPEATABLE process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enable a single threat model operation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MEASURABLE results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enable capability to research trends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Perfect for Agile &amp; DevOps</a:t>
            </a:r>
          </a:p>
          <a:p>
            <a:pPr lvl="1"/>
            <a:r>
              <a:rPr lang="en-US" sz="2600" b="0" dirty="0">
                <a:solidFill>
                  <a:schemeClr val="bg1"/>
                </a:solidFill>
              </a:rPr>
              <a:t>Threat modeling allows teams which have little experience in “thinking like an attacker “ to pentest the software thinking like an attacker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45BF7-9688-4D05-B4BB-36E2EAB28E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9829" y="1937456"/>
            <a:ext cx="4064000" cy="4064000"/>
          </a:xfrm>
          <a:prstGeom prst="rect">
            <a:avLst/>
          </a:prstGeom>
        </p:spPr>
      </p:pic>
      <p:pic>
        <p:nvPicPr>
          <p:cNvPr id="10" name="Picture 2" descr="Key PNG images, free pictures with transparency background">
            <a:extLst>
              <a:ext uri="{FF2B5EF4-FFF2-40B4-BE49-F238E27FC236}">
                <a16:creationId xmlns:a16="http://schemas.microsoft.com/office/drawing/2014/main" id="{838981EE-9F3D-4E36-81EE-62858935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039">
            <a:off x="10623391" y="435084"/>
            <a:ext cx="1260720" cy="12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8BF90D-A2E0-4648-A93A-9E9FAC34638A}"/>
              </a:ext>
            </a:extLst>
          </p:cNvPr>
          <p:cNvSpPr/>
          <p:nvPr/>
        </p:nvSpPr>
        <p:spPr>
          <a:xfrm rot="2914561">
            <a:off x="10909566" y="1076489"/>
            <a:ext cx="996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Open Sans Semibold" panose="020B0606030504020204"/>
              </a:rPr>
              <a:t>CONCEPT</a:t>
            </a:r>
            <a:endParaRPr lang="en-GB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0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1870B3-638F-BD43-B72D-575A5933F944}"/>
              </a:ext>
            </a:extLst>
          </p:cNvPr>
          <p:cNvSpPr txBox="1"/>
          <p:nvPr/>
        </p:nvSpPr>
        <p:spPr>
          <a:xfrm>
            <a:off x="1536970" y="2905029"/>
            <a:ext cx="1016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Conceptual design in the development sprints</a:t>
            </a:r>
          </a:p>
          <a:p>
            <a:r>
              <a:rPr lang="en-GB" sz="2400" dirty="0"/>
              <a:t>	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F6286-4AB5-9B4B-B068-294F949524BB}"/>
              </a:ext>
            </a:extLst>
          </p:cNvPr>
          <p:cNvSpPr txBox="1"/>
          <p:nvPr/>
        </p:nvSpPr>
        <p:spPr>
          <a:xfrm>
            <a:off x="1536970" y="3947139"/>
            <a:ext cx="1016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Test the prototype</a:t>
            </a:r>
          </a:p>
          <a:p>
            <a:r>
              <a:rPr lang="en-US" sz="2400" b="1" dirty="0"/>
              <a:t>	</a:t>
            </a:r>
            <a:r>
              <a:rPr lang="en-US" sz="2400" dirty="0"/>
              <a:t>with </a:t>
            </a:r>
            <a:r>
              <a:rPr lang="en-US" sz="2400" u="sng" dirty="0"/>
              <a:t>zones of trust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073500-D737-7642-8660-5EECC3A3FACA}"/>
              </a:ext>
            </a:extLst>
          </p:cNvPr>
          <p:cNvSpPr/>
          <p:nvPr/>
        </p:nvSpPr>
        <p:spPr>
          <a:xfrm>
            <a:off x="492870" y="1911054"/>
            <a:ext cx="749808" cy="749808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76AB70-220D-F843-B9A1-6A0D740BB083}"/>
              </a:ext>
            </a:extLst>
          </p:cNvPr>
          <p:cNvSpPr/>
          <p:nvPr/>
        </p:nvSpPr>
        <p:spPr>
          <a:xfrm>
            <a:off x="492868" y="2863328"/>
            <a:ext cx="749808" cy="749808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7CBACC-E32F-3D42-9D69-D145EEE3F974}"/>
              </a:ext>
            </a:extLst>
          </p:cNvPr>
          <p:cNvSpPr/>
          <p:nvPr/>
        </p:nvSpPr>
        <p:spPr>
          <a:xfrm>
            <a:off x="492868" y="3905252"/>
            <a:ext cx="749808" cy="749808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1B387B8-7F95-B849-917D-B64F2FA7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5A7C"/>
                </a:solidFill>
                <a:cs typeface="Open Sans" panose="020B0606030504020204" pitchFamily="34" charset="0"/>
              </a:rPr>
              <a:t>Threat Model prototyping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66564F1-FB74-0140-990F-150AF05154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36970" y="1975253"/>
            <a:ext cx="10229115" cy="5886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Identify </a:t>
            </a:r>
            <a:r>
              <a:rPr lang="en-US" sz="2400" i="1" dirty="0"/>
              <a:t>BUSINESS</a:t>
            </a:r>
            <a:r>
              <a:rPr lang="en-US" sz="2400" dirty="0"/>
              <a:t> requirements to drive threat model design</a:t>
            </a:r>
            <a:br>
              <a:rPr lang="en-US" sz="2400" dirty="0"/>
            </a:br>
            <a:r>
              <a:rPr lang="en-US" sz="2400" dirty="0"/>
              <a:t>	</a:t>
            </a:r>
            <a:endParaRPr lang="en-US" sz="2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16581-BDAF-4656-8409-C3B4FA290502}"/>
              </a:ext>
            </a:extLst>
          </p:cNvPr>
          <p:cNvSpPr txBox="1"/>
          <p:nvPr/>
        </p:nvSpPr>
        <p:spPr>
          <a:xfrm>
            <a:off x="1536970" y="4966127"/>
            <a:ext cx="1016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Revise, Enhance and Repeat</a:t>
            </a:r>
          </a:p>
          <a:p>
            <a:r>
              <a:rPr lang="en-US" sz="2400" b="1" dirty="0"/>
              <a:t>	</a:t>
            </a:r>
            <a:r>
              <a:rPr lang="en-US" sz="2400" dirty="0"/>
              <a:t>Just enough information… </a:t>
            </a:r>
            <a:r>
              <a:rPr lang="en-US" sz="2400" u="sng" dirty="0"/>
              <a:t>80/20 rule (Pareto)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91DA50-D953-481A-B4D9-9BE54598D50D}"/>
              </a:ext>
            </a:extLst>
          </p:cNvPr>
          <p:cNvSpPr/>
          <p:nvPr/>
        </p:nvSpPr>
        <p:spPr>
          <a:xfrm>
            <a:off x="492868" y="4924240"/>
            <a:ext cx="749808" cy="749808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1AD7FAC-AAF2-4619-8A63-DA265FE4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7" y="3000667"/>
            <a:ext cx="45720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EAA5FB-4EBC-40C0-BD2D-D74E094F0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7" y="2064705"/>
            <a:ext cx="457200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AD7812-AE0E-442B-A190-F7A9AD9FA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7" y="403863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6F8565-8003-4310-AA88-6ED8EB3A7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2" y="5055777"/>
            <a:ext cx="457200" cy="457200"/>
          </a:xfrm>
          <a:prstGeom prst="rect">
            <a:avLst/>
          </a:prstGeom>
        </p:spPr>
      </p:pic>
      <p:pic>
        <p:nvPicPr>
          <p:cNvPr id="24" name="Picture 2" descr="Key PNG images, free pictures with transparency background">
            <a:extLst>
              <a:ext uri="{FF2B5EF4-FFF2-40B4-BE49-F238E27FC236}">
                <a16:creationId xmlns:a16="http://schemas.microsoft.com/office/drawing/2014/main" id="{9D8E6C3D-21EA-475A-A434-0F71BD1D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039">
            <a:off x="10623391" y="435084"/>
            <a:ext cx="1260720" cy="12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86A49EA-EAFE-449E-AAB1-CD0E82F25038}"/>
              </a:ext>
            </a:extLst>
          </p:cNvPr>
          <p:cNvSpPr/>
          <p:nvPr/>
        </p:nvSpPr>
        <p:spPr>
          <a:xfrm rot="2914561">
            <a:off x="10909566" y="1076489"/>
            <a:ext cx="996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Open Sans Semibold" panose="020B0606030504020204"/>
              </a:rPr>
              <a:t>CONCEPT</a:t>
            </a:r>
            <a:endParaRPr lang="en-GB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6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3529779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Zones of Trust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864660"/>
            <a:ext cx="3537672" cy="42773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Not in control of system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Boundary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Low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Medium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High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Critical 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officeArt object">
            <a:extLst>
              <a:ext uri="{FF2B5EF4-FFF2-40B4-BE49-F238E27FC236}">
                <a16:creationId xmlns:a16="http://schemas.microsoft.com/office/drawing/2014/main" id="{768EE653-23B6-4306-BEB9-9D4D6305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33276" y="268301"/>
            <a:ext cx="7136977" cy="5773408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A74CD-6FF4-431F-A67C-6517E780FF17}"/>
              </a:ext>
            </a:extLst>
          </p:cNvPr>
          <p:cNvSpPr/>
          <p:nvPr/>
        </p:nvSpPr>
        <p:spPr>
          <a:xfrm>
            <a:off x="4529091" y="1003909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1B327-4FFA-41D6-8DEF-AA21C7ED6C82}"/>
              </a:ext>
            </a:extLst>
          </p:cNvPr>
          <p:cNvSpPr/>
          <p:nvPr/>
        </p:nvSpPr>
        <p:spPr>
          <a:xfrm>
            <a:off x="5656522" y="365125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FABBD7-1FCE-4306-A2E7-968807A2AE15}"/>
              </a:ext>
            </a:extLst>
          </p:cNvPr>
          <p:cNvSpPr/>
          <p:nvPr/>
        </p:nvSpPr>
        <p:spPr>
          <a:xfrm>
            <a:off x="7079547" y="353873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8123A-4669-485C-9E2C-3D8B9E1A71BD}"/>
              </a:ext>
            </a:extLst>
          </p:cNvPr>
          <p:cNvSpPr/>
          <p:nvPr/>
        </p:nvSpPr>
        <p:spPr>
          <a:xfrm>
            <a:off x="5665487" y="1931661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2843C-665C-4DD8-A882-56B0954ABE8F}"/>
              </a:ext>
            </a:extLst>
          </p:cNvPr>
          <p:cNvSpPr/>
          <p:nvPr/>
        </p:nvSpPr>
        <p:spPr>
          <a:xfrm>
            <a:off x="5665487" y="2953134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2B9CE-6539-4714-98E4-E39B41B6DFE3}"/>
              </a:ext>
            </a:extLst>
          </p:cNvPr>
          <p:cNvSpPr/>
          <p:nvPr/>
        </p:nvSpPr>
        <p:spPr>
          <a:xfrm>
            <a:off x="4500077" y="4073724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06A93A-DAB3-4DCC-9703-C080BC4EBDAC}"/>
              </a:ext>
            </a:extLst>
          </p:cNvPr>
          <p:cNvSpPr/>
          <p:nvPr/>
        </p:nvSpPr>
        <p:spPr>
          <a:xfrm>
            <a:off x="4547021" y="5265892"/>
            <a:ext cx="779930" cy="789033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D25897-168C-4A21-B07E-80114A3AD2B8}"/>
              </a:ext>
            </a:extLst>
          </p:cNvPr>
          <p:cNvSpPr/>
          <p:nvPr/>
        </p:nvSpPr>
        <p:spPr>
          <a:xfrm>
            <a:off x="5656522" y="4072719"/>
            <a:ext cx="779930" cy="789033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2F8D-1B2C-4FA6-9BD5-CF28A26095FA}"/>
              </a:ext>
            </a:extLst>
          </p:cNvPr>
          <p:cNvSpPr/>
          <p:nvPr/>
        </p:nvSpPr>
        <p:spPr>
          <a:xfrm>
            <a:off x="8399720" y="2933786"/>
            <a:ext cx="779930" cy="78903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E02D8-63A3-4530-BF03-6588E87363AD}"/>
              </a:ext>
            </a:extLst>
          </p:cNvPr>
          <p:cNvSpPr/>
          <p:nvPr/>
        </p:nvSpPr>
        <p:spPr>
          <a:xfrm>
            <a:off x="9083400" y="4948744"/>
            <a:ext cx="1000272" cy="30288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12A22-D06F-4BF5-811F-4EC367876475}"/>
              </a:ext>
            </a:extLst>
          </p:cNvPr>
          <p:cNvSpPr/>
          <p:nvPr/>
        </p:nvSpPr>
        <p:spPr>
          <a:xfrm>
            <a:off x="9578046" y="356160"/>
            <a:ext cx="909338" cy="59023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95204-24F4-4EF8-9CBB-9A323DABC78A}"/>
              </a:ext>
            </a:extLst>
          </p:cNvPr>
          <p:cNvSpPr/>
          <p:nvPr/>
        </p:nvSpPr>
        <p:spPr>
          <a:xfrm>
            <a:off x="3440466" y="1124921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EEA51-F940-4A46-890A-090D1B65139D}"/>
              </a:ext>
            </a:extLst>
          </p:cNvPr>
          <p:cNvSpPr/>
          <p:nvPr/>
        </p:nvSpPr>
        <p:spPr>
          <a:xfrm>
            <a:off x="3435052" y="4161635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FE4E3-5B21-4AAD-BD2D-CC606AD843B8}"/>
              </a:ext>
            </a:extLst>
          </p:cNvPr>
          <p:cNvSpPr/>
          <p:nvPr/>
        </p:nvSpPr>
        <p:spPr>
          <a:xfrm>
            <a:off x="3435404" y="5366242"/>
            <a:ext cx="751519" cy="590233"/>
          </a:xfrm>
          <a:prstGeom prst="rect">
            <a:avLst/>
          </a:prstGeom>
          <a:noFill/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2F6B8-51D8-4A81-977C-A772336FDDE4}"/>
              </a:ext>
            </a:extLst>
          </p:cNvPr>
          <p:cNvSpPr/>
          <p:nvPr/>
        </p:nvSpPr>
        <p:spPr>
          <a:xfrm>
            <a:off x="6860153" y="4939779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59C19-ED89-4DCD-9568-9236A98D858A}"/>
              </a:ext>
            </a:extLst>
          </p:cNvPr>
          <p:cNvSpPr/>
          <p:nvPr/>
        </p:nvSpPr>
        <p:spPr>
          <a:xfrm>
            <a:off x="6860153" y="2080038"/>
            <a:ext cx="1000272" cy="30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79F70-EE54-4FFC-9142-E6A14EF89139}"/>
              </a:ext>
            </a:extLst>
          </p:cNvPr>
          <p:cNvCxnSpPr/>
          <p:nvPr/>
        </p:nvCxnSpPr>
        <p:spPr>
          <a:xfrm>
            <a:off x="732091" y="2357943"/>
            <a:ext cx="1281953" cy="8965"/>
          </a:xfrm>
          <a:prstGeom prst="line">
            <a:avLst/>
          </a:prstGeom>
          <a:ln w="762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184102-A970-4709-89C9-00EFEA173862}"/>
              </a:ext>
            </a:extLst>
          </p:cNvPr>
          <p:cNvCxnSpPr/>
          <p:nvPr/>
        </p:nvCxnSpPr>
        <p:spPr>
          <a:xfrm>
            <a:off x="732091" y="3034180"/>
            <a:ext cx="1281953" cy="8965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12D2FD-DD94-4866-8070-B927506B8648}"/>
              </a:ext>
            </a:extLst>
          </p:cNvPr>
          <p:cNvCxnSpPr/>
          <p:nvPr/>
        </p:nvCxnSpPr>
        <p:spPr>
          <a:xfrm>
            <a:off x="732091" y="4431706"/>
            <a:ext cx="1281953" cy="8965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CCE0-9965-49FA-868B-163EE5F80A8D}"/>
              </a:ext>
            </a:extLst>
          </p:cNvPr>
          <p:cNvCxnSpPr/>
          <p:nvPr/>
        </p:nvCxnSpPr>
        <p:spPr>
          <a:xfrm>
            <a:off x="732091" y="5116908"/>
            <a:ext cx="1281953" cy="896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D7E32-0EDD-4EDD-BEC1-EB5FE87C4C78}"/>
              </a:ext>
            </a:extLst>
          </p:cNvPr>
          <p:cNvCxnSpPr/>
          <p:nvPr/>
        </p:nvCxnSpPr>
        <p:spPr>
          <a:xfrm>
            <a:off x="732090" y="5797627"/>
            <a:ext cx="1281953" cy="89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8287-C5C4-45E8-8B7B-814B0E060911}"/>
              </a:ext>
            </a:extLst>
          </p:cNvPr>
          <p:cNvCxnSpPr/>
          <p:nvPr/>
        </p:nvCxnSpPr>
        <p:spPr>
          <a:xfrm>
            <a:off x="732089" y="3696597"/>
            <a:ext cx="1281953" cy="896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Key PNG images, free pictures with transparency background">
            <a:extLst>
              <a:ext uri="{FF2B5EF4-FFF2-40B4-BE49-F238E27FC236}">
                <a16:creationId xmlns:a16="http://schemas.microsoft.com/office/drawing/2014/main" id="{2DE5868F-A7C1-4232-8D0B-B9A79CDF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039">
            <a:off x="10750767" y="144228"/>
            <a:ext cx="1260720" cy="12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C71AC63-6745-482B-8C0F-FEB79E010858}"/>
              </a:ext>
            </a:extLst>
          </p:cNvPr>
          <p:cNvSpPr/>
          <p:nvPr/>
        </p:nvSpPr>
        <p:spPr>
          <a:xfrm rot="2914561">
            <a:off x="11036942" y="785633"/>
            <a:ext cx="996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Open Sans Semibold" panose="020B0606030504020204"/>
              </a:rPr>
              <a:t>CONCEPT</a:t>
            </a:r>
            <a:endParaRPr lang="en-GB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8511E8-C576-4455-A18F-E0D9FBEC6779}"/>
              </a:ext>
            </a:extLst>
          </p:cNvPr>
          <p:cNvSpPr/>
          <p:nvPr/>
        </p:nvSpPr>
        <p:spPr>
          <a:xfrm>
            <a:off x="8625256" y="4059027"/>
            <a:ext cx="683199" cy="59023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1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2A80F-A2A5-CF41-A844-80A78CEF48A1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68E8A-444B-BB4A-B9EF-63AC73F688C5}"/>
              </a:ext>
            </a:extLst>
          </p:cNvPr>
          <p:cNvSpPr txBox="1"/>
          <p:nvPr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7</a:t>
            </a:fld>
            <a:endParaRPr lang="en-US" sz="1400" b="0" i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D9CB-2C5D-284E-B763-C82E16E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Prioritization methods for triaging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B2FFB1-9D3C-1B4E-BD4A-01A74F4CD7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2242118"/>
            <a:ext cx="8413421" cy="354507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Counting the number of STRIDE elements to discover higher chance of a weak Node/data store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Counting the STRIDE along a full data flow to prioritize the Nodes and Flows along the full data flow with the highest count</a:t>
            </a:r>
          </a:p>
        </p:txBody>
      </p:sp>
      <p:pic>
        <p:nvPicPr>
          <p:cNvPr id="13314" name="Picture 2" descr="Arrow Up Increase Icon - Icons by Canva">
            <a:extLst>
              <a:ext uri="{FF2B5EF4-FFF2-40B4-BE49-F238E27FC236}">
                <a16:creationId xmlns:a16="http://schemas.microsoft.com/office/drawing/2014/main" id="{97C11C8A-2F9F-48C4-AAA5-54297732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15" y="3828702"/>
            <a:ext cx="2275200" cy="22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ey PNG images, free pictures with transparency background">
            <a:extLst>
              <a:ext uri="{FF2B5EF4-FFF2-40B4-BE49-F238E27FC236}">
                <a16:creationId xmlns:a16="http://schemas.microsoft.com/office/drawing/2014/main" id="{3AFA54D1-A223-4CFF-8AB2-E9534BA7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039">
            <a:off x="10623391" y="435084"/>
            <a:ext cx="1260720" cy="12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09A5C8-FA88-4903-86AA-B4482C3C4964}"/>
              </a:ext>
            </a:extLst>
          </p:cNvPr>
          <p:cNvSpPr/>
          <p:nvPr/>
        </p:nvSpPr>
        <p:spPr>
          <a:xfrm rot="2914561">
            <a:off x="10909566" y="1076489"/>
            <a:ext cx="996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Open Sans Semibold" panose="020B0606030504020204"/>
              </a:rPr>
              <a:t>CONCEPT</a:t>
            </a:r>
            <a:endParaRPr lang="en-GB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2" descr="Flow diagram, plan, scheme, workflow icon">
            <a:extLst>
              <a:ext uri="{FF2B5EF4-FFF2-40B4-BE49-F238E27FC236}">
                <a16:creationId xmlns:a16="http://schemas.microsoft.com/office/drawing/2014/main" id="{B6C70AB1-65BC-487A-B72F-F9610E074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83" y="2829695"/>
            <a:ext cx="2275200" cy="2275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3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97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elevation-of-privilege threats can be discovered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21" y="2252456"/>
            <a:ext cx="9260744" cy="1325563"/>
          </a:xfrm>
        </p:spPr>
        <p:txBody>
          <a:bodyPr>
            <a:noAutofit/>
          </a:bodyPr>
          <a:lstStyle/>
          <a:p>
            <a:r>
              <a:rPr lang="en-GB" sz="3600" i="1" dirty="0"/>
              <a:t>The attack-kill-chain and Zones-Of-Trust</a:t>
            </a:r>
            <a:endParaRPr lang="en-US" sz="3600" dirty="0">
              <a:solidFill>
                <a:srgbClr val="009A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6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9D2AA-347B-494B-B707-5B6912ECE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DD2BC-D1F9-4B99-8762-0BC89B49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241" y="1192560"/>
            <a:ext cx="3828620" cy="36823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F023D2-8BFD-4879-97F7-8285260D32C3}"/>
              </a:ext>
            </a:extLst>
          </p:cNvPr>
          <p:cNvSpPr/>
          <p:nvPr/>
        </p:nvSpPr>
        <p:spPr>
          <a:xfrm>
            <a:off x="8122055" y="3533081"/>
            <a:ext cx="3291892" cy="507757"/>
          </a:xfrm>
          <a:prstGeom prst="rect">
            <a:avLst/>
          </a:prstGeom>
          <a:noFill/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528A3F3A-D91B-4518-B52C-014316EE3A7A}"/>
              </a:ext>
            </a:extLst>
          </p:cNvPr>
          <p:cNvSpPr txBox="1">
            <a:spLocks/>
          </p:cNvSpPr>
          <p:nvPr/>
        </p:nvSpPr>
        <p:spPr>
          <a:xfrm>
            <a:off x="37474" y="1050354"/>
            <a:ext cx="6985417" cy="43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Step 1 - Gather information on the target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Step 2 - Discover layout inside zone of trust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Step 3 - Find weak point for entry into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Step 4 - Exploit weak point to gain entry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Step 5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Assume a more dangerous permission set via system weakness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Lateral movement in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Step 6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(Passive) collect data in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Open Sans" panose="020B0606030504020204"/>
              </a:rPr>
              <a:t>(Active) Take control of more of target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Open Sans" panose="020B0606030504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Open Sans" panose="020B0606030504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Open Sans" panose="020B0606030504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993C9-3D9E-14C7-43AE-27B585B31C4C}"/>
              </a:ext>
            </a:extLst>
          </p:cNvPr>
          <p:cNvSpPr txBox="1"/>
          <p:nvPr/>
        </p:nvSpPr>
        <p:spPr>
          <a:xfrm>
            <a:off x="510386" y="378222"/>
            <a:ext cx="1102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Elevation Of Privilege threats are the most dangerous in the </a:t>
            </a:r>
            <a:r>
              <a:rPr lang="en-US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killchain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834878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6548</TotalTime>
  <Words>1374</Words>
  <Application>Microsoft Office PowerPoint</Application>
  <PresentationFormat>Widescreen</PresentationFormat>
  <Paragraphs>486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Open Sans</vt:lpstr>
      <vt:lpstr>Open Sans Semibold</vt:lpstr>
      <vt:lpstr>Roboto Slab</vt:lpstr>
      <vt:lpstr>InfoSec Institute</vt:lpstr>
      <vt:lpstr>Rapid Threat Model Prototyping  (RTMP)</vt:lpstr>
      <vt:lpstr>Key concepts and goal of RTMP</vt:lpstr>
      <vt:lpstr>PowerPoint Presentation</vt:lpstr>
      <vt:lpstr>Goals in Threat Model process</vt:lpstr>
      <vt:lpstr>Threat Model prototyping</vt:lpstr>
      <vt:lpstr>Zones of Trust</vt:lpstr>
      <vt:lpstr>Prioritization methods for triaging</vt:lpstr>
      <vt:lpstr>The attack-kill-chain and Zones-Of-Trust</vt:lpstr>
      <vt:lpstr>PowerPoint Presentation</vt:lpstr>
      <vt:lpstr>Look for Zone changes to find Elevation Of Privilege</vt:lpstr>
      <vt:lpstr>Doing a Threat Model using RTMP</vt:lpstr>
      <vt:lpstr>Identify Nodes</vt:lpstr>
      <vt:lpstr>Identify Flows</vt:lpstr>
      <vt:lpstr>Number the Zones of Trust by criticality</vt:lpstr>
      <vt:lpstr>Zone Rule</vt:lpstr>
      <vt:lpstr>Boundary Zones</vt:lpstr>
      <vt:lpstr>Low Zone</vt:lpstr>
      <vt:lpstr>Medium Zone</vt:lpstr>
      <vt:lpstr>High Zone</vt:lpstr>
      <vt:lpstr>Critical Zone</vt:lpstr>
      <vt:lpstr>RTMP Zone Rules using STRIDE</vt:lpstr>
      <vt:lpstr>Apply STRIDE by Zone math</vt:lpstr>
      <vt:lpstr>Apply STRIDE by Zone math</vt:lpstr>
      <vt:lpstr>Apply STRIDE by Zone math</vt:lpstr>
      <vt:lpstr>Apply STRIDE by Zone math</vt:lpstr>
      <vt:lpstr>Apply STRIDE by Zone math</vt:lpstr>
      <vt:lpstr>Apply STRIDE by Zone math</vt:lpstr>
      <vt:lpstr>Analyze Threats to get to the Mitigations now</vt:lpstr>
      <vt:lpstr>Mitigation mapping</vt:lpstr>
      <vt:lpstr>A07:2021-Identification and Authentication Failures   Mitigation Tactics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Geoff Hill</cp:lastModifiedBy>
  <cp:revision>164</cp:revision>
  <dcterms:created xsi:type="dcterms:W3CDTF">2019-02-27T16:42:59Z</dcterms:created>
  <dcterms:modified xsi:type="dcterms:W3CDTF">2022-10-20T13:43:16Z</dcterms:modified>
</cp:coreProperties>
</file>