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79" r:id="rId5"/>
    <p:sldId id="289" r:id="rId6"/>
    <p:sldId id="285" r:id="rId7"/>
    <p:sldId id="283" r:id="rId8"/>
    <p:sldId id="287" r:id="rId9"/>
    <p:sldId id="290" r:id="rId10"/>
    <p:sldId id="282" r:id="rId11"/>
    <p:sldId id="284" r:id="rId12"/>
    <p:sldId id="291" r:id="rId13"/>
    <p:sldId id="273" r:id="rId14"/>
    <p:sldId id="272" r:id="rId15"/>
    <p:sldId id="288" r:id="rId16"/>
    <p:sldId id="280" r:id="rId17"/>
    <p:sldId id="281" r:id="rId18"/>
    <p:sldId id="269" r:id="rId19"/>
    <p:sldId id="270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5" autoAdjust="0"/>
    <p:restoredTop sz="94660"/>
  </p:normalViewPr>
  <p:slideViewPr>
    <p:cSldViewPr>
      <p:cViewPr>
        <p:scale>
          <a:sx n="70" d="100"/>
          <a:sy n="70" d="100"/>
        </p:scale>
        <p:origin x="-1248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E29540-4929-4B0F-AFE8-F0B3822DD23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D5194AB9-5116-40D5-B5DF-3F303485FBFB}">
      <dgm:prSet phldrT="[Text]" custT="1"/>
      <dgm:spPr/>
      <dgm:t>
        <a:bodyPr/>
        <a:lstStyle/>
        <a:p>
          <a:r>
            <a:rPr lang="en-PH" sz="3200" dirty="0" smtClean="0"/>
            <a:t>Exercise &amp; Fitness</a:t>
          </a:r>
          <a:endParaRPr lang="en-PH" sz="3200" dirty="0"/>
        </a:p>
      </dgm:t>
    </dgm:pt>
    <dgm:pt modelId="{7AF63DBC-7F61-4155-9A36-CF2651297B5F}" type="parTrans" cxnId="{94C0E374-A171-4A70-83C5-5DCC653739CA}">
      <dgm:prSet/>
      <dgm:spPr/>
      <dgm:t>
        <a:bodyPr/>
        <a:lstStyle/>
        <a:p>
          <a:endParaRPr lang="en-PH"/>
        </a:p>
      </dgm:t>
    </dgm:pt>
    <dgm:pt modelId="{FEF9C34B-D48C-4587-A44E-48033C37C891}" type="sibTrans" cxnId="{94C0E374-A171-4A70-83C5-5DCC653739CA}">
      <dgm:prSet/>
      <dgm:spPr/>
      <dgm:t>
        <a:bodyPr/>
        <a:lstStyle/>
        <a:p>
          <a:endParaRPr lang="en-PH"/>
        </a:p>
      </dgm:t>
    </dgm:pt>
    <dgm:pt modelId="{96C241C5-9722-45AF-9147-67CDD3122521}">
      <dgm:prSet phldrT="[Text]" custT="1"/>
      <dgm:spPr/>
      <dgm:t>
        <a:bodyPr/>
        <a:lstStyle/>
        <a:p>
          <a:r>
            <a:rPr lang="en-PH" sz="3200" dirty="0" smtClean="0"/>
            <a:t>Food &amp; Nutrition</a:t>
          </a:r>
          <a:endParaRPr lang="en-PH" sz="3200" dirty="0"/>
        </a:p>
      </dgm:t>
    </dgm:pt>
    <dgm:pt modelId="{15C9F438-6641-4A5A-AED6-F29D28FADFB0}" type="parTrans" cxnId="{CBC3C7AC-540A-4FD9-BFE2-835A2E988D5B}">
      <dgm:prSet/>
      <dgm:spPr/>
      <dgm:t>
        <a:bodyPr/>
        <a:lstStyle/>
        <a:p>
          <a:endParaRPr lang="en-PH"/>
        </a:p>
      </dgm:t>
    </dgm:pt>
    <dgm:pt modelId="{37321869-B004-44BB-88BD-EF5031995864}" type="sibTrans" cxnId="{CBC3C7AC-540A-4FD9-BFE2-835A2E988D5B}">
      <dgm:prSet/>
      <dgm:spPr/>
      <dgm:t>
        <a:bodyPr/>
        <a:lstStyle/>
        <a:p>
          <a:endParaRPr lang="en-PH"/>
        </a:p>
      </dgm:t>
    </dgm:pt>
    <dgm:pt modelId="{FD01739C-9CC6-49F0-8C3E-F13EBFC05814}">
      <dgm:prSet phldrT="[Text]" custT="1"/>
      <dgm:spPr/>
      <dgm:t>
        <a:bodyPr/>
        <a:lstStyle/>
        <a:p>
          <a:r>
            <a:rPr lang="en-PH" sz="3200" dirty="0" smtClean="0"/>
            <a:t>Social Activities</a:t>
          </a:r>
          <a:endParaRPr lang="en-PH" sz="3200" dirty="0"/>
        </a:p>
      </dgm:t>
    </dgm:pt>
    <dgm:pt modelId="{2F2FF855-E5AD-412C-9E33-D57EF9E309E3}" type="parTrans" cxnId="{D99D4C2D-8148-4776-BBB7-8385675024CB}">
      <dgm:prSet/>
      <dgm:spPr/>
      <dgm:t>
        <a:bodyPr/>
        <a:lstStyle/>
        <a:p>
          <a:endParaRPr lang="en-PH"/>
        </a:p>
      </dgm:t>
    </dgm:pt>
    <dgm:pt modelId="{4E02AF5B-A835-46F8-9E39-3841F4AD9F5D}" type="sibTrans" cxnId="{D99D4C2D-8148-4776-BBB7-8385675024CB}">
      <dgm:prSet/>
      <dgm:spPr/>
      <dgm:t>
        <a:bodyPr/>
        <a:lstStyle/>
        <a:p>
          <a:endParaRPr lang="en-PH"/>
        </a:p>
      </dgm:t>
    </dgm:pt>
    <dgm:pt modelId="{42B80D13-B95F-4729-ACA6-18A285CB70AE}" type="pres">
      <dgm:prSet presAssocID="{32E29540-4929-4B0F-AFE8-F0B3822DD23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PH"/>
        </a:p>
      </dgm:t>
    </dgm:pt>
    <dgm:pt modelId="{D6CEA011-D3B1-44D7-8870-AB3D52D734B6}" type="pres">
      <dgm:prSet presAssocID="{D5194AB9-5116-40D5-B5DF-3F303485FBFB}" presName="dummy" presStyleCnt="0"/>
      <dgm:spPr/>
    </dgm:pt>
    <dgm:pt modelId="{2230A14A-43F4-463A-920C-5A0F784590C6}" type="pres">
      <dgm:prSet presAssocID="{D5194AB9-5116-40D5-B5DF-3F303485FBFB}" presName="node" presStyleLbl="revTx" presStyleIdx="0" presStyleCnt="3" custRadScaleRad="116648" custRadScaleInc="28745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A6FB2A93-5D15-4E48-AB49-2FF25DBF7B03}" type="pres">
      <dgm:prSet presAssocID="{FEF9C34B-D48C-4587-A44E-48033C37C891}" presName="sibTrans" presStyleLbl="node1" presStyleIdx="0" presStyleCnt="3" custLinFactNeighborX="7257"/>
      <dgm:spPr/>
      <dgm:t>
        <a:bodyPr/>
        <a:lstStyle/>
        <a:p>
          <a:endParaRPr lang="en-PH"/>
        </a:p>
      </dgm:t>
    </dgm:pt>
    <dgm:pt modelId="{6D0FEED7-27B8-46EC-9954-023E7B836253}" type="pres">
      <dgm:prSet presAssocID="{96C241C5-9722-45AF-9147-67CDD3122521}" presName="dummy" presStyleCnt="0"/>
      <dgm:spPr/>
    </dgm:pt>
    <dgm:pt modelId="{AA3A9672-511E-4742-B81E-358991165842}" type="pres">
      <dgm:prSet presAssocID="{96C241C5-9722-45AF-9147-67CDD3122521}" presName="node" presStyleLbl="revTx" presStyleIdx="1" presStyleCnt="3" custRadScaleRad="100015" custRadScaleInc="-2453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54C342B3-4AE3-4B74-B49A-7D81C9278FFD}" type="pres">
      <dgm:prSet presAssocID="{37321869-B004-44BB-88BD-EF5031995864}" presName="sibTrans" presStyleLbl="node1" presStyleIdx="1" presStyleCnt="3" custLinFactNeighborX="4148" custLinFactNeighborY="-1544"/>
      <dgm:spPr/>
      <dgm:t>
        <a:bodyPr/>
        <a:lstStyle/>
        <a:p>
          <a:endParaRPr lang="en-PH"/>
        </a:p>
      </dgm:t>
    </dgm:pt>
    <dgm:pt modelId="{55C5CDA7-3282-495A-9F38-06DB7CF1FAC6}" type="pres">
      <dgm:prSet presAssocID="{FD01739C-9CC6-49F0-8C3E-F13EBFC05814}" presName="dummy" presStyleCnt="0"/>
      <dgm:spPr/>
    </dgm:pt>
    <dgm:pt modelId="{B6420415-C8BD-45DE-8019-D8679CB1CA58}" type="pres">
      <dgm:prSet presAssocID="{FD01739C-9CC6-49F0-8C3E-F13EBFC05814}" presName="node" presStyleLbl="revTx" presStyleIdx="2" presStyleCnt="3" custRadScaleRad="106502" custRadScaleInc="-13126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28E02648-0E9C-4C1B-BC86-BF5122F1DA77}" type="pres">
      <dgm:prSet presAssocID="{4E02AF5B-A835-46F8-9E39-3841F4AD9F5D}" presName="sibTrans" presStyleLbl="node1" presStyleIdx="2" presStyleCnt="3" custLinFactNeighborX="4148"/>
      <dgm:spPr/>
      <dgm:t>
        <a:bodyPr/>
        <a:lstStyle/>
        <a:p>
          <a:endParaRPr lang="en-PH"/>
        </a:p>
      </dgm:t>
    </dgm:pt>
  </dgm:ptLst>
  <dgm:cxnLst>
    <dgm:cxn modelId="{CBC3C7AC-540A-4FD9-BFE2-835A2E988D5B}" srcId="{32E29540-4929-4B0F-AFE8-F0B3822DD230}" destId="{96C241C5-9722-45AF-9147-67CDD3122521}" srcOrd="1" destOrd="0" parTransId="{15C9F438-6641-4A5A-AED6-F29D28FADFB0}" sibTransId="{37321869-B004-44BB-88BD-EF5031995864}"/>
    <dgm:cxn modelId="{1C1B2E81-8575-4FBE-9DAD-EE62489393AC}" type="presOf" srcId="{32E29540-4929-4B0F-AFE8-F0B3822DD230}" destId="{42B80D13-B95F-4729-ACA6-18A285CB70AE}" srcOrd="0" destOrd="0" presId="urn:microsoft.com/office/officeart/2005/8/layout/cycle1"/>
    <dgm:cxn modelId="{C9C9D31E-301D-40F7-AF7D-3F178B86B28F}" type="presOf" srcId="{37321869-B004-44BB-88BD-EF5031995864}" destId="{54C342B3-4AE3-4B74-B49A-7D81C9278FFD}" srcOrd="0" destOrd="0" presId="urn:microsoft.com/office/officeart/2005/8/layout/cycle1"/>
    <dgm:cxn modelId="{94C0E374-A171-4A70-83C5-5DCC653739CA}" srcId="{32E29540-4929-4B0F-AFE8-F0B3822DD230}" destId="{D5194AB9-5116-40D5-B5DF-3F303485FBFB}" srcOrd="0" destOrd="0" parTransId="{7AF63DBC-7F61-4155-9A36-CF2651297B5F}" sibTransId="{FEF9C34B-D48C-4587-A44E-48033C37C891}"/>
    <dgm:cxn modelId="{47A6F9A5-7678-4796-9437-0666F52AC218}" type="presOf" srcId="{FEF9C34B-D48C-4587-A44E-48033C37C891}" destId="{A6FB2A93-5D15-4E48-AB49-2FF25DBF7B03}" srcOrd="0" destOrd="0" presId="urn:microsoft.com/office/officeart/2005/8/layout/cycle1"/>
    <dgm:cxn modelId="{AF413CA6-4082-4347-BD04-DB7F991A010C}" type="presOf" srcId="{FD01739C-9CC6-49F0-8C3E-F13EBFC05814}" destId="{B6420415-C8BD-45DE-8019-D8679CB1CA58}" srcOrd="0" destOrd="0" presId="urn:microsoft.com/office/officeart/2005/8/layout/cycle1"/>
    <dgm:cxn modelId="{ED7362F0-C48D-46FA-9787-A35BFC096D51}" type="presOf" srcId="{4E02AF5B-A835-46F8-9E39-3841F4AD9F5D}" destId="{28E02648-0E9C-4C1B-BC86-BF5122F1DA77}" srcOrd="0" destOrd="0" presId="urn:microsoft.com/office/officeart/2005/8/layout/cycle1"/>
    <dgm:cxn modelId="{D99D4C2D-8148-4776-BBB7-8385675024CB}" srcId="{32E29540-4929-4B0F-AFE8-F0B3822DD230}" destId="{FD01739C-9CC6-49F0-8C3E-F13EBFC05814}" srcOrd="2" destOrd="0" parTransId="{2F2FF855-E5AD-412C-9E33-D57EF9E309E3}" sibTransId="{4E02AF5B-A835-46F8-9E39-3841F4AD9F5D}"/>
    <dgm:cxn modelId="{1E5589D2-580A-418B-A749-026284855089}" type="presOf" srcId="{96C241C5-9722-45AF-9147-67CDD3122521}" destId="{AA3A9672-511E-4742-B81E-358991165842}" srcOrd="0" destOrd="0" presId="urn:microsoft.com/office/officeart/2005/8/layout/cycle1"/>
    <dgm:cxn modelId="{A818B9EF-F52E-4E90-98A5-412026EEEABB}" type="presOf" srcId="{D5194AB9-5116-40D5-B5DF-3F303485FBFB}" destId="{2230A14A-43F4-463A-920C-5A0F784590C6}" srcOrd="0" destOrd="0" presId="urn:microsoft.com/office/officeart/2005/8/layout/cycle1"/>
    <dgm:cxn modelId="{A4E457B2-A8E8-4BAF-86BF-FE95BD155DEC}" type="presParOf" srcId="{42B80D13-B95F-4729-ACA6-18A285CB70AE}" destId="{D6CEA011-D3B1-44D7-8870-AB3D52D734B6}" srcOrd="0" destOrd="0" presId="urn:microsoft.com/office/officeart/2005/8/layout/cycle1"/>
    <dgm:cxn modelId="{61682D9F-B980-452E-8B7F-5C5CD31F2AD3}" type="presParOf" srcId="{42B80D13-B95F-4729-ACA6-18A285CB70AE}" destId="{2230A14A-43F4-463A-920C-5A0F784590C6}" srcOrd="1" destOrd="0" presId="urn:microsoft.com/office/officeart/2005/8/layout/cycle1"/>
    <dgm:cxn modelId="{F037393D-BA06-4A80-93E0-7AD606A7DED3}" type="presParOf" srcId="{42B80D13-B95F-4729-ACA6-18A285CB70AE}" destId="{A6FB2A93-5D15-4E48-AB49-2FF25DBF7B03}" srcOrd="2" destOrd="0" presId="urn:microsoft.com/office/officeart/2005/8/layout/cycle1"/>
    <dgm:cxn modelId="{1305A741-64F5-4F78-9A38-47E8056FA9F3}" type="presParOf" srcId="{42B80D13-B95F-4729-ACA6-18A285CB70AE}" destId="{6D0FEED7-27B8-46EC-9954-023E7B836253}" srcOrd="3" destOrd="0" presId="urn:microsoft.com/office/officeart/2005/8/layout/cycle1"/>
    <dgm:cxn modelId="{CDC0B505-787D-4159-9FCD-FE616700F1C7}" type="presParOf" srcId="{42B80D13-B95F-4729-ACA6-18A285CB70AE}" destId="{AA3A9672-511E-4742-B81E-358991165842}" srcOrd="4" destOrd="0" presId="urn:microsoft.com/office/officeart/2005/8/layout/cycle1"/>
    <dgm:cxn modelId="{47196D28-1935-479A-BF8A-2BE5BFDC2FEB}" type="presParOf" srcId="{42B80D13-B95F-4729-ACA6-18A285CB70AE}" destId="{54C342B3-4AE3-4B74-B49A-7D81C9278FFD}" srcOrd="5" destOrd="0" presId="urn:microsoft.com/office/officeart/2005/8/layout/cycle1"/>
    <dgm:cxn modelId="{D0D3BDBA-BE38-418B-919C-E01FA5B3E28C}" type="presParOf" srcId="{42B80D13-B95F-4729-ACA6-18A285CB70AE}" destId="{55C5CDA7-3282-495A-9F38-06DB7CF1FAC6}" srcOrd="6" destOrd="0" presId="urn:microsoft.com/office/officeart/2005/8/layout/cycle1"/>
    <dgm:cxn modelId="{277F4C24-7AC3-49FA-B65D-B4232FA465F4}" type="presParOf" srcId="{42B80D13-B95F-4729-ACA6-18A285CB70AE}" destId="{B6420415-C8BD-45DE-8019-D8679CB1CA58}" srcOrd="7" destOrd="0" presId="urn:microsoft.com/office/officeart/2005/8/layout/cycle1"/>
    <dgm:cxn modelId="{078FCBA4-A3EA-40C4-BE2D-D023533BF955}" type="presParOf" srcId="{42B80D13-B95F-4729-ACA6-18A285CB70AE}" destId="{28E02648-0E9C-4C1B-BC86-BF5122F1DA7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0A14A-43F4-463A-920C-5A0F784590C6}">
      <dsp:nvSpPr>
        <dsp:cNvPr id="0" name=""/>
        <dsp:cNvSpPr/>
      </dsp:nvSpPr>
      <dsp:spPr>
        <a:xfrm>
          <a:off x="4591698" y="631240"/>
          <a:ext cx="1961032" cy="1961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3200" kern="1200" dirty="0" smtClean="0"/>
            <a:t>Exercise &amp; Fitness</a:t>
          </a:r>
          <a:endParaRPr lang="en-PH" sz="3200" kern="1200" dirty="0"/>
        </a:p>
      </dsp:txBody>
      <dsp:txXfrm>
        <a:off x="4591698" y="631240"/>
        <a:ext cx="1961032" cy="1961032"/>
      </dsp:txXfrm>
    </dsp:sp>
    <dsp:sp modelId="{A6FB2A93-5D15-4E48-AB49-2FF25DBF7B03}">
      <dsp:nvSpPr>
        <dsp:cNvPr id="0" name=""/>
        <dsp:cNvSpPr/>
      </dsp:nvSpPr>
      <dsp:spPr>
        <a:xfrm>
          <a:off x="1841543" y="-174337"/>
          <a:ext cx="4632590" cy="4632590"/>
        </a:xfrm>
        <a:prstGeom prst="circularArrow">
          <a:avLst>
            <a:gd name="adj1" fmla="val 8255"/>
            <a:gd name="adj2" fmla="val 576640"/>
            <a:gd name="adj3" fmla="val 3605793"/>
            <a:gd name="adj4" fmla="val 821706"/>
            <a:gd name="adj5" fmla="val 963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A9672-511E-4742-B81E-358991165842}">
      <dsp:nvSpPr>
        <dsp:cNvPr id="0" name=""/>
        <dsp:cNvSpPr/>
      </dsp:nvSpPr>
      <dsp:spPr>
        <a:xfrm>
          <a:off x="2520275" y="3237343"/>
          <a:ext cx="1961032" cy="1961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3200" kern="1200" dirty="0" smtClean="0"/>
            <a:t>Food &amp; Nutrition</a:t>
          </a:r>
          <a:endParaRPr lang="en-PH" sz="3200" kern="1200" dirty="0"/>
        </a:p>
      </dsp:txBody>
      <dsp:txXfrm>
        <a:off x="2520275" y="3237343"/>
        <a:ext cx="1961032" cy="1961032"/>
      </dsp:txXfrm>
    </dsp:sp>
    <dsp:sp modelId="{54C342B3-4AE3-4B74-B49A-7D81C9278FFD}">
      <dsp:nvSpPr>
        <dsp:cNvPr id="0" name=""/>
        <dsp:cNvSpPr/>
      </dsp:nvSpPr>
      <dsp:spPr>
        <a:xfrm>
          <a:off x="1214172" y="-139821"/>
          <a:ext cx="4632590" cy="4632590"/>
        </a:xfrm>
        <a:prstGeom prst="circularArrow">
          <a:avLst>
            <a:gd name="adj1" fmla="val 8255"/>
            <a:gd name="adj2" fmla="val 576640"/>
            <a:gd name="adj3" fmla="val 9860706"/>
            <a:gd name="adj4" fmla="val 6928374"/>
            <a:gd name="adj5" fmla="val 963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20415-C8BD-45DE-8019-D8679CB1CA58}">
      <dsp:nvSpPr>
        <dsp:cNvPr id="0" name=""/>
        <dsp:cNvSpPr/>
      </dsp:nvSpPr>
      <dsp:spPr>
        <a:xfrm>
          <a:off x="648071" y="487245"/>
          <a:ext cx="1961032" cy="1961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3200" kern="1200" dirty="0" smtClean="0"/>
            <a:t>Social Activities</a:t>
          </a:r>
          <a:endParaRPr lang="en-PH" sz="3200" kern="1200" dirty="0"/>
        </a:p>
      </dsp:txBody>
      <dsp:txXfrm>
        <a:off x="648071" y="487245"/>
        <a:ext cx="1961032" cy="1961032"/>
      </dsp:txXfrm>
    </dsp:sp>
    <dsp:sp modelId="{28E02648-0E9C-4C1B-BC86-BF5122F1DA77}">
      <dsp:nvSpPr>
        <dsp:cNvPr id="0" name=""/>
        <dsp:cNvSpPr/>
      </dsp:nvSpPr>
      <dsp:spPr>
        <a:xfrm>
          <a:off x="1536629" y="-252588"/>
          <a:ext cx="4632590" cy="4632590"/>
        </a:xfrm>
        <a:prstGeom prst="circularArrow">
          <a:avLst>
            <a:gd name="adj1" fmla="val 8255"/>
            <a:gd name="adj2" fmla="val 576640"/>
            <a:gd name="adj3" fmla="val 18091647"/>
            <a:gd name="adj4" fmla="val 14158737"/>
            <a:gd name="adj5" fmla="val 963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61A6-28F3-4AEE-9F01-B35D676A6777}" type="datetimeFigureOut">
              <a:rPr lang="en-PH" smtClean="0"/>
              <a:t>13/11/2022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D9F8-559F-400F-A0FE-89410E8294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857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61A6-28F3-4AEE-9F01-B35D676A6777}" type="datetimeFigureOut">
              <a:rPr lang="en-PH" smtClean="0"/>
              <a:t>13/11/2022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D9F8-559F-400F-A0FE-89410E8294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586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61A6-28F3-4AEE-9F01-B35D676A6777}" type="datetimeFigureOut">
              <a:rPr lang="en-PH" smtClean="0"/>
              <a:t>13/11/2022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D9F8-559F-400F-A0FE-89410E8294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743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61A6-28F3-4AEE-9F01-B35D676A6777}" type="datetimeFigureOut">
              <a:rPr lang="en-PH" smtClean="0"/>
              <a:t>13/11/2022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D9F8-559F-400F-A0FE-89410E8294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351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61A6-28F3-4AEE-9F01-B35D676A6777}" type="datetimeFigureOut">
              <a:rPr lang="en-PH" smtClean="0"/>
              <a:t>13/11/2022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D9F8-559F-400F-A0FE-89410E8294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233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61A6-28F3-4AEE-9F01-B35D676A6777}" type="datetimeFigureOut">
              <a:rPr lang="en-PH" smtClean="0"/>
              <a:t>13/11/2022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D9F8-559F-400F-A0FE-89410E8294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381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61A6-28F3-4AEE-9F01-B35D676A6777}" type="datetimeFigureOut">
              <a:rPr lang="en-PH" smtClean="0"/>
              <a:t>13/11/2022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D9F8-559F-400F-A0FE-89410E8294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661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61A6-28F3-4AEE-9F01-B35D676A6777}" type="datetimeFigureOut">
              <a:rPr lang="en-PH" smtClean="0"/>
              <a:t>13/11/2022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D9F8-559F-400F-A0FE-89410E8294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171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61A6-28F3-4AEE-9F01-B35D676A6777}" type="datetimeFigureOut">
              <a:rPr lang="en-PH" smtClean="0"/>
              <a:t>13/11/2022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D9F8-559F-400F-A0FE-89410E8294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926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61A6-28F3-4AEE-9F01-B35D676A6777}" type="datetimeFigureOut">
              <a:rPr lang="en-PH" smtClean="0"/>
              <a:t>13/11/2022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D9F8-559F-400F-A0FE-89410E8294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52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61A6-28F3-4AEE-9F01-B35D676A6777}" type="datetimeFigureOut">
              <a:rPr lang="en-PH" smtClean="0"/>
              <a:t>13/11/2022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D9F8-559F-400F-A0FE-89410E8294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941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461A6-28F3-4AEE-9F01-B35D676A6777}" type="datetimeFigureOut">
              <a:rPr lang="en-PH" smtClean="0"/>
              <a:t>13/11/2022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7D9F8-559F-400F-A0FE-89410E8294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645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onenews.ph/articles/probe-sought-on-youth-s-sedentary-lifesty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onenews.ph/articles/probe-sought-on-youth-s-sedentary-lifesty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info.inquirer.net/1193821/who-ph-youths-2nd-most-inactive-next-to-s-koreans" TargetMode="External"/><Relationship Id="rId2" Type="http://schemas.openxmlformats.org/officeDocument/2006/relationships/hyperlink" Target="https://www.rappler.com/brandrap/health-beauty-and-wellness/less-exercise-filipinos-covid-19-pandemic-anlene-surve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6324"/>
            <a:ext cx="9144000" cy="598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en-PH" sz="8400" b="1" dirty="0" err="1" smtClean="0">
                <a:latin typeface="Roboto" pitchFamily="2" charset="0"/>
                <a:ea typeface="Roboto" pitchFamily="2" charset="0"/>
              </a:rPr>
              <a:t>GetF</a:t>
            </a:r>
            <a:r>
              <a:rPr lang="en-PH" sz="8400" b="1" dirty="0" err="1" smtClean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i</a:t>
            </a:r>
            <a:r>
              <a:rPr lang="en-PH" sz="8400" b="1" dirty="0" err="1" smtClean="0">
                <a:latin typeface="Roboto" pitchFamily="2" charset="0"/>
                <a:ea typeface="Roboto" pitchFamily="2" charset="0"/>
              </a:rPr>
              <a:t>t</a:t>
            </a:r>
            <a:endParaRPr lang="en-PH" sz="8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66725" y="2276872"/>
            <a:ext cx="32004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PH" sz="4800" dirty="0">
                <a:solidFill>
                  <a:schemeClr val="tx1"/>
                </a:solidFill>
                <a:latin typeface="Blessed Friday" pitchFamily="50" charset="0"/>
              </a:rPr>
              <a:t>b</a:t>
            </a:r>
            <a:r>
              <a:rPr lang="en-PH" sz="4800" dirty="0" smtClean="0">
                <a:solidFill>
                  <a:schemeClr val="tx1"/>
                </a:solidFill>
                <a:latin typeface="Blessed Friday" pitchFamily="50" charset="0"/>
              </a:rPr>
              <a:t>y Team Life</a:t>
            </a:r>
            <a:endParaRPr lang="en-PH" sz="4800" dirty="0">
              <a:solidFill>
                <a:schemeClr val="tx1"/>
              </a:solidFill>
              <a:latin typeface="Blessed Frid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1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sz="4800" b="1" dirty="0" err="1" smtClean="0">
                <a:latin typeface="Roboto" pitchFamily="2" charset="0"/>
                <a:ea typeface="Roboto" pitchFamily="2" charset="0"/>
              </a:rPr>
              <a:t>GetF</a:t>
            </a:r>
            <a:r>
              <a:rPr lang="en-PH" sz="4800" b="1" dirty="0" err="1" smtClean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i</a:t>
            </a:r>
            <a:r>
              <a:rPr lang="en-PH" sz="4800" b="1" dirty="0" err="1" smtClean="0">
                <a:latin typeface="Roboto" pitchFamily="2" charset="0"/>
                <a:ea typeface="Roboto" pitchFamily="2" charset="0"/>
              </a:rPr>
              <a:t>t</a:t>
            </a:r>
            <a:r>
              <a:rPr lang="en-PH" sz="4800" b="1" dirty="0" smtClean="0">
                <a:latin typeface="Roboto" pitchFamily="2" charset="0"/>
                <a:ea typeface="Roboto" pitchFamily="2" charset="0"/>
              </a:rPr>
              <a:t> Benefits</a:t>
            </a:r>
            <a:endParaRPr lang="en-PH" sz="4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4834880" cy="4954297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>
                <a:latin typeface="Montserrat" pitchFamily="2" charset="0"/>
                <a:ea typeface="Roboto" pitchFamily="2" charset="0"/>
              </a:rPr>
              <a:t>A fun </a:t>
            </a:r>
            <a:r>
              <a:rPr lang="en-US" dirty="0">
                <a:latin typeface="Montserrat" pitchFamily="2" charset="0"/>
                <a:ea typeface="Roboto" pitchFamily="2" charset="0"/>
              </a:rPr>
              <a:t>and </a:t>
            </a:r>
            <a:r>
              <a:rPr lang="en-US" dirty="0" smtClean="0">
                <a:latin typeface="Montserrat" pitchFamily="2" charset="0"/>
                <a:ea typeface="Roboto" pitchFamily="2" charset="0"/>
              </a:rPr>
              <a:t>rewarding experience to stay fit and healthy</a:t>
            </a:r>
          </a:p>
          <a:p>
            <a:pPr fontAlgn="base"/>
            <a:endParaRPr lang="en-US" dirty="0">
              <a:latin typeface="Montserrat" pitchFamily="2" charset="0"/>
              <a:ea typeface="Roboto" pitchFamily="2" charset="0"/>
            </a:endParaRPr>
          </a:p>
          <a:p>
            <a:pPr fontAlgn="base"/>
            <a:r>
              <a:rPr lang="en-US" dirty="0" smtClean="0">
                <a:latin typeface="Montserrat" pitchFamily="2" charset="0"/>
                <a:ea typeface="Roboto" pitchFamily="2" charset="0"/>
              </a:rPr>
              <a:t>Get special offers from merchants aligned with the theme</a:t>
            </a:r>
            <a:endParaRPr lang="en-US" dirty="0">
              <a:latin typeface="Montserrat" pitchFamily="2" charset="0"/>
              <a:ea typeface="Roboto" pitchFamily="2" charset="0"/>
            </a:endParaRPr>
          </a:p>
          <a:p>
            <a:pPr fontAlgn="base"/>
            <a:endParaRPr lang="en-US" b="1" dirty="0" smtClean="0">
              <a:latin typeface="Montserrat" pitchFamily="2" charset="0"/>
              <a:ea typeface="Roboto" pitchFamily="2" charset="0"/>
            </a:endParaRPr>
          </a:p>
          <a:p>
            <a:pPr fontAlgn="base"/>
            <a:r>
              <a:rPr lang="en-US" dirty="0" smtClean="0">
                <a:latin typeface="Montserrat" pitchFamily="2" charset="0"/>
                <a:ea typeface="Roboto" pitchFamily="2" charset="0"/>
              </a:rPr>
              <a:t>Sustainable program – Partnership with businesses to develop </a:t>
            </a:r>
            <a:r>
              <a:rPr lang="en-US" dirty="0" smtClean="0">
                <a:latin typeface="Montserrat" pitchFamily="2" charset="0"/>
                <a:ea typeface="Roboto" pitchFamily="2" charset="0"/>
              </a:rPr>
              <a:t>targeted marketing </a:t>
            </a:r>
            <a:r>
              <a:rPr lang="en-US" dirty="0" smtClean="0">
                <a:latin typeface="Montserrat" pitchFamily="2" charset="0"/>
                <a:ea typeface="Roboto" pitchFamily="2" charset="0"/>
              </a:rPr>
              <a:t>campaigns to the right audience</a:t>
            </a:r>
            <a:endParaRPr lang="en-US" dirty="0" smtClean="0">
              <a:latin typeface="Montserrat" pitchFamily="2" charset="0"/>
              <a:ea typeface="Roboto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1484784"/>
            <a:ext cx="3476573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5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sz="4800" b="1" dirty="0" smtClean="0">
                <a:latin typeface="Roboto" pitchFamily="2" charset="0"/>
                <a:ea typeface="Roboto" pitchFamily="2" charset="0"/>
              </a:rPr>
              <a:t>A Unique Value Proposition</a:t>
            </a:r>
            <a:endParaRPr lang="en-PH" sz="4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43055"/>
            <a:ext cx="4762872" cy="4738273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dirty="0" smtClean="0">
                <a:latin typeface="Montserrat" pitchFamily="2" charset="0"/>
                <a:ea typeface="Roboto" pitchFamily="2" charset="0"/>
              </a:rPr>
              <a:t>Designed with a local setting in mind</a:t>
            </a:r>
          </a:p>
          <a:p>
            <a:pPr fontAlgn="base"/>
            <a:endParaRPr lang="en-US" dirty="0">
              <a:latin typeface="Montserrat" pitchFamily="2" charset="0"/>
              <a:ea typeface="Roboto" pitchFamily="2" charset="0"/>
            </a:endParaRPr>
          </a:p>
          <a:p>
            <a:pPr fontAlgn="base"/>
            <a:r>
              <a:rPr lang="en-US" dirty="0" smtClean="0">
                <a:latin typeface="Montserrat" pitchFamily="2" charset="0"/>
                <a:ea typeface="Roboto" pitchFamily="2" charset="0"/>
              </a:rPr>
              <a:t>Niche segment paves the way towards developing targeted programs and initiatives</a:t>
            </a:r>
          </a:p>
          <a:p>
            <a:pPr fontAlgn="base"/>
            <a:endParaRPr lang="en-US" dirty="0">
              <a:latin typeface="Montserrat" pitchFamily="2" charset="0"/>
              <a:ea typeface="Roboto" pitchFamily="2" charset="0"/>
            </a:endParaRPr>
          </a:p>
          <a:p>
            <a:pPr fontAlgn="base"/>
            <a:r>
              <a:rPr lang="en-US" dirty="0" smtClean="0">
                <a:latin typeface="Montserrat" pitchFamily="2" charset="0"/>
                <a:ea typeface="Roboto" pitchFamily="2" charset="0"/>
              </a:rPr>
              <a:t>Ease of WEB3 onboarding to the non-technical public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4" y="1628800"/>
            <a:ext cx="3754167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9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sz="4800" b="1" dirty="0" smtClean="0">
                <a:latin typeface="Roboto" pitchFamily="2" charset="0"/>
                <a:ea typeface="Roboto" pitchFamily="2" charset="0"/>
              </a:rPr>
              <a:t>Roadmap</a:t>
            </a:r>
            <a:endParaRPr lang="en-PH" sz="4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9792" y="1713582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GetFit</a:t>
            </a:r>
            <a:r>
              <a:rPr lang="en-PH" dirty="0"/>
              <a:t> Initial Rollout – Pedometer, QR Code </a:t>
            </a:r>
            <a:r>
              <a:rPr lang="en-PH" dirty="0" smtClean="0"/>
              <a:t>scanning</a:t>
            </a:r>
          </a:p>
          <a:p>
            <a:r>
              <a:rPr lang="en-PH" dirty="0" smtClean="0"/>
              <a:t>Availability of Life Coin Wallet</a:t>
            </a:r>
            <a:endParaRPr lang="en-PH" dirty="0"/>
          </a:p>
          <a:p>
            <a:r>
              <a:rPr lang="en-PH" dirty="0" smtClean="0"/>
              <a:t>Partnership with 3-5 establishments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9792" y="2924944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GetFit</a:t>
            </a:r>
            <a:r>
              <a:rPr lang="en-PH" dirty="0"/>
              <a:t> </a:t>
            </a:r>
            <a:r>
              <a:rPr lang="en-PH" dirty="0" smtClean="0"/>
              <a:t>– NFT Badges and milestones, app challenges</a:t>
            </a:r>
            <a:endParaRPr lang="en-PH" dirty="0"/>
          </a:p>
          <a:p>
            <a:r>
              <a:rPr lang="en-PH" dirty="0"/>
              <a:t>AMM </a:t>
            </a:r>
            <a:r>
              <a:rPr lang="en-PH" dirty="0" smtClean="0"/>
              <a:t>Pool</a:t>
            </a:r>
          </a:p>
          <a:p>
            <a:r>
              <a:rPr lang="en-PH" dirty="0" smtClean="0"/>
              <a:t>Increased partnerships with merchants – target 10-20</a:t>
            </a:r>
          </a:p>
          <a:p>
            <a:r>
              <a:rPr lang="en-PH" dirty="0" smtClean="0"/>
              <a:t>Offer premium partnership with merchants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99792" y="436510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GetFit</a:t>
            </a:r>
            <a:r>
              <a:rPr lang="en-PH" dirty="0"/>
              <a:t> </a:t>
            </a:r>
            <a:r>
              <a:rPr lang="en-PH" dirty="0" smtClean="0"/>
              <a:t>– NFT avatars, social community</a:t>
            </a:r>
            <a:endParaRPr lang="en-PH" dirty="0"/>
          </a:p>
          <a:p>
            <a:r>
              <a:rPr lang="en-PH" dirty="0" smtClean="0"/>
              <a:t>Offer more programs for cross business</a:t>
            </a:r>
          </a:p>
          <a:p>
            <a:r>
              <a:rPr lang="en-PH" dirty="0" smtClean="0"/>
              <a:t>Partnership with special event organizers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7059"/>
            <a:ext cx="184598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9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1526"/>
            <a:ext cx="9144000" cy="598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en-PH" sz="8400" b="1" dirty="0" smtClean="0">
                <a:latin typeface="Roboto" pitchFamily="2" charset="0"/>
                <a:ea typeface="Roboto" pitchFamily="2" charset="0"/>
              </a:rPr>
              <a:t>Thank You</a:t>
            </a:r>
            <a:endParaRPr lang="en-PH" sz="8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66725" y="2276872"/>
            <a:ext cx="32004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PH" sz="4800" dirty="0">
              <a:solidFill>
                <a:schemeClr val="tx1"/>
              </a:solidFill>
              <a:latin typeface="Blessed Frid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63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6324"/>
            <a:ext cx="9144000" cy="598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en-PH" sz="8400" b="1" dirty="0" smtClean="0">
                <a:latin typeface="Roboto" pitchFamily="2" charset="0"/>
                <a:ea typeface="Roboto" pitchFamily="2" charset="0"/>
              </a:rPr>
              <a:t>Backup Slides</a:t>
            </a:r>
            <a:endParaRPr lang="en-PH" sz="8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66725" y="2276872"/>
            <a:ext cx="32004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PH" sz="4800" dirty="0">
              <a:solidFill>
                <a:schemeClr val="tx1"/>
              </a:solidFill>
              <a:latin typeface="Rage Itali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348880"/>
            <a:ext cx="2880812" cy="286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sz="4800" b="1" dirty="0" smtClean="0">
                <a:latin typeface="Roboto" pitchFamily="2" charset="0"/>
                <a:ea typeface="Roboto" pitchFamily="2" charset="0"/>
              </a:rPr>
              <a:t>A health-focused </a:t>
            </a:r>
            <a:r>
              <a:rPr lang="en-PH" sz="4800" b="1" dirty="0">
                <a:latin typeface="Roboto" pitchFamily="2" charset="0"/>
                <a:ea typeface="Roboto" pitchFamily="2" charset="0"/>
              </a:rPr>
              <a:t>e</a:t>
            </a:r>
            <a:r>
              <a:rPr lang="en-PH" sz="4800" b="1" dirty="0" smtClean="0">
                <a:latin typeface="Roboto" pitchFamily="2" charset="0"/>
                <a:ea typeface="Roboto" pitchFamily="2" charset="0"/>
              </a:rPr>
              <a:t>cosystem</a:t>
            </a:r>
            <a:endParaRPr lang="en-PH" sz="4800" b="1" dirty="0">
              <a:latin typeface="Roboto" pitchFamily="2" charset="0"/>
              <a:ea typeface="Roboto" pitchFamily="2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50706372"/>
              </p:ext>
            </p:extLst>
          </p:nvPr>
        </p:nvGraphicFramePr>
        <p:xfrm>
          <a:off x="1043608" y="1556792"/>
          <a:ext cx="6936432" cy="520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7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PH" sz="4800" b="1" dirty="0" smtClean="0">
                <a:latin typeface="Roboto" pitchFamily="2" charset="0"/>
                <a:ea typeface="Roboto" pitchFamily="2" charset="0"/>
              </a:rPr>
              <a:t>Factors Hindering an Active Lifestyle</a:t>
            </a:r>
            <a:endParaRPr lang="en-PH" sz="4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4690864" cy="473827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>
                <a:latin typeface="Montserrat" pitchFamily="2" charset="0"/>
                <a:ea typeface="Roboto" pitchFamily="2" charset="0"/>
              </a:rPr>
              <a:t>Frequent use of mobile phones</a:t>
            </a:r>
          </a:p>
          <a:p>
            <a:pPr fontAlgn="base"/>
            <a:endParaRPr lang="en-US" dirty="0">
              <a:latin typeface="Montserrat" pitchFamily="2" charset="0"/>
              <a:ea typeface="Roboto" pitchFamily="2" charset="0"/>
            </a:endParaRPr>
          </a:p>
          <a:p>
            <a:pPr fontAlgn="base"/>
            <a:r>
              <a:rPr lang="en-US" dirty="0">
                <a:latin typeface="Montserrat" pitchFamily="2" charset="0"/>
                <a:ea typeface="Roboto" pitchFamily="2" charset="0"/>
              </a:rPr>
              <a:t>Scarcity of safe and open public spaces</a:t>
            </a:r>
          </a:p>
          <a:p>
            <a:pPr fontAlgn="base"/>
            <a:endParaRPr lang="en-US" dirty="0">
              <a:latin typeface="Montserrat" pitchFamily="2" charset="0"/>
              <a:ea typeface="Roboto" pitchFamily="2" charset="0"/>
            </a:endParaRPr>
          </a:p>
          <a:p>
            <a:pPr fontAlgn="base"/>
            <a:r>
              <a:rPr lang="en-US" dirty="0">
                <a:latin typeface="Montserrat" pitchFamily="2" charset="0"/>
                <a:ea typeface="Roboto" pitchFamily="2" charset="0"/>
              </a:rPr>
              <a:t>Poor urban and transport planning</a:t>
            </a:r>
          </a:p>
          <a:p>
            <a:pPr fontAlgn="base"/>
            <a:endParaRPr lang="en-US" dirty="0">
              <a:latin typeface="Montserrat" pitchFamily="2" charset="0"/>
              <a:ea typeface="Roboto" pitchFamily="2" charset="0"/>
            </a:endParaRPr>
          </a:p>
          <a:p>
            <a:pPr fontAlgn="base"/>
            <a:r>
              <a:rPr lang="en-US" dirty="0" smtClean="0">
                <a:latin typeface="Montserrat" pitchFamily="2" charset="0"/>
                <a:ea typeface="Roboto" pitchFamily="2" charset="0"/>
              </a:rPr>
              <a:t>Pandemic-resulting lifestyle </a:t>
            </a:r>
            <a:r>
              <a:rPr lang="en-US" dirty="0">
                <a:latin typeface="Montserrat" pitchFamily="2" charset="0"/>
                <a:ea typeface="Roboto" pitchFamily="2" charset="0"/>
              </a:rPr>
              <a:t>– WFH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55373"/>
            <a:ext cx="3384376" cy="505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25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1" y="104578"/>
            <a:ext cx="9002825" cy="6636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sz="48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Looking for a Solution</a:t>
            </a:r>
            <a:endParaRPr lang="en-PH" sz="48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1628800"/>
            <a:ext cx="4968552" cy="4824536"/>
          </a:xfrm>
        </p:spPr>
        <p:txBody>
          <a:bodyPr>
            <a:noAutofit/>
          </a:bodyPr>
          <a:lstStyle/>
          <a:p>
            <a:pPr fontAlgn="base"/>
            <a:r>
              <a:rPr lang="en-US" sz="2800" dirty="0" smtClean="0">
                <a:solidFill>
                  <a:schemeClr val="bg1"/>
                </a:solidFill>
                <a:latin typeface="Montserrat" pitchFamily="2" charset="0"/>
                <a:ea typeface="Roboto" pitchFamily="2" charset="0"/>
              </a:rPr>
              <a:t>The key is to move more!</a:t>
            </a:r>
            <a:endParaRPr lang="en-US" sz="2800" dirty="0">
              <a:solidFill>
                <a:schemeClr val="bg1"/>
              </a:solidFill>
              <a:latin typeface="Montserrat" pitchFamily="2" charset="0"/>
              <a:ea typeface="Roboto" pitchFamily="2" charset="0"/>
            </a:endParaRPr>
          </a:p>
          <a:p>
            <a:pPr fontAlgn="base"/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itchFamily="2" charset="0"/>
              </a:rPr>
              <a:t>Latch and leverage on mobile phones</a:t>
            </a:r>
          </a:p>
          <a:p>
            <a:pPr fontAlgn="base"/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itchFamily="2" charset="0"/>
              </a:rPr>
              <a:t>P</a:t>
            </a:r>
            <a:r>
              <a:rPr lang="en-US" sz="2800" dirty="0" smtClean="0">
                <a:solidFill>
                  <a:schemeClr val="bg1"/>
                </a:solidFill>
                <a:latin typeface="Montserrat" pitchFamily="2" charset="0"/>
                <a:ea typeface="Roboto" pitchFamily="2" charset="0"/>
              </a:rPr>
              <a:t>lenty 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itchFamily="2" charset="0"/>
              </a:rPr>
              <a:t>of clean, safe public spaces </a:t>
            </a:r>
            <a:r>
              <a:rPr lang="en-US" sz="2800" dirty="0" smtClean="0">
                <a:solidFill>
                  <a:schemeClr val="bg1"/>
                </a:solidFill>
                <a:latin typeface="Montserrat" pitchFamily="2" charset="0"/>
                <a:ea typeface="Roboto" pitchFamily="2" charset="0"/>
              </a:rPr>
              <a:t>– shopping malls</a:t>
            </a:r>
            <a:endParaRPr lang="en-US" sz="2800" dirty="0">
              <a:solidFill>
                <a:schemeClr val="bg1"/>
              </a:solidFill>
              <a:latin typeface="Montserrat" pitchFamily="2" charset="0"/>
              <a:ea typeface="Roboto" pitchFamily="2" charset="0"/>
            </a:endParaRPr>
          </a:p>
          <a:p>
            <a:pPr fontAlgn="base"/>
            <a:r>
              <a:rPr lang="en-US" sz="2800" dirty="0" smtClean="0">
                <a:solidFill>
                  <a:schemeClr val="bg1"/>
                </a:solidFill>
                <a:latin typeface="Montserrat" pitchFamily="2" charset="0"/>
                <a:ea typeface="Roboto" pitchFamily="2" charset="0"/>
              </a:rPr>
              <a:t>Develop 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itchFamily="2" charset="0"/>
              </a:rPr>
              <a:t>a habit of </a:t>
            </a:r>
            <a:r>
              <a:rPr lang="en-US" sz="2800" dirty="0" smtClean="0">
                <a:solidFill>
                  <a:schemeClr val="bg1"/>
                </a:solidFill>
                <a:latin typeface="Montserrat" pitchFamily="2" charset="0"/>
                <a:ea typeface="Roboto" pitchFamily="2" charset="0"/>
              </a:rPr>
              <a:t>walking</a:t>
            </a:r>
            <a:endParaRPr lang="en-US" sz="2800" dirty="0">
              <a:solidFill>
                <a:schemeClr val="bg1"/>
              </a:solidFill>
              <a:latin typeface="Montserrat" pitchFamily="2" charset="0"/>
              <a:ea typeface="Roboto" pitchFamily="2" charset="0"/>
            </a:endParaRPr>
          </a:p>
          <a:p>
            <a:pPr fontAlgn="base"/>
            <a:r>
              <a:rPr lang="en-US" sz="2800" dirty="0" smtClean="0">
                <a:solidFill>
                  <a:schemeClr val="bg1"/>
                </a:solidFill>
                <a:latin typeface="Montserrat" pitchFamily="2" charset="0"/>
                <a:ea typeface="Roboto" pitchFamily="2" charset="0"/>
              </a:rPr>
              <a:t>Lastly, make </a:t>
            </a:r>
            <a:r>
              <a:rPr lang="en-US" sz="2800" dirty="0">
                <a:solidFill>
                  <a:schemeClr val="bg1"/>
                </a:solidFill>
                <a:latin typeface="Montserrat" pitchFamily="2" charset="0"/>
                <a:ea typeface="Roboto" pitchFamily="2" charset="0"/>
              </a:rPr>
              <a:t>it fun </a:t>
            </a:r>
            <a:r>
              <a:rPr lang="en-US" sz="2800" dirty="0" smtClean="0">
                <a:solidFill>
                  <a:schemeClr val="bg1"/>
                </a:solidFill>
                <a:latin typeface="Montserrat" pitchFamily="2" charset="0"/>
                <a:ea typeface="Roboto" pitchFamily="2" charset="0"/>
              </a:rPr>
              <a:t>and rewarding</a:t>
            </a:r>
            <a:endParaRPr lang="en-US" sz="2800" dirty="0">
              <a:solidFill>
                <a:schemeClr val="bg1"/>
              </a:solidFill>
              <a:latin typeface="Montserrat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29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sz="4800" b="1" dirty="0" smtClean="0">
                <a:latin typeface="Roboto" pitchFamily="2" charset="0"/>
                <a:ea typeface="Roboto" pitchFamily="2" charset="0"/>
              </a:rPr>
              <a:t>A Nationalistic Concern</a:t>
            </a:r>
            <a:endParaRPr lang="en-PH" sz="4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2792" y="6496744"/>
            <a:ext cx="8587680" cy="38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r" fontAlgn="base">
              <a:buAutoNum type="arabicParenBoth"/>
            </a:pPr>
            <a:r>
              <a:rPr lang="en-PH" sz="1100" dirty="0">
                <a:hlinkClick r:id="rId2"/>
              </a:rPr>
              <a:t>https://www.onenews.ph/articles/probe-sought-on-youth-s-sedentary-lifestyle</a:t>
            </a:r>
            <a:endParaRPr lang="en-US" sz="1100" i="1" dirty="0">
              <a:latin typeface="Arial Nova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556792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i="1" dirty="0">
                <a:latin typeface="Roboto" pitchFamily="2" charset="0"/>
                <a:ea typeface="Roboto" pitchFamily="2" charset="0"/>
              </a:rPr>
              <a:t>“The fact that the Philippines was at the top of the list is alarming and immediate action should be taken to address this problem” </a:t>
            </a:r>
            <a:endParaRPr lang="en-US" sz="2400" i="1" dirty="0" smtClean="0">
              <a:latin typeface="Roboto" pitchFamily="2" charset="0"/>
              <a:ea typeface="Roboto" pitchFamily="2" charset="0"/>
            </a:endParaRPr>
          </a:p>
          <a:p>
            <a:pPr algn="ctr" fontAlgn="base"/>
            <a:r>
              <a:rPr lang="en-US" sz="2400" dirty="0" smtClean="0">
                <a:latin typeface="Roboto" pitchFamily="2" charset="0"/>
                <a:ea typeface="Roboto" pitchFamily="2" charset="0"/>
              </a:rPr>
              <a:t>– 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Sen. Sonny 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Angara</a:t>
            </a:r>
            <a:r>
              <a:rPr lang="en-US" baseline="100000" dirty="0" smtClean="0">
                <a:latin typeface="Roboto" pitchFamily="2" charset="0"/>
                <a:ea typeface="Roboto" pitchFamily="2" charset="0"/>
              </a:rPr>
              <a:t>(1)</a:t>
            </a:r>
            <a:endParaRPr lang="en-US" sz="2800" i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80" y="3212976"/>
            <a:ext cx="8163476" cy="325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30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sz="4800" b="1" dirty="0" smtClean="0">
                <a:latin typeface="Roboto" pitchFamily="2" charset="0"/>
                <a:ea typeface="Roboto" pitchFamily="2" charset="0"/>
              </a:rPr>
              <a:t>A Nationalistic Concern</a:t>
            </a:r>
            <a:endParaRPr lang="en-PH" sz="4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2792" y="6496744"/>
            <a:ext cx="8587680" cy="38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r" fontAlgn="base">
              <a:buAutoNum type="arabicParenBoth"/>
            </a:pPr>
            <a:r>
              <a:rPr lang="en-PH" sz="1100" dirty="0">
                <a:hlinkClick r:id="rId2"/>
              </a:rPr>
              <a:t>https://www.onenews.ph/articles/probe-sought-on-youth-s-sedentary-lifestyle</a:t>
            </a:r>
            <a:endParaRPr lang="en-US" sz="1100" i="1" dirty="0">
              <a:latin typeface="Arial Nova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490261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dirty="0">
                <a:latin typeface="Roboto" pitchFamily="2" charset="0"/>
                <a:ea typeface="Roboto" pitchFamily="2" charset="0"/>
              </a:rPr>
              <a:t>Philippine Youth Development Plan 2017-2022 </a:t>
            </a:r>
            <a:br>
              <a:rPr lang="en-US" sz="2400" dirty="0">
                <a:latin typeface="Roboto" pitchFamily="2" charset="0"/>
                <a:ea typeface="Roboto" pitchFamily="2" charset="0"/>
              </a:rPr>
            </a:br>
            <a:r>
              <a:rPr lang="en-US" sz="2400" dirty="0" smtClean="0">
                <a:latin typeface="Roboto" pitchFamily="2" charset="0"/>
                <a:ea typeface="Roboto" pitchFamily="2" charset="0"/>
              </a:rPr>
              <a:t>has recommended the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creation of programs 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and projects that promote an active lifestyle and encourage positive nutrition practices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.</a:t>
            </a:r>
            <a:r>
              <a:rPr lang="en-US" sz="2400" baseline="100000" dirty="0">
                <a:latin typeface="Roboto" pitchFamily="2" charset="0"/>
                <a:ea typeface="Roboto" pitchFamily="2" charset="0"/>
              </a:rPr>
              <a:t> </a:t>
            </a:r>
            <a:r>
              <a:rPr lang="en-US" baseline="100000" dirty="0" smtClean="0">
                <a:latin typeface="Roboto" pitchFamily="2" charset="0"/>
                <a:ea typeface="Roboto" pitchFamily="2" charset="0"/>
              </a:rPr>
              <a:t>(1)</a:t>
            </a:r>
            <a:endParaRPr lang="en-PH" sz="24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80" y="3212976"/>
            <a:ext cx="8163476" cy="325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4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sz="4800" b="1" dirty="0" smtClean="0">
                <a:latin typeface="Roboto" pitchFamily="2" charset="0"/>
                <a:ea typeface="Roboto" pitchFamily="2" charset="0"/>
              </a:rPr>
              <a:t>What is </a:t>
            </a:r>
            <a:r>
              <a:rPr lang="en-PH" sz="4800" b="1" dirty="0" err="1" smtClean="0">
                <a:latin typeface="Roboto" pitchFamily="2" charset="0"/>
                <a:ea typeface="Roboto" pitchFamily="2" charset="0"/>
              </a:rPr>
              <a:t>GetF</a:t>
            </a:r>
            <a:r>
              <a:rPr lang="en-PH" sz="4800" b="1" dirty="0" err="1" smtClean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i</a:t>
            </a:r>
            <a:r>
              <a:rPr lang="en-PH" sz="4800" b="1" dirty="0" err="1" smtClean="0">
                <a:latin typeface="Roboto" pitchFamily="2" charset="0"/>
                <a:ea typeface="Roboto" pitchFamily="2" charset="0"/>
              </a:rPr>
              <a:t>t</a:t>
            </a:r>
            <a:r>
              <a:rPr lang="en-PH" sz="4800" b="1" dirty="0" smtClean="0">
                <a:latin typeface="Roboto" pitchFamily="2" charset="0"/>
                <a:ea typeface="Roboto" pitchFamily="2" charset="0"/>
              </a:rPr>
              <a:t>?</a:t>
            </a:r>
            <a:endParaRPr lang="en-PH" sz="4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756792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sz="2800" dirty="0" smtClean="0">
                <a:latin typeface="Montserrat" pitchFamily="2" charset="0"/>
                <a:ea typeface="Roboto" pitchFamily="2" charset="0"/>
              </a:rPr>
              <a:t>We are </a:t>
            </a:r>
            <a:r>
              <a:rPr lang="en-US" sz="2800" dirty="0">
                <a:latin typeface="Montserrat" pitchFamily="2" charset="0"/>
                <a:ea typeface="Roboto" pitchFamily="2" charset="0"/>
              </a:rPr>
              <a:t>promoting </a:t>
            </a:r>
            <a:r>
              <a:rPr lang="en-US" sz="2800" dirty="0" smtClean="0">
                <a:latin typeface="Montserrat" pitchFamily="2" charset="0"/>
                <a:ea typeface="Roboto" pitchFamily="2" charset="0"/>
              </a:rPr>
              <a:t>“</a:t>
            </a:r>
            <a:r>
              <a:rPr lang="en-US" sz="2800" i="1" dirty="0" smtClean="0">
                <a:latin typeface="Montserrat" pitchFamily="2" charset="0"/>
                <a:ea typeface="Roboto" pitchFamily="2" charset="0"/>
              </a:rPr>
              <a:t>fitness</a:t>
            </a:r>
            <a:r>
              <a:rPr lang="en-US" sz="2800" dirty="0" smtClean="0">
                <a:latin typeface="Montserrat" pitchFamily="2" charset="0"/>
                <a:ea typeface="Roboto" pitchFamily="2" charset="0"/>
              </a:rPr>
              <a:t>”</a:t>
            </a:r>
            <a:endParaRPr lang="en-US" sz="2800" dirty="0">
              <a:latin typeface="Montserrat" pitchFamily="2" charset="0"/>
              <a:ea typeface="Roboto" pitchFamily="2" charset="0"/>
            </a:endParaRPr>
          </a:p>
          <a:p>
            <a:pPr marL="0" indent="0" algn="ctr" fontAlgn="base">
              <a:buNone/>
            </a:pPr>
            <a:r>
              <a:rPr lang="en-US" sz="2800" dirty="0" smtClean="0">
                <a:latin typeface="Montserrat" pitchFamily="2" charset="0"/>
                <a:ea typeface="Roboto" pitchFamily="2" charset="0"/>
              </a:rPr>
              <a:t>We envision a society with </a:t>
            </a:r>
            <a:r>
              <a:rPr lang="en-US" sz="2800" smtClean="0">
                <a:latin typeface="Montserrat" pitchFamily="2" charset="0"/>
                <a:ea typeface="Roboto" pitchFamily="2" charset="0"/>
              </a:rPr>
              <a:t>a </a:t>
            </a:r>
            <a:r>
              <a:rPr lang="en-US" sz="2800" smtClean="0">
                <a:latin typeface="Montserrat" pitchFamily="2" charset="0"/>
                <a:ea typeface="Roboto" pitchFamily="2" charset="0"/>
              </a:rPr>
              <a:t>healthy-centered </a:t>
            </a:r>
            <a:r>
              <a:rPr lang="en-US" sz="2800" dirty="0" smtClean="0">
                <a:latin typeface="Montserrat" pitchFamily="2" charset="0"/>
                <a:ea typeface="Roboto" pitchFamily="2" charset="0"/>
              </a:rPr>
              <a:t>lifestyle</a:t>
            </a:r>
            <a:endParaRPr lang="en-US" sz="2800" dirty="0">
              <a:latin typeface="Montserrat" pitchFamily="2" charset="0"/>
              <a:ea typeface="Roboto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8520082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8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61667" y="548680"/>
            <a:ext cx="7772400" cy="1794123"/>
          </a:xfrm>
        </p:spPr>
        <p:txBody>
          <a:bodyPr>
            <a:normAutofit fontScale="90000"/>
          </a:bodyPr>
          <a:lstStyle/>
          <a:p>
            <a:pPr algn="ctr"/>
            <a:r>
              <a:rPr lang="en-PH" b="0" cap="none" dirty="0" smtClean="0">
                <a:latin typeface="Montserrat" pitchFamily="2" charset="0"/>
                <a:ea typeface="Roboto" pitchFamily="2" charset="0"/>
              </a:rPr>
              <a:t>Let </a:t>
            </a:r>
            <a:r>
              <a:rPr lang="en-PH" b="1" cap="none" dirty="0" smtClean="0">
                <a:latin typeface="Montserrat" pitchFamily="2" charset="0"/>
                <a:ea typeface="Roboto" pitchFamily="2" charset="0"/>
              </a:rPr>
              <a:t>L</a:t>
            </a:r>
            <a:r>
              <a:rPr lang="en-PH" b="1" cap="none" dirty="0" smtClean="0">
                <a:solidFill>
                  <a:srgbClr val="FF0000"/>
                </a:solidFill>
                <a:latin typeface="Montserrat" pitchFamily="2" charset="0"/>
                <a:ea typeface="Roboto" pitchFamily="2" charset="0"/>
              </a:rPr>
              <a:t>i</a:t>
            </a:r>
            <a:r>
              <a:rPr lang="en-PH" b="1" cap="none" dirty="0" smtClean="0">
                <a:latin typeface="Montserrat" pitchFamily="2" charset="0"/>
                <a:ea typeface="Roboto" pitchFamily="2" charset="0"/>
              </a:rPr>
              <a:t>fe Coin</a:t>
            </a:r>
            <a:r>
              <a:rPr lang="en-PH" b="0" cap="none" dirty="0" smtClean="0">
                <a:latin typeface="Montserrat" pitchFamily="2" charset="0"/>
                <a:ea typeface="Roboto" pitchFamily="2" charset="0"/>
              </a:rPr>
              <a:t> be your companion on the </a:t>
            </a:r>
            <a:r>
              <a:rPr lang="en-PH" dirty="0" err="1" smtClean="0">
                <a:latin typeface="Montserrat" pitchFamily="2" charset="0"/>
                <a:ea typeface="Roboto" pitchFamily="2" charset="0"/>
              </a:rPr>
              <a:t>M</a:t>
            </a:r>
            <a:r>
              <a:rPr lang="en-PH" b="0" cap="none" dirty="0" err="1" smtClean="0">
                <a:latin typeface="Montserrat" pitchFamily="2" charset="0"/>
                <a:ea typeface="Roboto" pitchFamily="2" charset="0"/>
              </a:rPr>
              <a:t>etaVerse</a:t>
            </a:r>
            <a:endParaRPr lang="en-PH" b="0" cap="none" dirty="0">
              <a:latin typeface="Montserrat" pitchFamily="2" charset="0"/>
              <a:ea typeface="Roboto" pitchFamily="2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08920"/>
            <a:ext cx="881279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20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sz="4800" b="1" dirty="0" smtClean="0">
                <a:latin typeface="Roboto" pitchFamily="2" charset="0"/>
                <a:ea typeface="Roboto" pitchFamily="2" charset="0"/>
              </a:rPr>
              <a:t>What is the urgency?</a:t>
            </a:r>
            <a:endParaRPr lang="en-PH" sz="4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2792" y="6496744"/>
            <a:ext cx="8587680" cy="388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r" fontAlgn="base">
              <a:buAutoNum type="arabicParenBoth"/>
            </a:pPr>
            <a:r>
              <a:rPr lang="en-PH" sz="1100" i="1" dirty="0" smtClean="0">
                <a:hlinkClick r:id="rId2"/>
              </a:rPr>
              <a:t>https</a:t>
            </a:r>
            <a:r>
              <a:rPr lang="en-PH" sz="1100" i="1" dirty="0">
                <a:hlinkClick r:id="rId2"/>
              </a:rPr>
              <a:t>://www.rappler.com/brandrap/health-beauty-and-wellness/less-exercise-filipinos-covid-19-pandemic-anlene-survey</a:t>
            </a:r>
            <a:r>
              <a:rPr lang="en-PH" sz="1100" i="1" dirty="0" smtClean="0">
                <a:hlinkClick r:id="rId2"/>
              </a:rPr>
              <a:t>/</a:t>
            </a:r>
            <a:endParaRPr lang="en-PH" sz="1100" i="1" dirty="0" smtClean="0"/>
          </a:p>
          <a:p>
            <a:pPr marL="228600" indent="-228600" algn="r" fontAlgn="base">
              <a:buAutoNum type="arabicParenBoth"/>
            </a:pPr>
            <a:r>
              <a:rPr lang="en-PH" sz="1100" i="1" dirty="0">
                <a:hlinkClick r:id="rId3"/>
              </a:rPr>
              <a:t>https://newsinfo.inquirer.net/1193821/who-ph-youths-2nd-most-inactive-next-to-s-koreans</a:t>
            </a:r>
            <a:endParaRPr lang="en-US" sz="1100" i="1" dirty="0">
              <a:latin typeface="Arial Nova Light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11" y="3068960"/>
            <a:ext cx="8503450" cy="338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11560" y="1412776"/>
            <a:ext cx="8099776" cy="16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itchFamily="34" charset="0"/>
              <a:buNone/>
            </a:pPr>
            <a:r>
              <a:rPr lang="en-US" sz="2800" dirty="0" smtClean="0">
                <a:latin typeface="Montserrat" pitchFamily="2" charset="0"/>
                <a:ea typeface="Roboto" pitchFamily="2" charset="0"/>
              </a:rPr>
              <a:t>67% are less active today </a:t>
            </a:r>
            <a:r>
              <a:rPr lang="en-US" sz="2000" baseline="100000" dirty="0" smtClean="0">
                <a:latin typeface="Montserrat" pitchFamily="2" charset="0"/>
                <a:ea typeface="Roboto" pitchFamily="2" charset="0"/>
              </a:rPr>
              <a:t>(1)</a:t>
            </a:r>
          </a:p>
          <a:p>
            <a:pPr marL="0" indent="0" algn="ctr" fontAlgn="base">
              <a:buNone/>
            </a:pPr>
            <a:endParaRPr lang="en-US" sz="2000" baseline="100000" dirty="0">
              <a:latin typeface="Montserrat" pitchFamily="2" charset="0"/>
              <a:ea typeface="Roboto" pitchFamily="2" charset="0"/>
            </a:endParaRPr>
          </a:p>
          <a:p>
            <a:pPr marL="457200" lvl="1" indent="0" algn="ctr" fontAlgn="base">
              <a:buNone/>
            </a:pPr>
            <a:r>
              <a:rPr lang="en-US" sz="2400" dirty="0">
                <a:latin typeface="Montserrat" pitchFamily="2" charset="0"/>
                <a:ea typeface="Roboto" pitchFamily="2" charset="0"/>
              </a:rPr>
              <a:t>Filipino youths rank second</a:t>
            </a:r>
            <a:r>
              <a:rPr lang="en-US" sz="2400" b="1" dirty="0">
                <a:solidFill>
                  <a:srgbClr val="FF0000"/>
                </a:solidFill>
                <a:latin typeface="Montserrat" pitchFamily="2" charset="0"/>
                <a:ea typeface="Roboto" pitchFamily="2" charset="0"/>
              </a:rPr>
              <a:t> </a:t>
            </a:r>
            <a:r>
              <a:rPr lang="en-US" sz="2400" dirty="0">
                <a:latin typeface="Montserrat" pitchFamily="2" charset="0"/>
                <a:ea typeface="Roboto" pitchFamily="2" charset="0"/>
              </a:rPr>
              <a:t>in the world </a:t>
            </a:r>
            <a:r>
              <a:rPr lang="en-US" sz="2400" dirty="0" smtClean="0">
                <a:latin typeface="Montserrat" pitchFamily="2" charset="0"/>
                <a:ea typeface="Roboto" pitchFamily="2" charset="0"/>
              </a:rPr>
              <a:t> on </a:t>
            </a:r>
            <a:r>
              <a:rPr lang="en-US" sz="2400" dirty="0">
                <a:latin typeface="Montserrat" pitchFamily="2" charset="0"/>
                <a:ea typeface="Roboto" pitchFamily="2" charset="0"/>
              </a:rPr>
              <a:t>physically </a:t>
            </a:r>
            <a:r>
              <a:rPr lang="en-US" sz="2400" dirty="0" smtClean="0">
                <a:latin typeface="Montserrat" pitchFamily="2" charset="0"/>
                <a:ea typeface="Roboto" pitchFamily="2" charset="0"/>
              </a:rPr>
              <a:t>inactivity</a:t>
            </a:r>
            <a:r>
              <a:rPr lang="en-US" sz="1600" baseline="100000" dirty="0" smtClean="0">
                <a:latin typeface="Montserrat" pitchFamily="2" charset="0"/>
                <a:ea typeface="Roboto" pitchFamily="2" charset="0"/>
              </a:rPr>
              <a:t>(2</a:t>
            </a:r>
            <a:r>
              <a:rPr lang="en-US" sz="1600" baseline="100000" dirty="0">
                <a:latin typeface="Montserrat" pitchFamily="2" charset="0"/>
                <a:ea typeface="Roboto" pitchFamily="2" charset="0"/>
              </a:rPr>
              <a:t>)</a:t>
            </a:r>
            <a:endParaRPr lang="en-US" dirty="0">
              <a:latin typeface="Montserrat" pitchFamily="2" charset="0"/>
              <a:ea typeface="Roboto" pitchFamily="2" charset="0"/>
            </a:endParaRPr>
          </a:p>
          <a:p>
            <a:pPr marL="0" indent="0" algn="ctr" fontAlgn="base">
              <a:buNone/>
            </a:pPr>
            <a:endParaRPr lang="en-US" sz="2800" baseline="100000" dirty="0">
              <a:latin typeface="Montserrat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9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008" y="1196752"/>
            <a:ext cx="8276456" cy="1506091"/>
          </a:xfrm>
        </p:spPr>
        <p:txBody>
          <a:bodyPr>
            <a:normAutofit fontScale="90000"/>
          </a:bodyPr>
          <a:lstStyle/>
          <a:p>
            <a:pPr algn="ctr"/>
            <a:r>
              <a:rPr lang="en-PH" sz="3600" b="0" cap="none" dirty="0" smtClean="0">
                <a:latin typeface="Montserrat" pitchFamily="2" charset="0"/>
                <a:ea typeface="Roboto" pitchFamily="2" charset="0"/>
              </a:rPr>
              <a:t>Contribute an initiative that encourages and motivates people to adopt an active lifestyle</a:t>
            </a:r>
            <a:endParaRPr lang="en-PH" sz="3600" b="0" cap="none" dirty="0">
              <a:latin typeface="Montserrat" pitchFamily="2" charset="0"/>
              <a:ea typeface="Roboto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31565"/>
            <a:ext cx="8640960" cy="376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cap="none" dirty="0" smtClean="0">
                <a:latin typeface="Roboto" pitchFamily="2" charset="0"/>
                <a:ea typeface="Roboto" pitchFamily="2" charset="0"/>
              </a:rPr>
              <a:t>Addressing the challenge</a:t>
            </a:r>
            <a:endParaRPr lang="en-PH" sz="4800" cap="none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1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sz="4800" b="1" dirty="0" smtClean="0">
                <a:latin typeface="Roboto" pitchFamily="2" charset="0"/>
                <a:ea typeface="Roboto" pitchFamily="2" charset="0"/>
              </a:rPr>
              <a:t>Establishing the community</a:t>
            </a:r>
            <a:endParaRPr lang="en-PH" sz="4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4690864" cy="4738273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latin typeface="Montserrat" pitchFamily="2" charset="0"/>
                <a:ea typeface="Roboto" pitchFamily="2" charset="0"/>
              </a:rPr>
              <a:t>Build </a:t>
            </a:r>
            <a:r>
              <a:rPr lang="en-US" dirty="0">
                <a:latin typeface="Montserrat" pitchFamily="2" charset="0"/>
                <a:ea typeface="Roboto" pitchFamily="2" charset="0"/>
              </a:rPr>
              <a:t>a community of </a:t>
            </a:r>
            <a:r>
              <a:rPr lang="en-US" dirty="0" smtClean="0">
                <a:latin typeface="Montserrat" pitchFamily="2" charset="0"/>
                <a:ea typeface="Roboto" pitchFamily="2" charset="0"/>
              </a:rPr>
              <a:t>health-focused users</a:t>
            </a:r>
          </a:p>
          <a:p>
            <a:pPr fontAlgn="base"/>
            <a:r>
              <a:rPr lang="en-US" b="1" dirty="0" smtClean="0">
                <a:latin typeface="Montserrat" pitchFamily="2" charset="0"/>
                <a:ea typeface="Roboto" pitchFamily="2" charset="0"/>
              </a:rPr>
              <a:t>Partner </a:t>
            </a:r>
            <a:r>
              <a:rPr lang="en-US" dirty="0" smtClean="0">
                <a:latin typeface="Montserrat" pitchFamily="2" charset="0"/>
                <a:ea typeface="Roboto" pitchFamily="2" charset="0"/>
              </a:rPr>
              <a:t>with business establishments deemed to promote a healthier lifestyle</a:t>
            </a:r>
          </a:p>
          <a:p>
            <a:pPr fontAlgn="base"/>
            <a:endParaRPr lang="en-US" sz="2400" dirty="0" smtClean="0">
              <a:latin typeface="Montserrat" pitchFamily="2" charset="0"/>
              <a:ea typeface="Roboto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2"/>
            <a:ext cx="3312368" cy="483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82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b="1" dirty="0" smtClean="0">
                <a:latin typeface="Roboto" pitchFamily="2" charset="0"/>
                <a:ea typeface="Roboto" pitchFamily="2" charset="0"/>
              </a:rPr>
              <a:t>Introducing </a:t>
            </a:r>
            <a:r>
              <a:rPr lang="en-PH" b="1" dirty="0" err="1" smtClean="0">
                <a:latin typeface="Roboto" pitchFamily="2" charset="0"/>
                <a:ea typeface="Roboto" pitchFamily="2" charset="0"/>
              </a:rPr>
              <a:t>GetF</a:t>
            </a:r>
            <a:r>
              <a:rPr lang="en-PH" b="1" dirty="0" err="1" smtClean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i</a:t>
            </a:r>
            <a:r>
              <a:rPr lang="en-PH" b="1" dirty="0" err="1" smtClean="0">
                <a:latin typeface="Roboto" pitchFamily="2" charset="0"/>
                <a:ea typeface="Roboto" pitchFamily="2" charset="0"/>
              </a:rPr>
              <a:t>t</a:t>
            </a:r>
            <a:endParaRPr lang="en-PH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1612776"/>
          </a:xfrm>
        </p:spPr>
        <p:txBody>
          <a:bodyPr>
            <a:normAutofit fontScale="92500" lnSpcReduction="20000"/>
          </a:bodyPr>
          <a:lstStyle/>
          <a:p>
            <a:pPr marL="0" indent="0" algn="ctr" fontAlgn="base">
              <a:buNone/>
            </a:pPr>
            <a:r>
              <a:rPr lang="en-US" dirty="0" smtClean="0">
                <a:latin typeface="Montserrat" pitchFamily="2" charset="0"/>
                <a:ea typeface="Roboto" pitchFamily="2" charset="0"/>
              </a:rPr>
              <a:t>An app </a:t>
            </a:r>
            <a:r>
              <a:rPr lang="en-US" dirty="0">
                <a:latin typeface="Montserrat" pitchFamily="2" charset="0"/>
                <a:ea typeface="Roboto" pitchFamily="2" charset="0"/>
              </a:rPr>
              <a:t>that </a:t>
            </a:r>
            <a:r>
              <a:rPr lang="en-US" dirty="0" smtClean="0">
                <a:latin typeface="Montserrat" pitchFamily="2" charset="0"/>
                <a:ea typeface="Roboto" pitchFamily="2" charset="0"/>
              </a:rPr>
              <a:t>encourages</a:t>
            </a:r>
            <a:r>
              <a:rPr lang="en-US" dirty="0">
                <a:latin typeface="Montserrat" pitchFamily="2" charset="0"/>
                <a:ea typeface="Roboto" pitchFamily="2" charset="0"/>
              </a:rPr>
              <a:t> </a:t>
            </a:r>
            <a:r>
              <a:rPr lang="en-US" dirty="0" smtClean="0">
                <a:latin typeface="Montserrat" pitchFamily="2" charset="0"/>
                <a:ea typeface="Roboto" pitchFamily="2" charset="0"/>
              </a:rPr>
              <a:t>and motivates users to adapt a healthier lifestyle</a:t>
            </a:r>
          </a:p>
          <a:p>
            <a:pPr marL="0" indent="0" algn="ctr" fontAlgn="base">
              <a:buNone/>
            </a:pPr>
            <a:endParaRPr lang="en-US" sz="1400" dirty="0" smtClean="0">
              <a:latin typeface="Montserrat" pitchFamily="2" charset="0"/>
              <a:ea typeface="Roboto" pitchFamily="2" charset="0"/>
            </a:endParaRPr>
          </a:p>
          <a:p>
            <a:pPr marL="0" indent="0" algn="ctr" fontAlgn="base">
              <a:buNone/>
            </a:pPr>
            <a:r>
              <a:rPr lang="en-US" dirty="0" smtClean="0">
                <a:latin typeface="Montserrat" pitchFamily="2" charset="0"/>
                <a:ea typeface="Roboto" pitchFamily="2" charset="0"/>
              </a:rPr>
              <a:t>Rewards users the more active they are</a:t>
            </a:r>
          </a:p>
          <a:p>
            <a:pPr marL="0" indent="0" algn="ctr" fontAlgn="base">
              <a:buNone/>
            </a:pPr>
            <a:endParaRPr lang="en-US" dirty="0" smtClean="0">
              <a:latin typeface="Montserrat" pitchFamily="2" charset="0"/>
              <a:ea typeface="Roboto" pitchFamily="2" charset="0"/>
            </a:endParaRPr>
          </a:p>
          <a:p>
            <a:pPr marL="0" indent="0" algn="ctr" fontAlgn="base">
              <a:buNone/>
            </a:pPr>
            <a:endParaRPr lang="en-US" dirty="0">
              <a:latin typeface="Montserrat" pitchFamily="2" charset="0"/>
              <a:ea typeface="Roboto" pitchFamily="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8064896" cy="342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b="1" dirty="0" smtClean="0">
                <a:latin typeface="Roboto" pitchFamily="2" charset="0"/>
                <a:ea typeface="Roboto" pitchFamily="2" charset="0"/>
              </a:rPr>
              <a:t>L</a:t>
            </a:r>
            <a:r>
              <a:rPr lang="en-PH" b="1" dirty="0" smtClean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i</a:t>
            </a:r>
            <a:r>
              <a:rPr lang="en-PH" b="1" dirty="0" smtClean="0">
                <a:latin typeface="Roboto" pitchFamily="2" charset="0"/>
                <a:ea typeface="Roboto" pitchFamily="2" charset="0"/>
              </a:rPr>
              <a:t>fe coins: the heart of </a:t>
            </a:r>
            <a:r>
              <a:rPr lang="en-PH" b="1" dirty="0" err="1" smtClean="0">
                <a:latin typeface="Roboto" pitchFamily="2" charset="0"/>
                <a:ea typeface="Roboto" pitchFamily="2" charset="0"/>
              </a:rPr>
              <a:t>GetF</a:t>
            </a:r>
            <a:r>
              <a:rPr lang="en-PH" b="1" dirty="0" err="1" smtClean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i</a:t>
            </a:r>
            <a:r>
              <a:rPr lang="en-PH" b="1" dirty="0" err="1" smtClean="0">
                <a:latin typeface="Roboto" pitchFamily="2" charset="0"/>
                <a:ea typeface="Roboto" pitchFamily="2" charset="0"/>
              </a:rPr>
              <a:t>t</a:t>
            </a:r>
            <a:endParaRPr lang="en-PH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72198"/>
            <a:ext cx="4824536" cy="4997152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dirty="0" smtClean="0">
                <a:latin typeface="Montserrat" pitchFamily="2" charset="0"/>
                <a:ea typeface="Roboto" pitchFamily="2" charset="0"/>
              </a:rPr>
              <a:t>Earn </a:t>
            </a:r>
            <a:r>
              <a:rPr lang="en-US" b="1" dirty="0">
                <a:latin typeface="Montserrat" pitchFamily="2" charset="0"/>
                <a:ea typeface="Roboto" pitchFamily="2" charset="0"/>
              </a:rPr>
              <a:t>l</a:t>
            </a:r>
            <a:r>
              <a:rPr lang="en-US" b="1" dirty="0">
                <a:solidFill>
                  <a:srgbClr val="FF0000"/>
                </a:solidFill>
                <a:latin typeface="Montserrat" pitchFamily="2" charset="0"/>
                <a:ea typeface="Roboto" pitchFamily="2" charset="0"/>
              </a:rPr>
              <a:t>i</a:t>
            </a:r>
            <a:r>
              <a:rPr lang="en-US" b="1" dirty="0">
                <a:latin typeface="Montserrat" pitchFamily="2" charset="0"/>
                <a:ea typeface="Roboto" pitchFamily="2" charset="0"/>
              </a:rPr>
              <a:t>fe coins </a:t>
            </a:r>
            <a:r>
              <a:rPr lang="en-US" dirty="0" smtClean="0">
                <a:latin typeface="Montserrat" pitchFamily="2" charset="0"/>
                <a:ea typeface="Roboto" pitchFamily="2" charset="0"/>
              </a:rPr>
              <a:t>on health related activities</a:t>
            </a:r>
            <a:endParaRPr lang="en-US" dirty="0">
              <a:latin typeface="Montserrat" pitchFamily="2" charset="0"/>
              <a:ea typeface="Roboto" pitchFamily="2" charset="0"/>
            </a:endParaRPr>
          </a:p>
          <a:p>
            <a:pPr lvl="1" fontAlgn="base"/>
            <a:r>
              <a:rPr lang="en-US" dirty="0" smtClean="0">
                <a:latin typeface="Montserrat" pitchFamily="2" charset="0"/>
                <a:ea typeface="Roboto" pitchFamily="2" charset="0"/>
              </a:rPr>
              <a:t>Exercising – pedometer tracking</a:t>
            </a:r>
            <a:endParaRPr lang="en-US" dirty="0">
              <a:latin typeface="Montserrat" pitchFamily="2" charset="0"/>
              <a:ea typeface="Roboto" pitchFamily="2" charset="0"/>
            </a:endParaRPr>
          </a:p>
          <a:p>
            <a:pPr lvl="1" fontAlgn="base"/>
            <a:r>
              <a:rPr lang="en-US" dirty="0" smtClean="0">
                <a:latin typeface="Montserrat" pitchFamily="2" charset="0"/>
                <a:ea typeface="Roboto" pitchFamily="2" charset="0"/>
              </a:rPr>
              <a:t>Visiting participating merchants – QR scanning</a:t>
            </a:r>
            <a:endParaRPr lang="en-US" dirty="0">
              <a:latin typeface="Montserrat" pitchFamily="2" charset="0"/>
              <a:ea typeface="Roboto" pitchFamily="2" charset="0"/>
            </a:endParaRPr>
          </a:p>
          <a:p>
            <a:pPr fontAlgn="base"/>
            <a:r>
              <a:rPr lang="en-US" dirty="0" smtClean="0">
                <a:latin typeface="Montserrat" pitchFamily="2" charset="0"/>
                <a:ea typeface="Roboto" pitchFamily="2" charset="0"/>
              </a:rPr>
              <a:t>Use </a:t>
            </a:r>
            <a:r>
              <a:rPr lang="en-US" dirty="0">
                <a:latin typeface="Montserrat" pitchFamily="2" charset="0"/>
                <a:ea typeface="Roboto" pitchFamily="2" charset="0"/>
              </a:rPr>
              <a:t>the </a:t>
            </a:r>
            <a:r>
              <a:rPr lang="en-US" b="1" dirty="0">
                <a:latin typeface="Montserrat" pitchFamily="2" charset="0"/>
                <a:ea typeface="Roboto" pitchFamily="2" charset="0"/>
              </a:rPr>
              <a:t>l</a:t>
            </a:r>
            <a:r>
              <a:rPr lang="en-US" b="1" dirty="0">
                <a:solidFill>
                  <a:srgbClr val="FF0000"/>
                </a:solidFill>
                <a:latin typeface="Montserrat" pitchFamily="2" charset="0"/>
                <a:ea typeface="Roboto" pitchFamily="2" charset="0"/>
              </a:rPr>
              <a:t>i</a:t>
            </a:r>
            <a:r>
              <a:rPr lang="en-US" b="1" dirty="0">
                <a:latin typeface="Montserrat" pitchFamily="2" charset="0"/>
                <a:ea typeface="Roboto" pitchFamily="2" charset="0"/>
              </a:rPr>
              <a:t>fe </a:t>
            </a:r>
            <a:r>
              <a:rPr lang="en-US" b="1" dirty="0" smtClean="0">
                <a:latin typeface="Montserrat" pitchFamily="2" charset="0"/>
                <a:ea typeface="Roboto" pitchFamily="2" charset="0"/>
              </a:rPr>
              <a:t>coins</a:t>
            </a:r>
            <a:endParaRPr lang="en-US" dirty="0">
              <a:latin typeface="Montserrat" pitchFamily="2" charset="0"/>
              <a:ea typeface="Roboto" pitchFamily="2" charset="0"/>
            </a:endParaRPr>
          </a:p>
          <a:p>
            <a:pPr lvl="1" fontAlgn="base"/>
            <a:r>
              <a:rPr lang="en-US" dirty="0" smtClean="0">
                <a:latin typeface="Montserrat" pitchFamily="2" charset="0"/>
                <a:ea typeface="Roboto" pitchFamily="2" charset="0"/>
              </a:rPr>
              <a:t>Claim </a:t>
            </a:r>
            <a:r>
              <a:rPr lang="en-US" dirty="0">
                <a:latin typeface="Montserrat" pitchFamily="2" charset="0"/>
                <a:ea typeface="Roboto" pitchFamily="2" charset="0"/>
              </a:rPr>
              <a:t>discount vouchers</a:t>
            </a:r>
          </a:p>
          <a:p>
            <a:pPr lvl="1" fontAlgn="base"/>
            <a:r>
              <a:rPr lang="en-US" dirty="0" smtClean="0">
                <a:latin typeface="Montserrat" pitchFamily="2" charset="0"/>
                <a:ea typeface="Roboto" pitchFamily="2" charset="0"/>
              </a:rPr>
              <a:t>Participate in events</a:t>
            </a:r>
          </a:p>
          <a:p>
            <a:pPr fontAlgn="base"/>
            <a:r>
              <a:rPr lang="en-US" dirty="0" smtClean="0">
                <a:latin typeface="Montserrat" pitchFamily="2" charset="0"/>
                <a:ea typeface="Roboto" pitchFamily="2" charset="0"/>
              </a:rPr>
              <a:t>Withdraw </a:t>
            </a:r>
            <a:r>
              <a:rPr lang="en-US" b="1" dirty="0" smtClean="0">
                <a:latin typeface="Montserrat" pitchFamily="2" charset="0"/>
                <a:ea typeface="Roboto" pitchFamily="2" charset="0"/>
              </a:rPr>
              <a:t>l</a:t>
            </a:r>
            <a:r>
              <a:rPr lang="en-US" b="1" dirty="0" smtClean="0">
                <a:solidFill>
                  <a:srgbClr val="FF0000"/>
                </a:solidFill>
                <a:latin typeface="Montserrat" pitchFamily="2" charset="0"/>
                <a:ea typeface="Roboto" pitchFamily="2" charset="0"/>
              </a:rPr>
              <a:t>i</a:t>
            </a:r>
            <a:r>
              <a:rPr lang="en-US" b="1" dirty="0" smtClean="0">
                <a:latin typeface="Montserrat" pitchFamily="2" charset="0"/>
                <a:ea typeface="Roboto" pitchFamily="2" charset="0"/>
              </a:rPr>
              <a:t>fe coins </a:t>
            </a:r>
            <a:r>
              <a:rPr lang="en-US" dirty="0" smtClean="0">
                <a:latin typeface="Montserrat" pitchFamily="2" charset="0"/>
                <a:ea typeface="Roboto" pitchFamily="2" charset="0"/>
              </a:rPr>
              <a:t>to wallet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68760"/>
            <a:ext cx="3456384" cy="5100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8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5580112" y="3140968"/>
            <a:ext cx="28803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 smtClean="0"/>
              <a:t>GetFit</a:t>
            </a:r>
            <a:r>
              <a:rPr lang="en-PH" dirty="0" smtClean="0"/>
              <a:t> Server</a:t>
            </a:r>
          </a:p>
          <a:p>
            <a:pPr algn="ctr"/>
            <a:endParaRPr lang="en-PH" dirty="0"/>
          </a:p>
          <a:p>
            <a:pPr algn="ctr"/>
            <a:endParaRPr lang="en-PH" dirty="0" smtClean="0"/>
          </a:p>
          <a:p>
            <a:pPr algn="ctr"/>
            <a:endParaRPr lang="en-PH" dirty="0"/>
          </a:p>
          <a:p>
            <a:pPr algn="ctr"/>
            <a:endParaRPr lang="en-PH" dirty="0" smtClean="0"/>
          </a:p>
          <a:p>
            <a:pPr algn="ctr"/>
            <a:endParaRPr lang="en-PH" dirty="0"/>
          </a:p>
          <a:p>
            <a:pPr algn="ctr"/>
            <a:endParaRPr lang="en-PH" dirty="0" smtClean="0"/>
          </a:p>
          <a:p>
            <a:pPr algn="ctr"/>
            <a:endParaRPr lang="en-PH" dirty="0"/>
          </a:p>
          <a:p>
            <a:pPr algn="ctr"/>
            <a:endParaRPr lang="en-PH" dirty="0" smtClean="0"/>
          </a:p>
          <a:p>
            <a:pPr algn="ctr"/>
            <a:endParaRPr lang="en-PH" dirty="0"/>
          </a:p>
          <a:p>
            <a:pPr algn="ctr"/>
            <a:endParaRPr lang="en-PH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sz="4800" b="1" dirty="0" err="1" smtClean="0">
                <a:latin typeface="Roboto" pitchFamily="2" charset="0"/>
                <a:ea typeface="Roboto" pitchFamily="2" charset="0"/>
              </a:rPr>
              <a:t>GetF</a:t>
            </a:r>
            <a:r>
              <a:rPr lang="en-PH" sz="4800" b="1" dirty="0" err="1" smtClean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i</a:t>
            </a:r>
            <a:r>
              <a:rPr lang="en-PH" sz="4800" b="1" dirty="0" err="1" smtClean="0">
                <a:latin typeface="Roboto" pitchFamily="2" charset="0"/>
                <a:ea typeface="Roboto" pitchFamily="2" charset="0"/>
              </a:rPr>
              <a:t>t</a:t>
            </a:r>
            <a:r>
              <a:rPr lang="en-PH" sz="4800" b="1" dirty="0" smtClean="0">
                <a:latin typeface="Roboto" pitchFamily="2" charset="0"/>
                <a:ea typeface="Roboto" pitchFamily="2" charset="0"/>
              </a:rPr>
              <a:t> Architecture</a:t>
            </a:r>
            <a:endParaRPr lang="en-PH" sz="4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3848" y="1772816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err="1" smtClean="0">
                <a:latin typeface="Montserrat" pitchFamily="2" charset="0"/>
              </a:rPr>
              <a:t>Ethereum</a:t>
            </a:r>
            <a:endParaRPr lang="en-PH" sz="2400" b="1" dirty="0" smtClean="0">
              <a:latin typeface="Montserra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1707195"/>
            <a:ext cx="2815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err="1" smtClean="0">
                <a:latin typeface="Montserrat" pitchFamily="2" charset="0"/>
              </a:rPr>
              <a:t>GetFit</a:t>
            </a:r>
            <a:r>
              <a:rPr lang="en-PH" b="1" dirty="0" smtClean="0">
                <a:latin typeface="Montserrat" pitchFamily="2" charset="0"/>
              </a:rPr>
              <a:t> Initialization</a:t>
            </a:r>
          </a:p>
          <a:p>
            <a:r>
              <a:rPr lang="en-PH" dirty="0">
                <a:latin typeface="Montserrat" pitchFamily="2" charset="0"/>
              </a:rPr>
              <a:t> </a:t>
            </a:r>
            <a:r>
              <a:rPr lang="en-PH" dirty="0" smtClean="0">
                <a:latin typeface="Montserrat" pitchFamily="2" charset="0"/>
              </a:rPr>
              <a:t>  - Minting of life </a:t>
            </a:r>
            <a:r>
              <a:rPr lang="en-PH" dirty="0">
                <a:latin typeface="Montserrat" pitchFamily="2" charset="0"/>
              </a:rPr>
              <a:t>c</a:t>
            </a:r>
            <a:r>
              <a:rPr lang="en-PH" dirty="0" smtClean="0">
                <a:latin typeface="Montserrat" pitchFamily="2" charset="0"/>
              </a:rPr>
              <a:t>oins</a:t>
            </a:r>
          </a:p>
          <a:p>
            <a:r>
              <a:rPr lang="en-PH" dirty="0">
                <a:latin typeface="Montserrat" pitchFamily="2" charset="0"/>
              </a:rPr>
              <a:t> </a:t>
            </a:r>
            <a:r>
              <a:rPr lang="en-PH" dirty="0" smtClean="0">
                <a:latin typeface="Montserrat" pitchFamily="2" charset="0"/>
              </a:rPr>
              <a:t>  - 2 trillion </a:t>
            </a:r>
            <a:r>
              <a:rPr lang="en-PH" dirty="0">
                <a:latin typeface="Montserrat" pitchFamily="2" charset="0"/>
              </a:rPr>
              <a:t>l</a:t>
            </a:r>
            <a:r>
              <a:rPr lang="en-PH" dirty="0" smtClean="0">
                <a:latin typeface="Montserrat" pitchFamily="2" charset="0"/>
              </a:rPr>
              <a:t>ife </a:t>
            </a:r>
            <a:r>
              <a:rPr lang="en-PH" dirty="0">
                <a:latin typeface="Montserrat" pitchFamily="2" charset="0"/>
              </a:rPr>
              <a:t>c</a:t>
            </a:r>
            <a:r>
              <a:rPr lang="en-PH" dirty="0" smtClean="0">
                <a:latin typeface="Montserrat" pitchFamily="2" charset="0"/>
              </a:rPr>
              <a:t>oins</a:t>
            </a:r>
            <a:endParaRPr lang="en-PH" dirty="0">
              <a:latin typeface="Montserra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140968"/>
            <a:ext cx="2880320" cy="33123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User 1</a:t>
            </a:r>
          </a:p>
          <a:p>
            <a:pPr algn="ctr"/>
            <a:endParaRPr lang="en-PH" dirty="0"/>
          </a:p>
          <a:p>
            <a:pPr algn="ctr"/>
            <a:endParaRPr lang="en-PH" dirty="0" smtClean="0"/>
          </a:p>
          <a:p>
            <a:pPr algn="ctr"/>
            <a:endParaRPr lang="en-PH" dirty="0"/>
          </a:p>
          <a:p>
            <a:pPr algn="ctr"/>
            <a:endParaRPr lang="en-PH" dirty="0" smtClean="0"/>
          </a:p>
          <a:p>
            <a:pPr algn="ctr"/>
            <a:endParaRPr lang="en-PH" dirty="0"/>
          </a:p>
          <a:p>
            <a:pPr algn="ctr"/>
            <a:endParaRPr lang="en-PH" dirty="0" smtClean="0"/>
          </a:p>
          <a:p>
            <a:pPr algn="ctr"/>
            <a:endParaRPr lang="en-PH" dirty="0"/>
          </a:p>
          <a:p>
            <a:pPr algn="ctr"/>
            <a:endParaRPr lang="en-PH" dirty="0" smtClean="0"/>
          </a:p>
          <a:p>
            <a:pPr algn="ctr"/>
            <a:endParaRPr lang="en-PH" dirty="0"/>
          </a:p>
          <a:p>
            <a:pPr algn="ctr"/>
            <a:endParaRPr lang="en-PH" dirty="0" smtClean="0"/>
          </a:p>
        </p:txBody>
      </p:sp>
      <p:sp>
        <p:nvSpPr>
          <p:cNvPr id="8" name="Rectangle 7"/>
          <p:cNvSpPr/>
          <p:nvPr/>
        </p:nvSpPr>
        <p:spPr>
          <a:xfrm>
            <a:off x="1835696" y="5013176"/>
            <a:ext cx="914400" cy="1296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 err="1" smtClean="0">
                <a:latin typeface="Montserrat" pitchFamily="2" charset="0"/>
              </a:rPr>
              <a:t>GetFit</a:t>
            </a:r>
            <a:endParaRPr lang="en-PH" sz="1600" b="1" dirty="0" smtClean="0">
              <a:latin typeface="Montserrat" pitchFamily="2" charset="0"/>
            </a:endParaRPr>
          </a:p>
          <a:p>
            <a:pPr algn="ctr"/>
            <a:r>
              <a:rPr lang="en-PH" sz="1600" b="1" dirty="0" smtClean="0">
                <a:latin typeface="Montserrat" pitchFamily="2" charset="0"/>
              </a:rPr>
              <a:t>App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5085184"/>
            <a:ext cx="15953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b="1" dirty="0" err="1" smtClean="0">
                <a:solidFill>
                  <a:schemeClr val="bg1"/>
                </a:solidFill>
                <a:latin typeface="Montserrat" pitchFamily="2" charset="0"/>
              </a:rPr>
              <a:t>GetFit</a:t>
            </a:r>
            <a:r>
              <a:rPr lang="en-PH" sz="1400" b="1" dirty="0" smtClean="0">
                <a:solidFill>
                  <a:schemeClr val="bg1"/>
                </a:solidFill>
                <a:latin typeface="Montserrat" pitchFamily="2" charset="0"/>
              </a:rPr>
              <a:t> App</a:t>
            </a:r>
          </a:p>
          <a:p>
            <a:r>
              <a:rPr lang="en-PH" sz="1400" dirty="0" smtClean="0">
                <a:solidFill>
                  <a:schemeClr val="bg1"/>
                </a:solidFill>
                <a:latin typeface="Montserrat" pitchFamily="2" charset="0"/>
              </a:rPr>
              <a:t> - Earn Life Coin</a:t>
            </a:r>
          </a:p>
          <a:p>
            <a:r>
              <a:rPr lang="en-PH" sz="1400" dirty="0" smtClean="0">
                <a:solidFill>
                  <a:schemeClr val="bg1"/>
                </a:solidFill>
                <a:latin typeface="Montserrat" pitchFamily="2" charset="0"/>
              </a:rPr>
              <a:t> - Use Life Coin</a:t>
            </a:r>
          </a:p>
          <a:p>
            <a:r>
              <a:rPr lang="en-PH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PH" sz="1400" dirty="0" smtClean="0">
                <a:solidFill>
                  <a:schemeClr val="bg1"/>
                </a:solidFill>
                <a:latin typeface="Montserrat" pitchFamily="2" charset="0"/>
              </a:rPr>
              <a:t>- Withdraw</a:t>
            </a:r>
            <a:endParaRPr lang="en-PH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5798310" y="4941168"/>
            <a:ext cx="1077946" cy="144016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 err="1" smtClean="0">
                <a:latin typeface="Montserrat" pitchFamily="2" charset="0"/>
              </a:rPr>
              <a:t>GetFit</a:t>
            </a:r>
            <a:endParaRPr lang="en-PH" sz="1600" b="1" dirty="0">
              <a:latin typeface="Montserrat" pitchFamily="2" charset="0"/>
            </a:endParaRPr>
          </a:p>
          <a:p>
            <a:pPr algn="ctr"/>
            <a:r>
              <a:rPr lang="en-PH" sz="1600" b="1" dirty="0" smtClean="0">
                <a:latin typeface="Montserrat" pitchFamily="2" charset="0"/>
              </a:rPr>
              <a:t>DB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88427" y="5409220"/>
            <a:ext cx="25715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51630" y="4690010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 smtClean="0">
                <a:latin typeface="Montserrat" pitchFamily="2" charset="0"/>
              </a:rPr>
              <a:t>1. Sends Withdrawal </a:t>
            </a:r>
          </a:p>
          <a:p>
            <a:pPr algn="ctr"/>
            <a:r>
              <a:rPr lang="en-PH" b="1" dirty="0" smtClean="0">
                <a:latin typeface="Montserrat" pitchFamily="2" charset="0"/>
              </a:rPr>
              <a:t>Request</a:t>
            </a:r>
            <a:endParaRPr lang="en-PH" dirty="0">
              <a:latin typeface="Montserrat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57400" y="3573016"/>
            <a:ext cx="914400" cy="12961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 smtClean="0">
                <a:latin typeface="Montserrat" pitchFamily="2" charset="0"/>
              </a:rPr>
              <a:t>ETH</a:t>
            </a:r>
          </a:p>
          <a:p>
            <a:pPr algn="ctr"/>
            <a:r>
              <a:rPr lang="en-PH" sz="1600" b="1" dirty="0" smtClean="0">
                <a:latin typeface="Montserrat" pitchFamily="2" charset="0"/>
              </a:rPr>
              <a:t>Wallet</a:t>
            </a:r>
            <a:endParaRPr lang="en-PH" sz="1600" b="1" dirty="0">
              <a:latin typeface="Montserrat" pitchFamily="2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572000" y="2564904"/>
            <a:ext cx="1800200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750096" y="2606321"/>
            <a:ext cx="1370188" cy="13353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63888" y="2950827"/>
            <a:ext cx="1644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 smtClean="0">
                <a:latin typeface="Montserrat" pitchFamily="2" charset="0"/>
              </a:rPr>
              <a:t>2. Sends coin to user wallet</a:t>
            </a:r>
            <a:endParaRPr lang="en-PH" dirty="0">
              <a:latin typeface="Montserrat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46442" y="3614009"/>
            <a:ext cx="914400" cy="12961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chemeClr val="bg1"/>
                </a:solidFill>
              </a:rPr>
              <a:t>ETH</a:t>
            </a:r>
          </a:p>
          <a:p>
            <a:pPr algn="ctr"/>
            <a:r>
              <a:rPr lang="en-PH" b="1" dirty="0" smtClean="0">
                <a:solidFill>
                  <a:schemeClr val="bg1"/>
                </a:solidFill>
              </a:rPr>
              <a:t>Wallet</a:t>
            </a:r>
            <a:endParaRPr lang="en-P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49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1526"/>
            <a:ext cx="9144000" cy="598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en-PH" sz="8400" b="1" dirty="0" smtClean="0">
                <a:latin typeface="Roboto" pitchFamily="2" charset="0"/>
                <a:ea typeface="Roboto" pitchFamily="2" charset="0"/>
              </a:rPr>
              <a:t>Demo</a:t>
            </a:r>
            <a:endParaRPr lang="en-PH" sz="8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66725" y="2276872"/>
            <a:ext cx="32004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PH" sz="4800" dirty="0">
              <a:solidFill>
                <a:schemeClr val="tx1"/>
              </a:solidFill>
              <a:latin typeface="Blessed Frid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470</Words>
  <Application>Microsoft Office PowerPoint</Application>
  <PresentationFormat>On-screen Show (4:3)</PresentationFormat>
  <Paragraphs>118</Paragraphs>
  <Slides>20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GetFit</vt:lpstr>
      <vt:lpstr>What is GetFit?</vt:lpstr>
      <vt:lpstr>What is the urgency?</vt:lpstr>
      <vt:lpstr>Contribute an initiative that encourages and motivates people to adopt an active lifestyle</vt:lpstr>
      <vt:lpstr>Establishing the community</vt:lpstr>
      <vt:lpstr>Introducing GetFit</vt:lpstr>
      <vt:lpstr>Life coins: the heart of GetFit</vt:lpstr>
      <vt:lpstr>GetFit Architecture</vt:lpstr>
      <vt:lpstr>Demo</vt:lpstr>
      <vt:lpstr>GetFit Benefits</vt:lpstr>
      <vt:lpstr>A Unique Value Proposition</vt:lpstr>
      <vt:lpstr>Roadmap</vt:lpstr>
      <vt:lpstr>Thank You</vt:lpstr>
      <vt:lpstr>Backup Slides</vt:lpstr>
      <vt:lpstr>A health-focused ecosystem</vt:lpstr>
      <vt:lpstr>Factors Hindering an Active Lifestyle</vt:lpstr>
      <vt:lpstr>Looking for a Solution</vt:lpstr>
      <vt:lpstr>A Nationalistic Concern</vt:lpstr>
      <vt:lpstr>A Nationalistic Concern</vt:lpstr>
      <vt:lpstr>Let Life Coin be your companion on the MetaVerse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Coin</dc:title>
  <dc:creator>humpreysy@gmail.com</dc:creator>
  <cp:lastModifiedBy>humpreysy@gmail.com</cp:lastModifiedBy>
  <cp:revision>59</cp:revision>
  <dcterms:created xsi:type="dcterms:W3CDTF">2022-11-10T14:27:34Z</dcterms:created>
  <dcterms:modified xsi:type="dcterms:W3CDTF">2022-11-13T02:25:23Z</dcterms:modified>
</cp:coreProperties>
</file>