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/>
    <p:restoredTop sz="95827"/>
  </p:normalViewPr>
  <p:slideViewPr>
    <p:cSldViewPr snapToGrid="0">
      <p:cViewPr>
        <p:scale>
          <a:sx n="100" d="100"/>
          <a:sy n="100" d="100"/>
        </p:scale>
        <p:origin x="98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March 29,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7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March 29,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4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March 29,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1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March 29,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2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March 29,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8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March 29,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1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March 29,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7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March 29,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862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March 29,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4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March 29,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8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March 29,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1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March 29,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612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D4C4E-08A5-1CC3-9E24-04A7CD881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918992"/>
            <a:ext cx="4695506" cy="2517457"/>
          </a:xfrm>
        </p:spPr>
        <p:txBody>
          <a:bodyPr anchor="b">
            <a:normAutofit/>
          </a:bodyPr>
          <a:lstStyle/>
          <a:p>
            <a:r>
              <a:rPr lang="en-GB" sz="4000" dirty="0"/>
              <a:t>Literature Mining:           A Hands-On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449D0-2B79-7AFC-3D5B-BF092EEFB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Geoffrey Weal</a:t>
            </a:r>
          </a:p>
          <a:p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iDM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Tutorial </a:t>
            </a:r>
          </a:p>
          <a:p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29</a:t>
            </a:r>
            <a:r>
              <a:rPr lang="en-GB" sz="2000" baseline="30000" dirty="0">
                <a:solidFill>
                  <a:schemeClr val="tx1">
                    <a:alpha val="60000"/>
                  </a:schemeClr>
                </a:solidFill>
              </a:rPr>
              <a:t>th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of March 2023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38BC918-0E7E-9C67-7709-90959B4969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157" b="-1"/>
          <a:stretch/>
        </p:blipFill>
        <p:spPr>
          <a:xfrm>
            <a:off x="560070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2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1B13-0997-BBCC-6312-DB77A830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Acknowledgements</a:t>
            </a:r>
          </a:p>
        </p:txBody>
      </p:sp>
      <p:pic>
        <p:nvPicPr>
          <p:cNvPr id="4" name="Picture 2" descr="Profile photo of Chayanit Wechwithayakhlung">
            <a:extLst>
              <a:ext uri="{FF2B5EF4-FFF2-40B4-BE49-F238E27FC236}">
                <a16:creationId xmlns:a16="http://schemas.microsoft.com/office/drawing/2014/main" id="{EAAD6F5F-F8C4-B7B5-806F-DF31CB4844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6" r="12745" b="16046"/>
          <a:stretch/>
        </p:blipFill>
        <p:spPr bwMode="auto">
          <a:xfrm>
            <a:off x="2506250" y="2715477"/>
            <a:ext cx="1311050" cy="13110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58AC060A-A3DC-EA67-E95C-C1202C029D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94" t="3207" r="29188" b="61448"/>
          <a:stretch/>
        </p:blipFill>
        <p:spPr>
          <a:xfrm>
            <a:off x="507032" y="2715477"/>
            <a:ext cx="1310714" cy="13110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41D22A-9D0B-DC11-BFF5-D78D470E0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068" y="2715477"/>
            <a:ext cx="1311092" cy="13110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EF69C7-15CE-7746-B184-A3FAD091F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2665" y="2717623"/>
            <a:ext cx="1306800" cy="1306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85E741-8C35-B1AC-2FD4-03D8E17A263A}"/>
              </a:ext>
            </a:extLst>
          </p:cNvPr>
          <p:cNvSpPr txBox="1">
            <a:spLocks/>
          </p:cNvSpPr>
          <p:nvPr/>
        </p:nvSpPr>
        <p:spPr>
          <a:xfrm>
            <a:off x="8411941" y="4134164"/>
            <a:ext cx="1421720" cy="572556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Paul Hume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243866-0A53-3599-F3FE-77CFE00E5B64}"/>
              </a:ext>
            </a:extLst>
          </p:cNvPr>
          <p:cNvSpPr txBox="1">
            <a:spLocks/>
          </p:cNvSpPr>
          <p:nvPr/>
        </p:nvSpPr>
        <p:spPr>
          <a:xfrm>
            <a:off x="10153138" y="4134164"/>
            <a:ext cx="1875715" cy="572556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Justin Hodgkiss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C6D7134-318E-D35E-1592-865DA7D2267D}"/>
              </a:ext>
            </a:extLst>
          </p:cNvPr>
          <p:cNvSpPr txBox="1">
            <a:spLocks/>
          </p:cNvSpPr>
          <p:nvPr/>
        </p:nvSpPr>
        <p:spPr>
          <a:xfrm>
            <a:off x="349794" y="4136310"/>
            <a:ext cx="1421720" cy="572556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Daniel Packwood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6EE2085-3E20-E447-6A24-F9A425AE1FAE}"/>
              </a:ext>
            </a:extLst>
          </p:cNvPr>
          <p:cNvSpPr txBox="1">
            <a:spLocks/>
          </p:cNvSpPr>
          <p:nvPr/>
        </p:nvSpPr>
        <p:spPr>
          <a:xfrm>
            <a:off x="1928871" y="4136310"/>
            <a:ext cx="2336658" cy="572556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NZ" sz="1600" b="0" i="0" dirty="0" err="1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Chayanit</a:t>
            </a:r>
            <a:r>
              <a:rPr lang="en-NZ" sz="1600" b="0" i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 (First) </a:t>
            </a:r>
            <a:r>
              <a:rPr lang="en-NZ" sz="1600" b="0" i="0" dirty="0" err="1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Wechwithayakhlung</a:t>
            </a:r>
            <a:endParaRPr lang="en-US" sz="1600" dirty="0">
              <a:solidFill>
                <a:schemeClr val="bg1"/>
              </a:solidFill>
              <a:latin typeface="Avenir Next LT Pro" panose="020B0504020202020204" pitchFamily="34" charset="77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4EC3E84-2D5E-CC0A-5586-E7FEB93C7F0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826" t="2673" r="21604" b="37160"/>
          <a:stretch/>
        </p:blipFill>
        <p:spPr>
          <a:xfrm>
            <a:off x="6489008" y="2717623"/>
            <a:ext cx="1315556" cy="1306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3C52747-0073-32F0-2435-5F19A0DAA57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811" t="8764" r="23511" b="53671"/>
          <a:stretch/>
        </p:blipFill>
        <p:spPr>
          <a:xfrm>
            <a:off x="4505804" y="2717623"/>
            <a:ext cx="1294700" cy="1306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DD4AB4C-0FA6-D6E0-22B1-6D0746FA3D84}"/>
              </a:ext>
            </a:extLst>
          </p:cNvPr>
          <p:cNvSpPr txBox="1">
            <a:spLocks/>
          </p:cNvSpPr>
          <p:nvPr/>
        </p:nvSpPr>
        <p:spPr>
          <a:xfrm>
            <a:off x="4402576" y="4136310"/>
            <a:ext cx="1467865" cy="572556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NZ" sz="1600" b="0" i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Caitlin Casey-Stevens</a:t>
            </a:r>
            <a:endParaRPr lang="en-US" sz="1600" dirty="0">
              <a:solidFill>
                <a:schemeClr val="bg1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58844AE-A321-CB82-0E2B-49A61A7B726B}"/>
              </a:ext>
            </a:extLst>
          </p:cNvPr>
          <p:cNvSpPr txBox="1">
            <a:spLocks/>
          </p:cNvSpPr>
          <p:nvPr/>
        </p:nvSpPr>
        <p:spPr>
          <a:xfrm>
            <a:off x="5957849" y="4136310"/>
            <a:ext cx="2336658" cy="572556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NZ" sz="1600" b="0" i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Olivia Sato</a:t>
            </a:r>
            <a:endParaRPr lang="en-US" sz="1600" dirty="0">
              <a:solidFill>
                <a:schemeClr val="bg1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005D713-20D2-5432-1636-B7F09D6B1F03}"/>
              </a:ext>
            </a:extLst>
          </p:cNvPr>
          <p:cNvSpPr/>
          <p:nvPr/>
        </p:nvSpPr>
        <p:spPr>
          <a:xfrm>
            <a:off x="166255" y="2022763"/>
            <a:ext cx="4099274" cy="2840175"/>
          </a:xfrm>
          <a:prstGeom prst="round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CF90675-1872-1BB4-944F-AA62514B7023}"/>
              </a:ext>
            </a:extLst>
          </p:cNvPr>
          <p:cNvSpPr txBox="1">
            <a:spLocks/>
          </p:cNvSpPr>
          <p:nvPr/>
        </p:nvSpPr>
        <p:spPr>
          <a:xfrm>
            <a:off x="550862" y="2189018"/>
            <a:ext cx="3266438" cy="372386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  <a:latin typeface="Avenir Next LT Pro" panose="020B0504020202020204" pitchFamily="34" charset="77"/>
              </a:rPr>
              <a:t>Today’s Helpers</a:t>
            </a:r>
          </a:p>
        </p:txBody>
      </p:sp>
    </p:spTree>
    <p:extLst>
      <p:ext uri="{BB962C8B-B14F-4D97-AF65-F5344CB8AC3E}">
        <p14:creationId xmlns:p14="http://schemas.microsoft.com/office/powerpoint/2010/main" val="416846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1B13-0997-BBCC-6312-DB77A830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Future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A2734-F935-D8B5-9D7B-46A256532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alpha val="60000"/>
                  </a:schemeClr>
                </a:solidFill>
                <a:latin typeface="+mj-lt"/>
              </a:rPr>
              <a:t>Use Machine Learning (</a:t>
            </a:r>
            <a:r>
              <a:rPr lang="en-GB" dirty="0" err="1">
                <a:solidFill>
                  <a:schemeClr val="bg1">
                    <a:alpha val="60000"/>
                  </a:schemeClr>
                </a:solidFill>
                <a:latin typeface="+mj-lt"/>
              </a:rPr>
              <a:t>ChatGPT</a:t>
            </a:r>
            <a:r>
              <a:rPr lang="en-GB" dirty="0">
                <a:solidFill>
                  <a:schemeClr val="bg1">
                    <a:alpha val="60000"/>
                  </a:schemeClr>
                </a:solidFill>
                <a:latin typeface="+mj-lt"/>
              </a:rPr>
              <a:t>) to gather data from multiple papers. For example:</a:t>
            </a:r>
          </a:p>
          <a:p>
            <a:pPr lvl="1"/>
            <a:r>
              <a:rPr lang="en-GB" dirty="0">
                <a:solidFill>
                  <a:schemeClr val="bg1">
                    <a:alpha val="60000"/>
                  </a:schemeClr>
                </a:solidFill>
                <a:latin typeface="+mj-lt"/>
              </a:rPr>
              <a:t>Gathering heat capacities of various materials </a:t>
            </a:r>
            <a:r>
              <a:rPr lang="en-GB" dirty="0">
                <a:solidFill>
                  <a:schemeClr val="bg1">
                    <a:alpha val="60000"/>
                  </a:schemeClr>
                </a:solidFill>
                <a:latin typeface="+mj-lt"/>
                <a:sym typeface="Wingdings" pitchFamily="2" charset="2"/>
              </a:rPr>
              <a:t> To </a:t>
            </a:r>
            <a:r>
              <a:rPr lang="en-GB" dirty="0">
                <a:solidFill>
                  <a:schemeClr val="bg1">
                    <a:alpha val="60000"/>
                  </a:schemeClr>
                </a:solidFill>
                <a:latin typeface="+mj-lt"/>
              </a:rPr>
              <a:t>develop material that can adsorb a large amount of thermal energy with minimal change in temperature</a:t>
            </a:r>
          </a:p>
          <a:p>
            <a:r>
              <a:rPr lang="en-GB" dirty="0">
                <a:solidFill>
                  <a:schemeClr val="bg1">
                    <a:alpha val="60000"/>
                  </a:schemeClr>
                </a:solidFill>
                <a:latin typeface="+mj-lt"/>
              </a:rPr>
              <a:t>We will send out a follow up Google Survey to ask how you would like to use machine learning in literature mining.</a:t>
            </a:r>
          </a:p>
          <a:p>
            <a:pPr lvl="1"/>
            <a:r>
              <a:rPr lang="en-GB" sz="1800" dirty="0">
                <a:solidFill>
                  <a:schemeClr val="bg1">
                    <a:alpha val="60000"/>
                  </a:schemeClr>
                </a:solidFill>
                <a:latin typeface="+mj-lt"/>
              </a:rPr>
              <a:t>Will use your responses to develop a potential second literature mining tutorial.</a:t>
            </a:r>
          </a:p>
          <a:p>
            <a:endParaRPr lang="en-GB" dirty="0">
              <a:solidFill>
                <a:schemeClr val="bg1">
                  <a:alpha val="6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561695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LightSeedLeftStep">
      <a:dk1>
        <a:srgbClr val="000000"/>
      </a:dk1>
      <a:lt1>
        <a:srgbClr val="FFFFFF"/>
      </a:lt1>
      <a:dk2>
        <a:srgbClr val="41242C"/>
      </a:dk2>
      <a:lt2>
        <a:srgbClr val="E2E5E8"/>
      </a:lt2>
      <a:accent1>
        <a:srgbClr val="B89D7C"/>
      </a:accent1>
      <a:accent2>
        <a:srgbClr val="BA877F"/>
      </a:accent2>
      <a:accent3>
        <a:srgbClr val="C492A0"/>
      </a:accent3>
      <a:accent4>
        <a:srgbClr val="BA7FA8"/>
      </a:accent4>
      <a:accent5>
        <a:srgbClr val="BF93C5"/>
      </a:accent5>
      <a:accent6>
        <a:srgbClr val="9A7FBA"/>
      </a:accent6>
      <a:hlink>
        <a:srgbClr val="6383AB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110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Avenir Next LT Pro</vt:lpstr>
      <vt:lpstr>3DFloatVTI</vt:lpstr>
      <vt:lpstr>Literature Mining:           A Hands-On Tutorial</vt:lpstr>
      <vt:lpstr>Acknowledgements</vt:lpstr>
      <vt:lpstr>Future 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Mining:           A Hands-On Tutorial</dc:title>
  <dc:creator>Geoffrey Weal</dc:creator>
  <cp:lastModifiedBy>Geoffrey Weal</cp:lastModifiedBy>
  <cp:revision>3</cp:revision>
  <dcterms:created xsi:type="dcterms:W3CDTF">2023-03-29T00:16:56Z</dcterms:created>
  <dcterms:modified xsi:type="dcterms:W3CDTF">2023-03-29T03:06:47Z</dcterms:modified>
</cp:coreProperties>
</file>