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7" r:id="rId1"/>
    <p:sldMasterId id="2147483795" r:id="rId2"/>
    <p:sldMasterId id="2147483748" r:id="rId3"/>
    <p:sldMasterId id="2147483760" r:id="rId4"/>
    <p:sldMasterId id="2147483772" r:id="rId5"/>
    <p:sldMasterId id="2147483783" r:id="rId6"/>
  </p:sldMasterIdLst>
  <p:notesMasterIdLst>
    <p:notesMasterId r:id="rId35"/>
  </p:notesMasterIdLst>
  <p:sldIdLst>
    <p:sldId id="256" r:id="rId7"/>
    <p:sldId id="273" r:id="rId8"/>
    <p:sldId id="276" r:id="rId9"/>
    <p:sldId id="277" r:id="rId10"/>
    <p:sldId id="278" r:id="rId11"/>
    <p:sldId id="279" r:id="rId12"/>
    <p:sldId id="280" r:id="rId13"/>
    <p:sldId id="257" r:id="rId14"/>
    <p:sldId id="282" r:id="rId15"/>
    <p:sldId id="258" r:id="rId16"/>
    <p:sldId id="259" r:id="rId17"/>
    <p:sldId id="260" r:id="rId18"/>
    <p:sldId id="261" r:id="rId19"/>
    <p:sldId id="262" r:id="rId20"/>
    <p:sldId id="263" r:id="rId21"/>
    <p:sldId id="275" r:id="rId22"/>
    <p:sldId id="264" r:id="rId23"/>
    <p:sldId id="265" r:id="rId24"/>
    <p:sldId id="266" r:id="rId25"/>
    <p:sldId id="267" r:id="rId26"/>
    <p:sldId id="268" r:id="rId27"/>
    <p:sldId id="283" r:id="rId28"/>
    <p:sldId id="284" r:id="rId29"/>
    <p:sldId id="269" r:id="rId30"/>
    <p:sldId id="270" r:id="rId31"/>
    <p:sldId id="271" r:id="rId32"/>
    <p:sldId id="274" r:id="rId33"/>
    <p:sldId id="281" r:id="rId34"/>
  </p:sldIdLst>
  <p:sldSz cx="12192000" cy="6858000"/>
  <p:notesSz cx="6858000" cy="9144000"/>
  <p:defaultTextStyle>
    <a:defPPr>
      <a:defRPr lang="fr-FR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2D01D-E21E-446B-904F-37C7742234A5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D42FC-0CB6-4C25-BC8D-29A71B4DC1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0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4179887"/>
            <a:ext cx="11520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1" indent="0" algn="ctr">
              <a:buNone/>
              <a:defRPr sz="2000"/>
            </a:lvl2pPr>
            <a:lvl3pPr marL="914462" indent="0" algn="ctr">
              <a:buNone/>
              <a:defRPr sz="1800"/>
            </a:lvl3pPr>
            <a:lvl4pPr marL="1371694" indent="0" algn="ctr">
              <a:buNone/>
              <a:defRPr sz="1600"/>
            </a:lvl4pPr>
            <a:lvl5pPr marL="1828925" indent="0" algn="ctr">
              <a:buNone/>
              <a:defRPr sz="1600"/>
            </a:lvl5pPr>
            <a:lvl6pPr marL="2286158" indent="0" algn="ctr">
              <a:buNone/>
              <a:defRPr sz="1600"/>
            </a:lvl6pPr>
            <a:lvl7pPr marL="2743387" indent="0" algn="ctr">
              <a:buNone/>
              <a:defRPr sz="1600"/>
            </a:lvl7pPr>
            <a:lvl8pPr marL="3200619" indent="0" algn="ctr">
              <a:buNone/>
              <a:defRPr sz="1600"/>
            </a:lvl8pPr>
            <a:lvl9pPr marL="3657851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CE7EBC-6617-4CB3-B593-2D4149E3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417C-D506-4F78-8DE6-FC4223D4F508}" type="datetime1">
              <a:rPr lang="fr-FR" smtClean="0"/>
              <a:t>24/09/2025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307D55-67D4-4BCC-8D59-F2056AFF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861320-867A-4A5A-83A8-29E980E2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6E5B9B28-34FC-4D96-9992-48AA8D7A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42698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Site 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8" y="5162803"/>
            <a:ext cx="6839727" cy="11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9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216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4690E-27D8-2016-D500-3F19C3E22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9C875E-E8FC-DCD4-AB2F-642D2275C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8819B-2E51-47A6-1328-A6A76F26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4730-C524-4588-8491-65B3DAA9B083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2E7DD4-AFF2-B646-96CE-92FD4281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653BA6-343D-EBFF-1F6A-76B96D99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AA6-51E1-48A3-9B67-6D1270137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264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14F9FF-53A5-D621-FC31-E3D67B47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E5924-6617-E011-B94C-170A4D56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A159CB-6CB0-61D4-7C91-6F11AE4C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4730-C524-4588-8491-65B3DAA9B083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02F3D-A779-6054-A739-4B42022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B868C4-C7CE-FEC1-BD5F-CDDF1AD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AA6-51E1-48A3-9B67-6D1270137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822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9E190-6DF4-F8EA-E085-0E0707CA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15BDA3-D7B5-B23F-5F27-D3D8DCF2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E063F2-63C5-0315-C4D4-CAB832ED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4730-C524-4588-8491-65B3DAA9B083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EED58-1E30-757E-E9DA-243F35D6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C924DF-5581-8250-FFEE-6EABC0A7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AA6-51E1-48A3-9B67-6D1270137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4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16F1B-73DD-3910-683F-C552B324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7DFB28-09F0-7426-7457-C12061A65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6D2FFA-4243-9EBC-0B7F-8DB090111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EB7CDD-1D91-5D83-1618-8940C1EA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4730-C524-4588-8491-65B3DAA9B083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C3EE6D-3273-3A0B-6A79-EB47D0A9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D845D9-223B-F4B6-94B4-AA327DAE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AA6-51E1-48A3-9B67-6D1270137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471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B9E8C-58BE-E75A-6914-978A0FE9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DC2DEA-6357-1BFA-FC2A-BAE2F8A39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A8C071-0899-AFD5-511D-D501D210E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5AC89-C490-C1FC-7CAC-35F4A69CA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D8F23F-6001-1232-8816-E533D9DDB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5EF265-033D-99E0-EBE7-080B5BD4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4730-C524-4588-8491-65B3DAA9B083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E535CF-C470-476E-BC97-187D875E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D49B88-5F29-80DF-090D-5BF8BC9F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AA6-51E1-48A3-9B67-6D1270137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305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85607-7755-832B-DD2E-B244DFF4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6A02E7-7D1E-F708-2F7F-2A6E7C99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4730-C524-4588-8491-65B3DAA9B083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076C41-E212-DE02-95F6-8D512125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CABEAD-F1FC-A108-2092-3F31C2AB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AA6-51E1-48A3-9B67-6D1270137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265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A91526-B892-8922-3BCD-A894A9E3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4730-C524-4588-8491-65B3DAA9B083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04670D-8BC3-22B8-EB35-AE501112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72E6A5-3A33-FD24-F26F-D51D28E1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AA6-51E1-48A3-9B67-6D1270137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46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7DF88-AD24-60D5-6BCE-91DA71D9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F87608-BF12-21EF-B532-C1F673990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C94D2C-478A-23ED-3579-EB1872D0A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2FAD94-D79A-7C1D-5369-C3E14261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4730-C524-4588-8491-65B3DAA9B083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86118D-3E4D-8CCB-695B-F8973742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2E5FD3-D599-BDCE-03C4-71F0F60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AA6-51E1-48A3-9B67-6D1270137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200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C97A7-616C-8EAA-5514-85AB652E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7545EE-0AFC-B525-6AD8-FFA032ACC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D0D8DB-F49E-37E1-E44E-A0607D11B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71B914-C183-4372-FD7F-6934E22C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4730-C524-4588-8491-65B3DAA9B083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B058F0-3B06-9B56-18AC-22E9FF0A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77D3E6-4581-FB8D-339B-A2E47DE7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AA6-51E1-48A3-9B67-6D1270137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1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AF2A-9DCC-43F1-9614-A9C48DBD9E8E}" type="datetime1">
              <a:rPr lang="fr-FR" smtClean="0"/>
              <a:t>24/09/2025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110FB-12FE-7814-ABD2-6871C87A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D6E541-1A90-F554-AFDC-F5E7BEF8E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408191-DC76-1A50-8421-1F99B2CF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4730-C524-4588-8491-65B3DAA9B083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CAF376-4101-88B9-1A98-58FC6958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63A673-D58B-C385-918F-9549353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AA6-51E1-48A3-9B67-6D1270137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658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B3B64F-7727-5C74-11BE-518BCEB0B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FAA2E1-353A-2A4E-87E2-B73FEC643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BA059D-5F44-811D-BD02-35BC68BC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4730-C524-4588-8491-65B3DAA9B083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1E7489-B4B7-1DCC-CDAA-5524CD52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86821-1795-402E-FADE-1CD25D04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6AA6-51E1-48A3-9B67-6D1270137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521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1B070-31C2-4FDF-9561-D8E11206B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78E1BC-1DD3-4777-915B-181A74798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347A6B-A552-4042-B657-3A684036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6F6FE-B12D-4F25-B31D-3096D732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A4EB70-78A8-40DF-8C08-4B235230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DC0-6DD4-497F-A579-9A9A584ED8A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719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98D93-547F-4163-934A-F683971F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4A0BE8-0D8F-4B9B-9497-1E1D5A48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D4F578-A7A5-4056-BBB6-B0DA9EB0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BD8B30-1D18-45A3-8CF8-729EF794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3F06A2-820D-41AD-869B-CCAB5BD4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DC0-6DD4-497F-A579-9A9A584ED8A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760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EE60E-C42F-4987-BE42-ED3362EF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244C56-2361-4B60-8D6D-A7E45867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A88EAE-4E8A-4E6C-9F07-87A82427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3904ED-83C9-4892-8723-D17EB204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3D622-F1E7-404D-B359-5CC0051E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DC0-6DD4-497F-A579-9A9A584ED8A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049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B2CD0-3D11-43AE-A13B-BFCAF166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3E711B-CC28-4956-80BE-46AD52F5B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397A84-81E9-471B-BA3A-077138334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E9F2F7-366B-40C2-95DB-68263248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C0CD97-0E85-4D19-B9BB-AC973CBB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0C7F2-1E66-4069-A55E-2A850652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DC0-6DD4-497F-A579-9A9A584ED8A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78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3A6DA-AE26-4541-9FA5-9F405E7A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833165-4BB8-489A-8822-889F9D21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1FADCC-D772-4EF1-8BEF-F6AD01EFB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7275D9-CC8B-4ED7-A9D8-24BECC519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5A8FD2-846C-4809-8A8F-26560438D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56C5EA-6FC8-4DEE-A915-AB0F5E64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300D5B-E664-4E78-BC07-B666ADFD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846630-4BA7-4ACF-832D-92574F34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DC0-6DD4-497F-A579-9A9A584ED8A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818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29058-F5F4-4056-85D0-A9828602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1CA783-6731-405C-AD03-9AD424C0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4F9320-F8AB-4D8C-9165-6581DDBA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46EC05-8B2F-4930-9D9D-D514FD91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DC0-6DD4-497F-A579-9A9A584ED8A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246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766896-36C3-4BE8-B2E7-8F36093D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1D379AF-DEBB-46D4-8A57-4E48C01E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A18FB0-10C8-4891-AD8C-883DAD34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DC0-6DD4-497F-A579-9A9A584ED8A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35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8DE7B-2BCB-4CB9-8F54-8BB7C638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00662-1853-4737-9D3F-8343B71B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AC687F-CCF7-495C-BE2D-FF6B21DD1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080797-B696-4402-A194-BB41B8B5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B76CCD-A1A4-4F5D-BF6C-A0348E56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37D05B-7024-466B-AAEB-24CA99F4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DC0-6DD4-497F-A579-9A9A584ED8A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80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440001"/>
            <a:ext cx="11520000" cy="11477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1" y="2704924"/>
            <a:ext cx="5022127" cy="32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001" y="2709849"/>
            <a:ext cx="5757675" cy="32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9A2B-2118-4D2D-A438-3D9BFF90FF88}" type="datetime1">
              <a:rPr lang="fr-FR" smtClean="0"/>
              <a:t>24/09/2025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76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F724B-00CB-4E13-B3F0-CB6E87C1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E8D55A-16C2-4FE4-AD0B-3355DBCE5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046A06-C0D3-4F2E-B551-8B8C65DC5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D016E1-79E9-4F79-A04E-756E9291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F96C76-3FD8-45B7-A693-874351A5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87A64-5495-42D0-BD0E-7FC317EE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DC0-6DD4-497F-A579-9A9A584ED8A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97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E6ED3-9CE0-4D9C-A506-33338C73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46AC9C-C751-40DA-9A64-4682E5FDB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9DC5D2-8EDB-4D76-89A5-157FC327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51D8D2-9416-4D14-8D94-329A4044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191C76-5264-4E8D-BE62-BC4D13B1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DC0-6DD4-497F-A579-9A9A584ED8A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6613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17E792F-0C9A-4454-B751-6D596DDF4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BA4E9F-72EA-43FA-9298-FC50D21D4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CC74C9-2057-4D72-85FE-B9E7E19F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A81614-B0BD-4051-A513-5320644B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181ACC-1862-40B2-9DEF-6D72A3DE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DDC0-6DD4-497F-A579-9A9A584ED8A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760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6E121-0AD3-489C-BA6A-6BB02B170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425046-8A62-43ED-ACE9-94D4B88A0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5C09BF-82B6-41FE-8CDC-AAD8EF1F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6155DD-5CBA-4718-B7A8-8077A0CE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1672CD-01D9-4FD5-84FB-A358C7F9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CBA8-ECC4-41C5-B5E6-8E27C95A49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6659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2D0FB-35EC-4EDC-9F88-39D49CAA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F78A22-33EB-405D-8C1C-726B89BA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F7DBB0-5D29-4727-A4F9-34C97441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A7EA6E-E073-4319-9206-E5EFEF97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3C028-34E5-4BF4-86CE-F0054C29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CBA8-ECC4-41C5-B5E6-8E27C95A49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6596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04A1E-E37D-4584-8242-8BDE241B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5932A8-FB32-409C-AD21-D57E1C70C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38D31D-BA32-4A6D-9D82-98133406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9A8321-3033-43F0-A176-085761B7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6AD3D-2A09-4174-8B49-A72444EF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CBA8-ECC4-41C5-B5E6-8E27C95A49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35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E655E-4882-43F0-8D5B-233A56FD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271CF-49BB-4532-8F2A-166C64150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065B2A-B030-41C5-BE51-C714C9D5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B2D2BE-5EE1-4D1D-88F0-06448464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A4FD68-B387-404B-802A-00F3C3E2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38118F-B208-449A-BF6B-531F3433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CBA8-ECC4-41C5-B5E6-8E27C95A49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8537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0F2D5-BE43-4403-B463-B7E1665A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5A701F-7CAC-4FD6-8F43-2F3C3146D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5DDD5E-5F61-4574-95A4-295BC7F9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07AD5A-A70E-48C0-A143-34B48C7EA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1D07D5-E817-4F99-B53C-6267199A3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704AE7-C2CC-49D0-AAA2-FBAEA7BA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E6ABD7-6AF8-45D5-8374-594BABB4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B9BED1-1925-4FDD-8504-C59BE7E0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CBA8-ECC4-41C5-B5E6-8E27C95A49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2673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EDEA1-5E7B-4F23-BF26-7731000F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20A94F-5304-406A-9FA7-2F5AF475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50ECB8-CA93-40A1-9056-1829AEA0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822F15-BAD8-41E6-B0DC-67BCA9D1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CBA8-ECC4-41C5-B5E6-8E27C95A49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8891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DEDB5C-D574-44F0-9923-1114705E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E76CD7-7FF1-4E02-976E-ECB9A650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841D85-A694-4787-B254-1A4DB05D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CBA8-ECC4-41C5-B5E6-8E27C95A49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93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1" y="1440000"/>
            <a:ext cx="11517675" cy="6397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2463800"/>
            <a:ext cx="5030147" cy="592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1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4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8" indent="0">
              <a:buNone/>
              <a:defRPr sz="1600" b="1"/>
            </a:lvl6pPr>
            <a:lvl7pPr marL="2743387" indent="0">
              <a:buNone/>
              <a:defRPr sz="1600" b="1"/>
            </a:lvl7pPr>
            <a:lvl8pPr marL="3200619" indent="0">
              <a:buNone/>
              <a:defRPr sz="1600" b="1"/>
            </a:lvl8pPr>
            <a:lvl9pPr marL="3657851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588" y="3222626"/>
            <a:ext cx="5028557" cy="29797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3222624"/>
            <a:ext cx="5037221" cy="2979739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CE05-EBE2-4905-B9BD-21396CEE7396}" type="datetime1">
              <a:rPr lang="fr-FR" smtClean="0"/>
              <a:t>24/09/2025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096000" y="2457115"/>
            <a:ext cx="5037221" cy="592136"/>
          </a:xfrm>
        </p:spPr>
        <p:txBody>
          <a:bodyPr anchor="b"/>
          <a:lstStyle>
            <a:lvl1pPr marL="0" indent="0" algn="l">
              <a:buNone/>
              <a:defRPr sz="2400" b="1"/>
            </a:lvl1pPr>
            <a:lvl2pPr marL="457231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4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8" indent="0">
              <a:buNone/>
              <a:defRPr sz="1600" b="1"/>
            </a:lvl6pPr>
            <a:lvl7pPr marL="2743387" indent="0">
              <a:buNone/>
              <a:defRPr sz="1600" b="1"/>
            </a:lvl7pPr>
            <a:lvl8pPr marL="3200619" indent="0">
              <a:buNone/>
              <a:defRPr sz="1600" b="1"/>
            </a:lvl8pPr>
            <a:lvl9pPr marL="3657851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276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68167-777B-4779-A770-309EC432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69AA6C-04EF-4234-9B86-5C9037D5B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6B88DA-23CC-442C-91F3-348162B3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7B4406-39CC-49BB-8D4C-1A1BE416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A5B662-BA56-44F6-8918-45D8394A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FE6FAA-277C-4835-A2A0-B0ACFB55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CBA8-ECC4-41C5-B5E6-8E27C95A49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3488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2BB23-3B28-48D4-8F5F-A50CE1E9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D5171E-1867-4705-9792-C662F1625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9F120A-2C5C-4945-AC9F-6D7F1B912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3C1696-DEC8-486A-BE6A-456D2F79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EA5130-1EC2-4392-8689-16DD8D64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A48652-3ABF-4565-8834-C7567BAF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CBA8-ECC4-41C5-B5E6-8E27C95A49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76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13A1B4-DF2A-4DCA-96A3-D2B95E12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D02674-54C1-4C8A-A273-45EC11218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62A03-27E5-4327-8F96-C216A241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3A5E4F-5782-4345-BE00-A1E3933A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D9090A-FD9D-49F6-A8D8-D31B72F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CBA8-ECC4-41C5-B5E6-8E27C95A49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2062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A928C8-F1B3-4106-BE14-DEACA4DC3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36FEC0-1283-44EC-9E36-E55908928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2B632-B2AB-48F6-B585-808FBF4F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0DD367-FB70-4769-A069-27B90E21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9ED46-B180-4215-84CC-856BE7EC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CBA8-ECC4-41C5-B5E6-8E27C95A49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086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440000"/>
            <a:ext cx="11520000" cy="19890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4179887"/>
            <a:ext cx="11520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1" indent="0" algn="ctr">
              <a:buNone/>
              <a:defRPr sz="2000"/>
            </a:lvl2pPr>
            <a:lvl3pPr marL="914462" indent="0" algn="ctr">
              <a:buNone/>
              <a:defRPr sz="1800"/>
            </a:lvl3pPr>
            <a:lvl4pPr marL="1371694" indent="0" algn="ctr">
              <a:buNone/>
              <a:defRPr sz="1600"/>
            </a:lvl4pPr>
            <a:lvl5pPr marL="1828925" indent="0" algn="ctr">
              <a:buNone/>
              <a:defRPr sz="1600"/>
            </a:lvl5pPr>
            <a:lvl6pPr marL="2286158" indent="0" algn="ctr">
              <a:buNone/>
              <a:defRPr sz="1600"/>
            </a:lvl6pPr>
            <a:lvl7pPr marL="2743387" indent="0" algn="ctr">
              <a:buNone/>
              <a:defRPr sz="1600"/>
            </a:lvl7pPr>
            <a:lvl8pPr marL="3200619" indent="0" algn="ctr">
              <a:buNone/>
              <a:defRPr sz="1600"/>
            </a:lvl8pPr>
            <a:lvl9pPr marL="3657851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5FB-55A1-49FD-BB5D-E3FF8FAE84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1249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5FB-55A1-49FD-BB5D-E3FF8FAE84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080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440001"/>
            <a:ext cx="11520000" cy="11477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1" y="2704924"/>
            <a:ext cx="5022127" cy="32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001" y="2709849"/>
            <a:ext cx="5757675" cy="32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5FB-55A1-49FD-BB5D-E3FF8FAE84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4088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1" y="1440000"/>
            <a:ext cx="11517675" cy="6397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2463800"/>
            <a:ext cx="5030147" cy="592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1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4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8" indent="0">
              <a:buNone/>
              <a:defRPr sz="1600" b="1"/>
            </a:lvl6pPr>
            <a:lvl7pPr marL="2743387" indent="0">
              <a:buNone/>
              <a:defRPr sz="1600" b="1"/>
            </a:lvl7pPr>
            <a:lvl8pPr marL="3200619" indent="0">
              <a:buNone/>
              <a:defRPr sz="1600" b="1"/>
            </a:lvl8pPr>
            <a:lvl9pPr marL="3657851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588" y="3222626"/>
            <a:ext cx="5028557" cy="29797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3222624"/>
            <a:ext cx="5037221" cy="2979739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5FB-55A1-49FD-BB5D-E3FF8FAE849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6096000" y="2457115"/>
            <a:ext cx="5037221" cy="592136"/>
          </a:xfrm>
        </p:spPr>
        <p:txBody>
          <a:bodyPr anchor="b"/>
          <a:lstStyle>
            <a:lvl1pPr marL="0" indent="0" algn="l">
              <a:buNone/>
              <a:defRPr sz="2400" b="1"/>
            </a:lvl1pPr>
            <a:lvl2pPr marL="457231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4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8" indent="0">
              <a:buNone/>
              <a:defRPr sz="1600" b="1"/>
            </a:lvl6pPr>
            <a:lvl7pPr marL="2743387" indent="0">
              <a:buNone/>
              <a:defRPr sz="1600" b="1"/>
            </a:lvl7pPr>
            <a:lvl8pPr marL="3200619" indent="0">
              <a:buNone/>
              <a:defRPr sz="1600" b="1"/>
            </a:lvl8pPr>
            <a:lvl9pPr marL="3657851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717147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280859"/>
            <a:ext cx="11520000" cy="1147764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5FB-55A1-49FD-BB5D-E3FF8FAE84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8019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1" y="1620000"/>
            <a:ext cx="5475060" cy="1390651"/>
          </a:xfrm>
        </p:spPr>
        <p:txBody>
          <a:bodyPr anchor="t" anchorCtr="0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0" y="1620000"/>
            <a:ext cx="5760000" cy="4351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1" y="3429001"/>
            <a:ext cx="5475060" cy="2324100"/>
          </a:xfrm>
        </p:spPr>
        <p:txBody>
          <a:bodyPr/>
          <a:lstStyle>
            <a:lvl1pPr marL="0" indent="0">
              <a:buNone/>
              <a:defRPr sz="1600"/>
            </a:lvl1pPr>
            <a:lvl2pPr marL="457231" indent="0">
              <a:buNone/>
              <a:defRPr sz="1401"/>
            </a:lvl2pPr>
            <a:lvl3pPr marL="914462" indent="0">
              <a:buNone/>
              <a:defRPr sz="1200"/>
            </a:lvl3pPr>
            <a:lvl4pPr marL="1371694" indent="0">
              <a:buNone/>
              <a:defRPr sz="1001"/>
            </a:lvl4pPr>
            <a:lvl5pPr marL="1828925" indent="0">
              <a:buNone/>
              <a:defRPr sz="1001"/>
            </a:lvl5pPr>
            <a:lvl6pPr marL="2286158" indent="0">
              <a:buNone/>
              <a:defRPr sz="1001"/>
            </a:lvl6pPr>
            <a:lvl7pPr marL="2743387" indent="0">
              <a:buNone/>
              <a:defRPr sz="1001"/>
            </a:lvl7pPr>
            <a:lvl8pPr marL="3200619" indent="0">
              <a:buNone/>
              <a:defRPr sz="1001"/>
            </a:lvl8pPr>
            <a:lvl9pPr marL="3657851" indent="0">
              <a:buNone/>
              <a:defRPr sz="100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5FB-55A1-49FD-BB5D-E3FF8FAE84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06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280859"/>
            <a:ext cx="11520000" cy="1147764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8B0BB-CB58-4A90-AD84-2CB5BBA67AE1}" type="datetime1">
              <a:rPr lang="fr-FR" smtClean="0"/>
              <a:t>24/09/2025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51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1" y="1620000"/>
            <a:ext cx="5736000" cy="1295400"/>
          </a:xfrm>
        </p:spPr>
        <p:txBody>
          <a:bodyPr anchor="t" anchorCtr="0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0000" y="1620000"/>
            <a:ext cx="5760000" cy="4248987"/>
          </a:xfrm>
        </p:spPr>
        <p:txBody>
          <a:bodyPr/>
          <a:lstStyle>
            <a:lvl1pPr marL="0" indent="0">
              <a:buNone/>
              <a:defRPr sz="3200"/>
            </a:lvl1pPr>
            <a:lvl2pPr marL="457231" indent="0">
              <a:buNone/>
              <a:defRPr sz="2800"/>
            </a:lvl2pPr>
            <a:lvl3pPr marL="914462" indent="0">
              <a:buNone/>
              <a:defRPr sz="2400"/>
            </a:lvl3pPr>
            <a:lvl4pPr marL="1371694" indent="0">
              <a:buNone/>
              <a:defRPr sz="2000"/>
            </a:lvl4pPr>
            <a:lvl5pPr marL="1828925" indent="0">
              <a:buNone/>
              <a:defRPr sz="2000"/>
            </a:lvl5pPr>
            <a:lvl6pPr marL="2286158" indent="0">
              <a:buNone/>
              <a:defRPr sz="2000"/>
            </a:lvl6pPr>
            <a:lvl7pPr marL="2743387" indent="0">
              <a:buNone/>
              <a:defRPr sz="2000"/>
            </a:lvl7pPr>
            <a:lvl8pPr marL="3200619" indent="0">
              <a:buNone/>
              <a:defRPr sz="2000"/>
            </a:lvl8pPr>
            <a:lvl9pPr marL="3657851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1" y="3429001"/>
            <a:ext cx="5736000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31" indent="0">
              <a:buNone/>
              <a:defRPr sz="1401"/>
            </a:lvl2pPr>
            <a:lvl3pPr marL="914462" indent="0">
              <a:buNone/>
              <a:defRPr sz="1200"/>
            </a:lvl3pPr>
            <a:lvl4pPr marL="1371694" indent="0">
              <a:buNone/>
              <a:defRPr sz="1001"/>
            </a:lvl4pPr>
            <a:lvl5pPr marL="1828925" indent="0">
              <a:buNone/>
              <a:defRPr sz="1001"/>
            </a:lvl5pPr>
            <a:lvl6pPr marL="2286158" indent="0">
              <a:buNone/>
              <a:defRPr sz="1001"/>
            </a:lvl6pPr>
            <a:lvl7pPr marL="2743387" indent="0">
              <a:buNone/>
              <a:defRPr sz="1001"/>
            </a:lvl7pPr>
            <a:lvl8pPr marL="3200619" indent="0">
              <a:buNone/>
              <a:defRPr sz="1001"/>
            </a:lvl8pPr>
            <a:lvl9pPr marL="3657851" indent="0">
              <a:buNone/>
              <a:defRPr sz="100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5FB-55A1-49FD-BB5D-E3FF8FAE84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0945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5FB-55A1-49FD-BB5D-E3FF8FAE84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8881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9727" y="1257299"/>
            <a:ext cx="2628900" cy="49196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01" y="1257300"/>
            <a:ext cx="6905625" cy="49196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75FB-55A1-49FD-BB5D-E3FF8FAE849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165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Site 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1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203" y="555877"/>
            <a:ext cx="1307595" cy="1307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38" y="5162803"/>
            <a:ext cx="6839727" cy="11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09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369D8-E1B9-4B25-8B57-F0E5A24B3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F51794-CE0F-4963-94AE-D4DFBFF1E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48BA4-0506-49E2-B196-75554819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68F69E-377E-4FC8-AF2A-040F8E2D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3AE620-C269-45D5-B27F-1975554C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1B77-7D50-4EBE-B025-FFADCE67D8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4780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AC4D1-7317-4743-8CD8-7AC1978E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5E1BA4-0E23-4DB0-85D7-20F3A782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AADAF4-A87A-4899-9F21-7BCB43E2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0CC2E5-7C38-4F67-8427-8C8C6776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89A3CC-A42C-422F-BA2A-A527ACE0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1B77-7D50-4EBE-B025-FFADCE67D8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7532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07E5D-4ECA-4417-BB4D-960F6A0C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8E979D-F9B5-4EE4-9F24-0B3762B3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E4E123-FE2E-4DE5-9710-EE615DFE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3C364-CE45-48B6-A238-8892CB0E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CA04E-72BF-4F66-9AC7-83659C6C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1B77-7D50-4EBE-B025-FFADCE67D8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0405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12B19-8D84-49A6-92E7-BFCD84E4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E3B32-7076-4A35-95E8-1188D8C1A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941705-5935-456F-97E0-E3A017CC2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0191F8-7701-422D-88A9-FC5D315F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BD2617-49C9-4831-A076-3C8CC5A0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16642F-1DBC-4B5A-B632-68DE6834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1B77-7D50-4EBE-B025-FFADCE67D8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2591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01016-AA81-478A-80ED-14F826A8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5A6CA4-1B6D-42B5-AD13-50E1BA38A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818F7C-BF32-442E-9131-F8E036B1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0D96BC-4754-4309-8EE9-F2B40302E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714283-5B71-4475-9649-9FBB042CB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DE1FE5-28E8-45FA-9B5D-903CC82C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A6A0CD-B107-4A7E-84E3-A9C8B0A6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E013BD-CDB1-4B33-B3FC-DACDA442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1B77-7D50-4EBE-B025-FFADCE67D8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6846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A086B-8609-438C-9717-9E3BFAC3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1CD4CA-ECCE-470A-A572-4F8DD00C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FA87D1-BB67-46FF-97F7-AED607EE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54A03A-9F43-4F73-BDBC-D7F13EE0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1B77-7D50-4EBE-B025-FFADCE67D8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94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1" y="1620001"/>
            <a:ext cx="5475060" cy="1144727"/>
          </a:xfrm>
        </p:spPr>
        <p:txBody>
          <a:bodyPr anchor="t" anchorCtr="0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0" y="1620000"/>
            <a:ext cx="5760000" cy="4105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1" y="3429001"/>
            <a:ext cx="5475060" cy="2324100"/>
          </a:xfrm>
        </p:spPr>
        <p:txBody>
          <a:bodyPr/>
          <a:lstStyle>
            <a:lvl1pPr marL="0" indent="0" algn="l">
              <a:buNone/>
              <a:defRPr sz="1600"/>
            </a:lvl1pPr>
            <a:lvl2pPr marL="457231" indent="0">
              <a:buNone/>
              <a:defRPr sz="1401"/>
            </a:lvl2pPr>
            <a:lvl3pPr marL="914462" indent="0">
              <a:buNone/>
              <a:defRPr sz="1200"/>
            </a:lvl3pPr>
            <a:lvl4pPr marL="1371694" indent="0">
              <a:buNone/>
              <a:defRPr sz="1001"/>
            </a:lvl4pPr>
            <a:lvl5pPr marL="1828925" indent="0">
              <a:buNone/>
              <a:defRPr sz="1001"/>
            </a:lvl5pPr>
            <a:lvl6pPr marL="2286158" indent="0">
              <a:buNone/>
              <a:defRPr sz="1001"/>
            </a:lvl6pPr>
            <a:lvl7pPr marL="2743387" indent="0">
              <a:buNone/>
              <a:defRPr sz="1001"/>
            </a:lvl7pPr>
            <a:lvl8pPr marL="3200619" indent="0">
              <a:buNone/>
              <a:defRPr sz="1001"/>
            </a:lvl8pPr>
            <a:lvl9pPr marL="3657851" indent="0">
              <a:buNone/>
              <a:defRPr sz="100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1D990-7011-4E2F-AD72-F2D5CF8BC862}" type="datetime1">
              <a:rPr lang="fr-FR" smtClean="0"/>
              <a:t>24/09/2025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89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171169-8245-42D0-A408-CE4F2CB6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A09B7A-AD64-4F7E-BC2E-DEEC5E07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8EFE25-0CD2-4889-B1C5-50463C4A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1B77-7D50-4EBE-B025-FFADCE67D8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1200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3679D-93F0-4B6E-BCDD-8625ED57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B19F25-5B33-4CA7-860F-FFA1E2D25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EBA4B8-33DC-4298-9B61-06B6CE2F4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6ED071-163C-4492-8273-28EE6407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D67478-74AF-4DDC-A635-4FBD9254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5FFE94-EFC1-4B93-8D90-A53A2200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1B77-7D50-4EBE-B025-FFADCE67D8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9699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306B0-A32A-453D-B150-77B049B4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34166C-2145-47FE-8903-A155E986D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326651-018A-4E24-BBE3-138BE2D0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C0DA70-245C-411F-9BEB-5B737BF9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EB2DD0-05D6-4885-9ECC-A6FFC9EF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2D1010-DF98-4091-953E-AD348D53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1B77-7D50-4EBE-B025-FFADCE67D8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0563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0276B-96D5-4404-B8B9-D45B4C01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9029C3-7E11-4E88-9597-FE0055230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96E961-E248-49AA-BDEC-47DA0E3E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CCAA5-EB21-45B7-B23E-6F58C713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31F4E-E98C-408E-AE68-615AC65C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1B77-7D50-4EBE-B025-FFADCE67D8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4112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A7E863-58D5-4A3E-A347-CFDFE6342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C39994-CB3A-4470-897F-1CE3CD9F0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B42CF9-9F01-4756-A7B8-7DCCA4ED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2A0019-B4E2-4BD8-BDC6-7F652483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F59C38-ED59-4836-B276-74FCDCA2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1B77-7D50-4EBE-B025-FFADCE67D8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71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1" y="1620000"/>
            <a:ext cx="5736000" cy="1295400"/>
          </a:xfrm>
        </p:spPr>
        <p:txBody>
          <a:bodyPr anchor="t" anchorCtr="0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0000" y="1620000"/>
            <a:ext cx="5760000" cy="3803651"/>
          </a:xfrm>
        </p:spPr>
        <p:txBody>
          <a:bodyPr/>
          <a:lstStyle>
            <a:lvl1pPr marL="0" indent="0">
              <a:buNone/>
              <a:defRPr sz="3200"/>
            </a:lvl1pPr>
            <a:lvl2pPr marL="457231" indent="0">
              <a:buNone/>
              <a:defRPr sz="2800"/>
            </a:lvl2pPr>
            <a:lvl3pPr marL="914462" indent="0">
              <a:buNone/>
              <a:defRPr sz="2400"/>
            </a:lvl3pPr>
            <a:lvl4pPr marL="1371694" indent="0">
              <a:buNone/>
              <a:defRPr sz="2000"/>
            </a:lvl4pPr>
            <a:lvl5pPr marL="1828925" indent="0">
              <a:buNone/>
              <a:defRPr sz="2000"/>
            </a:lvl5pPr>
            <a:lvl6pPr marL="2286158" indent="0">
              <a:buNone/>
              <a:defRPr sz="2000"/>
            </a:lvl6pPr>
            <a:lvl7pPr marL="2743387" indent="0">
              <a:buNone/>
              <a:defRPr sz="2000"/>
            </a:lvl7pPr>
            <a:lvl8pPr marL="3200619" indent="0">
              <a:buNone/>
              <a:defRPr sz="2000"/>
            </a:lvl8pPr>
            <a:lvl9pPr marL="3657851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1" y="3429001"/>
            <a:ext cx="5736000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31" indent="0">
              <a:buNone/>
              <a:defRPr sz="1401"/>
            </a:lvl2pPr>
            <a:lvl3pPr marL="914462" indent="0">
              <a:buNone/>
              <a:defRPr sz="1200"/>
            </a:lvl3pPr>
            <a:lvl4pPr marL="1371694" indent="0">
              <a:buNone/>
              <a:defRPr sz="1001"/>
            </a:lvl4pPr>
            <a:lvl5pPr marL="1828925" indent="0">
              <a:buNone/>
              <a:defRPr sz="1001"/>
            </a:lvl5pPr>
            <a:lvl6pPr marL="2286158" indent="0">
              <a:buNone/>
              <a:defRPr sz="1001"/>
            </a:lvl6pPr>
            <a:lvl7pPr marL="2743387" indent="0">
              <a:buNone/>
              <a:defRPr sz="1001"/>
            </a:lvl7pPr>
            <a:lvl8pPr marL="3200619" indent="0">
              <a:buNone/>
              <a:defRPr sz="1001"/>
            </a:lvl8pPr>
            <a:lvl9pPr marL="3657851" indent="0">
              <a:buNone/>
              <a:defRPr sz="100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FB97-2800-4E3B-BE81-26D64D4E8BA2}" type="datetime1">
              <a:rPr lang="fr-FR" smtClean="0"/>
              <a:t>24/09/2025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2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DE7C-AC19-4901-A7B3-F02DC0FD3726}" type="datetime1">
              <a:rPr lang="fr-FR" smtClean="0"/>
              <a:t>24/09/2025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2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9727" y="1257299"/>
            <a:ext cx="2628900" cy="49196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0001" y="1257300"/>
            <a:ext cx="6905625" cy="49196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B931-E225-47B5-85FE-0CE85F869532}" type="datetime1">
              <a:rPr lang="fr-FR" smtClean="0"/>
              <a:t>24/09/2025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9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4475" y="6300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771AE9C3-CECF-4944-8618-EE6E34979E91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00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300000"/>
            <a:ext cx="27432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D706CE05-EBE2-4905-B9BD-21396CEE7396}" type="datetime1">
              <a:rPr lang="fr-FR" smtClean="0"/>
              <a:t>24/09/2025</a:t>
            </a:fld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360000"/>
            <a:ext cx="1801372" cy="7589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1" y="1440001"/>
            <a:ext cx="11517673" cy="114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2880000"/>
            <a:ext cx="11517675" cy="2767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65302A-5F58-38DF-3A76-0FFE7C521A1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888" y="412108"/>
            <a:ext cx="1255840" cy="7068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0A7F0C7-4589-F928-6D15-3B47030473D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5" y="311711"/>
            <a:ext cx="1556647" cy="10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6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</p:sldLayoutIdLst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  <p:hf hdr="0" dt="0"/>
  <p:txStyles>
    <p:titleStyle>
      <a:lvl1pPr algn="ctr" defTabSz="91446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17" indent="-228617" algn="l" defTabSz="914462" rtl="0" eaLnBrk="1" latinLnBrk="0" hangingPunct="1">
        <a:lnSpc>
          <a:spcPct val="90000"/>
        </a:lnSpc>
        <a:spcBef>
          <a:spcPts val="1001"/>
        </a:spcBef>
        <a:buClr>
          <a:schemeClr val="accent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48" indent="-228617" algn="l" defTabSz="914462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78" indent="-228617" algn="l" defTabSz="914462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311" indent="-228617" algn="l" defTabSz="914462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542" indent="-228617" algn="l" defTabSz="914462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773" indent="-228617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04" indent="-228617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36" indent="-228617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67" indent="-228617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1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2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4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5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58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87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19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51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3562FB2-900B-C989-B306-416684BB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6D4A59-AAA2-5396-1F69-0DECC580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A1501-05F6-CAEA-4215-EC902523F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F4730-C524-4588-8491-65B3DAA9B083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D81538-AEA1-0324-4745-4588B37F3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1241A3-2FB7-F8C8-FEAD-C2A47489B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76AA6-51E1-48A3-9B67-6D1270137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5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295969-C301-48B3-805A-07D0F54E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85F81B-D48F-4D26-B5F8-FF3686B9A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14A32A-303C-43D0-9DB7-0D0A573A8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C2DC56-5AD0-4C23-A3CD-C5595FE0F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8E586-6371-4831-A78D-5E018786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DDC0-6DD4-497F-A579-9A9A584ED8A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32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0A294E-B634-4DDA-9BB1-07AC139D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2C054A-19D2-4672-B945-94BF657D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03551B-0A47-4ADC-9625-B4380384E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DAFA2-3FB0-49A5-B710-61FDB0A09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7B0A0-ADE8-4647-B6E7-C09E88388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CBA8-ECC4-41C5-B5E6-8E27C95A492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47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4475" y="6300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A8875FB-55A1-49FD-BB5D-E3FF8FAE849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00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Institut Supérieur d’Électronique de Paris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300000"/>
            <a:ext cx="27432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/>
              <a:t>02/03/2015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1" y="360000"/>
            <a:ext cx="1801372" cy="75895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1" y="1440001"/>
            <a:ext cx="11517673" cy="1147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2880000"/>
            <a:ext cx="11517675" cy="2767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99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</p:sldLayoutIdLst>
  <p:hf hdr="0" ftr="0" dt="0"/>
  <p:txStyles>
    <p:titleStyle>
      <a:lvl1pPr algn="ctr" defTabSz="91446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17" indent="-228617" algn="l" defTabSz="914462" rtl="0" eaLnBrk="1" latinLnBrk="0" hangingPunct="1">
        <a:lnSpc>
          <a:spcPct val="90000"/>
        </a:lnSpc>
        <a:spcBef>
          <a:spcPts val="1001"/>
        </a:spcBef>
        <a:buClr>
          <a:schemeClr val="accent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48" indent="-228617" algn="l" defTabSz="914462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78" indent="-228617" algn="l" defTabSz="914462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311" indent="-228617" algn="l" defTabSz="914462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542" indent="-228617" algn="l" defTabSz="914462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773" indent="-228617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04" indent="-228617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36" indent="-228617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67" indent="-228617" algn="l" defTabSz="91446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1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2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4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5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58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87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19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51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43BB3A-4C22-4128-A3BF-90E252BF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785CC6-4C24-4B9B-9037-CEFEB2B73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F1E883-768F-4907-8F20-5D7205963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02/03/2015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5134A-EB0D-4908-B4BE-7A7AA83DE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Institut Supérieur d’Électronique de Paris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3C0AD6-7951-4071-8933-735BE52E4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1B77-7D50-4EBE-B025-FFADCE67D88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51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neon.com/postgresql/tutorial" TargetMode="External"/><Relationship Id="rId3" Type="http://schemas.openxmlformats.org/officeDocument/2006/relationships/hyperlink" Target="https://react.dev/learn/tutorial-tic-tac-toe" TargetMode="External"/><Relationship Id="rId7" Type="http://schemas.openxmlformats.org/officeDocument/2006/relationships/hyperlink" Target="https://www.postgresql.org/docs/current/tutorial.html" TargetMode="External"/><Relationship Id="rId2" Type="http://schemas.openxmlformats.org/officeDocument/2006/relationships/hyperlink" Target="https://www.tutorialspoint.com/reactjs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_web_development/Extensions/Server-side/Express_Nodejs/Introduction?utm" TargetMode="External"/><Relationship Id="rId5" Type="http://schemas.openxmlformats.org/officeDocument/2006/relationships/hyperlink" Target="https://nodejs.org/en/learn/getting-started/introduction-to-nodejshttps:/www.freecodecamp.org/news/the-express-handbook" TargetMode="External"/><Relationship Id="rId4" Type="http://schemas.openxmlformats.org/officeDocument/2006/relationships/hyperlink" Target="https://react.dev/learn?utm" TargetMode="External"/><Relationship Id="rId9" Type="http://schemas.openxmlformats.org/officeDocument/2006/relationships/hyperlink" Target="https://www.geeksforgeeks.org/postgresql/postgresql-tutorial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233E45A-55C4-946E-964B-29000710E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452" y="4455621"/>
            <a:ext cx="11503741" cy="1143000"/>
          </a:xfrm>
        </p:spPr>
        <p:txBody>
          <a:bodyPr>
            <a:normAutofit/>
          </a:bodyPr>
          <a:lstStyle/>
          <a:p>
            <a:endParaRPr lang="fr-FR" sz="1600" b="1" dirty="0"/>
          </a:p>
          <a:p>
            <a:r>
              <a:rPr lang="fr-FR" sz="2800" dirty="0">
                <a:latin typeface="Bodoni MT" panose="02070603080606020203" pitchFamily="18" charset="0"/>
              </a:rPr>
              <a:t>Thème : </a:t>
            </a:r>
            <a:r>
              <a:rPr lang="fr-FR" sz="2800" i="1" dirty="0">
                <a:latin typeface="Bodoni MT" panose="02070603080606020203" pitchFamily="18" charset="0"/>
              </a:rPr>
              <a:t>Compétences augmentées &amp; IA au service du </a:t>
            </a:r>
            <a:r>
              <a:rPr lang="fr-FR" sz="2800" i="1" dirty="0" err="1">
                <a:latin typeface="Bodoni MT" panose="02070603080606020203" pitchFamily="18" charset="0"/>
              </a:rPr>
              <a:t>matching</a:t>
            </a:r>
            <a:r>
              <a:rPr lang="fr-FR" sz="2800" i="1" dirty="0">
                <a:latin typeface="Bodoni MT" panose="02070603080606020203" pitchFamily="18" charset="0"/>
              </a:rPr>
              <a:t> professionnel</a:t>
            </a:r>
            <a:endParaRPr lang="fr-FR" sz="2800" dirty="0">
              <a:latin typeface="Bodoni MT" panose="02070603080606020203" pitchFamily="18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8E9D94-A540-4B68-D1FC-C8CF6A04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17" y="1259379"/>
            <a:ext cx="11183210" cy="3566160"/>
          </a:xfrm>
        </p:spPr>
        <p:txBody>
          <a:bodyPr>
            <a:normAutofit/>
          </a:bodyPr>
          <a:lstStyle/>
          <a:p>
            <a:r>
              <a:rPr lang="fr-FR" sz="5400" i="1" dirty="0">
                <a:latin typeface="Bodoni MT" panose="02070603080606020203" pitchFamily="18" charset="0"/>
              </a:rPr>
              <a:t>Hackathon </a:t>
            </a:r>
            <a:br>
              <a:rPr lang="fr-FR" sz="5400" i="1" dirty="0">
                <a:latin typeface="Bodoni MT" panose="02070603080606020203" pitchFamily="18" charset="0"/>
              </a:rPr>
            </a:br>
            <a:r>
              <a:rPr lang="fr-FR" sz="5400" i="1" dirty="0">
                <a:latin typeface="Bodoni MT" panose="02070603080606020203" pitchFamily="18" charset="0"/>
              </a:rPr>
              <a:t>TENEX-WORKFORCE</a:t>
            </a:r>
            <a:br>
              <a:rPr lang="fr-FR" sz="8800" dirty="0"/>
            </a:b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32236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690A3-1205-0211-6FEF-0A6E21AD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1386001"/>
            <a:ext cx="11517673" cy="1147764"/>
          </a:xfrm>
        </p:spPr>
        <p:txBody>
          <a:bodyPr/>
          <a:lstStyle/>
          <a:p>
            <a:r>
              <a:rPr lang="fr-FR" b="1" dirty="0">
                <a:latin typeface="Bodoni MT" panose="02070603080606020203" pitchFamily="18" charset="0"/>
              </a:rPr>
              <a:t>Stack technique à utiliser</a:t>
            </a:r>
            <a:endParaRPr lang="fr-FR" dirty="0">
              <a:latin typeface="Bodoni MT" panose="020706030806060202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34FD3-66F9-7BD5-5664-EC381886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22" y="25877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800" b="1" dirty="0">
                <a:latin typeface="Bodoni MT" panose="02070603080606020203" pitchFamily="18" charset="0"/>
              </a:rPr>
              <a:t>Frontend :</a:t>
            </a:r>
            <a:r>
              <a:rPr lang="fr-FR" sz="2800" dirty="0">
                <a:latin typeface="Bodoni MT" panose="02070603080606020203" pitchFamily="18" charset="0"/>
              </a:rPr>
              <a:t> </a:t>
            </a:r>
            <a:r>
              <a:rPr lang="fr-FR" sz="2800" dirty="0" err="1">
                <a:latin typeface="Bodoni MT" panose="02070603080606020203" pitchFamily="18" charset="0"/>
              </a:rPr>
              <a:t>React</a:t>
            </a:r>
            <a:r>
              <a:rPr lang="fr-FR" sz="2800" dirty="0">
                <a:latin typeface="Bodoni MT" panose="02070603080606020203" pitchFamily="18" charset="0"/>
              </a:rPr>
              <a:t>, </a:t>
            </a:r>
            <a:r>
              <a:rPr lang="fr-FR" sz="2800" dirty="0" err="1">
                <a:latin typeface="Bodoni MT" panose="02070603080606020203" pitchFamily="18" charset="0"/>
              </a:rPr>
              <a:t>Tailwind</a:t>
            </a:r>
            <a:r>
              <a:rPr lang="fr-FR" sz="2800" dirty="0">
                <a:latin typeface="Bodoni MT" panose="02070603080606020203" pitchFamily="18" charset="0"/>
              </a:rPr>
              <a:t> CSS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800" b="1" dirty="0">
                <a:latin typeface="Bodoni MT" panose="02070603080606020203" pitchFamily="18" charset="0"/>
              </a:rPr>
              <a:t>Backend :</a:t>
            </a:r>
            <a:r>
              <a:rPr lang="fr-FR" sz="2800" dirty="0">
                <a:latin typeface="Bodoni MT" panose="02070603080606020203" pitchFamily="18" charset="0"/>
              </a:rPr>
              <a:t> Node.js, Express, </a:t>
            </a:r>
            <a:r>
              <a:rPr lang="fr-FR" sz="2800" dirty="0" err="1">
                <a:latin typeface="Bodoni MT" panose="02070603080606020203" pitchFamily="18" charset="0"/>
              </a:rPr>
              <a:t>Sequelize</a:t>
            </a:r>
            <a:endParaRPr lang="fr-FR" sz="2800" dirty="0">
              <a:latin typeface="Bodoni MT" panose="02070603080606020203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800" b="1" dirty="0">
                <a:latin typeface="Bodoni MT" panose="02070603080606020203" pitchFamily="18" charset="0"/>
              </a:rPr>
              <a:t>Base de données :</a:t>
            </a:r>
            <a:r>
              <a:rPr lang="fr-FR" sz="2800" dirty="0">
                <a:latin typeface="Bodoni MT" panose="02070603080606020203" pitchFamily="18" charset="0"/>
              </a:rPr>
              <a:t> PostgreSQL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800" b="1" dirty="0">
                <a:latin typeface="Bodoni MT" panose="02070603080606020203" pitchFamily="18" charset="0"/>
              </a:rPr>
              <a:t>Stockage fichiers :</a:t>
            </a:r>
            <a:r>
              <a:rPr lang="fr-FR" sz="2800" dirty="0">
                <a:latin typeface="Bodoni MT" panose="02070603080606020203" pitchFamily="18" charset="0"/>
              </a:rPr>
              <a:t> E</a:t>
            </a:r>
            <a:r>
              <a:rPr lang="fr-FR" dirty="0">
                <a:latin typeface="Bodoni MT" panose="02070603080606020203" pitchFamily="18" charset="0"/>
              </a:rPr>
              <a:t>n local </a:t>
            </a:r>
            <a:endParaRPr lang="fr-FR" sz="2800" dirty="0">
              <a:latin typeface="Bodoni MT" panose="02070603080606020203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800" b="1" dirty="0">
                <a:latin typeface="Bodoni MT" panose="02070603080606020203" pitchFamily="18" charset="0"/>
              </a:rPr>
              <a:t>Authentification :</a:t>
            </a:r>
            <a:r>
              <a:rPr lang="fr-FR" sz="2800" dirty="0">
                <a:latin typeface="Bodoni MT" panose="02070603080606020203" pitchFamily="18" charset="0"/>
              </a:rPr>
              <a:t> JWT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800" b="1" dirty="0">
                <a:latin typeface="Bodoni MT" panose="02070603080606020203" pitchFamily="18" charset="0"/>
              </a:rPr>
              <a:t>Mobile :</a:t>
            </a:r>
            <a:r>
              <a:rPr lang="fr-FR" sz="2800" dirty="0">
                <a:latin typeface="Bodoni MT" panose="02070603080606020203" pitchFamily="18" charset="0"/>
              </a:rPr>
              <a:t> </a:t>
            </a:r>
            <a:r>
              <a:rPr lang="fr-FR" sz="2800" dirty="0" err="1">
                <a:latin typeface="Bodoni MT" panose="02070603080606020203" pitchFamily="18" charset="0"/>
              </a:rPr>
              <a:t>React</a:t>
            </a:r>
            <a:r>
              <a:rPr lang="fr-FR" sz="2800" dirty="0">
                <a:latin typeface="Bodoni MT" panose="02070603080606020203" pitchFamily="18" charset="0"/>
              </a:rPr>
              <a:t> Native, </a:t>
            </a:r>
            <a:r>
              <a:rPr lang="fr-FR" sz="2800" dirty="0" err="1">
                <a:latin typeface="Bodoni MT" panose="02070603080606020203" pitchFamily="18" charset="0"/>
              </a:rPr>
              <a:t>NativeWind</a:t>
            </a:r>
            <a:r>
              <a:rPr lang="fr-FR" sz="2800" dirty="0">
                <a:latin typeface="Bodoni MT" panose="02070603080606020203" pitchFamily="18" charset="0"/>
              </a:rPr>
              <a:t> CSS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AC0974-563C-9BDA-CBFC-6C933DA5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DB097F-783D-BAFC-4D3C-4D97307B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4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5BE8AA-9164-0469-2269-04F11CEF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Bodoni MT" panose="02070603080606020203" pitchFamily="18" charset="0"/>
              </a:rPr>
              <a:t>Frontend 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  <a:latin typeface="Bodoni MT" panose="02070603080606020203" pitchFamily="18" charset="0"/>
              </a:rPr>
              <a:t>(interface utilisateur)</a:t>
            </a:r>
            <a:endParaRPr lang="fr-FR" sz="2800" dirty="0">
              <a:solidFill>
                <a:schemeClr val="accent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029D5A-85D8-83BF-8C1C-BEB927F7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303" y="2432203"/>
            <a:ext cx="10358284" cy="402336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800" b="1" dirty="0" err="1">
                <a:latin typeface="Bodoni MT" panose="02070603080606020203" pitchFamily="18" charset="0"/>
              </a:rPr>
              <a:t>React</a:t>
            </a:r>
            <a:r>
              <a:rPr lang="fr-FR" sz="2800" dirty="0">
                <a:latin typeface="Bodoni MT" panose="02070603080606020203" pitchFamily="18" charset="0"/>
              </a:rPr>
              <a:t> → Framework JavaScript pour construire des interfaces web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sz="2800" b="1" dirty="0" err="1">
                <a:latin typeface="Bodoni MT" panose="02070603080606020203" pitchFamily="18" charset="0"/>
              </a:rPr>
              <a:t>Tailwind</a:t>
            </a:r>
            <a:r>
              <a:rPr lang="fr-FR" sz="2800" b="1" dirty="0">
                <a:latin typeface="Bodoni MT" panose="02070603080606020203" pitchFamily="18" charset="0"/>
              </a:rPr>
              <a:t> CSS</a:t>
            </a:r>
            <a:r>
              <a:rPr lang="fr-FR" sz="2800" dirty="0">
                <a:latin typeface="Bodoni MT" panose="02070603080606020203" pitchFamily="18" charset="0"/>
              </a:rPr>
              <a:t> → Bibliothèque de styles CSS pour un design rapide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0ABE8E-1A3B-D49A-EF85-9F503049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011480-9959-11A9-73B2-EC3ECCB4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67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3FEB0-8ECC-0A86-7903-DBB7DC18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Bodoni MT" panose="02070603080606020203" pitchFamily="18" charset="0"/>
              </a:rPr>
              <a:t>Backend 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  <a:latin typeface="Bodoni MT" panose="02070603080606020203" pitchFamily="18" charset="0"/>
              </a:rPr>
              <a:t>(logique métier &amp; API)</a:t>
            </a:r>
            <a:endParaRPr lang="fr-FR" sz="2800" dirty="0">
              <a:solidFill>
                <a:schemeClr val="accent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540EC3-8148-6386-3F0E-8E71D284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2880000"/>
            <a:ext cx="11832000" cy="27670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b="1" dirty="0">
                <a:latin typeface="Bodoni MT" panose="02070603080606020203" pitchFamily="18" charset="0"/>
              </a:rPr>
              <a:t>Node.js</a:t>
            </a:r>
            <a:r>
              <a:rPr lang="fr-FR" sz="2800" dirty="0">
                <a:latin typeface="Bodoni MT" panose="02070603080606020203" pitchFamily="18" charset="0"/>
              </a:rPr>
              <a:t> → Environnement d’exécution JavaScript côté serveur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b="1" dirty="0">
                <a:latin typeface="Bodoni MT" panose="02070603080606020203" pitchFamily="18" charset="0"/>
              </a:rPr>
              <a:t>Express</a:t>
            </a:r>
            <a:r>
              <a:rPr lang="fr-FR" sz="2800" dirty="0">
                <a:latin typeface="Bodoni MT" panose="02070603080606020203" pitchFamily="18" charset="0"/>
              </a:rPr>
              <a:t> → Framework pour créer des API REST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b="1" dirty="0" err="1">
                <a:latin typeface="Bodoni MT" panose="02070603080606020203" pitchFamily="18" charset="0"/>
              </a:rPr>
              <a:t>Sequelize</a:t>
            </a:r>
            <a:r>
              <a:rPr lang="fr-FR" sz="2800" dirty="0">
                <a:latin typeface="Bodoni MT" panose="02070603080606020203" pitchFamily="18" charset="0"/>
              </a:rPr>
              <a:t> → ORM (Object </a:t>
            </a:r>
            <a:r>
              <a:rPr lang="fr-FR" sz="2800" dirty="0" err="1">
                <a:latin typeface="Bodoni MT" panose="02070603080606020203" pitchFamily="18" charset="0"/>
              </a:rPr>
              <a:t>Relational</a:t>
            </a:r>
            <a:r>
              <a:rPr lang="fr-FR" sz="2800" dirty="0">
                <a:latin typeface="Bodoni MT" panose="02070603080606020203" pitchFamily="18" charset="0"/>
              </a:rPr>
              <a:t> Mapping) pour gérer la base de données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4E9496-33AA-B420-9896-8F4C06D7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EDADBF-887C-1903-487E-BB62D27E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91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97EF3-66D2-3C64-CAC9-F3B10203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Bodoni MT" panose="02070603080606020203" pitchFamily="18" charset="0"/>
              </a:rPr>
              <a:t>Base de données &amp; stockage</a:t>
            </a:r>
            <a:endParaRPr lang="fr-FR" dirty="0">
              <a:latin typeface="Bodoni MT" panose="020706030806060202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5C08CE-948F-9E4B-C308-A4C47AF95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49" y="2641765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b="1" dirty="0">
                <a:latin typeface="Bodoni MT" panose="02070603080606020203" pitchFamily="18" charset="0"/>
              </a:rPr>
              <a:t>PostgreSQL </a:t>
            </a:r>
            <a:r>
              <a:rPr lang="fr-FR" sz="2800" dirty="0">
                <a:latin typeface="Bodoni MT" panose="02070603080606020203" pitchFamily="18" charset="0"/>
              </a:rPr>
              <a:t> → Base de données relationnelle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latin typeface="Bodoni MT" panose="02070603080606020203" pitchFamily="18" charset="0"/>
              </a:rPr>
              <a:t>En local</a:t>
            </a:r>
            <a:r>
              <a:rPr lang="fr-FR" sz="2800" dirty="0">
                <a:latin typeface="Bodoni MT" panose="02070603080606020203" pitchFamily="18" charset="0"/>
              </a:rPr>
              <a:t> → Stockage de fichiers (CV, PDF, images)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93CBE1-18D5-8EA4-D98E-F4DF8E3C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B4BE48-AE2F-7FC0-67A0-B02A617B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7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697D2-5BC6-85BC-EBBE-AE275C45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675975"/>
            <a:ext cx="11517673" cy="1147764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atin typeface="Bodoni MT" panose="02070603080606020203" pitchFamily="18" charset="0"/>
              </a:rPr>
              <a:t>Sécurité &amp; authentification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C6C8DC-440F-8A19-5064-D124618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3106142"/>
            <a:ext cx="11517675" cy="2767013"/>
          </a:xfrm>
        </p:spPr>
        <p:txBody>
          <a:bodyPr/>
          <a:lstStyle/>
          <a:p>
            <a:r>
              <a:rPr lang="fr-FR" sz="2800" b="1" dirty="0">
                <a:solidFill>
                  <a:schemeClr val="tx1"/>
                </a:solidFill>
                <a:latin typeface="Bodoni MT" panose="02070603080606020203" pitchFamily="18" charset="0"/>
              </a:rPr>
              <a:t>JWT (JSON Web </a:t>
            </a:r>
            <a:r>
              <a:rPr lang="fr-FR" sz="2800" b="1" dirty="0" err="1">
                <a:solidFill>
                  <a:schemeClr val="tx1"/>
                </a:solidFill>
                <a:latin typeface="Bodoni MT" panose="02070603080606020203" pitchFamily="18" charset="0"/>
              </a:rPr>
              <a:t>Token</a:t>
            </a:r>
            <a:r>
              <a:rPr lang="fr-FR" sz="2800" b="1" dirty="0">
                <a:solidFill>
                  <a:schemeClr val="tx1"/>
                </a:solidFill>
                <a:latin typeface="Bodoni MT" panose="02070603080606020203" pitchFamily="18" charset="0"/>
              </a:rPr>
              <a:t>)</a:t>
            </a:r>
            <a:r>
              <a:rPr lang="fr-FR" sz="2800" dirty="0">
                <a:solidFill>
                  <a:schemeClr val="tx1"/>
                </a:solidFill>
                <a:latin typeface="Bodoni MT" panose="02070603080606020203" pitchFamily="18" charset="0"/>
              </a:rPr>
              <a:t> → Gestion des connexions et des droits utilisateurs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03171D-4563-8CEF-9E55-06E51061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F4B817-5DD7-AAC0-17BA-4175C776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50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71DD3-241D-01DA-A4C6-7F1D83CD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latin typeface="Bodoni MT" panose="02070603080606020203" pitchFamily="18" charset="0"/>
              </a:rPr>
              <a:t>Mobile 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  <a:latin typeface="Bodoni MT" panose="02070603080606020203" pitchFamily="18" charset="0"/>
              </a:rPr>
              <a:t>(Application)</a:t>
            </a:r>
            <a:endParaRPr lang="fr-FR" sz="2800" dirty="0">
              <a:solidFill>
                <a:schemeClr val="accent2">
                  <a:lumMod val="75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ADBB6-A2EB-28AE-4FF8-04CE6FFB5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616" y="2641765"/>
            <a:ext cx="10899058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b="1" dirty="0" err="1">
                <a:latin typeface="Bodoni MT" panose="02070603080606020203" pitchFamily="18" charset="0"/>
              </a:rPr>
              <a:t>React</a:t>
            </a:r>
            <a:r>
              <a:rPr lang="fr-FR" sz="2800" b="1" dirty="0">
                <a:latin typeface="Bodoni MT" panose="02070603080606020203" pitchFamily="18" charset="0"/>
              </a:rPr>
              <a:t> Native</a:t>
            </a:r>
            <a:r>
              <a:rPr lang="fr-FR" sz="2800" dirty="0">
                <a:latin typeface="Bodoni MT" panose="02070603080606020203" pitchFamily="18" charset="0"/>
              </a:rPr>
              <a:t> → Développement d’applications mobiles iOS &amp; Android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b="1" dirty="0" err="1">
                <a:latin typeface="Bodoni MT" panose="02070603080606020203" pitchFamily="18" charset="0"/>
              </a:rPr>
              <a:t>NativeWind</a:t>
            </a:r>
            <a:r>
              <a:rPr lang="fr-FR" sz="2800" b="1" dirty="0">
                <a:latin typeface="Bodoni MT" panose="02070603080606020203" pitchFamily="18" charset="0"/>
              </a:rPr>
              <a:t> CSS</a:t>
            </a:r>
            <a:r>
              <a:rPr lang="fr-FR" sz="2800" dirty="0">
                <a:latin typeface="Bodoni MT" panose="02070603080606020203" pitchFamily="18" charset="0"/>
              </a:rPr>
              <a:t> → Intégration de </a:t>
            </a:r>
            <a:r>
              <a:rPr lang="fr-FR" sz="2800" dirty="0" err="1">
                <a:latin typeface="Bodoni MT" panose="02070603080606020203" pitchFamily="18" charset="0"/>
              </a:rPr>
              <a:t>Tailwind</a:t>
            </a:r>
            <a:r>
              <a:rPr lang="fr-FR" sz="2800" dirty="0">
                <a:latin typeface="Bodoni MT" panose="02070603080606020203" pitchFamily="18" charset="0"/>
              </a:rPr>
              <a:t> pour </a:t>
            </a:r>
            <a:r>
              <a:rPr lang="fr-FR" sz="2800" dirty="0" err="1">
                <a:latin typeface="Bodoni MT" panose="02070603080606020203" pitchFamily="18" charset="0"/>
              </a:rPr>
              <a:t>React</a:t>
            </a:r>
            <a:r>
              <a:rPr lang="fr-FR" sz="2800" dirty="0">
                <a:latin typeface="Bodoni MT" panose="02070603080606020203" pitchFamily="18" charset="0"/>
              </a:rPr>
              <a:t> Native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53F2C6-5817-2CE2-8790-0999534D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104BDB-B2FB-99C2-288A-F4AF2FCC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84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BB35B-858A-C568-D114-8ED67FC0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10987"/>
            <a:ext cx="11517673" cy="1147764"/>
          </a:xfrm>
        </p:spPr>
        <p:txBody>
          <a:bodyPr/>
          <a:lstStyle/>
          <a:p>
            <a:r>
              <a:rPr lang="fr-FR" dirty="0">
                <a:latin typeface="Bodoni MT" panose="02070603080606020203" pitchFamily="18" charset="0"/>
              </a:rPr>
              <a:t>Quelques liens pour les tutoriels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FAC67-FF33-1B4D-2AA0-7E4D06C09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2525901"/>
            <a:ext cx="11517675" cy="3288262"/>
          </a:xfrm>
        </p:spPr>
        <p:txBody>
          <a:bodyPr>
            <a:normAutofit fontScale="25000" lnSpcReduction="20000"/>
          </a:bodyPr>
          <a:lstStyle/>
          <a:p>
            <a:r>
              <a:rPr lang="fr-FR" sz="4400" dirty="0">
                <a:latin typeface="Bodoni MT" panose="02070603080606020203" pitchFamily="18" charset="0"/>
                <a:hlinkClick r:id="rId2"/>
              </a:rPr>
              <a:t>https://www.tutorialspoint.com/reactjs/index.htm</a:t>
            </a:r>
            <a:endParaRPr lang="fr-FR" sz="4400" dirty="0">
              <a:latin typeface="Bodoni MT" panose="02070603080606020203" pitchFamily="18" charset="0"/>
            </a:endParaRPr>
          </a:p>
          <a:p>
            <a:r>
              <a:rPr lang="fr-FR" sz="4400" dirty="0">
                <a:latin typeface="Bodoni MT" panose="02070603080606020203" pitchFamily="18" charset="0"/>
                <a:hlinkClick r:id="rId3"/>
              </a:rPr>
              <a:t>https://react.dev/learn/tutorial-tic-tac-toe</a:t>
            </a:r>
            <a:endParaRPr lang="fr-FR" sz="4400" dirty="0">
              <a:latin typeface="Bodoni MT" panose="02070603080606020203" pitchFamily="18" charset="0"/>
            </a:endParaRPr>
          </a:p>
          <a:p>
            <a:r>
              <a:rPr lang="fr-FR" sz="4400" dirty="0">
                <a:latin typeface="Bodoni MT" panose="02070603080606020203" pitchFamily="18" charset="0"/>
                <a:hlinkClick r:id="rId4"/>
              </a:rPr>
              <a:t>https://react.dev/learn?utm</a:t>
            </a:r>
            <a:endParaRPr lang="fr-FR" sz="4400" dirty="0">
              <a:latin typeface="Bodoni MT" panose="02070603080606020203" pitchFamily="18" charset="0"/>
            </a:endParaRPr>
          </a:p>
          <a:p>
            <a:endParaRPr lang="fr-FR" sz="4400" dirty="0">
              <a:latin typeface="Bodoni MT" panose="02070603080606020203" pitchFamily="18" charset="0"/>
            </a:endParaRPr>
          </a:p>
          <a:p>
            <a:r>
              <a:rPr lang="fr-FR" sz="4400" dirty="0">
                <a:latin typeface="Bodoni MT" panose="02070603080606020203" pitchFamily="18" charset="0"/>
              </a:rPr>
              <a:t>Node.js / Express</a:t>
            </a:r>
          </a:p>
          <a:p>
            <a:pPr marL="0" indent="0">
              <a:buNone/>
            </a:pPr>
            <a:r>
              <a:rPr lang="fr-FR" sz="4400" dirty="0">
                <a:latin typeface="Bodoni MT" panose="02070603080606020203" pitchFamily="18" charset="0"/>
                <a:hlinkClick r:id="rId5"/>
              </a:rPr>
              <a:t>https://nodejs.org/en/learn/getting-started/introduction-to-nodejshttps://www.freecodecamp.org/news/the-express-handbook</a:t>
            </a:r>
            <a:endParaRPr lang="fr-FR" sz="4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fr-FR" sz="4400" dirty="0">
                <a:latin typeface="Bodoni MT" panose="02070603080606020203" pitchFamily="18" charset="0"/>
                <a:hlinkClick r:id="rId6"/>
              </a:rPr>
              <a:t>https://developer.mozilla.org/en-US/docs/Learn_web_development/Extensions/Server-side/Express_Nodejs/Introduction</a:t>
            </a:r>
            <a:endParaRPr lang="fr-FR" sz="4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fr-FR" sz="4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fr-FR" sz="4400" dirty="0">
                <a:latin typeface="Bodoni MT" panose="02070603080606020203" pitchFamily="18" charset="0"/>
              </a:rPr>
              <a:t>PostgreSQL</a:t>
            </a:r>
          </a:p>
          <a:p>
            <a:pPr marL="0" indent="0">
              <a:buNone/>
            </a:pPr>
            <a:r>
              <a:rPr lang="fr-FR" sz="4400" dirty="0">
                <a:latin typeface="Bodoni MT" panose="02070603080606020203" pitchFamily="18" charset="0"/>
                <a:hlinkClick r:id="rId7"/>
              </a:rPr>
              <a:t>https://www.postgresql.org/docs/current/tutorial.html</a:t>
            </a:r>
            <a:endParaRPr lang="fr-FR" sz="4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fr-FR" sz="4400" dirty="0">
                <a:latin typeface="Bodoni MT" panose="02070603080606020203" pitchFamily="18" charset="0"/>
                <a:hlinkClick r:id="rId8"/>
              </a:rPr>
              <a:t>https://neon.com/postgresql/tutorial</a:t>
            </a:r>
            <a:endParaRPr lang="fr-FR" sz="4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fr-FR" sz="4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fr-FR" sz="4400" dirty="0">
                <a:latin typeface="Bodoni MT" panose="02070603080606020203" pitchFamily="18" charset="0"/>
                <a:hlinkClick r:id="rId9"/>
              </a:rPr>
              <a:t>https://www.geeksforgeeks.org/postgresql/postgresql-tutorial/</a:t>
            </a:r>
            <a:endParaRPr lang="fr-FR" sz="4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63A851-2288-A663-7033-25B7AA94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B1ACF-A733-1E9C-07C3-0E75EB91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13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37599-0C42-6D93-F256-75526863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1494001"/>
            <a:ext cx="11517673" cy="1147764"/>
          </a:xfrm>
        </p:spPr>
        <p:txBody>
          <a:bodyPr/>
          <a:lstStyle/>
          <a:p>
            <a:r>
              <a:rPr lang="fr-FR" b="1" dirty="0">
                <a:latin typeface="Bodoni MT" panose="02070603080606020203" pitchFamily="18" charset="0"/>
              </a:rPr>
              <a:t>Compétences attendues</a:t>
            </a:r>
            <a:r>
              <a:rPr lang="fr-FR" dirty="0">
                <a:latin typeface="Bodoni MT" panose="02070603080606020203" pitchFamily="18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589F0-FC31-318B-DB10-45E471D44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62" y="2985894"/>
            <a:ext cx="11312013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Bases en </a:t>
            </a:r>
            <a:r>
              <a:rPr lang="fr-FR" sz="2800" b="1" dirty="0">
                <a:latin typeface="Bodoni MT" panose="02070603080606020203" pitchFamily="18" charset="0"/>
              </a:rPr>
              <a:t>JavaScript</a:t>
            </a:r>
            <a:r>
              <a:rPr lang="fr-FR" sz="2800" dirty="0">
                <a:latin typeface="Bodoni MT" panose="02070603080606020203" pitchFamily="18" charset="0"/>
              </a:rPr>
              <a:t> (indispensable pour Frontend &amp; Backend)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Compréhension d’une </a:t>
            </a:r>
            <a:r>
              <a:rPr lang="fr-FR" sz="2800" b="1" dirty="0">
                <a:latin typeface="Bodoni MT" panose="02070603080606020203" pitchFamily="18" charset="0"/>
              </a:rPr>
              <a:t>base de données relationnelle</a:t>
            </a:r>
            <a:r>
              <a:rPr lang="fr-FR" sz="2800" dirty="0">
                <a:latin typeface="Bodoni MT" panose="02070603080606020203" pitchFamily="18" charset="0"/>
              </a:rPr>
              <a:t> (tables, requêtes SQL)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Utilisation d’</a:t>
            </a:r>
            <a:r>
              <a:rPr lang="fr-FR" sz="2800" b="1" dirty="0">
                <a:latin typeface="Bodoni MT" panose="02070603080606020203" pitchFamily="18" charset="0"/>
              </a:rPr>
              <a:t>API REST</a:t>
            </a:r>
            <a:r>
              <a:rPr lang="fr-FR" sz="2800" dirty="0">
                <a:latin typeface="Bodoni MT" panose="02070603080606020203" pitchFamily="18" charset="0"/>
              </a:rPr>
              <a:t> (requêtes, réponses JSON)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C7F2DE-57C8-8C93-7C17-677AD50C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7E0408-3A5E-DE33-3356-0C64DDBC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62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36CDE3-73A0-760A-2A50-365D15C0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63" y="1337183"/>
            <a:ext cx="11517673" cy="1147764"/>
          </a:xfrm>
        </p:spPr>
        <p:txBody>
          <a:bodyPr/>
          <a:lstStyle/>
          <a:p>
            <a:r>
              <a:rPr lang="fr-FR" b="1" dirty="0">
                <a:latin typeface="Bodoni MT" panose="02070603080606020203" pitchFamily="18" charset="0"/>
              </a:rPr>
              <a:t>Objectif du hackathon</a:t>
            </a:r>
            <a:endParaRPr lang="fr-FR" dirty="0">
              <a:latin typeface="Bodoni MT" panose="020706030806060202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D12A20-F842-4D93-FED1-2CC224C6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63" y="2641765"/>
            <a:ext cx="11661058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Imaginer et prototyper une </a:t>
            </a:r>
            <a:r>
              <a:rPr lang="fr-FR" sz="2800" b="1" i="1" dirty="0">
                <a:solidFill>
                  <a:schemeClr val="accent2">
                    <a:lumMod val="75000"/>
                  </a:schemeClr>
                </a:solidFill>
                <a:latin typeface="Bodoni MT" panose="02070603080606020203" pitchFamily="18" charset="0"/>
              </a:rPr>
              <a:t>application mobile iOS/Android</a:t>
            </a:r>
            <a:endParaRPr lang="fr-FR" sz="2800" i="1" dirty="0">
              <a:solidFill>
                <a:schemeClr val="accent2">
                  <a:lumMod val="75000"/>
                </a:schemeClr>
              </a:solidFill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L’application doit faciliter le </a:t>
            </a:r>
            <a:r>
              <a:rPr lang="fr-FR" sz="2800" b="1" i="1" dirty="0">
                <a:solidFill>
                  <a:schemeClr val="accent2">
                    <a:lumMod val="75000"/>
                  </a:schemeClr>
                </a:solidFill>
                <a:latin typeface="Bodoni MT" panose="02070603080606020203" pitchFamily="18" charset="0"/>
              </a:rPr>
              <a:t>recrutement et le placement professionnel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Respecter les thématiques :</a:t>
            </a:r>
          </a:p>
          <a:p>
            <a:pPr lvl="1"/>
            <a:r>
              <a:rPr lang="fr-FR" sz="2800" i="1" dirty="0">
                <a:latin typeface="Bodoni MT" panose="02070603080606020203" pitchFamily="18" charset="0"/>
              </a:rPr>
              <a:t>Compétences augmentées</a:t>
            </a:r>
            <a:endParaRPr lang="fr-FR" sz="2800" dirty="0">
              <a:latin typeface="Bodoni MT" panose="02070603080606020203" pitchFamily="18" charset="0"/>
            </a:endParaRPr>
          </a:p>
          <a:p>
            <a:pPr lvl="1"/>
            <a:r>
              <a:rPr lang="fr-FR" sz="2800" i="1" dirty="0">
                <a:latin typeface="Bodoni MT" panose="02070603080606020203" pitchFamily="18" charset="0"/>
              </a:rPr>
              <a:t>IA au service de la mise en relation professionnelle</a:t>
            </a:r>
            <a:endParaRPr lang="fr-FR" sz="2800" dirty="0">
              <a:latin typeface="Bodoni MT" panose="02070603080606020203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615495-1A42-7F6E-3AF3-CC4FA18B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E63DE8-7757-F832-DB9C-0B2D44BF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32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6C2BA-A465-F1A3-151F-2DD3C0F0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1410504"/>
            <a:ext cx="11517673" cy="1147764"/>
          </a:xfrm>
        </p:spPr>
        <p:txBody>
          <a:bodyPr/>
          <a:lstStyle/>
          <a:p>
            <a:r>
              <a:rPr lang="fr-FR" b="1" dirty="0">
                <a:latin typeface="Bodoni MT" panose="02070603080606020203" pitchFamily="18" charset="0"/>
              </a:rPr>
              <a:t>Fonctionnalités attendues (1/2)</a:t>
            </a:r>
            <a:endParaRPr lang="fr-FR" dirty="0">
              <a:latin typeface="Bodoni MT" panose="020706030806060202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B35D3-564D-5CBE-7B6C-44E43306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628" y="2767695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Recherche &amp; consultation de missions (CDD, CDI, freelances)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Dépôt de CV et lettre de motivation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Informations sur mobilité &amp; disponibilité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Affichage géolocalisé des besoins (France/Europe sur carte)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92B0E8-F8C3-02F3-15E3-A6B002A8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86E782-0A64-D51E-3653-E5695B99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2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63" y="1086040"/>
            <a:ext cx="11517673" cy="1147764"/>
          </a:xfrm>
        </p:spPr>
        <p:txBody>
          <a:bodyPr/>
          <a:lstStyle/>
          <a:p>
            <a:r>
              <a:rPr lang="fr-FR" dirty="0">
                <a:latin typeface="Bodoni MT" panose="02070603080606020203" pitchFamily="18" charset="0"/>
              </a:rPr>
              <a:t>Sommaire</a:t>
            </a:r>
            <a:endParaRPr dirty="0">
              <a:latin typeface="Bodoni MT" panose="02070603080606020203" pitchFamily="18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82336C-EDB7-D48C-7E82-E0DA5A65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9C2DC4-0159-828E-B388-E26DE759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2</a:t>
            </a:fld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5527A4-53E9-F2DF-A214-0718B9D3C049}"/>
              </a:ext>
            </a:extLst>
          </p:cNvPr>
          <p:cNvSpPr txBox="1">
            <a:spLocks/>
          </p:cNvSpPr>
          <p:nvPr/>
        </p:nvSpPr>
        <p:spPr>
          <a:xfrm>
            <a:off x="1720645" y="1765383"/>
            <a:ext cx="9281652" cy="67105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800" dirty="0"/>
          </a:p>
          <a:p>
            <a:pPr marL="342900" indent="-342900"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fr-FR" sz="3200" dirty="0">
                <a:solidFill>
                  <a:srgbClr val="3C3C3C"/>
                </a:solidFill>
                <a:latin typeface="Bodoni MT" panose="02070603080606020203" pitchFamily="18" charset="0"/>
              </a:rPr>
              <a:t>Présentation de </a:t>
            </a:r>
            <a:r>
              <a:rPr lang="fr-FR" sz="3200" dirty="0" err="1">
                <a:solidFill>
                  <a:srgbClr val="3C3C3C"/>
                </a:solidFill>
                <a:latin typeface="Bodoni MT" panose="02070603080606020203" pitchFamily="18" charset="0"/>
              </a:rPr>
              <a:t>Tenexa</a:t>
            </a:r>
            <a:endParaRPr lang="fr-FR" sz="3200" dirty="0">
              <a:solidFill>
                <a:srgbClr val="3C3C3C"/>
              </a:solidFill>
              <a:latin typeface="Bodoni MT" panose="02070603080606020203" pitchFamily="18" charset="0"/>
            </a:endParaRPr>
          </a:p>
          <a:p>
            <a:pPr marL="342900" indent="-342900"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fr-FR" sz="3200" dirty="0">
                <a:solidFill>
                  <a:srgbClr val="3C3C3C"/>
                </a:solidFill>
                <a:latin typeface="Bodoni MT" panose="02070603080606020203" pitchFamily="18" charset="0"/>
              </a:rPr>
              <a:t>Contexte du Hackathon</a:t>
            </a:r>
          </a:p>
          <a:p>
            <a:pPr marL="342900" indent="-342900"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fr-FR" sz="3200" dirty="0">
                <a:solidFill>
                  <a:srgbClr val="3C3C3C"/>
                </a:solidFill>
                <a:latin typeface="Bodoni MT" panose="02070603080606020203" pitchFamily="18" charset="0"/>
              </a:rPr>
              <a:t>Stack technique &amp; compétences attendues</a:t>
            </a:r>
          </a:p>
          <a:p>
            <a:pPr marL="342900" indent="-342900"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fr-FR" sz="3200" dirty="0">
                <a:solidFill>
                  <a:srgbClr val="3C3C3C"/>
                </a:solidFill>
                <a:latin typeface="Bodoni MT" panose="02070603080606020203" pitchFamily="18" charset="0"/>
              </a:rPr>
              <a:t>Déroulement du Hackathon</a:t>
            </a:r>
          </a:p>
          <a:p>
            <a:pPr marL="342900" indent="-342900"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fr-FR" sz="3200" dirty="0">
                <a:solidFill>
                  <a:srgbClr val="3C3C3C"/>
                </a:solidFill>
                <a:latin typeface="Bodoni MT" panose="02070603080606020203" pitchFamily="18" charset="0"/>
              </a:rPr>
              <a:t>Inspirations &amp; perspectives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endParaRPr lang="fr-FR" dirty="0">
              <a:solidFill>
                <a:srgbClr val="3C3C3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408BB-E933-6E57-C466-90797045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1370416"/>
            <a:ext cx="11517673" cy="1147764"/>
          </a:xfrm>
        </p:spPr>
        <p:txBody>
          <a:bodyPr/>
          <a:lstStyle/>
          <a:p>
            <a:r>
              <a:rPr lang="fr-FR" b="1" dirty="0">
                <a:latin typeface="Bodoni MT" panose="02070603080606020203" pitchFamily="18" charset="0"/>
              </a:rPr>
              <a:t>Fonctionnalités attendues (2/2)</a:t>
            </a:r>
            <a:endParaRPr lang="fr-FR" dirty="0">
              <a:latin typeface="Bodoni MT" panose="020706030806060202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426A9-E2EC-AAA2-66B3-0FA649EE7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25" y="2587765"/>
            <a:ext cx="11517675" cy="357306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5100" dirty="0">
                <a:latin typeface="Bodoni MT" panose="02070603080606020203" pitchFamily="18" charset="0"/>
              </a:rPr>
              <a:t>Processus de candidature complet :</a:t>
            </a:r>
            <a:br>
              <a:rPr lang="fr-FR" sz="5100" dirty="0">
                <a:latin typeface="Bodoni MT" panose="02070603080606020203" pitchFamily="18" charset="0"/>
              </a:rPr>
            </a:br>
            <a:r>
              <a:rPr lang="fr-FR" sz="5100" dirty="0">
                <a:latin typeface="Bodoni MT" panose="02070603080606020203" pitchFamily="18" charset="0"/>
              </a:rPr>
              <a:t>RH → Technique → Contrat → Paiement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5100" dirty="0">
                <a:latin typeface="Bodoni MT" panose="02070603080606020203" pitchFamily="18" charset="0"/>
              </a:rPr>
              <a:t>Matching via IA (profil ↔ mission)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5100" dirty="0">
                <a:latin typeface="Bodoni MT" panose="02070603080606020203" pitchFamily="18" charset="0"/>
              </a:rPr>
              <a:t>Interaction candidat : accepter/refuser une mission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5100" dirty="0">
                <a:latin typeface="Bodoni MT" panose="02070603080606020203" pitchFamily="18" charset="0"/>
              </a:rPr>
              <a:t>Missions indépendantes : enchères inversées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5100" dirty="0">
                <a:latin typeface="Bodoni MT" panose="02070603080606020203" pitchFamily="18" charset="0"/>
              </a:rPr>
              <a:t>Dashboard : missions, planning, gains, paiements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C6DDD4-37AE-B6D4-DE6A-958B28E1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E1D6E4-F910-86E3-FCFB-26967B8D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26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8EDC0-48D4-372A-79D1-7F6BB074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2" y="1557988"/>
            <a:ext cx="11517673" cy="1147764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atin typeface="Bodoni MT" panose="02070603080606020203" pitchFamily="18" charset="0"/>
              </a:rPr>
              <a:t>Livrable attendu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48FD7E-2329-FDBF-5944-4E5E3392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64244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Un </a:t>
            </a:r>
            <a:r>
              <a:rPr lang="fr-FR" sz="2800" b="1" dirty="0">
                <a:latin typeface="Bodoni MT" panose="02070603080606020203" pitchFamily="18" charset="0"/>
              </a:rPr>
              <a:t>prototype d’application mobile</a:t>
            </a:r>
            <a:endParaRPr lang="fr-FR" sz="2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Basé sur un </a:t>
            </a:r>
            <a:r>
              <a:rPr lang="fr-FR" sz="2800" b="1" dirty="0" err="1">
                <a:latin typeface="Bodoni MT" panose="02070603080606020203" pitchFamily="18" charset="0"/>
              </a:rPr>
              <a:t>mockup</a:t>
            </a:r>
            <a:r>
              <a:rPr lang="fr-FR" sz="2800" b="1" dirty="0">
                <a:latin typeface="Bodoni MT" panose="02070603080606020203" pitchFamily="18" charset="0"/>
              </a:rPr>
              <a:t> fourni</a:t>
            </a:r>
            <a:endParaRPr lang="fr-FR" sz="2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Présentation du projet par chaque équipe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55FA78-9536-0FF2-CD8B-000655E8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41A84E-111B-6D40-0AF4-F7D2249A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3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4BE1F-FF93-7B27-D5F0-80FB209D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1FD69F0-B524-D3BF-AD11-78B82ED09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16" y="1169287"/>
            <a:ext cx="8618763" cy="484805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D34635-3131-592D-2503-BECAA931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7728D1-4426-1236-D558-AFC902FF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52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6FC24-F963-BA4A-8468-97C501BE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EF055B1-D6F1-C7C3-0D2C-4AA1C0A30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46" y="1351511"/>
            <a:ext cx="8496341" cy="4779192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2F934E-DC02-B3EC-5ABC-936B738C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BE5D6F-C999-8DC1-44F0-F586F432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55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718AC-CA31-F21C-7E19-CEEEAE4F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63" y="1009337"/>
            <a:ext cx="11517673" cy="1147764"/>
          </a:xfrm>
        </p:spPr>
        <p:txBody>
          <a:bodyPr/>
          <a:lstStyle/>
          <a:p>
            <a:r>
              <a:rPr lang="fr-FR" b="1" dirty="0">
                <a:latin typeface="Bodoni MT" panose="02070603080606020203" pitchFamily="18" charset="0"/>
              </a:rPr>
              <a:t>Règles du jeu / Hackathon</a:t>
            </a:r>
            <a:endParaRPr lang="fr-FR" dirty="0">
              <a:latin typeface="Bodoni MT" panose="02070603080606020203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A72EB5-1A5B-DCE9-FA7A-6683B369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775A49-4752-BC49-CFA3-92189867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24</a:t>
            </a:fld>
            <a:endParaRPr lang="fr-FR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43362"/>
              </p:ext>
            </p:extLst>
          </p:nvPr>
        </p:nvGraphicFramePr>
        <p:xfrm>
          <a:off x="963153" y="2063077"/>
          <a:ext cx="10891683" cy="4034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0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0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2149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sz="1800" dirty="0" err="1">
                          <a:latin typeface="Bodoni MT" panose="02070603080606020203" pitchFamily="18" charset="0"/>
                        </a:rPr>
                        <a:t>Organisation</a:t>
                      </a:r>
                      <a:endParaRPr sz="1800" dirty="0">
                        <a:latin typeface="Bodoni MT" panose="020706030806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sz="1800" dirty="0">
                          <a:latin typeface="Bodoni MT" panose="02070603080606020203" pitchFamily="18" charset="0"/>
                        </a:rPr>
                        <a:t>Durée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rPr sz="1800" dirty="0" err="1">
                          <a:latin typeface="Bodoni MT" panose="02070603080606020203" pitchFamily="18" charset="0"/>
                        </a:rPr>
                        <a:t>Critères</a:t>
                      </a:r>
                      <a:r>
                        <a:rPr sz="1800" dirty="0">
                          <a:latin typeface="Bodoni MT" panose="02070603080606020203" pitchFamily="18" charset="0"/>
                        </a:rPr>
                        <a:t> </a:t>
                      </a:r>
                      <a:r>
                        <a:rPr sz="1800" dirty="0" err="1">
                          <a:latin typeface="Bodoni MT" panose="02070603080606020203" pitchFamily="18" charset="0"/>
                        </a:rPr>
                        <a:t>d’évaluation</a:t>
                      </a:r>
                      <a:endParaRPr sz="1800" dirty="0">
                        <a:latin typeface="Bodoni MT" panose="020706030806060202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6374">
                <a:tc>
                  <a:txBody>
                    <a:bodyPr/>
                    <a:lstStyle/>
                    <a:p>
                      <a:r>
                        <a:rPr sz="2000" dirty="0">
                          <a:latin typeface="Bodoni MT" panose="02070603080606020203" pitchFamily="18" charset="0"/>
                        </a:rPr>
                        <a:t>Travail </a:t>
                      </a:r>
                      <a:r>
                        <a:rPr sz="2000" dirty="0" err="1">
                          <a:latin typeface="Bodoni MT" panose="02070603080606020203" pitchFamily="18" charset="0"/>
                        </a:rPr>
                        <a:t>en</a:t>
                      </a:r>
                      <a:r>
                        <a:rPr sz="2000" dirty="0">
                          <a:latin typeface="Bodoni MT" panose="02070603080606020203" pitchFamily="18" charset="0"/>
                        </a:rPr>
                        <a:t> équipes (</a:t>
                      </a:r>
                      <a:r>
                        <a:rPr lang="fr-FR" sz="2000" dirty="0">
                          <a:latin typeface="Bodoni MT" panose="02070603080606020203" pitchFamily="18" charset="0"/>
                        </a:rPr>
                        <a:t>à définir</a:t>
                      </a:r>
                      <a:r>
                        <a:rPr sz="2000" dirty="0">
                          <a:latin typeface="Bodoni MT" panose="02070603080606020203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Le 24 septembre en L417 (ISEP)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Le 15 octobre en L417 (ISEP)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Le 5 novembre en L417 (ISEP)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Le 12 novembre en L417 (ISEP)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Bodoni MT" panose="02070603080606020203" pitchFamily="18" charset="0"/>
                          <a:ea typeface="+mn-ea"/>
                          <a:cs typeface="+mn-cs"/>
                        </a:rPr>
                        <a:t>Le 10 décembre en L417 (ISEP)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Bodoni MT" panose="02070603080606020203" pitchFamily="18" charset="0"/>
                        </a:rPr>
                        <a:t>Qualité du prototype, Respect de la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755">
                <a:tc>
                  <a:txBody>
                    <a:bodyPr/>
                    <a:lstStyle/>
                    <a:p>
                      <a:r>
                        <a:rPr sz="2000" dirty="0" err="1">
                          <a:latin typeface="Bodoni MT" panose="02070603080606020203" pitchFamily="18" charset="0"/>
                        </a:rPr>
                        <a:t>Encadré</a:t>
                      </a:r>
                      <a:r>
                        <a:rPr sz="2000" dirty="0">
                          <a:latin typeface="Bodoni MT" panose="02070603080606020203" pitchFamily="18" charset="0"/>
                        </a:rPr>
                        <a:t> par </a:t>
                      </a:r>
                      <a:r>
                        <a:rPr sz="2000" dirty="0" err="1">
                          <a:latin typeface="Bodoni MT" panose="02070603080606020203" pitchFamily="18" charset="0"/>
                        </a:rPr>
                        <a:t>enseignants</a:t>
                      </a:r>
                      <a:endParaRPr sz="2000" dirty="0">
                        <a:latin typeface="Bodoni MT" panose="020706030806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000" dirty="0">
                          <a:latin typeface="Bodoni MT" panose="02070603080606020203" pitchFamily="18" charset="0"/>
                        </a:rPr>
                        <a:t>Hackathon sur 2 </a:t>
                      </a:r>
                      <a:r>
                        <a:rPr sz="2000" dirty="0" err="1">
                          <a:latin typeface="Bodoni MT" panose="02070603080606020203" pitchFamily="18" charset="0"/>
                        </a:rPr>
                        <a:t>jours</a:t>
                      </a:r>
                      <a:r>
                        <a:rPr lang="fr-FR" sz="2000" dirty="0">
                          <a:latin typeface="Bodoni MT" panose="02070603080606020203" pitchFamily="18" charset="0"/>
                        </a:rPr>
                        <a:t> : Le 15 et 16 décembre "lieu à définir"</a:t>
                      </a:r>
                      <a:endParaRPr sz="2000" dirty="0">
                        <a:latin typeface="Bodoni MT" panose="020706030806060202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 err="1">
                          <a:latin typeface="Bodoni MT" panose="02070603080606020203" pitchFamily="18" charset="0"/>
                        </a:rPr>
                        <a:t>Originalité</a:t>
                      </a:r>
                      <a:r>
                        <a:rPr sz="2000" dirty="0">
                          <a:latin typeface="Bodoni MT" panose="02070603080606020203" pitchFamily="18" charset="0"/>
                        </a:rPr>
                        <a:t>, Innovation, Pertinence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57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F30D2-3539-0A0E-3004-44153C88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71" y="1338204"/>
            <a:ext cx="11517673" cy="1147764"/>
          </a:xfrm>
        </p:spPr>
        <p:txBody>
          <a:bodyPr/>
          <a:lstStyle/>
          <a:p>
            <a:r>
              <a:rPr lang="fr-FR" b="1" dirty="0">
                <a:latin typeface="Bodoni MT" panose="02070603080606020203" pitchFamily="18" charset="0"/>
              </a:rPr>
              <a:t>Inspirations</a:t>
            </a:r>
            <a:endParaRPr lang="fr-FR" dirty="0">
              <a:latin typeface="Bodoni MT" panose="020706030806060202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A7136-B18C-DDAE-7AA7-E6F23D335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883" y="2485968"/>
            <a:ext cx="11021961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Exemples d’applications de recrutement </a:t>
            </a:r>
            <a:r>
              <a:rPr lang="fr-FR" dirty="0">
                <a:latin typeface="Bodoni MT" panose="02070603080606020203" pitchFamily="18" charset="0"/>
              </a:rPr>
              <a:t>(LinkedIn Jobs, Malt, Indeed, </a:t>
            </a:r>
            <a:r>
              <a:rPr lang="fr-FR" dirty="0" err="1">
                <a:latin typeface="Bodoni MT" panose="02070603080606020203" pitchFamily="18" charset="0"/>
              </a:rPr>
              <a:t>Fiverr</a:t>
            </a:r>
            <a:r>
              <a:rPr lang="fr-FR" dirty="0">
                <a:latin typeface="Bodoni MT" panose="02070603080606020203" pitchFamily="18" charset="0"/>
              </a:rPr>
              <a:t>…)</a:t>
            </a:r>
            <a:endParaRPr lang="fr-FR" sz="2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Attente : aller </a:t>
            </a:r>
            <a:r>
              <a:rPr lang="fr-FR" sz="2800" b="1" dirty="0">
                <a:latin typeface="Bodoni MT" panose="02070603080606020203" pitchFamily="18" charset="0"/>
              </a:rPr>
              <a:t>au-delà des standards</a:t>
            </a:r>
            <a:r>
              <a:rPr lang="fr-FR" sz="2800" dirty="0">
                <a:latin typeface="Bodoni MT" panose="02070603080606020203" pitchFamily="18" charset="0"/>
              </a:rPr>
              <a:t> avec l’IA et la géolocalisation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E39AD8-F700-E1E4-8033-521F708C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51EBBA-644D-0065-C71E-09574D53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4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A38B4-BEDC-EDA6-F28F-15841E23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66" y="1449834"/>
            <a:ext cx="11517673" cy="1147764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Conclusion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378F8-1AFB-FCE0-4E9C-161C01E3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61" y="2437119"/>
            <a:ext cx="11444748" cy="330492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700" dirty="0">
                <a:latin typeface="Bodoni MT" panose="02070603080606020203" pitchFamily="18" charset="0"/>
              </a:rPr>
              <a:t>Opportunité unique de travailler sur une stack professionnelle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700" dirty="0">
                <a:latin typeface="Bodoni MT" panose="02070603080606020203" pitchFamily="18" charset="0"/>
              </a:rPr>
              <a:t>Développer créativité &amp; compétences techniques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700" dirty="0">
                <a:latin typeface="Bodoni MT" panose="02070603080606020203" pitchFamily="18" charset="0"/>
              </a:rPr>
              <a:t>Valoriser vos projets dans vos futurs parcours académiques &amp; professionnels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6A127F-30A7-B573-AF64-576AD24E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3E5C9F-8048-0EE2-7DE3-B22E8302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0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63" y="2619872"/>
            <a:ext cx="11517673" cy="11477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Bodoni MT" panose="02070603080606020203" pitchFamily="18" charset="0"/>
              </a:rPr>
              <a:t>Questions / </a:t>
            </a:r>
            <a:r>
              <a:rPr dirty="0" err="1">
                <a:latin typeface="Bodoni MT" panose="02070603080606020203" pitchFamily="18" charset="0"/>
              </a:rPr>
              <a:t>Échanges</a:t>
            </a:r>
            <a:endParaRPr dirty="0">
              <a:latin typeface="Bodoni MT" panose="02070603080606020203" pitchFamily="18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ACF6C0-8C8F-05C6-A877-0AC415D4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6B5F86-87A6-CBE0-5671-94E46E1A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27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12CED-8445-2DF8-5A59-D17F3362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22" y="1732236"/>
            <a:ext cx="11517673" cy="1147764"/>
          </a:xfrm>
        </p:spPr>
        <p:txBody>
          <a:bodyPr>
            <a:normAutofit fontScale="90000"/>
          </a:bodyPr>
          <a:lstStyle/>
          <a:p>
            <a:r>
              <a:rPr lang="fr-FR" dirty="0"/>
              <a:t>La base de code vous sera fournie: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A6E8E-35CD-6C56-BF48-1139A17F5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documentation claire,</a:t>
            </a:r>
          </a:p>
          <a:p>
            <a:r>
              <a:rPr lang="fr-FR" dirty="0"/>
              <a:t>un guide pas-à-pas d’installation,</a:t>
            </a:r>
          </a:p>
          <a:p>
            <a:r>
              <a:rPr lang="fr-FR" dirty="0"/>
              <a:t>et un README avec les commandes essentielles pour lancer chaque partie du projet (frontend, backend, mobile).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EE39F4-F035-F1C5-D05A-6A9BC588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C89B34-CCBE-A8FD-C6A6-0D9F66D2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29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Bodoni MT" panose="02070603080606020203" pitchFamily="18" charset="0"/>
              </a:rPr>
              <a:t>Tenexa</a:t>
            </a:r>
            <a:r>
              <a:rPr dirty="0">
                <a:latin typeface="Bodoni MT" panose="02070603080606020203" pitchFamily="18" charset="0"/>
              </a:rPr>
              <a:t> – </a:t>
            </a:r>
            <a:r>
              <a:rPr dirty="0" err="1">
                <a:latin typeface="Bodoni MT" panose="02070603080606020203" pitchFamily="18" charset="0"/>
              </a:rPr>
              <a:t>Présentation</a:t>
            </a:r>
            <a:r>
              <a:rPr dirty="0">
                <a:latin typeface="Bodoni MT" panose="02070603080606020203" pitchFamily="18" charset="0"/>
              </a:rPr>
              <a:t> </a:t>
            </a:r>
            <a:r>
              <a:rPr dirty="0" err="1">
                <a:latin typeface="Bodoni MT" panose="02070603080606020203" pitchFamily="18" charset="0"/>
              </a:rPr>
              <a:t>générale</a:t>
            </a:r>
            <a:endParaRPr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>
              <a:buFont typeface="Wingdings" panose="05000000000000000000" pitchFamily="2" charset="2"/>
              <a:buChar char="§"/>
              <a:defRPr sz="1800"/>
            </a:pPr>
            <a:r>
              <a:rPr sz="2800" dirty="0" err="1">
                <a:latin typeface="Bodoni MT" panose="02070603080606020203" pitchFamily="18" charset="0"/>
              </a:rPr>
              <a:t>Acteur</a:t>
            </a:r>
            <a:r>
              <a:rPr sz="2800" dirty="0">
                <a:latin typeface="Bodoni MT" panose="02070603080606020203" pitchFamily="18" charset="0"/>
              </a:rPr>
              <a:t> français de </a:t>
            </a:r>
            <a:r>
              <a:rPr sz="2800" dirty="0" err="1">
                <a:latin typeface="Bodoni MT" panose="02070603080606020203" pitchFamily="18" charset="0"/>
              </a:rPr>
              <a:t>référence</a:t>
            </a:r>
            <a:r>
              <a:rPr sz="2800" dirty="0">
                <a:latin typeface="Bodoni MT" panose="02070603080606020203" pitchFamily="18" charset="0"/>
              </a:rPr>
              <a:t> dans les services IT</a:t>
            </a:r>
            <a:endParaRPr lang="fr-FR" sz="2800" dirty="0">
              <a:latin typeface="Bodoni MT" panose="02070603080606020203" pitchFamily="18" charset="0"/>
            </a:endParaRPr>
          </a:p>
          <a:p>
            <a:pPr marL="0" indent="0">
              <a:buNone/>
              <a:defRPr sz="1800"/>
            </a:pPr>
            <a:endParaRPr sz="2800" dirty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§"/>
              <a:defRPr sz="1800"/>
            </a:pPr>
            <a:r>
              <a:rPr sz="2800" dirty="0">
                <a:latin typeface="Bodoni MT" panose="02070603080606020203" pitchFamily="18" charset="0"/>
              </a:rPr>
              <a:t>Plus de 40 </a:t>
            </a:r>
            <a:r>
              <a:rPr sz="2800" dirty="0" err="1">
                <a:latin typeface="Bodoni MT" panose="02070603080606020203" pitchFamily="18" charset="0"/>
              </a:rPr>
              <a:t>ans</a:t>
            </a:r>
            <a:r>
              <a:rPr sz="2800" dirty="0">
                <a:latin typeface="Bodoni MT" panose="02070603080606020203" pitchFamily="18" charset="0"/>
              </a:rPr>
              <a:t> </a:t>
            </a:r>
            <a:r>
              <a:rPr sz="2800" dirty="0" err="1">
                <a:latin typeface="Bodoni MT" panose="02070603080606020203" pitchFamily="18" charset="0"/>
              </a:rPr>
              <a:t>d’expérience</a:t>
            </a:r>
            <a:endParaRPr lang="fr-FR" sz="2800" dirty="0">
              <a:latin typeface="Bodoni MT" panose="02070603080606020203" pitchFamily="18" charset="0"/>
            </a:endParaRPr>
          </a:p>
          <a:p>
            <a:pPr marL="0" indent="0">
              <a:buNone/>
              <a:defRPr sz="1800"/>
            </a:pPr>
            <a:endParaRPr sz="2800" dirty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§"/>
              <a:defRPr sz="1800"/>
            </a:pPr>
            <a:r>
              <a:rPr sz="2800" dirty="0">
                <a:latin typeface="Bodoni MT" panose="02070603080606020203" pitchFamily="18" charset="0"/>
              </a:rPr>
              <a:t>Expertise </a:t>
            </a:r>
            <a:r>
              <a:rPr sz="2800" dirty="0" err="1">
                <a:latin typeface="Bodoni MT" panose="02070603080606020203" pitchFamily="18" charset="0"/>
              </a:rPr>
              <a:t>en</a:t>
            </a:r>
            <a:r>
              <a:rPr sz="2800" dirty="0">
                <a:latin typeface="Bodoni MT" panose="02070603080606020203" pitchFamily="18" charset="0"/>
              </a:rPr>
              <a:t> </a:t>
            </a:r>
            <a:r>
              <a:rPr sz="2800" dirty="0" err="1">
                <a:latin typeface="Bodoni MT" panose="02070603080606020203" pitchFamily="18" charset="0"/>
              </a:rPr>
              <a:t>cybersécurité</a:t>
            </a:r>
            <a:r>
              <a:rPr sz="2800" dirty="0">
                <a:latin typeface="Bodoni MT" panose="02070603080606020203" pitchFamily="18" charset="0"/>
              </a:rPr>
              <a:t>, cloud, </a:t>
            </a:r>
            <a:r>
              <a:rPr sz="2800" dirty="0" err="1">
                <a:latin typeface="Bodoni MT" panose="02070603080606020203" pitchFamily="18" charset="0"/>
              </a:rPr>
              <a:t>infogérance</a:t>
            </a:r>
            <a:r>
              <a:rPr sz="2800" dirty="0">
                <a:latin typeface="Bodoni MT" panose="02070603080606020203" pitchFamily="18" charset="0"/>
              </a:rPr>
              <a:t> et services </a:t>
            </a:r>
            <a:r>
              <a:rPr sz="2800" dirty="0" err="1">
                <a:latin typeface="Bodoni MT" panose="02070603080606020203" pitchFamily="18" charset="0"/>
              </a:rPr>
              <a:t>managés</a:t>
            </a:r>
            <a:endParaRPr lang="fr-FR" sz="2800" dirty="0">
              <a:latin typeface="Bodoni MT" panose="02070603080606020203" pitchFamily="18" charset="0"/>
            </a:endParaRPr>
          </a:p>
          <a:p>
            <a:pPr marL="0" indent="0">
              <a:buNone/>
              <a:defRPr sz="1800"/>
            </a:pPr>
            <a:endParaRPr sz="2800" dirty="0">
              <a:latin typeface="Bodoni MT" panose="02070603080606020203" pitchFamily="18" charset="0"/>
            </a:endParaRPr>
          </a:p>
          <a:p>
            <a:pPr>
              <a:buFont typeface="Wingdings" panose="05000000000000000000" pitchFamily="2" charset="2"/>
              <a:buChar char="§"/>
              <a:defRPr sz="1800"/>
            </a:pPr>
            <a:r>
              <a:rPr sz="2800" dirty="0">
                <a:latin typeface="Bodoni MT" panose="02070603080606020203" pitchFamily="18" charset="0"/>
              </a:rPr>
              <a:t>Engagement : </a:t>
            </a:r>
            <a:r>
              <a:rPr sz="2800" dirty="0" err="1">
                <a:latin typeface="Bodoni MT" panose="02070603080606020203" pitchFamily="18" charset="0"/>
              </a:rPr>
              <a:t>proximité</a:t>
            </a:r>
            <a:r>
              <a:rPr sz="2800" dirty="0">
                <a:latin typeface="Bodoni MT" panose="02070603080606020203" pitchFamily="18" charset="0"/>
              </a:rPr>
              <a:t>, innovation et </a:t>
            </a:r>
            <a:r>
              <a:rPr sz="2800" dirty="0" err="1">
                <a:latin typeface="Bodoni MT" panose="02070603080606020203" pitchFamily="18" charset="0"/>
              </a:rPr>
              <a:t>sécurité</a:t>
            </a:r>
            <a:endParaRPr sz="2800" dirty="0">
              <a:latin typeface="Bodoni MT" panose="02070603080606020203" pitchFamily="18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B71F22-54F7-02EA-498D-E499BC22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4E95AA-3062-B003-8274-DFE52389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odoni MT" panose="02070603080606020203" pitchFamily="18" charset="0"/>
              </a:rPr>
              <a:t>Missions &amp; Valeur </a:t>
            </a:r>
            <a:r>
              <a:rPr dirty="0" err="1">
                <a:latin typeface="Bodoni MT" panose="02070603080606020203" pitchFamily="18" charset="0"/>
              </a:rPr>
              <a:t>ajoutée</a:t>
            </a:r>
            <a:endParaRPr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149" y="2650986"/>
            <a:ext cx="11517675" cy="2767013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pPr>
            <a:r>
              <a:rPr sz="2800" dirty="0" err="1">
                <a:latin typeface="Bodoni MT" panose="02070603080606020203" pitchFamily="18" charset="0"/>
              </a:rPr>
              <a:t>Sécuriser</a:t>
            </a:r>
            <a:r>
              <a:rPr sz="2800" dirty="0">
                <a:latin typeface="Bodoni MT" panose="02070603080606020203" pitchFamily="18" charset="0"/>
              </a:rPr>
              <a:t> : </a:t>
            </a:r>
            <a:r>
              <a:rPr sz="2800" dirty="0" err="1">
                <a:latin typeface="Bodoni MT" panose="02070603080606020203" pitchFamily="18" charset="0"/>
              </a:rPr>
              <a:t>systèmes</a:t>
            </a:r>
            <a:r>
              <a:rPr sz="2800" dirty="0">
                <a:latin typeface="Bodoni MT" panose="02070603080606020203" pitchFamily="18" charset="0"/>
              </a:rPr>
              <a:t>, données, </a:t>
            </a:r>
            <a:r>
              <a:rPr sz="2800" dirty="0" err="1">
                <a:latin typeface="Bodoni MT" panose="02070603080606020203" pitchFamily="18" charset="0"/>
              </a:rPr>
              <a:t>utilisateurs</a:t>
            </a:r>
            <a:endParaRPr sz="2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pPr>
            <a:r>
              <a:rPr sz="2800" dirty="0" err="1">
                <a:latin typeface="Bodoni MT" panose="02070603080606020203" pitchFamily="18" charset="0"/>
              </a:rPr>
              <a:t>Optimiser</a:t>
            </a:r>
            <a:r>
              <a:rPr sz="2800" dirty="0">
                <a:latin typeface="Bodoni MT" panose="02070603080606020203" pitchFamily="18" charset="0"/>
              </a:rPr>
              <a:t> : infrastructures cloud et réseaux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pPr>
            <a:r>
              <a:rPr sz="2800" dirty="0" err="1">
                <a:latin typeface="Bodoni MT" panose="02070603080606020203" pitchFamily="18" charset="0"/>
              </a:rPr>
              <a:t>Accompagner</a:t>
            </a:r>
            <a:r>
              <a:rPr sz="2800" dirty="0">
                <a:latin typeface="Bodoni MT" panose="02070603080606020203" pitchFamily="18" charset="0"/>
              </a:rPr>
              <a:t> : services </a:t>
            </a:r>
            <a:r>
              <a:rPr sz="2800" dirty="0" err="1">
                <a:latin typeface="Bodoni MT" panose="02070603080606020203" pitchFamily="18" charset="0"/>
              </a:rPr>
              <a:t>managés</a:t>
            </a:r>
            <a:r>
              <a:rPr sz="2800" dirty="0">
                <a:latin typeface="Bodoni MT" panose="02070603080606020203" pitchFamily="18" charset="0"/>
              </a:rPr>
              <a:t>, support </a:t>
            </a:r>
            <a:r>
              <a:rPr sz="2800" dirty="0" err="1">
                <a:latin typeface="Bodoni MT" panose="02070603080606020203" pitchFamily="18" charset="0"/>
              </a:rPr>
              <a:t>utilisateurs</a:t>
            </a:r>
            <a:r>
              <a:rPr sz="2800" dirty="0">
                <a:latin typeface="Bodoni MT" panose="02070603080606020203" pitchFamily="18" charset="0"/>
              </a:rPr>
              <a:t>, conseil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pPr>
            <a:r>
              <a:rPr sz="2800" dirty="0" err="1">
                <a:latin typeface="Bodoni MT" panose="02070603080606020203" pitchFamily="18" charset="0"/>
              </a:rPr>
              <a:t>Garantir</a:t>
            </a:r>
            <a:r>
              <a:rPr sz="2800" dirty="0">
                <a:latin typeface="Bodoni MT" panose="02070603080606020203" pitchFamily="18" charset="0"/>
              </a:rPr>
              <a:t> : </a:t>
            </a:r>
            <a:r>
              <a:rPr sz="2800" dirty="0" err="1">
                <a:latin typeface="Bodoni MT" panose="02070603080606020203" pitchFamily="18" charset="0"/>
              </a:rPr>
              <a:t>disponibilité</a:t>
            </a:r>
            <a:r>
              <a:rPr sz="2800" dirty="0">
                <a:latin typeface="Bodoni MT" panose="02070603080606020203" pitchFamily="18" charset="0"/>
              </a:rPr>
              <a:t>, performance et </a:t>
            </a:r>
            <a:r>
              <a:rPr sz="2800" dirty="0" err="1">
                <a:latin typeface="Bodoni MT" panose="02070603080606020203" pitchFamily="18" charset="0"/>
              </a:rPr>
              <a:t>conformité</a:t>
            </a:r>
            <a:endParaRPr sz="2800" dirty="0">
              <a:latin typeface="Bodoni MT" panose="02070603080606020203" pitchFamily="18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11F28A-D598-20F7-F578-2C1F6755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C4E180-EA39-0AF3-C395-EC9DED64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Bodoni MT" panose="02070603080606020203" pitchFamily="18" charset="0"/>
              </a:rPr>
              <a:t>Domaines</a:t>
            </a:r>
            <a:r>
              <a:rPr dirty="0">
                <a:latin typeface="Bodoni MT" panose="02070603080606020203" pitchFamily="18" charset="0"/>
              </a:rPr>
              <a:t> </a:t>
            </a:r>
            <a:r>
              <a:rPr dirty="0" err="1">
                <a:latin typeface="Bodoni MT" panose="02070603080606020203" pitchFamily="18" charset="0"/>
              </a:rPr>
              <a:t>d’expertise</a:t>
            </a:r>
            <a:endParaRPr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647" y="2454341"/>
            <a:ext cx="11517675" cy="2767013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pPr>
            <a:r>
              <a:rPr sz="2800" dirty="0" err="1">
                <a:latin typeface="Bodoni MT" panose="02070603080606020203" pitchFamily="18" charset="0"/>
              </a:rPr>
              <a:t>Cybersécurité</a:t>
            </a:r>
            <a:r>
              <a:rPr sz="2800" dirty="0">
                <a:latin typeface="Bodoni MT" panose="02070603080606020203" pitchFamily="18" charset="0"/>
              </a:rPr>
              <a:t> : SOC</a:t>
            </a:r>
            <a:r>
              <a:rPr lang="fr-FR" dirty="0"/>
              <a:t> (Security Operations Center)</a:t>
            </a:r>
            <a:r>
              <a:rPr sz="2800" dirty="0">
                <a:latin typeface="Bodoni MT" panose="02070603080606020203" pitchFamily="18" charset="0"/>
              </a:rPr>
              <a:t>, GRC</a:t>
            </a:r>
            <a:r>
              <a:rPr lang="fr-FR" dirty="0"/>
              <a:t> (</a:t>
            </a:r>
            <a:r>
              <a:rPr lang="fr-FR" dirty="0" err="1"/>
              <a:t>Governance</a:t>
            </a:r>
            <a:r>
              <a:rPr lang="fr-FR" dirty="0"/>
              <a:t>, Risk, and Compliance)</a:t>
            </a:r>
            <a:r>
              <a:rPr sz="2800" dirty="0">
                <a:latin typeface="Bodoni MT" panose="02070603080606020203" pitchFamily="18" charset="0"/>
              </a:rPr>
              <a:t>, gestion des </a:t>
            </a:r>
            <a:r>
              <a:rPr sz="2800" dirty="0" err="1">
                <a:latin typeface="Bodoni MT" panose="02070603080606020203" pitchFamily="18" charset="0"/>
              </a:rPr>
              <a:t>vulnérabilités</a:t>
            </a:r>
            <a:endParaRPr sz="2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pPr>
            <a:r>
              <a:rPr sz="2800" dirty="0">
                <a:latin typeface="Bodoni MT" panose="02070603080606020203" pitchFamily="18" charset="0"/>
              </a:rPr>
              <a:t>Cloud &amp; Multi-cloud : cloud </a:t>
            </a:r>
            <a:r>
              <a:rPr sz="2800" dirty="0" err="1">
                <a:latin typeface="Bodoni MT" panose="02070603080606020203" pitchFamily="18" charset="0"/>
              </a:rPr>
              <a:t>privé</a:t>
            </a:r>
            <a:r>
              <a:rPr sz="2800" dirty="0">
                <a:latin typeface="Bodoni MT" panose="02070603080606020203" pitchFamily="18" charset="0"/>
              </a:rPr>
              <a:t> français, AWS, Azure…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pPr>
            <a:r>
              <a:rPr sz="2800" dirty="0">
                <a:latin typeface="Bodoni MT" panose="02070603080606020203" pitchFamily="18" charset="0"/>
              </a:rPr>
              <a:t>Services IT : </a:t>
            </a:r>
            <a:r>
              <a:rPr sz="2800" dirty="0" err="1">
                <a:latin typeface="Bodoni MT" panose="02070603080606020203" pitchFamily="18" charset="0"/>
              </a:rPr>
              <a:t>infogérance</a:t>
            </a:r>
            <a:r>
              <a:rPr sz="2800" dirty="0">
                <a:latin typeface="Bodoni MT" panose="02070603080606020203" pitchFamily="18" charset="0"/>
              </a:rPr>
              <a:t>, </a:t>
            </a:r>
            <a:r>
              <a:rPr sz="2800" dirty="0" err="1">
                <a:latin typeface="Bodoni MT" panose="02070603080606020203" pitchFamily="18" charset="0"/>
              </a:rPr>
              <a:t>mobilité</a:t>
            </a:r>
            <a:r>
              <a:rPr sz="2800" dirty="0">
                <a:latin typeface="Bodoni MT" panose="02070603080606020203" pitchFamily="18" charset="0"/>
              </a:rPr>
              <a:t>, applications, réseau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pPr>
            <a:r>
              <a:rPr sz="2800" dirty="0" err="1">
                <a:latin typeface="Bodoni MT" panose="02070603080606020203" pitchFamily="18" charset="0"/>
              </a:rPr>
              <a:t>Secteurs</a:t>
            </a:r>
            <a:r>
              <a:rPr sz="2800" dirty="0">
                <a:latin typeface="Bodoni MT" panose="02070603080606020203" pitchFamily="18" charset="0"/>
              </a:rPr>
              <a:t> </a:t>
            </a:r>
            <a:r>
              <a:rPr sz="2800" dirty="0" err="1">
                <a:latin typeface="Bodoni MT" panose="02070603080606020203" pitchFamily="18" charset="0"/>
              </a:rPr>
              <a:t>clés</a:t>
            </a:r>
            <a:r>
              <a:rPr sz="2800" dirty="0">
                <a:latin typeface="Bodoni MT" panose="02070603080606020203" pitchFamily="18" charset="0"/>
              </a:rPr>
              <a:t> : </a:t>
            </a:r>
            <a:r>
              <a:rPr sz="2800" dirty="0" err="1">
                <a:latin typeface="Bodoni MT" panose="02070603080606020203" pitchFamily="18" charset="0"/>
              </a:rPr>
              <a:t>banques</a:t>
            </a:r>
            <a:r>
              <a:rPr sz="2800" dirty="0">
                <a:latin typeface="Bodoni MT" panose="02070603080606020203" pitchFamily="18" charset="0"/>
              </a:rPr>
              <a:t>, assurances, </a:t>
            </a:r>
            <a:r>
              <a:rPr sz="2800" dirty="0" err="1">
                <a:latin typeface="Bodoni MT" panose="02070603080606020203" pitchFamily="18" charset="0"/>
              </a:rPr>
              <a:t>énergie</a:t>
            </a:r>
            <a:r>
              <a:rPr sz="2800" dirty="0">
                <a:latin typeface="Bodoni MT" panose="02070603080606020203" pitchFamily="18" charset="0"/>
              </a:rPr>
              <a:t>, </a:t>
            </a:r>
            <a:r>
              <a:rPr sz="2800" dirty="0" err="1">
                <a:latin typeface="Bodoni MT" panose="02070603080606020203" pitchFamily="18" charset="0"/>
              </a:rPr>
              <a:t>industrie</a:t>
            </a:r>
            <a:endParaRPr sz="2800" dirty="0">
              <a:latin typeface="Bodoni MT" panose="02070603080606020203" pitchFamily="18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BE596D-B26B-8BF9-BA44-21362BC8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F5A593-84FD-1EF4-9A35-DB395E5E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Bodoni MT" panose="02070603080606020203" pitchFamily="18" charset="0"/>
              </a:rPr>
              <a:t>Références</a:t>
            </a:r>
            <a:r>
              <a:rPr dirty="0">
                <a:latin typeface="Bodoni MT" panose="02070603080606020203" pitchFamily="18" charset="0"/>
              </a:rPr>
              <a:t> &amp; Engagements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23" y="2650986"/>
            <a:ext cx="11517675" cy="2767013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pPr>
            <a:r>
              <a:rPr sz="2800" dirty="0">
                <a:latin typeface="Bodoni MT" panose="02070603080606020203" pitchFamily="18" charset="0"/>
              </a:rPr>
              <a:t>Clients : Air France, EDF, L’Oréal, BPCE…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pPr>
            <a:r>
              <a:rPr sz="2800" dirty="0" err="1">
                <a:latin typeface="Bodoni MT" panose="02070603080606020203" pitchFamily="18" charset="0"/>
              </a:rPr>
              <a:t>Réalisations</a:t>
            </a:r>
            <a:r>
              <a:rPr sz="2800" dirty="0">
                <a:latin typeface="Bodoni MT" panose="02070603080606020203" pitchFamily="18" charset="0"/>
              </a:rPr>
              <a:t> : migration de datacenters, </a:t>
            </a:r>
            <a:r>
              <a:rPr sz="2800" dirty="0" err="1">
                <a:latin typeface="Bodoni MT" panose="02070603080606020203" pitchFamily="18" charset="0"/>
              </a:rPr>
              <a:t>sécurisation</a:t>
            </a:r>
            <a:r>
              <a:rPr sz="2800" dirty="0">
                <a:latin typeface="Bodoni MT" panose="02070603080606020203" pitchFamily="18" charset="0"/>
              </a:rPr>
              <a:t> réseau, support </a:t>
            </a:r>
            <a:r>
              <a:rPr sz="2800" dirty="0" err="1">
                <a:latin typeface="Bodoni MT" panose="02070603080606020203" pitchFamily="18" charset="0"/>
              </a:rPr>
              <a:t>utilisateurs</a:t>
            </a:r>
            <a:endParaRPr sz="2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pPr>
            <a:r>
              <a:rPr sz="2800" dirty="0">
                <a:latin typeface="Bodoni MT" panose="02070603080606020203" pitchFamily="18" charset="0"/>
              </a:rPr>
              <a:t>Engagements RSE</a:t>
            </a:r>
            <a:r>
              <a:rPr lang="fr-FR" dirty="0"/>
              <a:t>(Responsabilité Sociétale des Entreprises)</a:t>
            </a:r>
            <a:r>
              <a:rPr sz="2800" dirty="0">
                <a:latin typeface="Bodoni MT" panose="02070603080606020203" pitchFamily="18" charset="0"/>
              </a:rPr>
              <a:t> : </a:t>
            </a:r>
            <a:r>
              <a:rPr sz="2800" dirty="0" err="1">
                <a:latin typeface="Bodoni MT" panose="02070603080606020203" pitchFamily="18" charset="0"/>
              </a:rPr>
              <a:t>qualité</a:t>
            </a:r>
            <a:r>
              <a:rPr sz="2800" dirty="0">
                <a:latin typeface="Bodoni MT" panose="02070603080606020203" pitchFamily="18" charset="0"/>
              </a:rPr>
              <a:t> de vie au travail, </a:t>
            </a:r>
            <a:r>
              <a:rPr sz="2800" dirty="0" err="1">
                <a:latin typeface="Bodoni MT" panose="02070603080606020203" pitchFamily="18" charset="0"/>
              </a:rPr>
              <a:t>réduction</a:t>
            </a:r>
            <a:r>
              <a:rPr sz="2800" dirty="0">
                <a:latin typeface="Bodoni MT" panose="02070603080606020203" pitchFamily="18" charset="0"/>
              </a:rPr>
              <a:t> </a:t>
            </a:r>
            <a:r>
              <a:rPr sz="2800" dirty="0" err="1">
                <a:latin typeface="Bodoni MT" panose="02070603080606020203" pitchFamily="18" charset="0"/>
              </a:rPr>
              <a:t>empreinte</a:t>
            </a:r>
            <a:r>
              <a:rPr sz="2800" dirty="0">
                <a:latin typeface="Bodoni MT" panose="02070603080606020203" pitchFamily="18" charset="0"/>
              </a:rPr>
              <a:t> </a:t>
            </a:r>
            <a:r>
              <a:rPr sz="2800" dirty="0" err="1">
                <a:latin typeface="Bodoni MT" panose="02070603080606020203" pitchFamily="18" charset="0"/>
              </a:rPr>
              <a:t>carbone</a:t>
            </a:r>
            <a:r>
              <a:rPr sz="2800" dirty="0">
                <a:latin typeface="Bodoni MT" panose="02070603080606020203" pitchFamily="18" charset="0"/>
              </a:rPr>
              <a:t>, inclusion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45EE47-807F-AF3B-3A2D-8D69B6BA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B72626-2CE0-9E73-DD05-590E080E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odoni MT" panose="02070603080606020203" pitchFamily="18" charset="0"/>
              </a:rPr>
              <a:t>Lien avec le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pPr>
            <a:r>
              <a:rPr sz="2800" dirty="0">
                <a:latin typeface="Bodoni MT" panose="02070603080606020203" pitchFamily="18" charset="0"/>
              </a:rPr>
              <a:t>Expertise </a:t>
            </a:r>
            <a:r>
              <a:rPr sz="2800" dirty="0" err="1">
                <a:latin typeface="Bodoni MT" panose="02070603080606020203" pitchFamily="18" charset="0"/>
              </a:rPr>
              <a:t>Tenexa</a:t>
            </a:r>
            <a:r>
              <a:rPr sz="2800" dirty="0">
                <a:latin typeface="Bodoni MT" panose="02070603080606020203" pitchFamily="18" charset="0"/>
              </a:rPr>
              <a:t> = </a:t>
            </a:r>
            <a:r>
              <a:rPr sz="2800" dirty="0" err="1">
                <a:latin typeface="Bodoni MT" panose="02070603080606020203" pitchFamily="18" charset="0"/>
              </a:rPr>
              <a:t>garantie</a:t>
            </a:r>
            <a:r>
              <a:rPr sz="2800" dirty="0">
                <a:latin typeface="Bodoni MT" panose="02070603080606020203" pitchFamily="18" charset="0"/>
              </a:rPr>
              <a:t> de solutions </a:t>
            </a:r>
            <a:r>
              <a:rPr sz="2800" dirty="0" err="1">
                <a:latin typeface="Bodoni MT" panose="02070603080606020203" pitchFamily="18" charset="0"/>
              </a:rPr>
              <a:t>fiables</a:t>
            </a:r>
            <a:r>
              <a:rPr sz="2800" dirty="0">
                <a:latin typeface="Bodoni MT" panose="02070603080606020203" pitchFamily="18" charset="0"/>
              </a:rPr>
              <a:t> et </a:t>
            </a:r>
            <a:r>
              <a:rPr sz="2800" dirty="0" err="1">
                <a:latin typeface="Bodoni MT" panose="02070603080606020203" pitchFamily="18" charset="0"/>
              </a:rPr>
              <a:t>sécurisées</a:t>
            </a:r>
            <a:endParaRPr sz="2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pPr>
            <a:r>
              <a:rPr sz="2800" dirty="0" err="1">
                <a:latin typeface="Bodoni MT" panose="02070603080606020203" pitchFamily="18" charset="0"/>
              </a:rPr>
              <a:t>Approche</a:t>
            </a:r>
            <a:r>
              <a:rPr sz="2800" dirty="0">
                <a:latin typeface="Bodoni MT" panose="02070603080606020203" pitchFamily="18" charset="0"/>
              </a:rPr>
              <a:t> cloud &amp; IA </a:t>
            </a:r>
            <a:r>
              <a:rPr sz="2800" dirty="0" err="1">
                <a:latin typeface="Bodoni MT" panose="02070603080606020203" pitchFamily="18" charset="0"/>
              </a:rPr>
              <a:t>alignée</a:t>
            </a:r>
            <a:r>
              <a:rPr sz="2800" dirty="0">
                <a:latin typeface="Bodoni MT" panose="02070603080606020203" pitchFamily="18" charset="0"/>
              </a:rPr>
              <a:t> avec le </a:t>
            </a:r>
            <a:r>
              <a:rPr sz="2800" dirty="0" err="1">
                <a:latin typeface="Bodoni MT" panose="02070603080606020203" pitchFamily="18" charset="0"/>
              </a:rPr>
              <a:t>thème</a:t>
            </a:r>
            <a:r>
              <a:rPr sz="2800" dirty="0">
                <a:latin typeface="Bodoni MT" panose="02070603080606020203" pitchFamily="18" charset="0"/>
              </a:rPr>
              <a:t> du hackathon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pPr>
            <a:r>
              <a:rPr sz="2800" dirty="0" err="1">
                <a:latin typeface="Bodoni MT" panose="02070603080606020203" pitchFamily="18" charset="0"/>
              </a:rPr>
              <a:t>Favorise</a:t>
            </a:r>
            <a:r>
              <a:rPr sz="2800" dirty="0">
                <a:latin typeface="Bodoni MT" panose="02070603080606020203" pitchFamily="18" charset="0"/>
              </a:rPr>
              <a:t> </a:t>
            </a:r>
            <a:r>
              <a:rPr sz="2800" dirty="0" err="1">
                <a:latin typeface="Bodoni MT" panose="02070603080606020203" pitchFamily="18" charset="0"/>
              </a:rPr>
              <a:t>l’innovation</a:t>
            </a:r>
            <a:r>
              <a:rPr sz="2800" dirty="0">
                <a:latin typeface="Bodoni MT" panose="02070603080606020203" pitchFamily="18" charset="0"/>
              </a:rPr>
              <a:t> et la mise </a:t>
            </a:r>
            <a:r>
              <a:rPr sz="2800" dirty="0" err="1">
                <a:latin typeface="Bodoni MT" panose="02070603080606020203" pitchFamily="18" charset="0"/>
              </a:rPr>
              <a:t>en</a:t>
            </a:r>
            <a:r>
              <a:rPr sz="2800" dirty="0">
                <a:latin typeface="Bodoni MT" panose="02070603080606020203" pitchFamily="18" charset="0"/>
              </a:rPr>
              <a:t> </a:t>
            </a:r>
            <a:r>
              <a:rPr sz="2800" dirty="0" err="1">
                <a:latin typeface="Bodoni MT" panose="02070603080606020203" pitchFamily="18" charset="0"/>
              </a:rPr>
              <a:t>œuvre</a:t>
            </a:r>
            <a:r>
              <a:rPr sz="2800" dirty="0">
                <a:latin typeface="Bodoni MT" panose="02070603080606020203" pitchFamily="18" charset="0"/>
              </a:rPr>
              <a:t> concrète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pPr>
            <a:r>
              <a:rPr sz="2800" dirty="0" err="1">
                <a:latin typeface="Bodoni MT" panose="02070603080606020203" pitchFamily="18" charset="0"/>
              </a:rPr>
              <a:t>Opportunité</a:t>
            </a:r>
            <a:r>
              <a:rPr sz="2800" dirty="0">
                <a:latin typeface="Bodoni MT" panose="02070603080606020203" pitchFamily="18" charset="0"/>
              </a:rPr>
              <a:t> : </a:t>
            </a:r>
            <a:r>
              <a:rPr sz="2800" dirty="0" err="1">
                <a:latin typeface="Bodoni MT" panose="02070603080606020203" pitchFamily="18" charset="0"/>
              </a:rPr>
              <a:t>s’inspirer</a:t>
            </a:r>
            <a:r>
              <a:rPr sz="2800" dirty="0">
                <a:latin typeface="Bodoni MT" panose="02070603080606020203" pitchFamily="18" charset="0"/>
              </a:rPr>
              <a:t> de pratiques </a:t>
            </a:r>
            <a:r>
              <a:rPr sz="2800" dirty="0" err="1">
                <a:latin typeface="Bodoni MT" panose="02070603080606020203" pitchFamily="18" charset="0"/>
              </a:rPr>
              <a:t>réelles</a:t>
            </a:r>
            <a:r>
              <a:rPr sz="2800" dirty="0">
                <a:latin typeface="Bodoni MT" panose="02070603080606020203" pitchFamily="18" charset="0"/>
              </a:rPr>
              <a:t> d’un </a:t>
            </a:r>
            <a:r>
              <a:rPr sz="2800" dirty="0" err="1">
                <a:latin typeface="Bodoni MT" panose="02070603080606020203" pitchFamily="18" charset="0"/>
              </a:rPr>
              <a:t>acteur</a:t>
            </a:r>
            <a:r>
              <a:rPr sz="2800" dirty="0">
                <a:latin typeface="Bodoni MT" panose="02070603080606020203" pitchFamily="18" charset="0"/>
              </a:rPr>
              <a:t> </a:t>
            </a:r>
            <a:r>
              <a:rPr sz="2800" dirty="0" err="1">
                <a:latin typeface="Bodoni MT" panose="02070603080606020203" pitchFamily="18" charset="0"/>
              </a:rPr>
              <a:t>majeur</a:t>
            </a:r>
            <a:r>
              <a:rPr sz="2800" dirty="0">
                <a:latin typeface="Bodoni MT" panose="02070603080606020203" pitchFamily="18" charset="0"/>
              </a:rPr>
              <a:t> IT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64A1CC-8894-7D81-9208-097D35C4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74FFA1-CA04-A85D-B1D4-CCCAD333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E8389-AFDE-52F3-DD90-CDB0A5BD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63" y="1653131"/>
            <a:ext cx="11517673" cy="1147764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atin typeface="Bodoni MT" panose="02070603080606020203" pitchFamily="18" charset="0"/>
              </a:rPr>
              <a:t>Contexte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16378F-F2A1-331E-7B19-F7DB114A3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TENEX-WORKFORCE : outil de mise en relation professionnelle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Objectif : améliorer le </a:t>
            </a:r>
            <a:r>
              <a:rPr lang="fr-FR" sz="2800" dirty="0" err="1">
                <a:latin typeface="Bodoni MT" panose="02070603080606020203" pitchFamily="18" charset="0"/>
              </a:rPr>
              <a:t>matching</a:t>
            </a:r>
            <a:r>
              <a:rPr lang="fr-FR" sz="2800" dirty="0">
                <a:latin typeface="Bodoni MT" panose="02070603080606020203" pitchFamily="18" charset="0"/>
              </a:rPr>
              <a:t> entre candidats et missions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800" dirty="0">
                <a:latin typeface="Bodoni MT" panose="02070603080606020203" pitchFamily="18" charset="0"/>
              </a:rPr>
              <a:t>Hackathon : travailler sur </a:t>
            </a:r>
            <a:r>
              <a:rPr lang="fr-FR" sz="2800" b="1" i="1" u="sng" dirty="0">
                <a:solidFill>
                  <a:srgbClr val="FF0000"/>
                </a:solidFill>
                <a:latin typeface="Bodoni MT" panose="02070603080606020203" pitchFamily="18" charset="0"/>
              </a:rPr>
              <a:t>la même stack que les développeurs de l’entreprise</a:t>
            </a:r>
            <a:endParaRPr lang="fr-FR" sz="2800" i="1" u="sng" dirty="0">
              <a:solidFill>
                <a:srgbClr val="FF0000"/>
              </a:solidFill>
              <a:latin typeface="Bodoni MT" panose="02070603080606020203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E2EC4C-0E9A-6681-C040-EB52AC1F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2287F3-B4E4-A24D-EA4B-638239F9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9D9A0-58B7-685E-191C-1EB6E881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AC9219F-52A7-2853-9429-70E2BAC0E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13" y="1141952"/>
            <a:ext cx="6980904" cy="5158048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9C0598-F5C8-14DB-945C-81A7A560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Hackathon TENEX-WORKFORCE | Thème : IA &amp; Compétences augmentées | 2025-2026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E556B4-FE2C-68B3-833B-2FBD1307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AE9C3-CECF-4944-8618-EE6E34979E9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isep fond blanc">
  <a:themeElements>
    <a:clrScheme name="isep">
      <a:dk1>
        <a:sysClr val="windowText" lastClr="000000"/>
      </a:dk1>
      <a:lt1>
        <a:sysClr val="window" lastClr="FFFFFF"/>
      </a:lt1>
      <a:dk2>
        <a:srgbClr val="0061A1"/>
      </a:dk2>
      <a:lt2>
        <a:srgbClr val="E7E6E6"/>
      </a:lt2>
      <a:accent1>
        <a:srgbClr val="0061A1"/>
      </a:accent1>
      <a:accent2>
        <a:srgbClr val="4D90BD"/>
      </a:accent2>
      <a:accent3>
        <a:srgbClr val="B3D0E3"/>
      </a:accent3>
      <a:accent4>
        <a:srgbClr val="F4A100"/>
      </a:accent4>
      <a:accent5>
        <a:srgbClr val="EABD64"/>
      </a:accent5>
      <a:accent6>
        <a:srgbClr val="FCE3B3"/>
      </a:accent6>
      <a:hlink>
        <a:srgbClr val="0061A1"/>
      </a:hlink>
      <a:folHlink>
        <a:srgbClr val="954F72"/>
      </a:folHlink>
    </a:clrScheme>
    <a:fontScheme name="Isep Century Gothic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isep fond binaire">
  <a:themeElements>
    <a:clrScheme name="isep">
      <a:dk1>
        <a:sysClr val="windowText" lastClr="000000"/>
      </a:dk1>
      <a:lt1>
        <a:sysClr val="window" lastClr="FFFFFF"/>
      </a:lt1>
      <a:dk2>
        <a:srgbClr val="0061A1"/>
      </a:dk2>
      <a:lt2>
        <a:srgbClr val="E7E6E6"/>
      </a:lt2>
      <a:accent1>
        <a:srgbClr val="0061A1"/>
      </a:accent1>
      <a:accent2>
        <a:srgbClr val="4D90BD"/>
      </a:accent2>
      <a:accent3>
        <a:srgbClr val="B3D0E3"/>
      </a:accent3>
      <a:accent4>
        <a:srgbClr val="F4A100"/>
      </a:accent4>
      <a:accent5>
        <a:srgbClr val="EABD64"/>
      </a:accent5>
      <a:accent6>
        <a:srgbClr val="FCE3B3"/>
      </a:accent6>
      <a:hlink>
        <a:srgbClr val="0061A1"/>
      </a:hlink>
      <a:folHlink>
        <a:srgbClr val="954F72"/>
      </a:folHlink>
    </a:clrScheme>
    <a:fontScheme name="Isep Century Gothic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Gestion de projet_Bachelor</Template>
  <TotalTime>561</TotalTime>
  <Words>1245</Words>
  <Application>Microsoft Office PowerPoint</Application>
  <PresentationFormat>Grand écran</PresentationFormat>
  <Paragraphs>188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28</vt:i4>
      </vt:variant>
    </vt:vector>
  </HeadingPairs>
  <TitlesOfParts>
    <vt:vector size="40" baseType="lpstr">
      <vt:lpstr>Arial</vt:lpstr>
      <vt:lpstr>Bodoni MT</vt:lpstr>
      <vt:lpstr>Calibri</vt:lpstr>
      <vt:lpstr>Calibri Light</vt:lpstr>
      <vt:lpstr>Century Gothic</vt:lpstr>
      <vt:lpstr>Wingdings</vt:lpstr>
      <vt:lpstr>isep fond blanc</vt:lpstr>
      <vt:lpstr>3_Conception personnalisée</vt:lpstr>
      <vt:lpstr>2_Conception personnalisée</vt:lpstr>
      <vt:lpstr>Conception personnalisée</vt:lpstr>
      <vt:lpstr>1_isep fond binaire</vt:lpstr>
      <vt:lpstr>1_Conception personnalisée</vt:lpstr>
      <vt:lpstr>Hackathon  TENEX-WORKFORCE </vt:lpstr>
      <vt:lpstr>Sommaire</vt:lpstr>
      <vt:lpstr>Tenexa – Présentation générale</vt:lpstr>
      <vt:lpstr>Missions &amp; Valeur ajoutée</vt:lpstr>
      <vt:lpstr>Domaines d’expertise</vt:lpstr>
      <vt:lpstr>Références &amp; Engagements</vt:lpstr>
      <vt:lpstr>Lien avec le Hackathon</vt:lpstr>
      <vt:lpstr>Contexte </vt:lpstr>
      <vt:lpstr>Présentation PowerPoint</vt:lpstr>
      <vt:lpstr>Stack technique à utiliser</vt:lpstr>
      <vt:lpstr>Frontend (interface utilisateur)</vt:lpstr>
      <vt:lpstr>Backend (logique métier &amp; API)</vt:lpstr>
      <vt:lpstr>Base de données &amp; stockage</vt:lpstr>
      <vt:lpstr>Sécurité &amp; authentification </vt:lpstr>
      <vt:lpstr>Mobile (Application)</vt:lpstr>
      <vt:lpstr>Quelques liens pour les tutoriels</vt:lpstr>
      <vt:lpstr>Compétences attendues </vt:lpstr>
      <vt:lpstr>Objectif du hackathon</vt:lpstr>
      <vt:lpstr>Fonctionnalités attendues (1/2)</vt:lpstr>
      <vt:lpstr>Fonctionnalités attendues (2/2)</vt:lpstr>
      <vt:lpstr>Livrable attendu </vt:lpstr>
      <vt:lpstr>Présentation PowerPoint</vt:lpstr>
      <vt:lpstr>Présentation PowerPoint</vt:lpstr>
      <vt:lpstr>Règles du jeu / Hackathon</vt:lpstr>
      <vt:lpstr>Inspirations</vt:lpstr>
      <vt:lpstr>Conclusion </vt:lpstr>
      <vt:lpstr>Questions / Échanges</vt:lpstr>
      <vt:lpstr>La base de code vous sera fournie: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Totti MOUNDZEKI</dc:creator>
  <cp:lastModifiedBy>Totti MOUNDZEKI</cp:lastModifiedBy>
  <cp:revision>19</cp:revision>
  <dcterms:created xsi:type="dcterms:W3CDTF">2025-09-22T11:12:26Z</dcterms:created>
  <dcterms:modified xsi:type="dcterms:W3CDTF">2025-09-24T11:50:37Z</dcterms:modified>
</cp:coreProperties>
</file>