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2" r:id="rId4"/>
    <p:sldId id="275" r:id="rId5"/>
    <p:sldId id="276" r:id="rId6"/>
    <p:sldId id="277" r:id="rId7"/>
    <p:sldId id="274" r:id="rId8"/>
    <p:sldId id="262" r:id="rId9"/>
    <p:sldId id="273" r:id="rId10"/>
    <p:sldId id="264" r:id="rId11"/>
    <p:sldId id="269" r:id="rId12"/>
    <p:sldId id="285" r:id="rId13"/>
    <p:sldId id="260" r:id="rId14"/>
    <p:sldId id="267" r:id="rId15"/>
    <p:sldId id="261" r:id="rId16"/>
    <p:sldId id="271" r:id="rId17"/>
    <p:sldId id="288" r:id="rId18"/>
    <p:sldId id="289" r:id="rId19"/>
    <p:sldId id="291" r:id="rId20"/>
    <p:sldId id="265" r:id="rId21"/>
    <p:sldId id="278" r:id="rId22"/>
    <p:sldId id="286" r:id="rId23"/>
    <p:sldId id="287" r:id="rId24"/>
    <p:sldId id="283" r:id="rId25"/>
    <p:sldId id="284" r:id="rId26"/>
    <p:sldId id="279" r:id="rId27"/>
    <p:sldId id="281" r:id="rId28"/>
    <p:sldId id="280" r:id="rId29"/>
    <p:sldId id="282" r:id="rId30"/>
    <p:sldId id="290" r:id="rId31"/>
    <p:sldId id="263" r:id="rId32"/>
    <p:sldId id="293" r:id="rId33"/>
    <p:sldId id="292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9" autoAdjust="0"/>
    <p:restoredTop sz="86394" autoAdjust="0"/>
  </p:normalViewPr>
  <p:slideViewPr>
    <p:cSldViewPr snapToGrid="0">
      <p:cViewPr varScale="1">
        <p:scale>
          <a:sx n="73" d="100"/>
          <a:sy n="73" d="100"/>
        </p:scale>
        <p:origin x="161" y="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60CFD-5DCB-4285-80B2-FB614FDA26CE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6271-333F-42AA-AD1D-7CABB7E0F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04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75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72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Facts cant be copyrighted, but a collection of facts can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89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55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67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3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14B1-38C6-30E2-D437-807D2CF9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8A17-2864-B57B-F847-8ADCA99D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B7ED-14C6-DCD5-30CB-900BEB7D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AC09-FB32-DD40-3B88-C8C3BEC6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A5B6-2278-133C-9693-7D8E0356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70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81B9-B1ED-6502-5D80-9C90B6D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63DC-6C5E-9BD4-3B5B-E1ECB6C5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6926-687C-4FA4-AC69-0040B25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C59C-7EE2-99D8-20D2-78A90462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E204-8A94-93FA-77C7-4E171459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9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A0DF2-1AA5-2335-1CCC-76F9694D6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A8D77-2053-A465-578E-AB1053C0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2278-F0E1-4E22-9139-9E615E02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AE78-9CDA-B891-4234-81F27142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F4E0-3E50-0D93-C4B9-E45E33EA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84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1945" y="-62917"/>
            <a:ext cx="12361178" cy="1812022"/>
          </a:xfrm>
          <a:prstGeom prst="rect">
            <a:avLst/>
          </a:prstGeom>
          <a:solidFill>
            <a:srgbClr val="2E66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A305F-58E0-721C-14A1-57AF7218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9BF5-D44A-3EB7-92A0-13AF3BAB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A94E-EE7B-CB33-9748-DA9C7C53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726A-DB88-414F-6210-94E7894A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685A-119D-377D-11FB-5D507D1A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9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B426-538B-2417-AC72-B6C44766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53C-32A1-23EF-E302-D82836D8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D531-D130-89C6-0FD2-FF88660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0924-7E96-5A1D-AC33-DE6C8F3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531A-DA00-846E-B45D-C39C703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62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F5E6-0BA2-9ADA-4E2F-AA40758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0526-9B1D-29C5-7768-B564E4830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82696-1DE2-E293-186B-9D829C0D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DD4DC-2C10-1093-F97B-2D1DDB5C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48845-7C47-CE70-D26B-AB281F6A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37E0-0F5E-00E0-8789-8AC425C4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9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71E1-A9A6-7FAD-CCC8-F6FE5E0D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CD282-2324-D0B2-2EFC-4BA86CE7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8A098-DFDC-55C4-599D-4498F196F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719E1-1A05-BFA9-0F26-C2B4FA29D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50B8E-2506-E5C7-9C90-7B367306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191A1-EE47-0BA6-121A-C484B53D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3DB7D-66C8-04CE-FAF8-C25AE59C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42F22-7951-1572-72E0-A382311B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42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1F34-18F0-623D-DF97-FD9E8733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36000-83AA-DB7A-5625-5EF1C4B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958B3-96BF-99FD-7878-13C1B559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57A4B-880D-996D-A7D4-018BCB26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68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88D5A-67FF-5F82-37E8-ED79D5E9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53241-F266-85BA-5862-D6C8FF97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9EF9B-96A2-6364-D9C1-47481F8B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6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7AB2-40AE-3933-35FE-C72C4D65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0CEC-5F0D-6B3B-8DBD-694D6C8C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EC90E-FFE3-CB23-0085-D0515BDE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338C1-ADE5-A55A-450D-9AB607DC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05012-5B01-1ECB-AF94-A798C096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BF26-8F6F-F492-3002-EA05E2F0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80DB-D3BF-B66B-A883-396C171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1B906-F3CA-4009-3ED6-82110F725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530CB-7E28-2AF7-D53D-6188D033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E976-BE89-2C2F-26F5-0155F992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0E5A-9B74-EB3B-72AA-0BEC8854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4C09-383A-E14C-DD58-4E4CB470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4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91C73-3C71-DCD3-94A6-7DC2363F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170C-A0AF-877B-FBBA-EC78855D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AEC7-F8F3-A99C-7569-00336021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9284-3259-4668-9DB1-17E5134515F4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B027-7493-68B8-9D28-9FD06B569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6251-5923-6154-DB7A-093D039AF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6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gerganov/llama.cpp" TargetMode="External"/><Relationship Id="rId4" Type="http://schemas.openxmlformats.org/officeDocument/2006/relationships/hyperlink" Target="https://github.com/ggerganov/whisper.cp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scripter/python4delph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ffsmith82/Symposium20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E434-CE56-4760-1107-A63B145BF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33" y="394230"/>
            <a:ext cx="9144000" cy="2353203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Artificial Intelligence</a:t>
            </a:r>
            <a:b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</a:t>
            </a:r>
            <a:b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A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ChatGPT</a:t>
            </a:r>
            <a:endParaRPr lang="en-A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880360"/>
            <a:ext cx="3622040" cy="362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7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AI Whisper					Facebook </a:t>
            </a:r>
            <a:r>
              <a:rPr lang="en-AU" dirty="0" err="1"/>
              <a:t>LLama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84286-4F45-6295-F8CD-2CB4351D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58" y="2307981"/>
            <a:ext cx="2349325" cy="247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63C93-A744-4762-F43A-F6B28F0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23" y="2770676"/>
            <a:ext cx="3531299" cy="2309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44" y="5181600"/>
            <a:ext cx="31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About 12,000 C++ lines of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192" y="5181600"/>
            <a:ext cx="31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About 17,000 lines of C++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6192" y="5500700"/>
            <a:ext cx="423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4"/>
              </a:rPr>
              <a:t>https://github.com/ggerganov/whisper.cpp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620899" y="5500700"/>
            <a:ext cx="402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AU" dirty="0">
                <a:hlinkClick r:id="rId5"/>
              </a:rPr>
              <a:t>https://github.com/ggerganov/llama.cpp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26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4B33-9C28-8993-FC73-08BBFBD9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Training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3B9E-609A-8004-3072-A4221A9E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Training</a:t>
            </a:r>
          </a:p>
          <a:p>
            <a:pPr lvl="1"/>
            <a:r>
              <a:rPr lang="en-US" dirty="0"/>
              <a:t>Reinforcement Learning from human feedback</a:t>
            </a:r>
            <a:endParaRPr lang="en-AU" dirty="0"/>
          </a:p>
          <a:p>
            <a:r>
              <a:rPr lang="en-AU" dirty="0"/>
              <a:t>Models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31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65C7-83F9-55FB-B6B3-426B4EA4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F2DA2-8902-D14D-2734-8FC822C94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626" y="1809743"/>
            <a:ext cx="8692684" cy="5048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D71B8-3C48-E7E2-9B35-6B070A94A062}"/>
              </a:ext>
            </a:extLst>
          </p:cNvPr>
          <p:cNvSpPr txBox="1"/>
          <p:nvPr/>
        </p:nvSpPr>
        <p:spPr>
          <a:xfrm>
            <a:off x="454601" y="6296018"/>
            <a:ext cx="3680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u="sng" dirty="0">
                <a:solidFill>
                  <a:srgbClr val="0070C0"/>
                </a:solidFill>
              </a:rPr>
              <a:t>https://commonvoice.mozilla.org/en</a:t>
            </a:r>
          </a:p>
        </p:txBody>
      </p:sp>
    </p:spTree>
    <p:extLst>
      <p:ext uri="{BB962C8B-B14F-4D97-AF65-F5344CB8AC3E}">
        <p14:creationId xmlns:p14="http://schemas.microsoft.com/office/powerpoint/2010/main" val="25737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B356-9624-620E-0788-21F36F8E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Artificial Intelligence that is available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BE6F-8EF2-8067-65C4-1D53B09C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 fontScale="77500" lnSpcReduction="20000"/>
          </a:bodyPr>
          <a:lstStyle/>
          <a:p>
            <a:r>
              <a:rPr lang="en-AU" sz="2600" dirty="0"/>
              <a:t>Voice Recognition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OpenAI Whisper, Microsoft</a:t>
            </a:r>
            <a:r>
              <a:rPr lang="en-AU" sz="2200" dirty="0"/>
              <a:t>, Amazon, </a:t>
            </a:r>
            <a:r>
              <a:rPr lang="en-AU" sz="2200" dirty="0">
                <a:highlight>
                  <a:srgbClr val="FFFF00"/>
                </a:highlight>
              </a:rPr>
              <a:t>Google, </a:t>
            </a:r>
            <a:r>
              <a:rPr lang="en-AU" sz="2200" dirty="0" err="1">
                <a:highlight>
                  <a:srgbClr val="FFFF00"/>
                </a:highlight>
              </a:rPr>
              <a:t>DeepGram</a:t>
            </a:r>
            <a:r>
              <a:rPr lang="en-AU" sz="2200" dirty="0">
                <a:highlight>
                  <a:srgbClr val="FFFF00"/>
                </a:highlight>
              </a:rPr>
              <a:t>, Assembly.AI</a:t>
            </a:r>
          </a:p>
          <a:p>
            <a:r>
              <a:rPr lang="en-AU" sz="2600" dirty="0"/>
              <a:t>Text to Speech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Eleven Labs, Microsoft, Amazon Polly, Google, Windows SAPI</a:t>
            </a:r>
          </a:p>
          <a:p>
            <a:r>
              <a:rPr lang="en-AU" sz="2600" dirty="0"/>
              <a:t>Face Recognition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Microsoft</a:t>
            </a:r>
            <a:r>
              <a:rPr lang="en-AU" sz="2200" dirty="0"/>
              <a:t>, Amazon, </a:t>
            </a:r>
            <a:r>
              <a:rPr lang="en-AU" sz="2200" dirty="0">
                <a:highlight>
                  <a:srgbClr val="FFFF00"/>
                </a:highlight>
              </a:rPr>
              <a:t>Google</a:t>
            </a:r>
            <a:r>
              <a:rPr lang="en-AU" sz="2200" dirty="0"/>
              <a:t>, </a:t>
            </a:r>
            <a:r>
              <a:rPr lang="en-AU" sz="2200" dirty="0" err="1"/>
              <a:t>OpenCV</a:t>
            </a:r>
            <a:r>
              <a:rPr lang="en-AU" sz="2200" dirty="0"/>
              <a:t>, </a:t>
            </a:r>
            <a:r>
              <a:rPr lang="en-AU" sz="2200" dirty="0" err="1">
                <a:highlight>
                  <a:srgbClr val="FFFF00"/>
                </a:highlight>
              </a:rPr>
              <a:t>TensorFlow</a:t>
            </a:r>
            <a:endParaRPr lang="en-AU" sz="2200" dirty="0">
              <a:highlight>
                <a:srgbClr val="FFFF00"/>
              </a:highlight>
            </a:endParaRPr>
          </a:p>
          <a:p>
            <a:r>
              <a:rPr lang="en-AU" sz="2600" dirty="0"/>
              <a:t>Object Recognition – </a:t>
            </a:r>
          </a:p>
          <a:p>
            <a:pPr lvl="1"/>
            <a:r>
              <a:rPr lang="en-AU" sz="2200" dirty="0"/>
              <a:t>Microsoft, Amazon, Google, </a:t>
            </a:r>
            <a:r>
              <a:rPr lang="en-AU" sz="2200" dirty="0" err="1"/>
              <a:t>OpenCV</a:t>
            </a:r>
            <a:endParaRPr lang="en-AU" sz="2200" dirty="0"/>
          </a:p>
          <a:p>
            <a:r>
              <a:rPr lang="en-AU" sz="2600" dirty="0"/>
              <a:t>Image Generation – </a:t>
            </a:r>
          </a:p>
          <a:p>
            <a:pPr lvl="1"/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>
                <a:highlight>
                  <a:srgbClr val="FFFF00"/>
                </a:highlight>
              </a:rPr>
              <a:t> DALL-E 2</a:t>
            </a:r>
            <a:r>
              <a:rPr lang="en-AU" sz="2200" dirty="0"/>
              <a:t>, </a:t>
            </a:r>
            <a:r>
              <a:rPr lang="en-AU" sz="2200" dirty="0" err="1"/>
              <a:t>Midjourney</a:t>
            </a:r>
            <a:r>
              <a:rPr lang="en-AU" sz="2200" dirty="0"/>
              <a:t>, </a:t>
            </a:r>
            <a:r>
              <a:rPr lang="en-AU" sz="2200" dirty="0">
                <a:highlight>
                  <a:srgbClr val="FFFF00"/>
                </a:highlight>
              </a:rPr>
              <a:t>Stable Diffusion</a:t>
            </a:r>
          </a:p>
          <a:p>
            <a:r>
              <a:rPr lang="en-AU" sz="2600" dirty="0"/>
              <a:t>Language Translation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Microsoft</a:t>
            </a:r>
            <a:r>
              <a:rPr lang="en-AU" sz="2200" dirty="0"/>
              <a:t>, </a:t>
            </a:r>
            <a:r>
              <a:rPr lang="en-AU" sz="2200" dirty="0">
                <a:highlight>
                  <a:srgbClr val="FFFF00"/>
                </a:highlight>
              </a:rPr>
              <a:t>Amazon</a:t>
            </a:r>
            <a:r>
              <a:rPr lang="en-AU" sz="2200" dirty="0"/>
              <a:t>, </a:t>
            </a:r>
            <a:r>
              <a:rPr lang="en-AU" sz="2200" dirty="0">
                <a:highlight>
                  <a:srgbClr val="FFFF00"/>
                </a:highlight>
              </a:rPr>
              <a:t>Google</a:t>
            </a:r>
            <a:r>
              <a:rPr lang="en-AU" sz="2200" dirty="0"/>
              <a:t>, </a:t>
            </a:r>
            <a:r>
              <a:rPr lang="en-AU" sz="2200" dirty="0" err="1"/>
              <a:t>etc</a:t>
            </a:r>
            <a:endParaRPr lang="en-AU" sz="2200" dirty="0"/>
          </a:p>
          <a:p>
            <a:r>
              <a:rPr lang="en-AU" sz="2600" dirty="0" err="1"/>
              <a:t>Chatbot</a:t>
            </a:r>
            <a:r>
              <a:rPr lang="en-AU" sz="2600" dirty="0"/>
              <a:t> / Language Model – </a:t>
            </a:r>
          </a:p>
          <a:p>
            <a:pPr lvl="1"/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>
                <a:highlight>
                  <a:srgbClr val="FFFF00"/>
                </a:highlight>
              </a:rPr>
              <a:t> GPT3/3.5</a:t>
            </a:r>
            <a:r>
              <a:rPr lang="en-AU" sz="2200" dirty="0"/>
              <a:t>/4/</a:t>
            </a:r>
            <a:r>
              <a:rPr lang="en-AU" sz="2200" dirty="0" err="1">
                <a:highlight>
                  <a:srgbClr val="FFFF00"/>
                </a:highlight>
              </a:rPr>
              <a:t>ChatGPT</a:t>
            </a:r>
            <a:r>
              <a:rPr lang="en-AU" sz="2200" dirty="0">
                <a:highlight>
                  <a:srgbClr val="FFFF00"/>
                </a:highlight>
              </a:rPr>
              <a:t>, Microsoft </a:t>
            </a:r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/>
              <a:t>, </a:t>
            </a:r>
            <a:r>
              <a:rPr lang="en-AU" sz="2200" dirty="0">
                <a:highlight>
                  <a:srgbClr val="FFFF00"/>
                </a:highlight>
              </a:rPr>
              <a:t>Facebook Llama</a:t>
            </a:r>
            <a:r>
              <a:rPr lang="en-AU" sz="2200" dirty="0"/>
              <a:t>, Google Bard, Baidu Ernie, </a:t>
            </a:r>
            <a:r>
              <a:rPr lang="en-AU" sz="2200" dirty="0" err="1">
                <a:highlight>
                  <a:srgbClr val="FFFF00"/>
                </a:highlight>
              </a:rPr>
              <a:t>Anthropic’s</a:t>
            </a:r>
            <a:r>
              <a:rPr lang="en-AU" sz="2200" dirty="0">
                <a:highlight>
                  <a:srgbClr val="FFFF00"/>
                </a:highlight>
              </a:rPr>
              <a:t> Claude</a:t>
            </a:r>
          </a:p>
        </p:txBody>
      </p:sp>
    </p:spTree>
    <p:extLst>
      <p:ext uri="{BB962C8B-B14F-4D97-AF65-F5344CB8AC3E}">
        <p14:creationId xmlns:p14="http://schemas.microsoft.com/office/powerpoint/2010/main" val="105021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BA8C-A02E-C653-5813-CE1B4E6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Copyright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88553-81A2-8E40-CA79-10EB3588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-3247"/>
          <a:stretch/>
        </p:blipFill>
        <p:spPr>
          <a:xfrm>
            <a:off x="8710375" y="1765328"/>
            <a:ext cx="3481625" cy="522766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731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Issues regarding what model was trained with – lawsuits pending… Is the output considered a derivative work?</a:t>
            </a:r>
          </a:p>
          <a:p>
            <a:r>
              <a:rPr lang="en-AU" dirty="0"/>
              <a:t>Can something not created by a human be copyrighted?</a:t>
            </a:r>
          </a:p>
        </p:txBody>
      </p:sp>
      <p:pic>
        <p:nvPicPr>
          <p:cNvPr id="2050" name="Picture 2" descr="https://tse1.mm.bing.net/th/id/OIG.Bn.69TS3JFe3agkmlYdE?pid=Img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36" y="4264309"/>
            <a:ext cx="2547737" cy="25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5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3DC3-34FD-3C39-EFE4-DB1B74B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Artificial Intelligence Bias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" y="2554288"/>
            <a:ext cx="5463649" cy="198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83" y="2096558"/>
            <a:ext cx="580828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6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3D42-5A10-A531-1FFA-3D4853CB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+mn-lt"/>
              </a:rPr>
              <a:t>ChatGPT</a:t>
            </a:r>
            <a:r>
              <a:rPr lang="en-AU" dirty="0">
                <a:latin typeface="+mn-lt"/>
              </a:rPr>
              <a:t> Safety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0683"/>
            <a:ext cx="569709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18" y="1756833"/>
            <a:ext cx="6384982" cy="510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79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F0C1-5CA1-236D-12D3-9F761789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Protecting Your Information / </a:t>
            </a:r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E458-9442-1F9C-4F8F-3516B32C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14D8-9E7A-4126-0B55-402580D4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491" y="1825625"/>
            <a:ext cx="4048690" cy="4382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22C87-21DE-CFC0-4F64-D84616327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337" y="2104840"/>
            <a:ext cx="8372014" cy="18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E36A-24CC-156D-45A6-0790B6CA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Protecting Your Information / </a:t>
            </a:r>
            <a:r>
              <a:rPr lang="en-AU" dirty="0" err="1"/>
              <a:t>OpenAI</a:t>
            </a:r>
            <a:r>
              <a:rPr lang="en-AU" dirty="0"/>
              <a:t>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5282-E2E6-3AA7-0BEF-9F822D9F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C7AAF-E408-9215-063F-A526D88C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0" y="1944080"/>
            <a:ext cx="11964665" cy="30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0806-3510-B22D-E65E-0315F7A0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Legal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E305-E421-C28E-47FB-BA3C19B1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F259D-6B93-8C11-516D-8AA450C9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04" y="1923618"/>
            <a:ext cx="10292851" cy="30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72B9-DC51-E76F-7B18-D5B7E9EB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What you are going to see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867B-220B-5789-882A-0308CA20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of the AI that is available for use today.</a:t>
            </a:r>
          </a:p>
          <a:p>
            <a:r>
              <a:rPr lang="en-AU" dirty="0"/>
              <a:t>Some implications of the AI and </a:t>
            </a:r>
            <a:r>
              <a:rPr lang="en-AU" dirty="0" err="1"/>
              <a:t>ChatGPT</a:t>
            </a:r>
            <a:endParaRPr lang="en-AU" dirty="0"/>
          </a:p>
          <a:p>
            <a:r>
              <a:rPr lang="en-AU" dirty="0"/>
              <a:t>Experimenting with </a:t>
            </a:r>
            <a:r>
              <a:rPr lang="en-AU" dirty="0" err="1"/>
              <a:t>ChatGPT</a:t>
            </a:r>
            <a:endParaRPr lang="en-AU" dirty="0"/>
          </a:p>
          <a:p>
            <a:r>
              <a:rPr lang="en-AU" dirty="0"/>
              <a:t>Using </a:t>
            </a:r>
            <a:r>
              <a:rPr lang="en-AU" dirty="0" err="1"/>
              <a:t>ChatGPT</a:t>
            </a:r>
            <a:r>
              <a:rPr lang="en-AU" dirty="0"/>
              <a:t> to help with programming</a:t>
            </a:r>
          </a:p>
          <a:p>
            <a:r>
              <a:rPr lang="en-AU" dirty="0"/>
              <a:t>Some Code to access </a:t>
            </a:r>
            <a:r>
              <a:rPr lang="en-AU" dirty="0" err="1"/>
              <a:t>ChatGPT</a:t>
            </a:r>
            <a:r>
              <a:rPr lang="en-AU" dirty="0"/>
              <a:t> and Other AI services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20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DC49-D6B8-BF48-E646-9E55A26C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GPT3.5 to GPT4 Improvements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08A98-34A9-5B32-AFA6-BDCE15B78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83" y="1769532"/>
            <a:ext cx="6727418" cy="5088468"/>
          </a:xfrm>
        </p:spPr>
      </p:pic>
    </p:spTree>
    <p:extLst>
      <p:ext uri="{BB962C8B-B14F-4D97-AF65-F5344CB8AC3E}">
        <p14:creationId xmlns:p14="http://schemas.microsoft.com/office/powerpoint/2010/main" val="108632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OpenAI</a:t>
            </a:r>
            <a:r>
              <a:rPr lang="en-AU" dirty="0"/>
              <a:t> Pricing (All pricing in $USD)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649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GPT4</a:t>
            </a:r>
          </a:p>
          <a:p>
            <a:pPr lvl="1"/>
            <a:r>
              <a:rPr lang="en-AU" dirty="0"/>
              <a:t>8K content	$0.03 per 1k prompt tokens	$0.06 per 1k completion tokens</a:t>
            </a:r>
          </a:p>
          <a:p>
            <a:pPr lvl="1"/>
            <a:r>
              <a:rPr lang="en-AU" dirty="0"/>
              <a:t>32K content	$0.06 per 1k prompt tokens	$0.12 per 1k completion tokens</a:t>
            </a:r>
          </a:p>
          <a:p>
            <a:r>
              <a:rPr lang="en-AU" dirty="0"/>
              <a:t>GPT-3.5-Turbo</a:t>
            </a:r>
          </a:p>
          <a:p>
            <a:pPr lvl="1"/>
            <a:r>
              <a:rPr lang="en-AU" dirty="0"/>
              <a:t>$0.002 per 1k tokens</a:t>
            </a:r>
          </a:p>
          <a:p>
            <a:r>
              <a:rPr lang="en-AU" dirty="0"/>
              <a:t>DALLE-2</a:t>
            </a:r>
          </a:p>
          <a:p>
            <a:pPr lvl="1"/>
            <a:r>
              <a:rPr lang="en-AU" dirty="0"/>
              <a:t>1024x1024	$0.02 per image</a:t>
            </a:r>
          </a:p>
          <a:p>
            <a:pPr lvl="1"/>
            <a:r>
              <a:rPr lang="en-AU" dirty="0"/>
              <a:t>512x512		$0.018 per image</a:t>
            </a:r>
          </a:p>
          <a:p>
            <a:pPr lvl="1"/>
            <a:r>
              <a:rPr lang="en-AU" dirty="0"/>
              <a:t>256x256		$0.016 per image</a:t>
            </a:r>
          </a:p>
          <a:p>
            <a:r>
              <a:rPr lang="en-AU" dirty="0"/>
              <a:t>Whisper</a:t>
            </a:r>
          </a:p>
          <a:p>
            <a:pPr lvl="1"/>
            <a:r>
              <a:rPr lang="en-AU" dirty="0"/>
              <a:t>Audio		$0.006 per minute (to the nearest second)	</a:t>
            </a:r>
          </a:p>
          <a:p>
            <a:r>
              <a:rPr lang="en-AU" dirty="0" err="1"/>
              <a:t>ChatGPT</a:t>
            </a:r>
            <a:endParaRPr lang="en-AU" dirty="0"/>
          </a:p>
          <a:p>
            <a:pPr lvl="1"/>
            <a:r>
              <a:rPr lang="en-AU" dirty="0"/>
              <a:t>GPT-3.5-Turbo	Free with usage/lower prioritization</a:t>
            </a:r>
          </a:p>
          <a:p>
            <a:pPr lvl="1"/>
            <a:r>
              <a:rPr lang="en-AU" dirty="0"/>
              <a:t>GPT4		$20/Month with 25 requests every 3 hours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658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C1B0-D8DD-8FA2-781C-1870653F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</a:t>
            </a:r>
            <a:r>
              <a:rPr lang="en-AU" dirty="0" err="1"/>
              <a:t>ChatGPT</a:t>
            </a:r>
            <a:r>
              <a:rPr lang="en-AU" dirty="0"/>
              <a:t>/GPT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1830-33E2-EE26-D7A6-6659A96E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Limited Input/Output size (2k/4k/8k/32k depending on model)</a:t>
            </a:r>
          </a:p>
          <a:p>
            <a:r>
              <a:rPr lang="en-AU" dirty="0"/>
              <a:t>Hallucinations (Making things up)</a:t>
            </a:r>
          </a:p>
          <a:p>
            <a:r>
              <a:rPr lang="en-AU" dirty="0"/>
              <a:t>Not up to date (models were trained up until September 2021</a:t>
            </a:r>
          </a:p>
          <a:p>
            <a:r>
              <a:rPr lang="en-AU" dirty="0"/>
              <a:t>Doesn’t include our own proprietary knowledge information</a:t>
            </a:r>
          </a:p>
          <a:p>
            <a:r>
              <a:rPr lang="en-AU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182656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C06E-A7D1-DAD3-309D-16BE1A9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Prompt Design /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1585-F53D-E696-5C6C-A0F29FAC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Pre-process what we send</a:t>
            </a:r>
          </a:p>
          <a:p>
            <a:r>
              <a:rPr lang="en-AU" dirty="0"/>
              <a:t>Send the facts we are interested in</a:t>
            </a:r>
          </a:p>
          <a:p>
            <a:r>
              <a:rPr lang="en-AU" dirty="0"/>
              <a:t>Send up to date information with prompt</a:t>
            </a:r>
          </a:p>
          <a:p>
            <a:r>
              <a:rPr lang="en-AU" dirty="0"/>
              <a:t>Send our proprietary knowledge/information</a:t>
            </a:r>
          </a:p>
          <a:p>
            <a:r>
              <a:rPr lang="en-AU" dirty="0"/>
              <a:t>Guide AI to answer with a particular bias</a:t>
            </a:r>
          </a:p>
        </p:txBody>
      </p:sp>
    </p:spTree>
    <p:extLst>
      <p:ext uri="{BB962C8B-B14F-4D97-AF65-F5344CB8AC3E}">
        <p14:creationId xmlns:p14="http://schemas.microsoft.com/office/powerpoint/2010/main" val="361184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OpenAI</a:t>
            </a:r>
            <a:r>
              <a:rPr lang="en-AU" dirty="0"/>
              <a:t> </a:t>
            </a:r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Show example prompts</a:t>
            </a:r>
          </a:p>
          <a:p>
            <a:endParaRPr lang="en-AU" dirty="0"/>
          </a:p>
          <a:p>
            <a:r>
              <a:rPr lang="en-AU" dirty="0"/>
              <a:t>Show </a:t>
            </a:r>
            <a:r>
              <a:rPr lang="en-AU" dirty="0" err="1"/>
              <a:t>OpenAI</a:t>
            </a:r>
            <a:r>
              <a:rPr lang="en-AU" dirty="0"/>
              <a:t> Playground and text to command</a:t>
            </a:r>
          </a:p>
        </p:txBody>
      </p:sp>
    </p:spTree>
    <p:extLst>
      <p:ext uri="{BB962C8B-B14F-4D97-AF65-F5344CB8AC3E}">
        <p14:creationId xmlns:p14="http://schemas.microsoft.com/office/powerpoint/2010/main" val="162778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OpenAI</a:t>
            </a:r>
            <a:r>
              <a:rPr lang="en-AU" dirty="0"/>
              <a:t> GPT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Show </a:t>
            </a:r>
            <a:r>
              <a:rPr lang="en-AU" dirty="0" err="1"/>
              <a:t>DelphiChatGPT</a:t>
            </a:r>
            <a:r>
              <a:rPr lang="en-AU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72464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OpenAI’s</a:t>
            </a:r>
            <a:r>
              <a:rPr lang="en-US" dirty="0"/>
              <a:t> text </a:t>
            </a:r>
            <a:r>
              <a:rPr lang="en-US" dirty="0" err="1"/>
              <a:t>embeddings</a:t>
            </a:r>
            <a:r>
              <a:rPr lang="en-US" dirty="0"/>
              <a:t> measure the relatedness of text strings. </a:t>
            </a:r>
            <a:r>
              <a:rPr lang="en-US" dirty="0" err="1"/>
              <a:t>Embeddings</a:t>
            </a:r>
            <a:r>
              <a:rPr lang="en-US" dirty="0"/>
              <a:t> are commonly used for:</a:t>
            </a:r>
          </a:p>
          <a:p>
            <a:pPr lvl="1"/>
            <a:r>
              <a:rPr lang="en-US" b="1" dirty="0"/>
              <a:t>Search</a:t>
            </a:r>
            <a:r>
              <a:rPr lang="en-US" dirty="0"/>
              <a:t> (where results are ranked by relevance to a query string)</a:t>
            </a:r>
          </a:p>
          <a:p>
            <a:pPr lvl="1"/>
            <a:r>
              <a:rPr lang="en-US" b="1" dirty="0"/>
              <a:t>Clustering</a:t>
            </a:r>
            <a:r>
              <a:rPr lang="en-US" dirty="0"/>
              <a:t> (where text strings are grouped by similarity)</a:t>
            </a:r>
          </a:p>
          <a:p>
            <a:pPr lvl="1"/>
            <a:r>
              <a:rPr lang="en-US" b="1" dirty="0"/>
              <a:t>Recommendations</a:t>
            </a:r>
            <a:r>
              <a:rPr lang="en-US" dirty="0"/>
              <a:t> (where items with related text strings are recommended)</a:t>
            </a:r>
          </a:p>
          <a:p>
            <a:pPr lvl="1"/>
            <a:r>
              <a:rPr lang="en-US" b="1" dirty="0"/>
              <a:t>Anomaly detection</a:t>
            </a:r>
            <a:r>
              <a:rPr lang="en-US" dirty="0"/>
              <a:t> (where outliers with little relatedness are identified)</a:t>
            </a:r>
          </a:p>
          <a:p>
            <a:pPr lvl="1"/>
            <a:r>
              <a:rPr lang="en-US" b="1" dirty="0"/>
              <a:t>Diversity measurement</a:t>
            </a:r>
            <a:r>
              <a:rPr lang="en-US" dirty="0"/>
              <a:t> (where similarity distributions are analyzed)</a:t>
            </a:r>
          </a:p>
          <a:p>
            <a:pPr lvl="1"/>
            <a:r>
              <a:rPr lang="en-US" b="1" dirty="0"/>
              <a:t>Classification</a:t>
            </a:r>
            <a:r>
              <a:rPr lang="en-US" dirty="0"/>
              <a:t> (where text strings are classified by their most similar label)</a:t>
            </a:r>
          </a:p>
        </p:txBody>
      </p:sp>
    </p:spTree>
    <p:extLst>
      <p:ext uri="{BB962C8B-B14F-4D97-AF65-F5344CB8AC3E}">
        <p14:creationId xmlns:p14="http://schemas.microsoft.com/office/powerpoint/2010/main" val="391638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 descr="https://miro.medium.com/v2/resize:fit:700/1*SYiW1MUZul1NvL1kc1Rx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3871"/>
            <a:ext cx="11835965" cy="458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1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OpenAI’s</a:t>
            </a:r>
            <a:r>
              <a:rPr lang="en-AU" dirty="0"/>
              <a:t> embedding is a 1536 floating point unit vector.</a:t>
            </a:r>
          </a:p>
          <a:p>
            <a:r>
              <a:rPr lang="en-AU" dirty="0"/>
              <a:t>Different embedding can be tested to see how close they are using a few different algorithms including cosine distance.</a:t>
            </a:r>
          </a:p>
          <a:p>
            <a:r>
              <a:rPr lang="en-AU" dirty="0"/>
              <a:t>Different text </a:t>
            </a:r>
            <a:r>
              <a:rPr lang="en-AU" dirty="0" err="1"/>
              <a:t>embeddings</a:t>
            </a:r>
            <a:r>
              <a:rPr lang="en-AU" dirty="0"/>
              <a:t> can be compared to find the one with the lowest number is most related.</a:t>
            </a:r>
          </a:p>
        </p:txBody>
      </p:sp>
    </p:spTree>
    <p:extLst>
      <p:ext uri="{BB962C8B-B14F-4D97-AF65-F5344CB8AC3E}">
        <p14:creationId xmlns:p14="http://schemas.microsoft.com/office/powerpoint/2010/main" val="171883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r>
              <a:rPr lang="en-AU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825625"/>
            <a:ext cx="11734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EmbeddingDemo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A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Embedding :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TArray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TArray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&lt;Double&gt;&gt;;</a:t>
            </a: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Embedding =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TOpenAI.Embeddings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([‘Text to create embedding for’]);</a:t>
            </a: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276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9FD5-6334-49D0-4160-FD10462D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Growth of 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FDD99-05C5-72B9-1530-3BF05150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40" y="2609668"/>
            <a:ext cx="7873065" cy="27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79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DB1F-0AC1-0136-67EA-0EC43C49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 Projects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4AB7-8991-DD79-E03A-AA4C6D7F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AutoGPT</a:t>
            </a:r>
            <a:r>
              <a:rPr lang="en-AU" dirty="0"/>
              <a:t> </a:t>
            </a:r>
          </a:p>
          <a:p>
            <a:r>
              <a:rPr lang="en-AU" dirty="0" err="1"/>
              <a:t>LangChain</a:t>
            </a:r>
            <a:endParaRPr lang="en-AU" dirty="0"/>
          </a:p>
          <a:p>
            <a:r>
              <a:rPr lang="en-AU" dirty="0"/>
              <a:t>Llama – Facebook’s AI Language Model Program</a:t>
            </a:r>
          </a:p>
          <a:p>
            <a:r>
              <a:rPr lang="en-AU" dirty="0"/>
              <a:t>Whisper – </a:t>
            </a:r>
            <a:r>
              <a:rPr lang="en-AU" dirty="0" err="1"/>
              <a:t>OpenAI’s</a:t>
            </a:r>
            <a:r>
              <a:rPr lang="en-AU" dirty="0"/>
              <a:t> Speech to Text project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8585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Avoid vendor lock-in where possible by providing a generic interface for multiple providers</a:t>
            </a:r>
          </a:p>
          <a:p>
            <a:r>
              <a:rPr lang="en-AU" dirty="0"/>
              <a:t>Maximum flexibility</a:t>
            </a:r>
          </a:p>
        </p:txBody>
      </p:sp>
    </p:spTree>
    <p:extLst>
      <p:ext uri="{BB962C8B-B14F-4D97-AF65-F5344CB8AC3E}">
        <p14:creationId xmlns:p14="http://schemas.microsoft.com/office/powerpoint/2010/main" val="39552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Image Generator</a:t>
            </a:r>
          </a:p>
          <a:p>
            <a:r>
              <a:rPr lang="en-AU" dirty="0"/>
              <a:t>Face Detection</a:t>
            </a:r>
          </a:p>
          <a:p>
            <a:r>
              <a:rPr lang="en-AU" dirty="0"/>
              <a:t>Weather Demo</a:t>
            </a:r>
          </a:p>
        </p:txBody>
      </p:sp>
    </p:spTree>
    <p:extLst>
      <p:ext uri="{BB962C8B-B14F-4D97-AF65-F5344CB8AC3E}">
        <p14:creationId xmlns:p14="http://schemas.microsoft.com/office/powerpoint/2010/main" val="97384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Areas for further investigation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Getting Whisper.cpp to work in Delphi</a:t>
            </a:r>
          </a:p>
          <a:p>
            <a:r>
              <a:rPr lang="en-AU" dirty="0"/>
              <a:t>Getting Llama to work in Delphi</a:t>
            </a:r>
          </a:p>
          <a:p>
            <a:r>
              <a:rPr lang="en-AU" dirty="0"/>
              <a:t>Using a vector database to store </a:t>
            </a:r>
            <a:r>
              <a:rPr lang="en-AU" dirty="0" err="1"/>
              <a:t>embeddings</a:t>
            </a:r>
            <a:r>
              <a:rPr lang="en-AU" dirty="0"/>
              <a:t> and create a long term memory for GPT.	</a:t>
            </a:r>
          </a:p>
          <a:p>
            <a:r>
              <a:rPr lang="en-AU" dirty="0"/>
              <a:t>Create tools that GPT can call, </a:t>
            </a:r>
            <a:r>
              <a:rPr lang="en-AU" dirty="0" err="1"/>
              <a:t>calander</a:t>
            </a:r>
            <a:r>
              <a:rPr lang="en-AU" dirty="0"/>
              <a:t>, alarms, google search, calculator, </a:t>
            </a:r>
            <a:r>
              <a:rPr lang="en-AU" dirty="0" err="1"/>
              <a:t>etc</a:t>
            </a:r>
            <a:r>
              <a:rPr lang="en-AU" dirty="0"/>
              <a:t> to make a function assistant like Siri.</a:t>
            </a:r>
          </a:p>
          <a:p>
            <a:r>
              <a:rPr lang="en-US" dirty="0"/>
              <a:t>Using </a:t>
            </a:r>
            <a:r>
              <a:rPr lang="en-US" dirty="0">
                <a:hlinkClick r:id="rId2"/>
              </a:rPr>
              <a:t>Python4Delphi</a:t>
            </a:r>
            <a:r>
              <a:rPr lang="en-US" dirty="0"/>
              <a:t> to be able to call various Python AI libraries from Delphi.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0652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Source Code available at</a:t>
            </a:r>
          </a:p>
          <a:p>
            <a:r>
              <a:rPr lang="en-AU" dirty="0">
                <a:hlinkClick r:id="rId2"/>
              </a:rPr>
              <a:t>https://github.com/geoffsmith82/Symposium2023</a:t>
            </a:r>
            <a:endParaRPr lang="en-AU" dirty="0"/>
          </a:p>
          <a:p>
            <a:endParaRPr lang="en-AU" dirty="0"/>
          </a:p>
          <a:p>
            <a:r>
              <a:rPr lang="en-AU" dirty="0"/>
              <a:t>Open to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6361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Near-Term Implications of Advances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Education</a:t>
            </a:r>
          </a:p>
          <a:p>
            <a:pPr lvl="1"/>
            <a:r>
              <a:rPr lang="en-AU" dirty="0"/>
              <a:t>Students will use it for assignments</a:t>
            </a:r>
          </a:p>
          <a:p>
            <a:pPr lvl="1"/>
            <a:r>
              <a:rPr lang="en-AU" dirty="0"/>
              <a:t>Teachers will use it for making lesson plans</a:t>
            </a:r>
          </a:p>
          <a:p>
            <a:r>
              <a:rPr lang="en-AU" dirty="0"/>
              <a:t>Call Centres</a:t>
            </a:r>
          </a:p>
          <a:p>
            <a:r>
              <a:rPr lang="en-AU" dirty="0"/>
              <a:t>Employees replaced by AI</a:t>
            </a:r>
          </a:p>
          <a:p>
            <a:r>
              <a:rPr lang="en-AU" dirty="0"/>
              <a:t>Knowledge industries will be transformed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18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Near-Term Implications of Advances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Programming</a:t>
            </a:r>
          </a:p>
          <a:p>
            <a:r>
              <a:rPr lang="en-AU" dirty="0"/>
              <a:t>Great potential to improve productivity</a:t>
            </a:r>
          </a:p>
          <a:p>
            <a:r>
              <a:rPr lang="en-AU" dirty="0"/>
              <a:t>Smarter Personal Assistants compared to Siri, Alexa, </a:t>
            </a:r>
            <a:r>
              <a:rPr lang="en-AU" dirty="0" err="1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51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Negative Consequences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Email SPAM</a:t>
            </a:r>
          </a:p>
          <a:p>
            <a:r>
              <a:rPr lang="en-AU" dirty="0"/>
              <a:t>Scammers will use it to create custom messages for people</a:t>
            </a:r>
          </a:p>
          <a:p>
            <a:r>
              <a:rPr lang="en-AU" dirty="0"/>
              <a:t>Scam phone calls by AI using voice recognition and text to voice</a:t>
            </a:r>
          </a:p>
          <a:p>
            <a:r>
              <a:rPr lang="en-AU" dirty="0"/>
              <a:t>Deep-Fakes – Can you trust Photo’s, Videos, or Audio recordings ever again?</a:t>
            </a:r>
          </a:p>
          <a:p>
            <a:r>
              <a:rPr lang="en-AU" dirty="0"/>
              <a:t>Possible inability to know why a decision was made.</a:t>
            </a:r>
          </a:p>
        </p:txBody>
      </p:sp>
    </p:spTree>
    <p:extLst>
      <p:ext uri="{BB962C8B-B14F-4D97-AF65-F5344CB8AC3E}">
        <p14:creationId xmlns:p14="http://schemas.microsoft.com/office/powerpoint/2010/main" val="206325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Artificial Intelligence in Movies and 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9" name="Picture 9" descr="Person of Interest 'Firewall' Season Finale Review! – SciFiEmpire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08" y="1693333"/>
            <a:ext cx="4445253" cy="24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True AI, or clever simulation? Transcendence movie has Johnny Depp crossing  the Singularity - Robo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25" y="3946730"/>
            <a:ext cx="4716291" cy="294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3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155575" y="-8080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15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307975" y="-6556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17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460375" y="-5032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19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612775" y="-3508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21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AutoShape 23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45" name="Picture 25" descr="https://s3.amazonaws.com/static.rogerebert.com/uploads/review/primary_image/reviews/i-robot-2004/EB20040716REVIEWS40711001A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r="54"/>
          <a:stretch/>
        </p:blipFill>
        <p:spPr bwMode="auto">
          <a:xfrm>
            <a:off x="0" y="1693333"/>
            <a:ext cx="4032000" cy="266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media.npr.org/assets/img/2015/06/30/tr-09117-df20f2f4f05817e574b879d22e607f952cf878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1967"/>
            <a:ext cx="3979333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https://m.media-amazon.com/images/M/MV5BOTM5OTAzODY5MV5BMl5BanBnXkFtZTgwODM5NzM3MzI@._V1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81" y="1693333"/>
            <a:ext cx="4619790" cy="25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9" descr="Data | Memory Alpha | Fand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AutoShape 31" descr="Data | Memory Alpha | Fando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53" name="Picture 33" descr="Data | Memory Alpha | Fando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457"/>
          <a:stretch/>
        </p:blipFill>
        <p:spPr bwMode="auto">
          <a:xfrm>
            <a:off x="5015197" y="4048760"/>
            <a:ext cx="3149373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33" y="3405717"/>
            <a:ext cx="1272796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 descr="Movie Review: 'Ex Machina' - Daily Brui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5" y="3962399"/>
            <a:ext cx="19716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8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430D-46A2-1661-BCA7-9930A604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+mn-lt"/>
              </a:rPr>
              <a:t>ChatGPT</a:t>
            </a:r>
            <a:r>
              <a:rPr lang="en-AU" dirty="0">
                <a:latin typeface="+mn-lt"/>
              </a:rPr>
              <a:t> Hype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7CCD1-B585-F0D1-A968-7A2973894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6" b="1843"/>
          <a:stretch/>
        </p:blipFill>
        <p:spPr>
          <a:xfrm>
            <a:off x="1973874" y="1656000"/>
            <a:ext cx="7483394" cy="5148000"/>
          </a:xfrm>
        </p:spPr>
      </p:pic>
    </p:spTree>
    <p:extLst>
      <p:ext uri="{BB962C8B-B14F-4D97-AF65-F5344CB8AC3E}">
        <p14:creationId xmlns:p14="http://schemas.microsoft.com/office/powerpoint/2010/main" val="41770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Hardware</a:t>
            </a:r>
          </a:p>
        </p:txBody>
      </p:sp>
      <p:pic>
        <p:nvPicPr>
          <p:cNvPr id="1026" name="Picture 2" descr="https://images.anandtech.com/doci/17581/DGX_H100_575p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6000115" y="2044698"/>
            <a:ext cx="6192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mwave.com.au/images/400/nvidia_h100_80gb_tensor_core_video_card_ac58538_618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55" y="3364441"/>
            <a:ext cx="3446991" cy="34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0133" cy="4351338"/>
          </a:xfrm>
        </p:spPr>
        <p:txBody>
          <a:bodyPr/>
          <a:lstStyle/>
          <a:p>
            <a:r>
              <a:rPr lang="en-AU" dirty="0" err="1"/>
              <a:t>Nvidia</a:t>
            </a:r>
            <a:r>
              <a:rPr lang="en-AU" dirty="0"/>
              <a:t> H100</a:t>
            </a:r>
          </a:p>
          <a:p>
            <a:r>
              <a:rPr lang="en-AU" dirty="0"/>
              <a:t>$20,000 to 50,000+</a:t>
            </a:r>
          </a:p>
          <a:p>
            <a:r>
              <a:rPr lang="en-AU" dirty="0"/>
              <a:t>Availability is currently very hard to find </a:t>
            </a:r>
          </a:p>
        </p:txBody>
      </p:sp>
    </p:spTree>
    <p:extLst>
      <p:ext uri="{BB962C8B-B14F-4D97-AF65-F5344CB8AC3E}">
        <p14:creationId xmlns:p14="http://schemas.microsoft.com/office/powerpoint/2010/main" val="249094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22710</TotalTime>
  <Words>944</Words>
  <Application>Microsoft Office PowerPoint</Application>
  <PresentationFormat>Widescreen</PresentationFormat>
  <Paragraphs>152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Artificial Intelligence  and ChatGPT</vt:lpstr>
      <vt:lpstr>What you are going to see today</vt:lpstr>
      <vt:lpstr>Growth of Artificial Intelligence</vt:lpstr>
      <vt:lpstr>Near-Term Implications of Advances in AI</vt:lpstr>
      <vt:lpstr>Near-Term Implications of Advances in AI</vt:lpstr>
      <vt:lpstr>Negative Consequences of AI</vt:lpstr>
      <vt:lpstr>Artificial Intelligence in Movies and TV</vt:lpstr>
      <vt:lpstr>ChatGPT Hype Cycle</vt:lpstr>
      <vt:lpstr>Hardware</vt:lpstr>
      <vt:lpstr>Hardware Requirements</vt:lpstr>
      <vt:lpstr>Training and Models</vt:lpstr>
      <vt:lpstr>Training Data</vt:lpstr>
      <vt:lpstr>Artificial Intelligence that is available today</vt:lpstr>
      <vt:lpstr>Copyright Issues</vt:lpstr>
      <vt:lpstr>Artificial Intelligence Bias</vt:lpstr>
      <vt:lpstr>ChatGPT Safety</vt:lpstr>
      <vt:lpstr>Protecting Your Information / ChatGPT</vt:lpstr>
      <vt:lpstr>Protecting Your Information / OpenAI API’s</vt:lpstr>
      <vt:lpstr>Legal Risks</vt:lpstr>
      <vt:lpstr>GPT3.5 to GPT4 Improvements</vt:lpstr>
      <vt:lpstr>OpenAI Pricing (All pricing in $USD)</vt:lpstr>
      <vt:lpstr>Limitations of ChatGPT/GPT</vt:lpstr>
      <vt:lpstr>Prompt Design / Prompt Engineering</vt:lpstr>
      <vt:lpstr>OpenAI ChatGPT</vt:lpstr>
      <vt:lpstr>OpenAI GPT REST API</vt:lpstr>
      <vt:lpstr>Embeddings</vt:lpstr>
      <vt:lpstr>Embeddings</vt:lpstr>
      <vt:lpstr>Embeddings</vt:lpstr>
      <vt:lpstr>Embeddings Demo</vt:lpstr>
      <vt:lpstr>AI Projects to Watch</vt:lpstr>
      <vt:lpstr>Source Code</vt:lpstr>
      <vt:lpstr>Demo programs</vt:lpstr>
      <vt:lpstr>Areas for further investigation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ChatGPT</dc:title>
  <dc:creator>Geoffrey Smith</dc:creator>
  <cp:lastModifiedBy>Geoffrey Smith</cp:lastModifiedBy>
  <cp:revision>257</cp:revision>
  <dcterms:created xsi:type="dcterms:W3CDTF">2023-01-20T06:53:43Z</dcterms:created>
  <dcterms:modified xsi:type="dcterms:W3CDTF">2023-09-28T03:13:14Z</dcterms:modified>
</cp:coreProperties>
</file>