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72" r:id="rId4"/>
    <p:sldId id="275" r:id="rId5"/>
    <p:sldId id="276" r:id="rId6"/>
    <p:sldId id="277" r:id="rId7"/>
    <p:sldId id="274" r:id="rId8"/>
    <p:sldId id="262" r:id="rId9"/>
    <p:sldId id="273" r:id="rId10"/>
    <p:sldId id="264" r:id="rId11"/>
    <p:sldId id="269" r:id="rId12"/>
    <p:sldId id="285" r:id="rId13"/>
    <p:sldId id="260" r:id="rId14"/>
    <p:sldId id="267" r:id="rId15"/>
    <p:sldId id="261" r:id="rId16"/>
    <p:sldId id="271" r:id="rId17"/>
    <p:sldId id="288" r:id="rId18"/>
    <p:sldId id="289" r:id="rId19"/>
    <p:sldId id="291" r:id="rId20"/>
    <p:sldId id="265" r:id="rId21"/>
    <p:sldId id="278" r:id="rId22"/>
    <p:sldId id="286" r:id="rId23"/>
    <p:sldId id="287" r:id="rId24"/>
    <p:sldId id="283" r:id="rId25"/>
    <p:sldId id="284" r:id="rId26"/>
    <p:sldId id="279" r:id="rId27"/>
    <p:sldId id="281" r:id="rId28"/>
    <p:sldId id="280" r:id="rId29"/>
    <p:sldId id="282" r:id="rId30"/>
    <p:sldId id="290" r:id="rId31"/>
    <p:sldId id="263" r:id="rId32"/>
    <p:sldId id="293" r:id="rId33"/>
    <p:sldId id="292" r:id="rId34"/>
    <p:sldId id="26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6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9" autoAdjust="0"/>
    <p:restoredTop sz="86394" autoAdjust="0"/>
  </p:normalViewPr>
  <p:slideViewPr>
    <p:cSldViewPr snapToGrid="0">
      <p:cViewPr varScale="1">
        <p:scale>
          <a:sx n="76" d="100"/>
          <a:sy n="76" d="100"/>
        </p:scale>
        <p:origin x="-533" y="-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B60CFD-5DCB-4285-80B2-FB614FDA26CE}" type="datetimeFigureOut">
              <a:rPr lang="en-AU" smtClean="0"/>
              <a:t>6/05/2023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B06271-333F-42AA-AD1D-7CABB7E0F4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804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06271-333F-42AA-AD1D-7CABB7E0F4F6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6753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Facts cant be copyrighted, but a collection of facts can be.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06271-333F-42AA-AD1D-7CABB7E0F4F6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890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06271-333F-42AA-AD1D-7CABB7E0F4F6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7559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06271-333F-42AA-AD1D-7CABB7E0F4F6}" type="slidenum">
              <a:rPr lang="en-AU" smtClean="0"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96733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B06271-333F-42AA-AD1D-7CABB7E0F4F6}" type="slidenum">
              <a:rPr lang="en-AU" smtClean="0"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732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4214B1-38C6-30E2-D437-807D2CF999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B2F8A17-2864-B57B-F847-8ADCA99D5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1B2B7ED-14C6-DCD5-30CB-900BEB7D6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6/05/2023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76AC09-FB32-DD40-3B88-C8C3BEC6F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46A5B6-2278-133C-9693-7D8E0356F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870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E381B9-B1ED-6502-5D80-9C90B6D4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ED163DC-6C5E-9BD4-3B5B-E1ECB6C56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E316926-687C-4FA4-AC69-0040B255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6/05/2023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080C59C-7EE2-99D8-20D2-78A90462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3CE204-8A94-93FA-77C7-4E1714595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790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4BA0DF2-1AA5-2335-1CCC-76F9694D6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02A8D77-2053-A465-578E-AB1053C0CD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2C82278-F0E1-4E22-9139-9E615E02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6/05/2023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C75AE78-9CDA-B891-4234-81F27142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70F4E0-3E50-0D93-C4B9-E45E33EA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5840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-41945" y="-62917"/>
            <a:ext cx="12361178" cy="1812022"/>
          </a:xfrm>
          <a:prstGeom prst="rect">
            <a:avLst/>
          </a:prstGeom>
          <a:solidFill>
            <a:srgbClr val="2E666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2A305F-58E0-721C-14A1-57AF7218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329BF5-D44A-3EB7-92A0-13AF3BABD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CFA94E-EE7B-CB33-9748-DA9C7C53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6/05/2023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DB726A-DB88-414F-6210-94E7894A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CC685A-119D-377D-11FB-5D507D1A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9941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02B426-538B-2417-AC72-B6C44766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0A8353C-32A1-23EF-E302-D82836D81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4FDD531-D130-89C6-0FD2-FF886609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6/05/2023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880924-7E96-5A1D-AC33-DE6C8F3B0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87F531A-DA00-846E-B45D-C39C703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3621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0F5E6-0BA2-9ADA-4E2F-AA407584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CE0526-9B1D-29C5-7768-B564E4830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9482696-1DE2-E293-186B-9D829C0DE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8FDD4DC-2C10-1093-F97B-2D1DDB5C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6/05/2023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F48845-7C47-CE70-D26B-AB281F6A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D2E37E0-0F5E-00E0-8789-8AC425C4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494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A971E1-A9A6-7FAD-CCC8-F6FE5E0D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1ECD282-2324-D0B2-2EFC-4BA86CE7D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1D8A098-DFDC-55C4-599D-4498F196F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1D719E1-1A05-BFA9-0F26-C2B4FA29D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0750B8E-2506-E5C7-9C90-7B367306A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DC191A1-EE47-0BA6-121A-C484B53D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6/05/2023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D53DB7D-66C8-04CE-FAF8-C25AE59C5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1542F22-7951-1572-72E0-A382311B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442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251F34-18F0-623D-DF97-FD9E87339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9CD36000-83AA-DB7A-5625-5EF1C4BC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6/05/2023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AF958B3-96BF-99FD-7878-13C1B5593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5F57A4B-880D-996D-A7D4-018BCB26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968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6C88D5A-67FF-5F82-37E8-ED79D5E9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6/05/2023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2153241-F266-85BA-5862-D6C8FF976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399EF9B-96A2-6364-D9C1-47481F8B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6621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737AB2-40AE-3933-35FE-C72C4D65A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03C0CEC-5F0D-6B3B-8DBD-694D6C8C8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32EC90E-FFE3-CB23-0085-D0515BDE1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9A338C1-ADE5-A55A-450D-9AB607DC5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6/05/2023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605012-5B01-1ECB-AF94-A798C096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5C8BF26-8F6F-F492-3002-EA05E2F0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769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9580DB-D3BF-B66B-A883-396C1711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6D1B906-F3CA-4009-3ED6-82110F725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F530CB-7E28-2AF7-D53D-6188D0331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9EAE976-BE89-2C2F-26F5-0155F992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9284-3259-4668-9DB1-17E5134515F4}" type="datetimeFigureOut">
              <a:rPr lang="en-AU" smtClean="0"/>
              <a:t>6/05/2023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4270E5A-9B74-EB3B-72AA-0BEC8854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9DB4C09-383A-E14C-DD58-4E4CB470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5497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0F91C73-3C71-DCD3-94A6-7DC2363F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420170C-A0AF-877B-FBBA-EC78855DA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A3AEC7-F8F3-A99C-7569-003360212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9284-3259-4668-9DB1-17E5134515F4}" type="datetimeFigureOut">
              <a:rPr lang="en-AU" smtClean="0"/>
              <a:t>6/05/2023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CD6B027-7493-68B8-9D28-9FD06B569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816251-5923-6154-DB7A-093D039AF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C5C82-6D13-4773-ACAF-DA3346A994D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765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gerganov/llama.cpp" TargetMode="External"/><Relationship Id="rId4" Type="http://schemas.openxmlformats.org/officeDocument/2006/relationships/hyperlink" Target="https://github.com/ggerganov/whisper.cpp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scripter/python4delphi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eoffsmith82/Symposium202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66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CBE434-CE56-4760-1107-A63B145BF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533" y="394230"/>
            <a:ext cx="9144000" cy="2353203"/>
          </a:xfrm>
        </p:spPr>
        <p:txBody>
          <a:bodyPr>
            <a:normAutofit fontScale="90000"/>
          </a:bodyPr>
          <a:lstStyle/>
          <a:p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Artificial Intelligence</a:t>
            </a:r>
            <a:b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 and</a:t>
            </a:r>
            <a:br>
              <a:rPr lang="en-AU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AU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ChatGPT</a:t>
            </a:r>
            <a:endParaRPr lang="en-AU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200" y="2880360"/>
            <a:ext cx="3622040" cy="362204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77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Hardware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Open AI Whisper					Facebook </a:t>
            </a:r>
            <a:r>
              <a:rPr lang="en-AU" dirty="0" err="1"/>
              <a:t>LLama</a:t>
            </a:r>
            <a:endParaRPr lang="en-AU" dirty="0"/>
          </a:p>
          <a:p>
            <a:pPr lvl="1"/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6184286-4F45-6295-F8CD-2CB4351D5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558" y="2307981"/>
            <a:ext cx="2349325" cy="2470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7C63C93-A744-4762-F43A-F6B28F077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023" y="2770676"/>
            <a:ext cx="3531299" cy="230932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43844" y="5181600"/>
            <a:ext cx="310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AU" dirty="0"/>
              <a:t>About 12,000 C++ lines of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6192" y="5181600"/>
            <a:ext cx="3103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About 17,000 lines of C++ code</a:t>
            </a:r>
          </a:p>
        </p:txBody>
      </p:sp>
      <p:sp>
        <p:nvSpPr>
          <p:cNvPr id="6" name="Rectangle 5"/>
          <p:cNvSpPr/>
          <p:nvPr/>
        </p:nvSpPr>
        <p:spPr>
          <a:xfrm>
            <a:off x="916192" y="5500700"/>
            <a:ext cx="4238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hlinkClick r:id="rId4"/>
              </a:rPr>
              <a:t>https://github.com/ggerganov/whisper.cpp</a:t>
            </a:r>
            <a:endParaRPr lang="en-AU" dirty="0"/>
          </a:p>
        </p:txBody>
      </p:sp>
      <p:sp>
        <p:nvSpPr>
          <p:cNvPr id="9" name="Rectangle 8"/>
          <p:cNvSpPr/>
          <p:nvPr/>
        </p:nvSpPr>
        <p:spPr>
          <a:xfrm>
            <a:off x="6620899" y="5500700"/>
            <a:ext cx="4026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AU" dirty="0">
                <a:hlinkClick r:id="rId5"/>
              </a:rPr>
              <a:t>https://github.com/ggerganov/llama.cpp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7126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2F4B33-9C28-8993-FC73-08BBFBD9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Training and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223B9E-609A-8004-3072-A4221A9E6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Training</a:t>
            </a:r>
          </a:p>
          <a:p>
            <a:pPr lvl="1"/>
            <a:r>
              <a:rPr lang="en-US" dirty="0"/>
              <a:t>Reinforcement </a:t>
            </a:r>
            <a:r>
              <a:rPr lang="en-US" dirty="0" smtClean="0"/>
              <a:t>Learning </a:t>
            </a:r>
            <a:r>
              <a:rPr lang="en-US" dirty="0"/>
              <a:t>from human feedback</a:t>
            </a:r>
            <a:endParaRPr lang="en-AU" dirty="0"/>
          </a:p>
          <a:p>
            <a:r>
              <a:rPr lang="en-AU" dirty="0"/>
              <a:t>Models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9318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3F65C7-83F9-55FB-B6B3-426B4EA4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Training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7FF2DA2-8902-D14D-2734-8FC822C94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626" y="1809743"/>
            <a:ext cx="8692684" cy="50482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960D71B8-3C48-E7E2-9B35-6B070A94A062}"/>
              </a:ext>
            </a:extLst>
          </p:cNvPr>
          <p:cNvSpPr txBox="1"/>
          <p:nvPr/>
        </p:nvSpPr>
        <p:spPr>
          <a:xfrm>
            <a:off x="454601" y="6296018"/>
            <a:ext cx="3680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u="sng" dirty="0">
                <a:solidFill>
                  <a:srgbClr val="0070C0"/>
                </a:solidFill>
              </a:rPr>
              <a:t>https://commonvoice.mozilla.org/en</a:t>
            </a:r>
          </a:p>
        </p:txBody>
      </p:sp>
    </p:spTree>
    <p:extLst>
      <p:ext uri="{BB962C8B-B14F-4D97-AF65-F5344CB8AC3E}">
        <p14:creationId xmlns:p14="http://schemas.microsoft.com/office/powerpoint/2010/main" val="257375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87B356-9624-620E-0788-21F36F8E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Artificial Intelligence that is available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23BE6F-8EF2-8067-65C4-1D53B09CA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5000" cy="4351338"/>
          </a:xfrm>
        </p:spPr>
        <p:txBody>
          <a:bodyPr>
            <a:normAutofit fontScale="77500" lnSpcReduction="20000"/>
          </a:bodyPr>
          <a:lstStyle/>
          <a:p>
            <a:r>
              <a:rPr lang="en-AU" sz="2600" dirty="0"/>
              <a:t>Voice Recognition – </a:t>
            </a:r>
          </a:p>
          <a:p>
            <a:pPr lvl="1"/>
            <a:r>
              <a:rPr lang="en-AU" sz="2200" dirty="0" err="1">
                <a:highlight>
                  <a:srgbClr val="FFFF00"/>
                </a:highlight>
              </a:rPr>
              <a:t>OpenAI</a:t>
            </a:r>
            <a:r>
              <a:rPr lang="en-AU" sz="2200" dirty="0">
                <a:highlight>
                  <a:srgbClr val="FFFF00"/>
                </a:highlight>
              </a:rPr>
              <a:t> Whisper, Microsoft</a:t>
            </a:r>
            <a:r>
              <a:rPr lang="en-AU" sz="2200" dirty="0"/>
              <a:t>, Amazon, </a:t>
            </a:r>
            <a:r>
              <a:rPr lang="en-AU" sz="2200" dirty="0">
                <a:highlight>
                  <a:srgbClr val="FFFF00"/>
                </a:highlight>
              </a:rPr>
              <a:t>Google</a:t>
            </a:r>
          </a:p>
          <a:p>
            <a:r>
              <a:rPr lang="en-AU" sz="2600" dirty="0"/>
              <a:t>Text to Speech – </a:t>
            </a:r>
          </a:p>
          <a:p>
            <a:pPr lvl="1"/>
            <a:r>
              <a:rPr lang="en-AU" sz="2200" dirty="0">
                <a:highlight>
                  <a:srgbClr val="FFFF00"/>
                </a:highlight>
              </a:rPr>
              <a:t>Eleven Labs, Microsoft, Amazon Polly, Google, Windows SAPI</a:t>
            </a:r>
          </a:p>
          <a:p>
            <a:r>
              <a:rPr lang="en-AU" sz="2600" dirty="0"/>
              <a:t>Face Recognition – </a:t>
            </a:r>
          </a:p>
          <a:p>
            <a:pPr lvl="1"/>
            <a:r>
              <a:rPr lang="en-AU" sz="2200" dirty="0">
                <a:highlight>
                  <a:srgbClr val="FFFF00"/>
                </a:highlight>
              </a:rPr>
              <a:t>Microsoft</a:t>
            </a:r>
            <a:r>
              <a:rPr lang="en-AU" sz="2200" dirty="0"/>
              <a:t>, Amazon, </a:t>
            </a:r>
            <a:r>
              <a:rPr lang="en-AU" sz="2200" dirty="0">
                <a:highlight>
                  <a:srgbClr val="FFFF00"/>
                </a:highlight>
              </a:rPr>
              <a:t>Google</a:t>
            </a:r>
            <a:r>
              <a:rPr lang="en-AU" sz="2200" dirty="0"/>
              <a:t>, </a:t>
            </a:r>
            <a:r>
              <a:rPr lang="en-AU" sz="2200" dirty="0" err="1"/>
              <a:t>OpenCV</a:t>
            </a:r>
            <a:r>
              <a:rPr lang="en-AU" sz="2200" dirty="0"/>
              <a:t>, </a:t>
            </a:r>
            <a:r>
              <a:rPr lang="en-AU" sz="2200" dirty="0" err="1"/>
              <a:t>TensorFlow</a:t>
            </a:r>
            <a:endParaRPr lang="en-AU" sz="2200" dirty="0"/>
          </a:p>
          <a:p>
            <a:r>
              <a:rPr lang="en-AU" sz="2600" dirty="0"/>
              <a:t>Object Recognition – </a:t>
            </a:r>
          </a:p>
          <a:p>
            <a:pPr lvl="1"/>
            <a:r>
              <a:rPr lang="en-AU" sz="2200" dirty="0"/>
              <a:t>Microsoft, Amazon, Google, </a:t>
            </a:r>
            <a:r>
              <a:rPr lang="en-AU" sz="2200" dirty="0" err="1"/>
              <a:t>OpenCV</a:t>
            </a:r>
            <a:endParaRPr lang="en-AU" sz="2200" dirty="0"/>
          </a:p>
          <a:p>
            <a:r>
              <a:rPr lang="en-AU" sz="2600" dirty="0"/>
              <a:t>Image Generation – </a:t>
            </a:r>
          </a:p>
          <a:p>
            <a:pPr lvl="1"/>
            <a:r>
              <a:rPr lang="en-AU" sz="2200" dirty="0" err="1">
                <a:highlight>
                  <a:srgbClr val="FFFF00"/>
                </a:highlight>
              </a:rPr>
              <a:t>OpenAI</a:t>
            </a:r>
            <a:r>
              <a:rPr lang="en-AU" sz="2200" dirty="0">
                <a:highlight>
                  <a:srgbClr val="FFFF00"/>
                </a:highlight>
              </a:rPr>
              <a:t> DALL-E 2</a:t>
            </a:r>
            <a:r>
              <a:rPr lang="en-AU" sz="2200" dirty="0"/>
              <a:t>, </a:t>
            </a:r>
            <a:r>
              <a:rPr lang="en-AU" sz="2200" dirty="0" err="1"/>
              <a:t>Midjourney</a:t>
            </a:r>
            <a:r>
              <a:rPr lang="en-AU" sz="2200" dirty="0"/>
              <a:t>, Stable Diffusion</a:t>
            </a:r>
          </a:p>
          <a:p>
            <a:r>
              <a:rPr lang="en-AU" sz="2600" dirty="0"/>
              <a:t>Language Translation – </a:t>
            </a:r>
          </a:p>
          <a:p>
            <a:pPr lvl="1"/>
            <a:r>
              <a:rPr lang="en-AU" sz="2200" dirty="0">
                <a:highlight>
                  <a:srgbClr val="FFFF00"/>
                </a:highlight>
              </a:rPr>
              <a:t>Microsoft</a:t>
            </a:r>
            <a:r>
              <a:rPr lang="en-AU" sz="2200" dirty="0"/>
              <a:t>, Amazon, </a:t>
            </a:r>
            <a:r>
              <a:rPr lang="en-AU" sz="2200" dirty="0">
                <a:highlight>
                  <a:srgbClr val="FFFF00"/>
                </a:highlight>
              </a:rPr>
              <a:t>Google</a:t>
            </a:r>
            <a:r>
              <a:rPr lang="en-AU" sz="2200" dirty="0"/>
              <a:t>, </a:t>
            </a:r>
            <a:r>
              <a:rPr lang="en-AU" sz="2200" dirty="0" err="1"/>
              <a:t>etc</a:t>
            </a:r>
            <a:endParaRPr lang="en-AU" sz="2200" dirty="0"/>
          </a:p>
          <a:p>
            <a:r>
              <a:rPr lang="en-AU" sz="2600" dirty="0" err="1"/>
              <a:t>Chatbot</a:t>
            </a:r>
            <a:r>
              <a:rPr lang="en-AU" sz="2600" dirty="0"/>
              <a:t> / Language Model – </a:t>
            </a:r>
          </a:p>
          <a:p>
            <a:pPr lvl="1"/>
            <a:r>
              <a:rPr lang="en-AU" sz="2200" dirty="0" err="1">
                <a:highlight>
                  <a:srgbClr val="FFFF00"/>
                </a:highlight>
              </a:rPr>
              <a:t>OpenAI</a:t>
            </a:r>
            <a:r>
              <a:rPr lang="en-AU" sz="2200" dirty="0">
                <a:highlight>
                  <a:srgbClr val="FFFF00"/>
                </a:highlight>
              </a:rPr>
              <a:t> GPT3/3.5</a:t>
            </a:r>
            <a:r>
              <a:rPr lang="en-AU" sz="2200" dirty="0"/>
              <a:t>/4/</a:t>
            </a:r>
            <a:r>
              <a:rPr lang="en-AU" sz="2200" dirty="0" err="1">
                <a:highlight>
                  <a:srgbClr val="FFFF00"/>
                </a:highlight>
              </a:rPr>
              <a:t>ChatGPT</a:t>
            </a:r>
            <a:r>
              <a:rPr lang="en-AU" sz="2200" dirty="0"/>
              <a:t>, Facebook Llama, Google Bard, Baidu Ernie</a:t>
            </a:r>
          </a:p>
        </p:txBody>
      </p:sp>
    </p:spTree>
    <p:extLst>
      <p:ext uri="{BB962C8B-B14F-4D97-AF65-F5344CB8AC3E}">
        <p14:creationId xmlns:p14="http://schemas.microsoft.com/office/powerpoint/2010/main" val="1050218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3DBA8C-A02E-C653-5813-CE1B4E68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Copyright Issues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1388553-81A2-8E40-CA79-10EB35881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7" b="-3247"/>
          <a:stretch/>
        </p:blipFill>
        <p:spPr>
          <a:xfrm>
            <a:off x="8710375" y="1765328"/>
            <a:ext cx="3481625" cy="5227665"/>
          </a:xfr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825625"/>
            <a:ext cx="7315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Issues regarding what model was trained with – lawsuits pending… Is the output considered a derivative work?</a:t>
            </a:r>
          </a:p>
          <a:p>
            <a:r>
              <a:rPr lang="en-AU" dirty="0"/>
              <a:t>Can something not created by a human be copyrighted?</a:t>
            </a:r>
          </a:p>
        </p:txBody>
      </p:sp>
      <p:pic>
        <p:nvPicPr>
          <p:cNvPr id="2050" name="Picture 2" descr="https://tse1.mm.bing.net/th/id/OIG.Bn.69TS3JFe3agkmlYdE?pid=ImgG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336" y="4264309"/>
            <a:ext cx="2547737" cy="2547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85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DC3DC3-34FD-3C39-EFE4-DB1B74B7B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Artificial Intelligence Bias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34" y="2554288"/>
            <a:ext cx="5463649" cy="1988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783" y="2096558"/>
            <a:ext cx="5808288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062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0F3D42-5A10-A531-1FFA-3D4853CB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+mn-lt"/>
              </a:rPr>
              <a:t>ChatGPT</a:t>
            </a:r>
            <a:r>
              <a:rPr lang="en-AU" dirty="0">
                <a:latin typeface="+mn-lt"/>
              </a:rPr>
              <a:t> Safety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0683"/>
            <a:ext cx="5697093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018" y="1756833"/>
            <a:ext cx="6384982" cy="5101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0794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2AF0C1-5CA1-236D-12D3-9F761789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Protecting Your Information / </a:t>
            </a:r>
            <a:r>
              <a:rPr lang="en-AU" dirty="0" err="1"/>
              <a:t>ChatGPT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6D6E458-9442-1F9C-4F8F-3516B32C9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67D14D8-9E7A-4126-0B55-402580D47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491" y="1825625"/>
            <a:ext cx="4048690" cy="4382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A2F22C87-21DE-CFC0-4F64-D84616327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337" y="2104840"/>
            <a:ext cx="8372014" cy="184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10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8FE36A-24CC-156D-45A6-0790B6CA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Protecting Your Information / </a:t>
            </a:r>
            <a:r>
              <a:rPr lang="en-AU" dirty="0" err="1"/>
              <a:t>OpenAI</a:t>
            </a:r>
            <a:r>
              <a:rPr lang="en-AU" dirty="0"/>
              <a:t> API’s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585282-E2E6-3AA7-0BEF-9F822D9F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21C7AAF-E408-9215-063F-A526D88C3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0" y="1944080"/>
            <a:ext cx="11964665" cy="3043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855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730806-3510-B22D-E65E-0315F7A0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Legal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46E305-E421-C28E-47FB-BA3C19B18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68F259D-6B93-8C11-516D-8AA450C9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904" y="1923618"/>
            <a:ext cx="10292851" cy="301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90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4F72B9-DC51-E76F-7B18-D5B7E9EB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What you are going to see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F9867B-220B-5789-882A-0308CA20A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Some of the AI that is available for use today.</a:t>
            </a:r>
          </a:p>
          <a:p>
            <a:r>
              <a:rPr lang="en-AU" dirty="0"/>
              <a:t>Some implications of the AI and </a:t>
            </a:r>
            <a:r>
              <a:rPr lang="en-AU" dirty="0" err="1"/>
              <a:t>ChatGPT</a:t>
            </a:r>
            <a:endParaRPr lang="en-AU" dirty="0"/>
          </a:p>
          <a:p>
            <a:r>
              <a:rPr lang="en-AU" dirty="0"/>
              <a:t>Experimenting with </a:t>
            </a:r>
            <a:r>
              <a:rPr lang="en-AU" dirty="0" err="1"/>
              <a:t>ChatGPT</a:t>
            </a:r>
            <a:endParaRPr lang="en-AU" dirty="0"/>
          </a:p>
          <a:p>
            <a:r>
              <a:rPr lang="en-AU" dirty="0"/>
              <a:t>Using </a:t>
            </a:r>
            <a:r>
              <a:rPr lang="en-AU" dirty="0" err="1"/>
              <a:t>ChatGPT</a:t>
            </a:r>
            <a:r>
              <a:rPr lang="en-AU" dirty="0"/>
              <a:t> to help with programming</a:t>
            </a:r>
          </a:p>
          <a:p>
            <a:r>
              <a:rPr lang="en-AU" dirty="0"/>
              <a:t>Some Code to access </a:t>
            </a:r>
            <a:r>
              <a:rPr lang="en-AU" dirty="0" err="1"/>
              <a:t>ChatGPT</a:t>
            </a:r>
            <a:r>
              <a:rPr lang="en-AU" dirty="0"/>
              <a:t> and Other AI services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208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59DC49-D6B8-BF48-E646-9E55A26C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GPT3.5 to GPT4 Improvements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9708A98-34A9-5B32-AFA6-BDCE15B78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9783" y="1769532"/>
            <a:ext cx="6727418" cy="5088468"/>
          </a:xfrm>
        </p:spPr>
      </p:pic>
    </p:spTree>
    <p:extLst>
      <p:ext uri="{BB962C8B-B14F-4D97-AF65-F5344CB8AC3E}">
        <p14:creationId xmlns:p14="http://schemas.microsoft.com/office/powerpoint/2010/main" val="1086321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OpenAI</a:t>
            </a:r>
            <a:r>
              <a:rPr lang="en-AU" dirty="0"/>
              <a:t> Pricing (All pricing in $USD)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76495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GPT4</a:t>
            </a:r>
          </a:p>
          <a:p>
            <a:pPr lvl="1"/>
            <a:r>
              <a:rPr lang="en-AU" dirty="0"/>
              <a:t>8K content	$0.03 per 1k prompt tokens	$0.06 per 1k completion tokens</a:t>
            </a:r>
          </a:p>
          <a:p>
            <a:pPr lvl="1"/>
            <a:r>
              <a:rPr lang="en-AU" dirty="0"/>
              <a:t>32K content	$0.06 per 1k prompt tokens	$0.12 per 1k completion tokens</a:t>
            </a:r>
          </a:p>
          <a:p>
            <a:r>
              <a:rPr lang="en-AU" dirty="0"/>
              <a:t>GPT-3.5-Turbo</a:t>
            </a:r>
          </a:p>
          <a:p>
            <a:pPr lvl="1"/>
            <a:r>
              <a:rPr lang="en-AU" dirty="0"/>
              <a:t>$0.002 per 1k tokens</a:t>
            </a:r>
          </a:p>
          <a:p>
            <a:r>
              <a:rPr lang="en-AU" dirty="0"/>
              <a:t>DALLE-2</a:t>
            </a:r>
          </a:p>
          <a:p>
            <a:pPr lvl="1"/>
            <a:r>
              <a:rPr lang="en-AU" dirty="0"/>
              <a:t>1024x1024	$0.02 per image</a:t>
            </a:r>
          </a:p>
          <a:p>
            <a:pPr lvl="1"/>
            <a:r>
              <a:rPr lang="en-AU" dirty="0"/>
              <a:t>512x512		$0.018 per image</a:t>
            </a:r>
          </a:p>
          <a:p>
            <a:pPr lvl="1"/>
            <a:r>
              <a:rPr lang="en-AU" dirty="0"/>
              <a:t>256x256		$0.016 per image</a:t>
            </a:r>
          </a:p>
          <a:p>
            <a:r>
              <a:rPr lang="en-AU" dirty="0"/>
              <a:t>Whisper</a:t>
            </a:r>
          </a:p>
          <a:p>
            <a:pPr lvl="1"/>
            <a:r>
              <a:rPr lang="en-AU" dirty="0"/>
              <a:t>Audio		$0.006 per minute (to the nearest second)	</a:t>
            </a:r>
          </a:p>
          <a:p>
            <a:r>
              <a:rPr lang="en-AU" dirty="0" err="1"/>
              <a:t>ChatGPT</a:t>
            </a:r>
            <a:endParaRPr lang="en-AU" dirty="0"/>
          </a:p>
          <a:p>
            <a:pPr lvl="1"/>
            <a:r>
              <a:rPr lang="en-AU" dirty="0"/>
              <a:t>GPT-3.5-Turbo	Free with usage/lower prioritization</a:t>
            </a:r>
          </a:p>
          <a:p>
            <a:pPr lvl="1"/>
            <a:r>
              <a:rPr lang="en-AU" dirty="0"/>
              <a:t>GPT4		$20/Month with 25 requests every 3 hours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6585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0FC1B0-D8DD-8FA2-781C-1870653F2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Limitations of </a:t>
            </a:r>
            <a:r>
              <a:rPr lang="en-AU" dirty="0" err="1"/>
              <a:t>ChatGPT</a:t>
            </a:r>
            <a:r>
              <a:rPr lang="en-AU" dirty="0"/>
              <a:t>/GPT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6B1830-33E2-EE26-D7A6-6659A96E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Limited Input/Output size (2k/4k/8k/32k depending on model)</a:t>
            </a:r>
          </a:p>
          <a:p>
            <a:r>
              <a:rPr lang="en-AU" dirty="0"/>
              <a:t>Hallucinations (Making things up)</a:t>
            </a:r>
          </a:p>
          <a:p>
            <a:r>
              <a:rPr lang="en-AU" dirty="0"/>
              <a:t>Not up to date (models were trained up until September 2021</a:t>
            </a:r>
          </a:p>
          <a:p>
            <a:r>
              <a:rPr lang="en-AU" dirty="0"/>
              <a:t>Doesn’t include our own proprietary knowledge information</a:t>
            </a:r>
          </a:p>
          <a:p>
            <a:r>
              <a:rPr lang="en-AU" dirty="0"/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1826568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55C06E-A7D1-DAD3-309D-16BE1A93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Prompt Design / Prompt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911585-F53D-E696-5C6C-A0F29FAC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Pre-process what we send</a:t>
            </a:r>
          </a:p>
          <a:p>
            <a:r>
              <a:rPr lang="en-AU" dirty="0"/>
              <a:t>Send the facts we are interested in</a:t>
            </a:r>
          </a:p>
          <a:p>
            <a:r>
              <a:rPr lang="en-AU" dirty="0"/>
              <a:t>Send up to date information with prompt</a:t>
            </a:r>
          </a:p>
          <a:p>
            <a:r>
              <a:rPr lang="en-AU" dirty="0"/>
              <a:t>Send our proprietary knowledge/information</a:t>
            </a:r>
          </a:p>
          <a:p>
            <a:r>
              <a:rPr lang="en-AU" dirty="0"/>
              <a:t>Guide AI to answer with a particular bias</a:t>
            </a:r>
          </a:p>
        </p:txBody>
      </p:sp>
    </p:spTree>
    <p:extLst>
      <p:ext uri="{BB962C8B-B14F-4D97-AF65-F5344CB8AC3E}">
        <p14:creationId xmlns:p14="http://schemas.microsoft.com/office/powerpoint/2010/main" val="3611846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OpenAI</a:t>
            </a:r>
            <a:r>
              <a:rPr lang="en-AU" dirty="0"/>
              <a:t> </a:t>
            </a:r>
            <a:r>
              <a:rPr lang="en-AU" dirty="0" err="1"/>
              <a:t>ChatGPT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Show example prompts</a:t>
            </a:r>
          </a:p>
          <a:p>
            <a:endParaRPr lang="en-AU" dirty="0"/>
          </a:p>
          <a:p>
            <a:r>
              <a:rPr lang="en-AU" dirty="0" smtClean="0"/>
              <a:t>Show </a:t>
            </a:r>
            <a:r>
              <a:rPr lang="en-AU" dirty="0" err="1" smtClean="0"/>
              <a:t>OpenAI</a:t>
            </a:r>
            <a:r>
              <a:rPr lang="en-AU" dirty="0" smtClean="0"/>
              <a:t> Playground and text to command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7786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OpenAI</a:t>
            </a:r>
            <a:r>
              <a:rPr lang="en-AU" dirty="0"/>
              <a:t> GPT REST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Show </a:t>
            </a:r>
            <a:r>
              <a:rPr lang="en-AU" dirty="0" err="1" smtClean="0"/>
              <a:t>DelphiChatGPT</a:t>
            </a:r>
            <a:r>
              <a:rPr lang="en-AU" dirty="0" smtClean="0"/>
              <a:t> 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4647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Embeddings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OpenAI’s</a:t>
            </a:r>
            <a:r>
              <a:rPr lang="en-US" dirty="0"/>
              <a:t> text </a:t>
            </a:r>
            <a:r>
              <a:rPr lang="en-US" dirty="0" err="1"/>
              <a:t>embeddings</a:t>
            </a:r>
            <a:r>
              <a:rPr lang="en-US" dirty="0"/>
              <a:t> measure the relatedness of text strings. </a:t>
            </a:r>
            <a:r>
              <a:rPr lang="en-US" dirty="0" err="1"/>
              <a:t>Embeddings</a:t>
            </a:r>
            <a:r>
              <a:rPr lang="en-US" dirty="0"/>
              <a:t> are commonly used for:</a:t>
            </a:r>
          </a:p>
          <a:p>
            <a:pPr lvl="1"/>
            <a:r>
              <a:rPr lang="en-US" b="1" dirty="0"/>
              <a:t>Search</a:t>
            </a:r>
            <a:r>
              <a:rPr lang="en-US" dirty="0"/>
              <a:t> (where results are ranked by relevance to a query string)</a:t>
            </a:r>
          </a:p>
          <a:p>
            <a:pPr lvl="1"/>
            <a:r>
              <a:rPr lang="en-US" b="1" dirty="0"/>
              <a:t>Clustering</a:t>
            </a:r>
            <a:r>
              <a:rPr lang="en-US" dirty="0"/>
              <a:t> (where text strings are grouped by similarity)</a:t>
            </a:r>
          </a:p>
          <a:p>
            <a:pPr lvl="1"/>
            <a:r>
              <a:rPr lang="en-US" b="1" dirty="0"/>
              <a:t>Recommendations</a:t>
            </a:r>
            <a:r>
              <a:rPr lang="en-US" dirty="0"/>
              <a:t> (where items with related text strings are recommended)</a:t>
            </a:r>
          </a:p>
          <a:p>
            <a:pPr lvl="1"/>
            <a:r>
              <a:rPr lang="en-US" b="1" dirty="0"/>
              <a:t>Anomaly detection</a:t>
            </a:r>
            <a:r>
              <a:rPr lang="en-US" dirty="0"/>
              <a:t> (where outliers with little relatedness are identified)</a:t>
            </a:r>
          </a:p>
          <a:p>
            <a:pPr lvl="1"/>
            <a:r>
              <a:rPr lang="en-US" b="1" dirty="0"/>
              <a:t>Diversity measurement</a:t>
            </a:r>
            <a:r>
              <a:rPr lang="en-US" dirty="0"/>
              <a:t> (where similarity distributions are analyzed)</a:t>
            </a:r>
          </a:p>
          <a:p>
            <a:pPr lvl="1"/>
            <a:r>
              <a:rPr lang="en-US" b="1" dirty="0"/>
              <a:t>Classification</a:t>
            </a:r>
            <a:r>
              <a:rPr lang="en-US" dirty="0"/>
              <a:t> (where text strings are classified by their most similar label)</a:t>
            </a:r>
          </a:p>
        </p:txBody>
      </p:sp>
    </p:spTree>
    <p:extLst>
      <p:ext uri="{BB962C8B-B14F-4D97-AF65-F5344CB8AC3E}">
        <p14:creationId xmlns:p14="http://schemas.microsoft.com/office/powerpoint/2010/main" val="3916386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Embeddings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6146" name="Picture 2" descr="https://miro.medium.com/v2/resize:fit:700/1*SYiW1MUZul1NvL1kc1Rxw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73871"/>
            <a:ext cx="11835965" cy="4582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001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Embeddings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OpenAI’s</a:t>
            </a:r>
            <a:r>
              <a:rPr lang="en-AU" dirty="0"/>
              <a:t> embedding is a 1536 floating point unit vector.</a:t>
            </a:r>
          </a:p>
          <a:p>
            <a:r>
              <a:rPr lang="en-AU" dirty="0"/>
              <a:t>Different embedding can be tested to see how close they are using a few different algorithms including cosine distance.</a:t>
            </a:r>
          </a:p>
          <a:p>
            <a:r>
              <a:rPr lang="en-AU" dirty="0"/>
              <a:t>Different text </a:t>
            </a:r>
            <a:r>
              <a:rPr lang="en-AU" dirty="0" err="1"/>
              <a:t>embeddings</a:t>
            </a:r>
            <a:r>
              <a:rPr lang="en-AU" dirty="0"/>
              <a:t> can be compared to find the one with the lowest number is most related.</a:t>
            </a:r>
          </a:p>
        </p:txBody>
      </p:sp>
    </p:spTree>
    <p:extLst>
      <p:ext uri="{BB962C8B-B14F-4D97-AF65-F5344CB8AC3E}">
        <p14:creationId xmlns:p14="http://schemas.microsoft.com/office/powerpoint/2010/main" val="1718831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Embeddings</a:t>
            </a:r>
            <a:r>
              <a:rPr lang="en-AU" dirty="0"/>
              <a:t>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40" y="1825625"/>
            <a:ext cx="11734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EmbeddingDemo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A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Embedding : 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TArray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TArray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&lt;Double&gt;&gt;;</a:t>
            </a:r>
          </a:p>
          <a:p>
            <a:pPr marL="0" indent="0">
              <a:buNone/>
            </a:pP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0" indent="0">
              <a:buNone/>
            </a:pP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Embedding = </a:t>
            </a:r>
            <a:r>
              <a:rPr lang="en-A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TOpenAI.Embeddings</a:t>
            </a: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([‘Text to create embedding for’]);</a:t>
            </a:r>
          </a:p>
          <a:p>
            <a:pPr marL="0" indent="0">
              <a:buNone/>
            </a:pPr>
            <a:r>
              <a:rPr lang="en-A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62766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029FD5-6334-49D0-4160-FD10462D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Growth of Artificial Intelligence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731FDD99-05C5-72B9-1530-3BF05150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640" y="2609668"/>
            <a:ext cx="7873065" cy="2783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2798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82DB1F-0AC1-0136-67EA-0EC43C49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AI Projects to Watch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1B4AB7-8991-DD79-E03A-AA4C6D7F0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AutoGPT</a:t>
            </a:r>
            <a:r>
              <a:rPr lang="en-AU" dirty="0"/>
              <a:t> </a:t>
            </a:r>
          </a:p>
          <a:p>
            <a:r>
              <a:rPr lang="en-AU" dirty="0" err="1"/>
              <a:t>LangChain</a:t>
            </a:r>
            <a:endParaRPr lang="en-AU" dirty="0"/>
          </a:p>
          <a:p>
            <a:r>
              <a:rPr lang="en-AU" dirty="0"/>
              <a:t>Llama – Facebook’s AI Language Model Program</a:t>
            </a:r>
          </a:p>
          <a:p>
            <a:r>
              <a:rPr lang="en-AU" dirty="0"/>
              <a:t>Whisper – </a:t>
            </a:r>
            <a:r>
              <a:rPr lang="en-AU" dirty="0" err="1"/>
              <a:t>OpenAI’s</a:t>
            </a:r>
            <a:r>
              <a:rPr lang="en-AU" dirty="0"/>
              <a:t> Speech to Text project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685851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Avoid vendor lock-in where </a:t>
            </a:r>
            <a:r>
              <a:rPr lang="en-AU" dirty="0" smtClean="0"/>
              <a:t>possible by providing a generic interface for multiple providers</a:t>
            </a:r>
            <a:endParaRPr lang="en-AU" dirty="0"/>
          </a:p>
          <a:p>
            <a:r>
              <a:rPr lang="en-AU" dirty="0"/>
              <a:t>Maximum flexibility</a:t>
            </a:r>
          </a:p>
        </p:txBody>
      </p:sp>
    </p:spTree>
    <p:extLst>
      <p:ext uri="{BB962C8B-B14F-4D97-AF65-F5344CB8AC3E}">
        <p14:creationId xmlns:p14="http://schemas.microsoft.com/office/powerpoint/2010/main" val="3955296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Demo programs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Image Generator</a:t>
            </a:r>
          </a:p>
          <a:p>
            <a:r>
              <a:rPr lang="en-AU" dirty="0" smtClean="0"/>
              <a:t>Face Detection</a:t>
            </a:r>
          </a:p>
          <a:p>
            <a:r>
              <a:rPr lang="en-AU" dirty="0" smtClean="0"/>
              <a:t>Weather Demo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3842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Areas for further investigation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Getting Whisper.cpp to work in Delphi</a:t>
            </a:r>
          </a:p>
          <a:p>
            <a:r>
              <a:rPr lang="en-AU" dirty="0" smtClean="0"/>
              <a:t>Getting Llama to work in Delphi</a:t>
            </a:r>
          </a:p>
          <a:p>
            <a:r>
              <a:rPr lang="en-AU" dirty="0" smtClean="0"/>
              <a:t>Using a vector database to store </a:t>
            </a:r>
            <a:r>
              <a:rPr lang="en-AU" dirty="0" err="1" smtClean="0"/>
              <a:t>embeddings</a:t>
            </a:r>
            <a:r>
              <a:rPr lang="en-AU" dirty="0" smtClean="0"/>
              <a:t> and create a long term memory for GPT.	</a:t>
            </a:r>
          </a:p>
          <a:p>
            <a:r>
              <a:rPr lang="en-AU" dirty="0" smtClean="0"/>
              <a:t>Create tools that GPT can call, </a:t>
            </a:r>
            <a:r>
              <a:rPr lang="en-AU" dirty="0" err="1" smtClean="0"/>
              <a:t>calander</a:t>
            </a:r>
            <a:r>
              <a:rPr lang="en-AU" dirty="0" smtClean="0"/>
              <a:t>, alarms, google search, calculator, </a:t>
            </a:r>
            <a:r>
              <a:rPr lang="en-AU" dirty="0" err="1" smtClean="0"/>
              <a:t>etc</a:t>
            </a:r>
            <a:r>
              <a:rPr lang="en-AU" dirty="0" smtClean="0"/>
              <a:t> to make a function assistant like </a:t>
            </a:r>
            <a:r>
              <a:rPr lang="en-AU" dirty="0"/>
              <a:t>S</a:t>
            </a:r>
            <a:r>
              <a:rPr lang="en-AU" dirty="0" smtClean="0"/>
              <a:t>iri.</a:t>
            </a:r>
          </a:p>
          <a:p>
            <a:r>
              <a:rPr lang="en-US" dirty="0"/>
              <a:t>Using </a:t>
            </a:r>
            <a:r>
              <a:rPr lang="en-US" dirty="0">
                <a:hlinkClick r:id="rId2"/>
              </a:rPr>
              <a:t>Python4Delphi</a:t>
            </a:r>
            <a:r>
              <a:rPr lang="en-US" dirty="0"/>
              <a:t> to be able to call various Python AI libraries from Delphi.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0652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Source Code available at</a:t>
            </a:r>
          </a:p>
          <a:p>
            <a:r>
              <a:rPr lang="en-AU" dirty="0">
                <a:hlinkClick r:id="rId2"/>
              </a:rPr>
              <a:t>https://github.com/geoffsmith82/Symposium2023</a:t>
            </a:r>
            <a:endParaRPr lang="en-AU" dirty="0"/>
          </a:p>
          <a:p>
            <a:endParaRPr lang="en-AU" dirty="0"/>
          </a:p>
          <a:p>
            <a:r>
              <a:rPr lang="en-AU" dirty="0" smtClean="0"/>
              <a:t>Open to contributions</a:t>
            </a:r>
          </a:p>
        </p:txBody>
      </p:sp>
    </p:spTree>
    <p:extLst>
      <p:ext uri="{BB962C8B-B14F-4D97-AF65-F5344CB8AC3E}">
        <p14:creationId xmlns:p14="http://schemas.microsoft.com/office/powerpoint/2010/main" val="36361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Near-Term Implications of Advances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Education</a:t>
            </a:r>
          </a:p>
          <a:p>
            <a:pPr lvl="1"/>
            <a:r>
              <a:rPr lang="en-AU" dirty="0"/>
              <a:t>Students will use it for assignments</a:t>
            </a:r>
          </a:p>
          <a:p>
            <a:pPr lvl="1"/>
            <a:r>
              <a:rPr lang="en-AU" dirty="0"/>
              <a:t>Teachers will use it for making lesson plans</a:t>
            </a:r>
          </a:p>
          <a:p>
            <a:r>
              <a:rPr lang="en-AU" dirty="0"/>
              <a:t>Call Centres</a:t>
            </a:r>
          </a:p>
          <a:p>
            <a:r>
              <a:rPr lang="en-AU" dirty="0"/>
              <a:t>Employees replaced by </a:t>
            </a:r>
            <a:r>
              <a:rPr lang="en-AU" dirty="0" smtClean="0"/>
              <a:t>AI</a:t>
            </a:r>
          </a:p>
          <a:p>
            <a:r>
              <a:rPr lang="en-AU" dirty="0" smtClean="0"/>
              <a:t>Knowledge industries will be transformed</a:t>
            </a:r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53184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Near-Term Implications of Advances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Programming</a:t>
            </a:r>
          </a:p>
          <a:p>
            <a:r>
              <a:rPr lang="en-AU" dirty="0"/>
              <a:t>Great potential to improve productivity</a:t>
            </a:r>
          </a:p>
          <a:p>
            <a:r>
              <a:rPr lang="en-AU" dirty="0"/>
              <a:t>Smarter Personal Assistants compared to Siri, Alexa, </a:t>
            </a:r>
            <a:r>
              <a:rPr lang="en-AU" dirty="0" err="1"/>
              <a:t>etc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4051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Negative Consequences of AI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Email SPAM</a:t>
            </a:r>
          </a:p>
          <a:p>
            <a:r>
              <a:rPr lang="en-AU" dirty="0"/>
              <a:t>Scammers will use it to create custom messages for people</a:t>
            </a:r>
          </a:p>
          <a:p>
            <a:r>
              <a:rPr lang="en-AU" dirty="0"/>
              <a:t>Scam phone calls by AI using voice recognition and text to voice</a:t>
            </a:r>
          </a:p>
          <a:p>
            <a:r>
              <a:rPr lang="en-AU" dirty="0" smtClean="0"/>
              <a:t>Deep-Fakes </a:t>
            </a:r>
            <a:r>
              <a:rPr lang="en-AU" dirty="0"/>
              <a:t>– Can you trust Photo’s, Videos, or Audio recordings ever again</a:t>
            </a:r>
            <a:r>
              <a:rPr lang="en-AU" dirty="0" smtClean="0"/>
              <a:t>?</a:t>
            </a:r>
          </a:p>
          <a:p>
            <a:r>
              <a:rPr lang="en-AU" dirty="0" smtClean="0"/>
              <a:t>Possible inability to know why a decision was made.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325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Artificial Intelligence in Movies and TV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129" name="Picture 9" descr="Person of Interest 'Firewall' Season Finale Review! – SciFiEmpire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5208" y="1693333"/>
            <a:ext cx="4445253" cy="2497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1" name="Picture 11" descr="True AI, or clever simulation? Transcendence movie has Johnny Depp crossing  the Singularity - Robohu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425" y="3946730"/>
            <a:ext cx="4716291" cy="2947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13" descr="I, Robot movie review &amp; film summary (2004) | Roger Ebert"/>
          <p:cNvSpPr>
            <a:spLocks noChangeAspect="1" noChangeArrowheads="1"/>
          </p:cNvSpPr>
          <p:nvPr/>
        </p:nvSpPr>
        <p:spPr bwMode="auto">
          <a:xfrm>
            <a:off x="155575" y="-808038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5" name="AutoShape 15" descr="I, Robot movie review &amp; film summary (2004) | Roger Ebert"/>
          <p:cNvSpPr>
            <a:spLocks noChangeAspect="1" noChangeArrowheads="1"/>
          </p:cNvSpPr>
          <p:nvPr/>
        </p:nvSpPr>
        <p:spPr bwMode="auto">
          <a:xfrm>
            <a:off x="307975" y="-655638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" name="AutoShape 17" descr="I, Robot movie review &amp; film summary (2004) | Roger Ebert"/>
          <p:cNvSpPr>
            <a:spLocks noChangeAspect="1" noChangeArrowheads="1"/>
          </p:cNvSpPr>
          <p:nvPr/>
        </p:nvSpPr>
        <p:spPr bwMode="auto">
          <a:xfrm>
            <a:off x="460375" y="-503238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AutoShape 19" descr="I, Robot movie review &amp; film summary (2004) | Roger Ebert"/>
          <p:cNvSpPr>
            <a:spLocks noChangeAspect="1" noChangeArrowheads="1"/>
          </p:cNvSpPr>
          <p:nvPr/>
        </p:nvSpPr>
        <p:spPr bwMode="auto">
          <a:xfrm>
            <a:off x="612775" y="-350838"/>
            <a:ext cx="270510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8" name="AutoShape 21" descr="I, Robot movie review &amp; film summary (2004) | Roger Ebe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9" name="AutoShape 23" descr="I, Robot movie review &amp; film summary (2004) | Roger Ebe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5145" name="Picture 25" descr="https://s3.amazonaws.com/static.rogerebert.com/uploads/review/primary_image/reviews/i-robot-2004/EB20040716REVIEWS40711001AR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r="54"/>
          <a:stretch/>
        </p:blipFill>
        <p:spPr bwMode="auto">
          <a:xfrm>
            <a:off x="0" y="1693333"/>
            <a:ext cx="4032000" cy="2664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ttps://media.npr.org/assets/img/2015/06/30/tr-09117-df20f2f4f05817e574b879d22e607f952cf87867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81967"/>
            <a:ext cx="3979333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47" name="Picture 27" descr="https://m.media-amazon.com/images/M/MV5BOTM5OTAzODY5MV5BMl5BanBnXkFtZTgwODM5NzM3MzI@._V1_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781" y="1693333"/>
            <a:ext cx="4619790" cy="259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utoShape 29" descr="Data | Memory Alpha | Fandom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AutoShape 31" descr="Data | Memory Alpha | Fandom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5153" name="Picture 33" descr="Data | Memory Alpha | Fandom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8457"/>
          <a:stretch/>
        </p:blipFill>
        <p:spPr bwMode="auto">
          <a:xfrm>
            <a:off x="5015197" y="4048760"/>
            <a:ext cx="3149373" cy="28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9333" y="3405717"/>
            <a:ext cx="1272796" cy="346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7" name="Picture 7" descr="Movie Review: 'Ex Machina' - Daily Bruin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325" y="3962399"/>
            <a:ext cx="197167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48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41F430D-46A2-1661-BCA7-9930A604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>
                <a:latin typeface="+mn-lt"/>
              </a:rPr>
              <a:t>ChatGPT</a:t>
            </a:r>
            <a:r>
              <a:rPr lang="en-AU" dirty="0">
                <a:latin typeface="+mn-lt"/>
              </a:rPr>
              <a:t> Hype Cycle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B87CCD1-B585-F0D1-A968-7A2973894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76" b="1843"/>
          <a:stretch/>
        </p:blipFill>
        <p:spPr>
          <a:xfrm>
            <a:off x="1973874" y="1656000"/>
            <a:ext cx="7483394" cy="5148000"/>
          </a:xfrm>
        </p:spPr>
      </p:pic>
    </p:spTree>
    <p:extLst>
      <p:ext uri="{BB962C8B-B14F-4D97-AF65-F5344CB8AC3E}">
        <p14:creationId xmlns:p14="http://schemas.microsoft.com/office/powerpoint/2010/main" val="417708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+mn-lt"/>
              </a:rPr>
              <a:t>Hardware</a:t>
            </a:r>
          </a:p>
        </p:txBody>
      </p:sp>
      <p:pic>
        <p:nvPicPr>
          <p:cNvPr id="1026" name="Picture 2" descr="https://images.anandtech.com/doci/17581/DGX_H100_575px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9"/>
          <a:stretch/>
        </p:blipFill>
        <p:spPr bwMode="auto">
          <a:xfrm>
            <a:off x="6000115" y="2044698"/>
            <a:ext cx="6192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.mwave.com.au/images/400/nvidia_h100_80gb_tensor_core_video_card_ac58538_618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855" y="3364441"/>
            <a:ext cx="3446991" cy="3446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00133" cy="4351338"/>
          </a:xfrm>
        </p:spPr>
        <p:txBody>
          <a:bodyPr/>
          <a:lstStyle/>
          <a:p>
            <a:r>
              <a:rPr lang="en-AU" dirty="0" err="1"/>
              <a:t>Nvidia</a:t>
            </a:r>
            <a:r>
              <a:rPr lang="en-AU" dirty="0"/>
              <a:t> H100</a:t>
            </a:r>
          </a:p>
          <a:p>
            <a:r>
              <a:rPr lang="en-AU" dirty="0"/>
              <a:t>$20,000 to 50,000+</a:t>
            </a:r>
          </a:p>
          <a:p>
            <a:r>
              <a:rPr lang="en-AU" dirty="0"/>
              <a:t>Availability is currently very hard to find </a:t>
            </a:r>
          </a:p>
        </p:txBody>
      </p:sp>
    </p:spTree>
    <p:extLst>
      <p:ext uri="{BB962C8B-B14F-4D97-AF65-F5344CB8AC3E}">
        <p14:creationId xmlns:p14="http://schemas.microsoft.com/office/powerpoint/2010/main" val="249094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21674</TotalTime>
  <Words>735</Words>
  <Application>Microsoft Office PowerPoint</Application>
  <PresentationFormat>Custom</PresentationFormat>
  <Paragraphs>151</Paragraphs>
  <Slides>34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Artificial Intelligence  and ChatGPT</vt:lpstr>
      <vt:lpstr>What you are going to see today</vt:lpstr>
      <vt:lpstr>Growth of Artificial Intelligence</vt:lpstr>
      <vt:lpstr>Near-Term Implications of Advances in AI</vt:lpstr>
      <vt:lpstr>Near-Term Implications of Advances in AI</vt:lpstr>
      <vt:lpstr>Negative Consequences of AI</vt:lpstr>
      <vt:lpstr>Artificial Intelligence in Movies and TV</vt:lpstr>
      <vt:lpstr>ChatGPT Hype Cycle</vt:lpstr>
      <vt:lpstr>Hardware</vt:lpstr>
      <vt:lpstr>Hardware Requirements</vt:lpstr>
      <vt:lpstr>Training and Models</vt:lpstr>
      <vt:lpstr>Training Data</vt:lpstr>
      <vt:lpstr>Artificial Intelligence that is available today</vt:lpstr>
      <vt:lpstr>Copyright Issues</vt:lpstr>
      <vt:lpstr>Artificial Intelligence Bias</vt:lpstr>
      <vt:lpstr>ChatGPT Safety</vt:lpstr>
      <vt:lpstr>Protecting Your Information / ChatGPT</vt:lpstr>
      <vt:lpstr>Protecting Your Information / OpenAI API’s</vt:lpstr>
      <vt:lpstr>Legal Risks</vt:lpstr>
      <vt:lpstr>GPT3.5 to GPT4 Improvements</vt:lpstr>
      <vt:lpstr>OpenAI Pricing (All pricing in $USD)</vt:lpstr>
      <vt:lpstr>Limitations of ChatGPT/GPT</vt:lpstr>
      <vt:lpstr>Prompt Design / Prompt Engineering</vt:lpstr>
      <vt:lpstr>OpenAI ChatGPT</vt:lpstr>
      <vt:lpstr>OpenAI GPT REST API</vt:lpstr>
      <vt:lpstr>Embeddings</vt:lpstr>
      <vt:lpstr>Embeddings</vt:lpstr>
      <vt:lpstr>Embeddings</vt:lpstr>
      <vt:lpstr>Embeddings Demo</vt:lpstr>
      <vt:lpstr>AI Projects to Watch</vt:lpstr>
      <vt:lpstr>Source Code</vt:lpstr>
      <vt:lpstr>Demo programs</vt:lpstr>
      <vt:lpstr>Areas for further investigation</vt:lpstr>
      <vt:lpstr>Questions?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and ChatGPT</dc:title>
  <dc:creator>Geoffrey Smith</dc:creator>
  <cp:lastModifiedBy>Geoffrey Smith</cp:lastModifiedBy>
  <cp:revision>248</cp:revision>
  <dcterms:created xsi:type="dcterms:W3CDTF">2023-01-20T06:53:43Z</dcterms:created>
  <dcterms:modified xsi:type="dcterms:W3CDTF">2023-05-06T10:59:15Z</dcterms:modified>
</cp:coreProperties>
</file>