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56" r:id="rId2"/>
    <p:sldId id="277" r:id="rId3"/>
    <p:sldId id="257" r:id="rId4"/>
    <p:sldId id="260" r:id="rId5"/>
    <p:sldId id="258" r:id="rId6"/>
    <p:sldId id="261" r:id="rId7"/>
    <p:sldId id="264" r:id="rId8"/>
    <p:sldId id="263" r:id="rId9"/>
    <p:sldId id="265" r:id="rId10"/>
    <p:sldId id="266" r:id="rId11"/>
    <p:sldId id="267" r:id="rId12"/>
    <p:sldId id="268" r:id="rId13"/>
    <p:sldId id="269" r:id="rId14"/>
    <p:sldId id="271" r:id="rId15"/>
    <p:sldId id="262" r:id="rId16"/>
    <p:sldId id="259" r:id="rId17"/>
    <p:sldId id="270"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C560F-39E6-4548-B684-BD1E318CCD5F}" type="datetimeFigureOut">
              <a:rPr lang="en-US" smtClean="0"/>
              <a:t>4/26/2017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4B11E-D5EB-484F-A6EA-A47CD5359FA5}" type="slidenum">
              <a:rPr lang="en-US" smtClean="0"/>
              <a:t>‹#›</a:t>
            </a:fld>
            <a:endParaRPr lang="en-US"/>
          </a:p>
        </p:txBody>
      </p:sp>
    </p:spTree>
    <p:extLst>
      <p:ext uri="{BB962C8B-B14F-4D97-AF65-F5344CB8AC3E}">
        <p14:creationId xmlns:p14="http://schemas.microsoft.com/office/powerpoint/2010/main" val="282550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A4B11E-D5EB-484F-A6EA-A47CD5359FA5}" type="slidenum">
              <a:rPr lang="en-US" smtClean="0"/>
              <a:t>2</a:t>
            </a:fld>
            <a:endParaRPr lang="en-US"/>
          </a:p>
        </p:txBody>
      </p:sp>
    </p:spTree>
    <p:extLst>
      <p:ext uri="{BB962C8B-B14F-4D97-AF65-F5344CB8AC3E}">
        <p14:creationId xmlns:p14="http://schemas.microsoft.com/office/powerpoint/2010/main" val="282795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App Service is a PaaS offering that comprises four separate (but related) services:</a:t>
            </a:r>
          </a:p>
          <a:p>
            <a:endParaRPr lang="en-US" baseline="0" dirty="0"/>
          </a:p>
          <a:p>
            <a:pPr marL="171450" indent="-171450">
              <a:buFont typeface="Arial" panose="020B0604020202020204" pitchFamily="34" charset="0"/>
              <a:buChar char="•"/>
            </a:pPr>
            <a:r>
              <a:rPr lang="en-US" baseline="0" dirty="0"/>
              <a:t>Web Apps is a fully managed compute platform optimized to host Web sites and Web applications</a:t>
            </a:r>
          </a:p>
          <a:p>
            <a:pPr marL="171450" indent="-171450">
              <a:buFont typeface="Arial" panose="020B0604020202020204" pitchFamily="34" charset="0"/>
              <a:buChar char="•"/>
            </a:pPr>
            <a:r>
              <a:rPr lang="en-US" baseline="0" dirty="0"/>
              <a:t>Mobile Apps provides infrastructure for hosting back-ends for mobile apps -- for example, it provides infrastructure for sending push notifications not only to Windows clients, but to iOS and Android clients as well</a:t>
            </a:r>
          </a:p>
          <a:p>
            <a:pPr marL="171450" indent="-171450">
              <a:buFont typeface="Arial" panose="020B0604020202020204" pitchFamily="34" charset="0"/>
              <a:buChar char="•"/>
            </a:pPr>
            <a:r>
              <a:rPr lang="en-US" baseline="0" dirty="0"/>
              <a:t>API Apps makes it easy to host APIs in the cloud, features integrated support for Swagger (http://swagger.io/), and offers a built-in authentication service for restricting access to APIs</a:t>
            </a:r>
          </a:p>
          <a:p>
            <a:pPr marL="171450" indent="-171450">
              <a:buFont typeface="Arial" panose="020B0604020202020204" pitchFamily="34" charset="0"/>
              <a:buChar char="•"/>
            </a:pPr>
            <a:r>
              <a:rPr lang="en-US" baseline="0" dirty="0"/>
              <a:t>Logic Apps allows you to automate business processes and workflow -- for example, automatically finding negative tweets about your company and sending notifications to a Slack channel</a:t>
            </a:r>
          </a:p>
          <a:p>
            <a:endParaRPr lang="en-US" dirty="0"/>
          </a:p>
          <a:p>
            <a:r>
              <a:rPr lang="en-US" dirty="0"/>
              <a:t>Together, these services comprise a ready-made solution to many of the challenges involved in publishing Web sites, Web apps, Web services, mobile apps, and more.</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5539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Example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Devices increasing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a:t>
            </a:r>
            <a:r>
              <a:rPr lang="en-US" sz="1200" b="0" kern="1200" baseline="0" dirty="0">
                <a:solidFill>
                  <a:schemeClr val="tx1"/>
                </a:solidFill>
                <a:effectLst/>
                <a:latin typeface="+mn-lt"/>
                <a:ea typeface="+mn-ea"/>
                <a:cs typeface="+mn-cs"/>
              </a:rPr>
              <a:t>evices in our world are becoming increasingly connected, and showing up in all aspects of our lives</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Retail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Stores</a:t>
            </a:r>
            <a:r>
              <a:rPr lang="en-US" sz="1200" b="0" kern="1200" baseline="0" dirty="0">
                <a:solidFill>
                  <a:schemeClr val="tx1"/>
                </a:solidFill>
                <a:effectLst/>
                <a:latin typeface="+mn-lt"/>
                <a:ea typeface="+mn-ea"/>
                <a:cs typeface="+mn-cs"/>
              </a:rPr>
              <a:t> can now use devices to for example, price check, monitor stock levels, to manage palette deliveries, and keep track of customer activities.</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Transport/Logistics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Devices</a:t>
            </a:r>
            <a:r>
              <a:rPr lang="en-US" sz="1200" b="0" kern="1200" baseline="0" dirty="0">
                <a:solidFill>
                  <a:schemeClr val="tx1"/>
                </a:solidFill>
                <a:effectLst/>
                <a:latin typeface="+mn-lt"/>
                <a:ea typeface="+mn-ea"/>
                <a:cs typeface="+mn-cs"/>
              </a:rPr>
              <a:t> on vehicles can monitor tire pressure, ensure refrigerators work, use GPS to capture and relay vehicle position or plug into the vehicle management system to relay a large amount of data that may help manage maintenance.</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Manufacturing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 manufacturing line can use connected device to ensure the efficiency, ongoing operations and quality of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Smart</a:t>
            </a:r>
            <a:r>
              <a:rPr lang="en-US" sz="1200" b="1" kern="1200" baseline="0" dirty="0">
                <a:solidFill>
                  <a:schemeClr val="tx1"/>
                </a:solidFill>
                <a:effectLst/>
                <a:latin typeface="+mn-lt"/>
                <a:ea typeface="+mn-ea"/>
                <a:cs typeface="+mn-cs"/>
              </a:rPr>
              <a:t> buildings/homes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The ability to lower costs, help the environment and feedback into more efficient future designs is changing the future of our cities.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Energy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From our national power grid to plug-in energy monitors in our homes, the data collected can improve the economics of supply energy and our understanding of how it’s used in different environments.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Healthcare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A fitness band can be considered part of healthcare </a:t>
            </a:r>
            <a:r>
              <a:rPr lang="en-US" sz="1200" b="0" kern="1200" baseline="0" dirty="0" err="1">
                <a:solidFill>
                  <a:schemeClr val="tx1"/>
                </a:solidFill>
                <a:effectLst/>
                <a:latin typeface="+mn-lt"/>
                <a:ea typeface="+mn-ea"/>
                <a:cs typeface="+mn-cs"/>
              </a:rPr>
              <a:t>IoT</a:t>
            </a:r>
            <a:r>
              <a:rPr lang="en-US" sz="1200" b="0" kern="1200" baseline="0" dirty="0">
                <a:solidFill>
                  <a:schemeClr val="tx1"/>
                </a:solidFill>
                <a:effectLst/>
                <a:latin typeface="+mn-lt"/>
                <a:ea typeface="+mn-ea"/>
                <a:cs typeface="+mn-cs"/>
              </a:rPr>
              <a:t>, in addition to more traditional devices now turning into connected devices in hospitals.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Vendor appliances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Grocery stores can use connected refrigerators to help ensure their produce remains fresh. Vending machine suppliers can optimize their deliveries by using connected machines.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Mobile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Clearly the mobile phone is one of the most visible connected devices, and we’re seeing more and more personal and wearable connected devices and it’s not about to slow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More devices than people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There are now more connected devices than people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25 billion by 2020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By 2020 Gartner predicts there will be more than 25 billion connected 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$1.7 trillion by 2020</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by</a:t>
            </a:r>
            <a:r>
              <a:rPr lang="en-US" sz="1200" kern="1200" baseline="0" dirty="0">
                <a:solidFill>
                  <a:schemeClr val="tx1"/>
                </a:solidFill>
                <a:effectLst/>
                <a:latin typeface="+mn-lt"/>
                <a:ea typeface="+mn-ea"/>
                <a:cs typeface="+mn-cs"/>
              </a:rPr>
              <a:t> the same year, according to IDC’s report, the </a:t>
            </a:r>
            <a:r>
              <a:rPr lang="en-US" sz="1200" kern="1200" baseline="0" dirty="0" err="1">
                <a:solidFill>
                  <a:schemeClr val="tx1"/>
                </a:solidFill>
                <a:effectLst/>
                <a:latin typeface="+mn-lt"/>
                <a:ea typeface="+mn-ea"/>
                <a:cs typeface="+mn-cs"/>
              </a:rPr>
              <a:t>IoT</a:t>
            </a:r>
            <a:r>
              <a:rPr lang="en-US" sz="1200" kern="1200" baseline="0" dirty="0">
                <a:solidFill>
                  <a:schemeClr val="tx1"/>
                </a:solidFill>
                <a:effectLst/>
                <a:latin typeface="+mn-lt"/>
                <a:ea typeface="+mn-ea"/>
                <a:cs typeface="+mn-cs"/>
              </a:rPr>
              <a:t> market will grow to $1.7 trillion.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73518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A4B11E-D5EB-484F-A6EA-A47CD5359FA5}" type="slidenum">
              <a:rPr lang="en-US" smtClean="0"/>
              <a:t>22</a:t>
            </a:fld>
            <a:endParaRPr lang="en-US"/>
          </a:p>
        </p:txBody>
      </p:sp>
    </p:spTree>
    <p:extLst>
      <p:ext uri="{BB962C8B-B14F-4D97-AF65-F5344CB8AC3E}">
        <p14:creationId xmlns:p14="http://schemas.microsoft.com/office/powerpoint/2010/main" val="146417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613321-DEE0-438A-AEA3-5E216A8C8862}"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49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13321-DEE0-438A-AEA3-5E216A8C8862}"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86315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13321-DEE0-438A-AEA3-5E216A8C8862}"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28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13321-DEE0-438A-AEA3-5E216A8C8862}"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209184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13321-DEE0-438A-AEA3-5E216A8C8862}"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2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13321-DEE0-438A-AEA3-5E216A8C8862}"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199722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13321-DEE0-438A-AEA3-5E216A8C8862}"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309812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13321-DEE0-438A-AEA3-5E216A8C8862}"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7125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13321-DEE0-438A-AEA3-5E216A8C8862}"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257175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613321-DEE0-438A-AEA3-5E216A8C8862}"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304385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13321-DEE0-438A-AEA3-5E216A8C8862}"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9BD2-1F87-47A4-A42D-E6431190A52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9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613321-DEE0-438A-AEA3-5E216A8C8862}" type="datetimeFigureOut">
              <a:rPr lang="en-US" smtClean="0"/>
              <a:t>4/26/2017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BE9BD2-1F87-47A4-A42D-E6431190A52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0398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eoffsnowman.cod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Connected </a:t>
            </a:r>
            <a:br>
              <a:rPr lang="en-US" dirty="0"/>
            </a:br>
            <a:r>
              <a:rPr lang="en-US" dirty="0"/>
              <a:t>Applications in Azure</a:t>
            </a:r>
          </a:p>
        </p:txBody>
      </p:sp>
      <p:sp>
        <p:nvSpPr>
          <p:cNvPr id="3" name="Subtitle 2"/>
          <p:cNvSpPr>
            <a:spLocks noGrp="1"/>
          </p:cNvSpPr>
          <p:nvPr>
            <p:ph type="subTitle" idx="1"/>
          </p:nvPr>
        </p:nvSpPr>
        <p:spPr/>
        <p:txBody>
          <a:bodyPr>
            <a:normAutofit/>
          </a:bodyPr>
          <a:lstStyle/>
          <a:p>
            <a:r>
              <a:rPr lang="en-US" dirty="0"/>
              <a:t>Geoff Snowman</a:t>
            </a:r>
          </a:p>
          <a:p>
            <a:r>
              <a:rPr lang="en-US" dirty="0">
                <a:hlinkClick r:id="rId2"/>
              </a:rPr>
              <a:t>http://geoffsnowman.codes</a:t>
            </a:r>
            <a:endParaRPr lang="en-US" dirty="0"/>
          </a:p>
          <a:p>
            <a:r>
              <a:rPr lang="en-US" dirty="0"/>
              <a:t>http://github.io/geoffsnowman</a:t>
            </a:r>
          </a:p>
          <a:p>
            <a:r>
              <a:rPr lang="en-US" dirty="0"/>
              <a:t>@</a:t>
            </a:r>
            <a:r>
              <a:rPr lang="en-US" dirty="0" err="1"/>
              <a:t>geoffsnowman</a:t>
            </a:r>
            <a:endParaRPr lang="en-US" dirty="0"/>
          </a:p>
        </p:txBody>
      </p:sp>
    </p:spTree>
    <p:extLst>
      <p:ext uri="{BB962C8B-B14F-4D97-AF65-F5344CB8AC3E}">
        <p14:creationId xmlns:p14="http://schemas.microsoft.com/office/powerpoint/2010/main" val="73954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Queues vs Service Bus</a:t>
            </a:r>
          </a:p>
        </p:txBody>
      </p:sp>
      <p:sp>
        <p:nvSpPr>
          <p:cNvPr id="3" name="Content Placeholder 2"/>
          <p:cNvSpPr>
            <a:spLocks noGrp="1"/>
          </p:cNvSpPr>
          <p:nvPr>
            <p:ph idx="1"/>
          </p:nvPr>
        </p:nvSpPr>
        <p:spPr/>
        <p:txBody>
          <a:bodyPr/>
          <a:lstStyle/>
          <a:p>
            <a:r>
              <a:rPr lang="en-US" b="1" dirty="0"/>
              <a:t>Storage queues</a:t>
            </a:r>
            <a:r>
              <a:rPr lang="en-US" dirty="0"/>
              <a:t>, which are part of the Azure storage infrastructure, feature a simple REST-based Get/Put/Peek interface, providing reliable, persistent messaging within and between services.</a:t>
            </a:r>
          </a:p>
          <a:p>
            <a:r>
              <a:rPr lang="en-US" b="1" dirty="0"/>
              <a:t>Service Bus queues</a:t>
            </a:r>
            <a:r>
              <a:rPr lang="en-US" dirty="0"/>
              <a:t> are part of a broader Azure messaging infrastructure that supports queuing as well as publish/subscribe, and more advanced integration patterns.</a:t>
            </a:r>
          </a:p>
        </p:txBody>
      </p:sp>
    </p:spTree>
    <p:extLst>
      <p:ext uri="{BB962C8B-B14F-4D97-AF65-F5344CB8AC3E}">
        <p14:creationId xmlns:p14="http://schemas.microsoft.com/office/powerpoint/2010/main" val="404497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Storage Queues when…</a:t>
            </a:r>
          </a:p>
        </p:txBody>
      </p:sp>
      <p:sp>
        <p:nvSpPr>
          <p:cNvPr id="3" name="Content Placeholder 2"/>
          <p:cNvSpPr>
            <a:spLocks noGrp="1"/>
          </p:cNvSpPr>
          <p:nvPr>
            <p:ph idx="1"/>
          </p:nvPr>
        </p:nvSpPr>
        <p:spPr/>
        <p:txBody>
          <a:bodyPr>
            <a:normAutofit/>
          </a:bodyPr>
          <a:lstStyle/>
          <a:p>
            <a:r>
              <a:rPr lang="en-US" dirty="0"/>
              <a:t>Your application must store over 80 GB of messages in a queue, where the messages have a lifetime shorter than 7 days.</a:t>
            </a:r>
          </a:p>
          <a:p>
            <a:r>
              <a:rPr lang="en-US" dirty="0"/>
              <a:t>Your application wants to track progress for processing a message inside of the queue. This is useful if the worker processing a message crashes. A subsequent worker can then use that information to continue from where the prior worker left off.</a:t>
            </a:r>
          </a:p>
          <a:p>
            <a:r>
              <a:rPr lang="en-US" dirty="0"/>
              <a:t>You require server-side logs of all of the transactions executed against your queues.</a:t>
            </a:r>
          </a:p>
          <a:p>
            <a:endParaRPr lang="en-US" dirty="0"/>
          </a:p>
        </p:txBody>
      </p:sp>
    </p:spTree>
    <p:extLst>
      <p:ext uri="{BB962C8B-B14F-4D97-AF65-F5344CB8AC3E}">
        <p14:creationId xmlns:p14="http://schemas.microsoft.com/office/powerpoint/2010/main" val="255800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Service Bus when…</a:t>
            </a:r>
          </a:p>
        </p:txBody>
      </p:sp>
      <p:sp>
        <p:nvSpPr>
          <p:cNvPr id="3" name="Content Placeholder 2"/>
          <p:cNvSpPr>
            <a:spLocks noGrp="1"/>
          </p:cNvSpPr>
          <p:nvPr>
            <p:ph idx="1"/>
          </p:nvPr>
        </p:nvSpPr>
        <p:spPr/>
        <p:txBody>
          <a:bodyPr>
            <a:normAutofit fontScale="77500" lnSpcReduction="20000"/>
          </a:bodyPr>
          <a:lstStyle/>
          <a:p>
            <a:r>
              <a:rPr lang="en-US" dirty="0"/>
              <a:t>Your solution must be able to receive messages without having to poll the queue. With Service Bus, this can be achieved through the use of the long-polling receive operation using the TCP-based protocols that Service Bus supports.</a:t>
            </a:r>
          </a:p>
          <a:p>
            <a:r>
              <a:rPr lang="en-US" dirty="0"/>
              <a:t>Your solution requires the queue to provide a guaranteed first-in-first-out (FIFO) ordered delivery. (Messages in storage queues are typically first-in-first-out, but sometimes they can be out of order. Storage queues guarantee at-least-once delivery. Service bus guarantees exactly-once delivery.)</a:t>
            </a:r>
          </a:p>
          <a:p>
            <a:r>
              <a:rPr lang="en-US" dirty="0"/>
              <a:t>You want a symmetric experience in Azure and on Windows Server (private cloud).</a:t>
            </a:r>
          </a:p>
          <a:p>
            <a:r>
              <a:rPr lang="en-US" dirty="0"/>
              <a:t>Your solution must be able to support automatic duplicate detection.</a:t>
            </a:r>
          </a:p>
          <a:p>
            <a:r>
              <a:rPr lang="en-US" dirty="0"/>
              <a:t>You want your application to process messages as parallel long-running streams (messages are associated with a stream using the </a:t>
            </a:r>
            <a:r>
              <a:rPr lang="en-US" dirty="0" err="1"/>
              <a:t>SessionId</a:t>
            </a:r>
            <a:r>
              <a:rPr lang="en-US" dirty="0"/>
              <a:t> property on the message). In this model, each node in the consuming application competes for streams, as opposed to messages. When a stream is given to a consuming node, the node can examine the state of the application stream state using transactions.</a:t>
            </a:r>
          </a:p>
          <a:p>
            <a:r>
              <a:rPr lang="en-US" dirty="0"/>
              <a:t>Your solution requires transactional behavior and atomicity when sending or receiving multiple messages from a queue.</a:t>
            </a:r>
          </a:p>
          <a:p>
            <a:r>
              <a:rPr lang="en-US" dirty="0"/>
              <a:t>The time-to-live (TTL) characteristic of the application-specific workload can exceed the 7-day period.</a:t>
            </a:r>
          </a:p>
          <a:p>
            <a:endParaRPr lang="en-US" dirty="0"/>
          </a:p>
        </p:txBody>
      </p:sp>
    </p:spTree>
    <p:extLst>
      <p:ext uri="{BB962C8B-B14F-4D97-AF65-F5344CB8AC3E}">
        <p14:creationId xmlns:p14="http://schemas.microsoft.com/office/powerpoint/2010/main" val="200969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Service Bus When…</a:t>
            </a:r>
          </a:p>
        </p:txBody>
      </p:sp>
      <p:sp>
        <p:nvSpPr>
          <p:cNvPr id="3" name="Content Placeholder 2"/>
          <p:cNvSpPr>
            <a:spLocks noGrp="1"/>
          </p:cNvSpPr>
          <p:nvPr>
            <p:ph idx="1"/>
          </p:nvPr>
        </p:nvSpPr>
        <p:spPr/>
        <p:txBody>
          <a:bodyPr>
            <a:normAutofit fontScale="85000" lnSpcReduction="20000"/>
          </a:bodyPr>
          <a:lstStyle/>
          <a:p>
            <a:r>
              <a:rPr lang="en-US" dirty="0"/>
              <a:t>Your application handles messages that can exceed 64 KB but will not likely approach the 256 KB limit.</a:t>
            </a:r>
          </a:p>
          <a:p>
            <a:r>
              <a:rPr lang="en-US" dirty="0"/>
              <a:t>You deal with a requirement to provide a role-based access model to the queues, and different rights/permissions for senders and receivers.</a:t>
            </a:r>
          </a:p>
          <a:p>
            <a:r>
              <a:rPr lang="en-US" dirty="0"/>
              <a:t>Your queue size will not grow larger than 80 GB.</a:t>
            </a:r>
          </a:p>
          <a:p>
            <a:r>
              <a:rPr lang="en-US" dirty="0"/>
              <a:t>You want to use the AMQP 1.0 standards-based messaging protocol. </a:t>
            </a:r>
          </a:p>
          <a:p>
            <a:r>
              <a:rPr lang="en-US" dirty="0"/>
              <a:t>You can envision an eventual migration from queue-based point-to-point communication to a message exchange pattern that enables seamless integration of additional receivers (subscribers), each of which receives independent copies of either some or all messages sent to the queue. The latter refers to the publish/subscribe capability natively provided by Service Bus.</a:t>
            </a:r>
          </a:p>
          <a:p>
            <a:r>
              <a:rPr lang="en-US" dirty="0"/>
              <a:t>Your messaging solution must be able to support the "At-Most-Once" delivery guarantee without the need for you to build the additional infrastructure components.</a:t>
            </a:r>
          </a:p>
          <a:p>
            <a:r>
              <a:rPr lang="en-US" dirty="0"/>
              <a:t>You would like to be able to publish and consume batches of messages.</a:t>
            </a:r>
          </a:p>
          <a:p>
            <a:endParaRPr lang="en-US" dirty="0"/>
          </a:p>
        </p:txBody>
      </p:sp>
    </p:spTree>
    <p:extLst>
      <p:ext uri="{BB962C8B-B14F-4D97-AF65-F5344CB8AC3E}">
        <p14:creationId xmlns:p14="http://schemas.microsoft.com/office/powerpoint/2010/main" val="131806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89093032"/>
              </p:ext>
            </p:extLst>
          </p:nvPr>
        </p:nvGraphicFramePr>
        <p:xfrm>
          <a:off x="430824" y="298938"/>
          <a:ext cx="11491545" cy="6321670"/>
        </p:xfrm>
        <a:graphic>
          <a:graphicData uri="http://schemas.openxmlformats.org/drawingml/2006/table">
            <a:tbl>
              <a:tblPr/>
              <a:tblGrid>
                <a:gridCol w="3830515">
                  <a:extLst>
                    <a:ext uri="{9D8B030D-6E8A-4147-A177-3AD203B41FA5}">
                      <a16:colId xmlns:a16="http://schemas.microsoft.com/office/drawing/2014/main" val="992586772"/>
                    </a:ext>
                  </a:extLst>
                </a:gridCol>
                <a:gridCol w="3830515">
                  <a:extLst>
                    <a:ext uri="{9D8B030D-6E8A-4147-A177-3AD203B41FA5}">
                      <a16:colId xmlns:a16="http://schemas.microsoft.com/office/drawing/2014/main" val="663749987"/>
                    </a:ext>
                  </a:extLst>
                </a:gridCol>
                <a:gridCol w="3830515">
                  <a:extLst>
                    <a:ext uri="{9D8B030D-6E8A-4147-A177-3AD203B41FA5}">
                      <a16:colId xmlns:a16="http://schemas.microsoft.com/office/drawing/2014/main" val="3516531697"/>
                    </a:ext>
                  </a:extLst>
                </a:gridCol>
              </a:tblGrid>
              <a:tr h="268803">
                <a:tc>
                  <a:txBody>
                    <a:bodyPr/>
                    <a:lstStyle/>
                    <a:p>
                      <a:pPr algn="l" fontAlgn="b"/>
                      <a:r>
                        <a:rPr lang="en-US" sz="1400" b="1" i="0">
                          <a:effectLst/>
                          <a:latin typeface="+mn-lt"/>
                        </a:rPr>
                        <a:t>Comparison Criteria</a:t>
                      </a:r>
                    </a:p>
                  </a:txBody>
                  <a:tcPr marL="22752" marR="22752" marT="17064" marB="1706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i="0">
                          <a:effectLst/>
                          <a:latin typeface="+mn-lt"/>
                        </a:rPr>
                        <a:t>Storage queues</a:t>
                      </a:r>
                    </a:p>
                  </a:txBody>
                  <a:tcPr marL="22752" marR="22752" marT="17064" marB="1706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i="0" dirty="0">
                          <a:effectLst/>
                          <a:latin typeface="+mn-lt"/>
                        </a:rPr>
                        <a:t>Service Bus Queues</a:t>
                      </a:r>
                    </a:p>
                  </a:txBody>
                  <a:tcPr marL="22752" marR="22752" marT="17064" marB="1706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9347846"/>
                  </a:ext>
                </a:extLst>
              </a:tr>
              <a:tr h="1195746">
                <a:tc>
                  <a:txBody>
                    <a:bodyPr/>
                    <a:lstStyle/>
                    <a:p>
                      <a:pPr fontAlgn="t"/>
                      <a:r>
                        <a:rPr lang="en-US" sz="1400" b="0" i="0">
                          <a:effectLst/>
                          <a:latin typeface="+mn-lt"/>
                        </a:rPr>
                        <a:t>Ordering guarantee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No </a:t>
                      </a:r>
                      <a:br>
                        <a:rPr lang="en-US" sz="1400" b="0" i="0">
                          <a:effectLst/>
                          <a:latin typeface="+mn-lt"/>
                        </a:rPr>
                      </a:br>
                      <a:br>
                        <a:rPr lang="en-US" sz="1400" b="0" i="0">
                          <a:effectLst/>
                          <a:latin typeface="+mn-lt"/>
                        </a:rPr>
                      </a:br>
                      <a:r>
                        <a:rPr lang="en-US" sz="1400" b="0" i="0">
                          <a:effectLst/>
                          <a:latin typeface="+mn-lt"/>
                        </a:rPr>
                        <a:t>For more information, see the first note in the “Additional Information” section.</a:t>
                      </a:r>
                      <a:br>
                        <a:rPr lang="en-US" sz="1400" b="0" i="0">
                          <a:effectLst/>
                          <a:latin typeface="+mn-lt"/>
                        </a:rPr>
                      </a:br>
                      <a:endParaRPr lang="en-US" sz="1400" b="0" i="0">
                        <a:effectLst/>
                        <a:latin typeface="+mn-lt"/>
                      </a:endParaRP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Yes - First-In-First-Out (FIFO)</a:t>
                      </a:r>
                      <a:br>
                        <a:rPr lang="en-US" sz="1400" b="0" i="0">
                          <a:effectLst/>
                          <a:latin typeface="+mn-lt"/>
                        </a:rPr>
                      </a:br>
                      <a:br>
                        <a:rPr lang="en-US" sz="1400" b="0" i="0">
                          <a:effectLst/>
                          <a:latin typeface="+mn-lt"/>
                        </a:rPr>
                      </a:br>
                      <a:r>
                        <a:rPr lang="en-US" sz="1400" b="0" i="0">
                          <a:effectLst/>
                          <a:latin typeface="+mn-lt"/>
                        </a:rPr>
                        <a:t>(through the use of messaging sessions)</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041954463"/>
                  </a:ext>
                </a:extLst>
              </a:tr>
              <a:tr h="732275">
                <a:tc>
                  <a:txBody>
                    <a:bodyPr/>
                    <a:lstStyle/>
                    <a:p>
                      <a:pPr fontAlgn="t"/>
                      <a:r>
                        <a:rPr lang="en-US" sz="1400" b="0" i="0" dirty="0">
                          <a:effectLst/>
                          <a:latin typeface="+mn-lt"/>
                        </a:rPr>
                        <a:t>Delivery guarantee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At-Least-Once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At-Least-Once</a:t>
                      </a:r>
                      <a:br>
                        <a:rPr lang="en-US" sz="1400" b="0" i="0">
                          <a:effectLst/>
                          <a:latin typeface="+mn-lt"/>
                        </a:rPr>
                      </a:br>
                      <a:br>
                        <a:rPr lang="en-US" sz="1400" b="0" i="0">
                          <a:effectLst/>
                          <a:latin typeface="+mn-lt"/>
                        </a:rPr>
                      </a:br>
                      <a:r>
                        <a:rPr lang="en-US" sz="1400" b="0" i="0">
                          <a:effectLst/>
                          <a:latin typeface="+mn-lt"/>
                        </a:rPr>
                        <a:t>At-Most-Once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76683564"/>
                  </a:ext>
                </a:extLst>
              </a:tr>
              <a:tr h="732275">
                <a:tc>
                  <a:txBody>
                    <a:bodyPr/>
                    <a:lstStyle/>
                    <a:p>
                      <a:pPr fontAlgn="t"/>
                      <a:r>
                        <a:rPr lang="en-US" sz="1400" b="0" i="0">
                          <a:effectLst/>
                          <a:latin typeface="+mn-lt"/>
                        </a:rPr>
                        <a:t>Atomic operation support</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No</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Yes</a:t>
                      </a:r>
                      <a:br>
                        <a:rPr lang="en-US" sz="1400" b="0" i="0">
                          <a:effectLst/>
                          <a:latin typeface="+mn-lt"/>
                        </a:rPr>
                      </a:br>
                      <a:br>
                        <a:rPr lang="en-US" sz="1400" b="0" i="0">
                          <a:effectLst/>
                          <a:latin typeface="+mn-lt"/>
                        </a:rPr>
                      </a:br>
                      <a:endParaRPr lang="en-US" sz="1400" b="0" i="0">
                        <a:effectLst/>
                        <a:latin typeface="+mn-lt"/>
                      </a:endParaRP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90921132"/>
                  </a:ext>
                </a:extLst>
              </a:tr>
              <a:tr h="1659218">
                <a:tc>
                  <a:txBody>
                    <a:bodyPr/>
                    <a:lstStyle/>
                    <a:p>
                      <a:pPr fontAlgn="t"/>
                      <a:r>
                        <a:rPr lang="en-US" sz="1400" b="0" i="0">
                          <a:effectLst/>
                          <a:latin typeface="+mn-lt"/>
                        </a:rPr>
                        <a:t>Receive behavior</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dirty="0">
                          <a:effectLst/>
                          <a:latin typeface="+mn-lt"/>
                        </a:rPr>
                        <a:t>Non-blocking</a:t>
                      </a:r>
                      <a:br>
                        <a:rPr lang="en-US" sz="1400" b="0" i="0" dirty="0">
                          <a:effectLst/>
                          <a:latin typeface="+mn-lt"/>
                        </a:rPr>
                      </a:br>
                      <a:br>
                        <a:rPr lang="en-US" sz="1400" b="0" i="0" dirty="0">
                          <a:effectLst/>
                          <a:latin typeface="+mn-lt"/>
                        </a:rPr>
                      </a:br>
                      <a:r>
                        <a:rPr lang="en-US" sz="1400" b="0" i="0" dirty="0">
                          <a:effectLst/>
                          <a:latin typeface="+mn-lt"/>
                        </a:rPr>
                        <a:t>(completes immediately if no new message is found)</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dirty="0">
                          <a:solidFill>
                            <a:schemeClr val="tx1"/>
                          </a:solidFill>
                          <a:effectLst/>
                          <a:latin typeface="+mn-lt"/>
                        </a:rPr>
                        <a:t>Blocking with/without timeout</a:t>
                      </a:r>
                      <a:br>
                        <a:rPr lang="en-US" sz="1400" b="0" i="0" dirty="0">
                          <a:solidFill>
                            <a:schemeClr val="tx1"/>
                          </a:solidFill>
                          <a:effectLst/>
                          <a:latin typeface="+mn-lt"/>
                        </a:rPr>
                      </a:br>
                      <a:br>
                        <a:rPr lang="en-US" sz="1400" b="0" i="0" dirty="0">
                          <a:solidFill>
                            <a:schemeClr val="tx1"/>
                          </a:solidFill>
                          <a:effectLst/>
                          <a:latin typeface="+mn-lt"/>
                        </a:rPr>
                      </a:br>
                      <a:r>
                        <a:rPr lang="en-US" sz="1400" b="0" i="0" dirty="0">
                          <a:solidFill>
                            <a:schemeClr val="tx1"/>
                          </a:solidFill>
                          <a:effectLst/>
                          <a:latin typeface="+mn-lt"/>
                        </a:rPr>
                        <a:t>(offers long polling, or the </a:t>
                      </a:r>
                      <a:r>
                        <a:rPr lang="en-US" sz="1400" b="0" i="0" u="none" strike="noStrike" dirty="0">
                          <a:solidFill>
                            <a:schemeClr val="tx1"/>
                          </a:solidFill>
                          <a:effectLst/>
                          <a:latin typeface="+mn-lt"/>
                        </a:rPr>
                        <a:t>"Comet technique"</a:t>
                      </a:r>
                      <a:r>
                        <a:rPr lang="en-US" sz="1400" b="0" i="0" dirty="0">
                          <a:solidFill>
                            <a:schemeClr val="tx1"/>
                          </a:solidFill>
                          <a:effectLst/>
                          <a:latin typeface="+mn-lt"/>
                        </a:rPr>
                        <a:t>)</a:t>
                      </a:r>
                      <a:br>
                        <a:rPr lang="en-US" sz="1400" b="0" i="0" dirty="0">
                          <a:solidFill>
                            <a:schemeClr val="tx1"/>
                          </a:solidFill>
                          <a:effectLst/>
                          <a:latin typeface="+mn-lt"/>
                        </a:rPr>
                      </a:br>
                      <a:br>
                        <a:rPr lang="en-US" sz="1400" b="0" i="0" dirty="0">
                          <a:solidFill>
                            <a:schemeClr val="tx1"/>
                          </a:solidFill>
                          <a:effectLst/>
                          <a:latin typeface="+mn-lt"/>
                        </a:rPr>
                      </a:br>
                      <a:r>
                        <a:rPr lang="en-US" sz="1400" b="0" i="0" dirty="0">
                          <a:solidFill>
                            <a:schemeClr val="tx1"/>
                          </a:solidFill>
                          <a:effectLst/>
                          <a:latin typeface="+mn-lt"/>
                        </a:rPr>
                        <a:t>Non-blocking</a:t>
                      </a:r>
                      <a:br>
                        <a:rPr lang="en-US" sz="1400" b="0" i="0" dirty="0">
                          <a:solidFill>
                            <a:schemeClr val="tx1"/>
                          </a:solidFill>
                          <a:effectLst/>
                          <a:latin typeface="+mn-lt"/>
                        </a:rPr>
                      </a:br>
                      <a:br>
                        <a:rPr lang="en-US" sz="1400" b="0" i="0" dirty="0">
                          <a:solidFill>
                            <a:schemeClr val="tx1"/>
                          </a:solidFill>
                          <a:effectLst/>
                          <a:latin typeface="+mn-lt"/>
                        </a:rPr>
                      </a:br>
                      <a:r>
                        <a:rPr lang="en-US" sz="1400" b="0" i="0" dirty="0">
                          <a:solidFill>
                            <a:schemeClr val="tx1"/>
                          </a:solidFill>
                          <a:effectLst/>
                          <a:latin typeface="+mn-lt"/>
                        </a:rPr>
                        <a:t>(through the use of .NET managed API only)</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56220751"/>
                  </a:ext>
                </a:extLst>
              </a:tr>
              <a:tr h="732275">
                <a:tc>
                  <a:txBody>
                    <a:bodyPr/>
                    <a:lstStyle/>
                    <a:p>
                      <a:pPr fontAlgn="t"/>
                      <a:r>
                        <a:rPr lang="en-US" sz="1400" b="0" i="0">
                          <a:effectLst/>
                          <a:latin typeface="+mn-lt"/>
                        </a:rPr>
                        <a:t>Push-style API</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No</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dirty="0">
                          <a:solidFill>
                            <a:schemeClr val="tx1"/>
                          </a:solidFill>
                          <a:effectLst/>
                          <a:latin typeface="+mn-lt"/>
                        </a:rPr>
                        <a:t>Yes</a:t>
                      </a:r>
                      <a:br>
                        <a:rPr lang="en-US" sz="1400" b="0" i="0" dirty="0">
                          <a:solidFill>
                            <a:schemeClr val="tx1"/>
                          </a:solidFill>
                          <a:effectLst/>
                          <a:latin typeface="+mn-lt"/>
                        </a:rPr>
                      </a:br>
                      <a:br>
                        <a:rPr lang="en-US" sz="1400" b="0" i="0" dirty="0">
                          <a:solidFill>
                            <a:schemeClr val="tx1"/>
                          </a:solidFill>
                          <a:effectLst/>
                          <a:latin typeface="+mn-lt"/>
                        </a:rPr>
                      </a:br>
                      <a:r>
                        <a:rPr lang="en-US" sz="1400" b="0" i="0" u="none" strike="noStrike" dirty="0" err="1">
                          <a:solidFill>
                            <a:schemeClr val="tx1"/>
                          </a:solidFill>
                          <a:effectLst/>
                          <a:latin typeface="+mn-lt"/>
                        </a:rPr>
                        <a:t>OnMessage</a:t>
                      </a:r>
                      <a:r>
                        <a:rPr lang="en-US" sz="1400" b="0" i="0" dirty="0">
                          <a:solidFill>
                            <a:schemeClr val="tx1"/>
                          </a:solidFill>
                          <a:effectLst/>
                          <a:latin typeface="+mn-lt"/>
                        </a:rPr>
                        <a:t> and </a:t>
                      </a:r>
                      <a:r>
                        <a:rPr lang="en-US" sz="1400" b="0" i="0" dirty="0" err="1">
                          <a:solidFill>
                            <a:schemeClr val="tx1"/>
                          </a:solidFill>
                          <a:effectLst/>
                          <a:latin typeface="+mn-lt"/>
                        </a:rPr>
                        <a:t>OnMessage</a:t>
                      </a:r>
                      <a:r>
                        <a:rPr lang="en-US" sz="1400" b="0" i="0" dirty="0">
                          <a:solidFill>
                            <a:schemeClr val="tx1"/>
                          </a:solidFill>
                          <a:effectLst/>
                          <a:latin typeface="+mn-lt"/>
                        </a:rPr>
                        <a:t> sessions .NET API.</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78820424"/>
                  </a:ext>
                </a:extLst>
              </a:tr>
              <a:tr h="732275">
                <a:tc>
                  <a:txBody>
                    <a:bodyPr/>
                    <a:lstStyle/>
                    <a:p>
                      <a:pPr fontAlgn="t"/>
                      <a:r>
                        <a:rPr lang="en-US" sz="1400" b="0" i="0">
                          <a:effectLst/>
                          <a:latin typeface="+mn-lt"/>
                        </a:rPr>
                        <a:t>Receive mode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Peek &amp; Lease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Peek &amp; Lock</a:t>
                      </a:r>
                      <a:br>
                        <a:rPr lang="en-US" sz="1400" b="0" i="0">
                          <a:effectLst/>
                          <a:latin typeface="+mn-lt"/>
                        </a:rPr>
                      </a:br>
                      <a:br>
                        <a:rPr lang="en-US" sz="1400" b="0" i="0">
                          <a:effectLst/>
                          <a:latin typeface="+mn-lt"/>
                        </a:rPr>
                      </a:br>
                      <a:r>
                        <a:rPr lang="en-US" sz="1400" b="0" i="0">
                          <a:effectLst/>
                          <a:latin typeface="+mn-lt"/>
                        </a:rPr>
                        <a:t>Receive &amp; Delete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1323478"/>
                  </a:ext>
                </a:extLst>
              </a:tr>
              <a:tr h="268803">
                <a:tc>
                  <a:txBody>
                    <a:bodyPr/>
                    <a:lstStyle/>
                    <a:p>
                      <a:pPr fontAlgn="t"/>
                      <a:r>
                        <a:rPr lang="en-US" sz="1400" b="0" i="0">
                          <a:effectLst/>
                          <a:latin typeface="+mn-lt"/>
                        </a:rPr>
                        <a:t>Exclusive access mode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Lease-based</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dirty="0">
                          <a:effectLst/>
                          <a:latin typeface="+mn-lt"/>
                        </a:rPr>
                        <a:t>Lock-based</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86675168"/>
                  </a:ext>
                </a:extLst>
              </a:tr>
            </a:tbl>
          </a:graphicData>
        </a:graphic>
      </p:graphicFrame>
    </p:spTree>
    <p:extLst>
      <p:ext uri="{BB962C8B-B14F-4D97-AF65-F5344CB8AC3E}">
        <p14:creationId xmlns:p14="http://schemas.microsoft.com/office/powerpoint/2010/main" val="643667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Event Hubs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247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VEHICLE TRACKING"/>
          <p:cNvSpPr>
            <a:spLocks noChangeAspect="1"/>
          </p:cNvSpPr>
          <p:nvPr/>
        </p:nvSpPr>
        <p:spPr bwMode="auto">
          <a:xfrm>
            <a:off x="1195347" y="3745845"/>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03" name="Oval 1233"/>
          <p:cNvSpPr>
            <a:spLocks noChangeAspect="1"/>
          </p:cNvSpPr>
          <p:nvPr/>
        </p:nvSpPr>
        <p:spPr bwMode="auto">
          <a:xfrm>
            <a:off x="8286411" y="2192883"/>
            <a:ext cx="691197" cy="919216"/>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Freeform 71"/>
          <p:cNvSpPr>
            <a:spLocks noChangeAspect="1" noEditPoints="1"/>
          </p:cNvSpPr>
          <p:nvPr/>
        </p:nvSpPr>
        <p:spPr bwMode="auto">
          <a:xfrm>
            <a:off x="5560915" y="1791024"/>
            <a:ext cx="923194" cy="937485"/>
          </a:xfrm>
          <a:custGeom>
            <a:avLst/>
            <a:gdLst>
              <a:gd name="T0" fmla="*/ 212 w 586"/>
              <a:gd name="T1" fmla="*/ 329 h 571"/>
              <a:gd name="T2" fmla="*/ 250 w 586"/>
              <a:gd name="T3" fmla="*/ 302 h 571"/>
              <a:gd name="T4" fmla="*/ 536 w 586"/>
              <a:gd name="T5" fmla="*/ 302 h 571"/>
              <a:gd name="T6" fmla="*/ 498 w 586"/>
              <a:gd name="T7" fmla="*/ 259 h 571"/>
              <a:gd name="T8" fmla="*/ 212 w 586"/>
              <a:gd name="T9" fmla="*/ 269 h 571"/>
              <a:gd name="T10" fmla="*/ 227 w 586"/>
              <a:gd name="T11" fmla="*/ 290 h 571"/>
              <a:gd name="T12" fmla="*/ 250 w 586"/>
              <a:gd name="T13" fmla="*/ 242 h 571"/>
              <a:gd name="T14" fmla="*/ 104 w 586"/>
              <a:gd name="T15" fmla="*/ 244 h 571"/>
              <a:gd name="T16" fmla="*/ 158 w 586"/>
              <a:gd name="T17" fmla="*/ 269 h 571"/>
              <a:gd name="T18" fmla="*/ 192 w 586"/>
              <a:gd name="T19" fmla="*/ 471 h 571"/>
              <a:gd name="T20" fmla="*/ 162 w 586"/>
              <a:gd name="T21" fmla="*/ 213 h 571"/>
              <a:gd name="T22" fmla="*/ 498 w 586"/>
              <a:gd name="T23" fmla="*/ 244 h 571"/>
              <a:gd name="T24" fmla="*/ 536 w 586"/>
              <a:gd name="T25" fmla="*/ 259 h 571"/>
              <a:gd name="T26" fmla="*/ 503 w 586"/>
              <a:gd name="T27" fmla="*/ 202 h 571"/>
              <a:gd name="T28" fmla="*/ 225 w 586"/>
              <a:gd name="T29" fmla="*/ 183 h 571"/>
              <a:gd name="T30" fmla="*/ 210 w 586"/>
              <a:gd name="T31" fmla="*/ 242 h 571"/>
              <a:gd name="T32" fmla="*/ 248 w 586"/>
              <a:gd name="T33" fmla="*/ 227 h 571"/>
              <a:gd name="T34" fmla="*/ 498 w 586"/>
              <a:gd name="T35" fmla="*/ 184 h 571"/>
              <a:gd name="T36" fmla="*/ 528 w 586"/>
              <a:gd name="T37" fmla="*/ 194 h 571"/>
              <a:gd name="T38" fmla="*/ 521 w 586"/>
              <a:gd name="T39" fmla="*/ 142 h 571"/>
              <a:gd name="T40" fmla="*/ 417 w 586"/>
              <a:gd name="T41" fmla="*/ 123 h 571"/>
              <a:gd name="T42" fmla="*/ 382 w 586"/>
              <a:gd name="T43" fmla="*/ 161 h 571"/>
              <a:gd name="T44" fmla="*/ 382 w 586"/>
              <a:gd name="T45" fmla="*/ 404 h 571"/>
              <a:gd name="T46" fmla="*/ 369 w 586"/>
              <a:gd name="T47" fmla="*/ 430 h 571"/>
              <a:gd name="T48" fmla="*/ 356 w 586"/>
              <a:gd name="T49" fmla="*/ 440 h 571"/>
              <a:gd name="T50" fmla="*/ 333 w 586"/>
              <a:gd name="T51" fmla="*/ 471 h 571"/>
              <a:gd name="T52" fmla="*/ 417 w 586"/>
              <a:gd name="T53" fmla="*/ 123 h 571"/>
              <a:gd name="T54" fmla="*/ 494 w 586"/>
              <a:gd name="T55" fmla="*/ 19 h 571"/>
              <a:gd name="T56" fmla="*/ 498 w 586"/>
              <a:gd name="T57" fmla="*/ 56 h 571"/>
              <a:gd name="T58" fmla="*/ 536 w 586"/>
              <a:gd name="T59" fmla="*/ 133 h 571"/>
              <a:gd name="T60" fmla="*/ 565 w 586"/>
              <a:gd name="T61" fmla="*/ 371 h 571"/>
              <a:gd name="T62" fmla="*/ 0 w 586"/>
              <a:gd name="T63" fmla="*/ 571 h 571"/>
              <a:gd name="T64" fmla="*/ 31 w 586"/>
              <a:gd name="T65" fmla="*/ 292 h 571"/>
              <a:gd name="T66" fmla="*/ 89 w 586"/>
              <a:gd name="T67" fmla="*/ 244 h 571"/>
              <a:gd name="T68" fmla="*/ 139 w 586"/>
              <a:gd name="T69" fmla="*/ 196 h 571"/>
              <a:gd name="T70" fmla="*/ 187 w 586"/>
              <a:gd name="T71" fmla="*/ 204 h 571"/>
              <a:gd name="T72" fmla="*/ 213 w 586"/>
              <a:gd name="T73" fmla="*/ 171 h 571"/>
              <a:gd name="T74" fmla="*/ 250 w 586"/>
              <a:gd name="T75" fmla="*/ 92 h 571"/>
              <a:gd name="T76" fmla="*/ 311 w 586"/>
              <a:gd name="T77" fmla="*/ 56 h 571"/>
              <a:gd name="T78" fmla="*/ 333 w 586"/>
              <a:gd name="T79" fmla="*/ 432 h 571"/>
              <a:gd name="T80" fmla="*/ 367 w 586"/>
              <a:gd name="T81" fmla="*/ 394 h 571"/>
              <a:gd name="T82" fmla="*/ 367 w 586"/>
              <a:gd name="T83" fmla="*/ 154 h 571"/>
              <a:gd name="T84" fmla="*/ 369 w 586"/>
              <a:gd name="T85" fmla="*/ 142 h 571"/>
              <a:gd name="T86" fmla="*/ 375 w 586"/>
              <a:gd name="T87" fmla="*/ 133 h 571"/>
              <a:gd name="T88" fmla="*/ 379 w 586"/>
              <a:gd name="T89" fmla="*/ 127 h 571"/>
              <a:gd name="T90" fmla="*/ 384 w 586"/>
              <a:gd name="T91" fmla="*/ 119 h 571"/>
              <a:gd name="T92" fmla="*/ 417 w 586"/>
              <a:gd name="T93" fmla="*/ 108 h 571"/>
              <a:gd name="T94" fmla="*/ 421 w 586"/>
              <a:gd name="T95" fmla="*/ 38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6" h="571">
                <a:moveTo>
                  <a:pt x="250" y="302"/>
                </a:moveTo>
                <a:lnTo>
                  <a:pt x="242" y="302"/>
                </a:lnTo>
                <a:lnTo>
                  <a:pt x="223" y="311"/>
                </a:lnTo>
                <a:lnTo>
                  <a:pt x="212" y="329"/>
                </a:lnTo>
                <a:lnTo>
                  <a:pt x="210" y="336"/>
                </a:lnTo>
                <a:lnTo>
                  <a:pt x="210" y="471"/>
                </a:lnTo>
                <a:lnTo>
                  <a:pt x="250" y="471"/>
                </a:lnTo>
                <a:lnTo>
                  <a:pt x="250" y="302"/>
                </a:lnTo>
                <a:close/>
                <a:moveTo>
                  <a:pt x="498" y="259"/>
                </a:moveTo>
                <a:lnTo>
                  <a:pt x="498" y="371"/>
                </a:lnTo>
                <a:lnTo>
                  <a:pt x="536" y="371"/>
                </a:lnTo>
                <a:lnTo>
                  <a:pt x="536" y="302"/>
                </a:lnTo>
                <a:lnTo>
                  <a:pt x="532" y="283"/>
                </a:lnTo>
                <a:lnTo>
                  <a:pt x="521" y="269"/>
                </a:lnTo>
                <a:lnTo>
                  <a:pt x="503" y="261"/>
                </a:lnTo>
                <a:lnTo>
                  <a:pt x="498" y="259"/>
                </a:lnTo>
                <a:close/>
                <a:moveTo>
                  <a:pt x="250" y="242"/>
                </a:moveTo>
                <a:lnTo>
                  <a:pt x="242" y="242"/>
                </a:lnTo>
                <a:lnTo>
                  <a:pt x="223" y="252"/>
                </a:lnTo>
                <a:lnTo>
                  <a:pt x="212" y="269"/>
                </a:lnTo>
                <a:lnTo>
                  <a:pt x="210" y="277"/>
                </a:lnTo>
                <a:lnTo>
                  <a:pt x="210" y="302"/>
                </a:lnTo>
                <a:lnTo>
                  <a:pt x="217" y="296"/>
                </a:lnTo>
                <a:lnTo>
                  <a:pt x="227" y="290"/>
                </a:lnTo>
                <a:lnTo>
                  <a:pt x="237" y="286"/>
                </a:lnTo>
                <a:lnTo>
                  <a:pt x="248" y="286"/>
                </a:lnTo>
                <a:lnTo>
                  <a:pt x="250" y="286"/>
                </a:lnTo>
                <a:lnTo>
                  <a:pt x="250" y="242"/>
                </a:lnTo>
                <a:close/>
                <a:moveTo>
                  <a:pt x="135" y="213"/>
                </a:moveTo>
                <a:lnTo>
                  <a:pt x="119" y="217"/>
                </a:lnTo>
                <a:lnTo>
                  <a:pt x="108" y="229"/>
                </a:lnTo>
                <a:lnTo>
                  <a:pt x="104" y="244"/>
                </a:lnTo>
                <a:lnTo>
                  <a:pt x="104" y="244"/>
                </a:lnTo>
                <a:lnTo>
                  <a:pt x="112" y="244"/>
                </a:lnTo>
                <a:lnTo>
                  <a:pt x="137" y="252"/>
                </a:lnTo>
                <a:lnTo>
                  <a:pt x="158" y="269"/>
                </a:lnTo>
                <a:lnTo>
                  <a:pt x="173" y="290"/>
                </a:lnTo>
                <a:lnTo>
                  <a:pt x="177" y="319"/>
                </a:lnTo>
                <a:lnTo>
                  <a:pt x="177" y="471"/>
                </a:lnTo>
                <a:lnTo>
                  <a:pt x="192" y="471"/>
                </a:lnTo>
                <a:lnTo>
                  <a:pt x="192" y="244"/>
                </a:lnTo>
                <a:lnTo>
                  <a:pt x="189" y="229"/>
                </a:lnTo>
                <a:lnTo>
                  <a:pt x="177" y="217"/>
                </a:lnTo>
                <a:lnTo>
                  <a:pt x="162" y="213"/>
                </a:lnTo>
                <a:lnTo>
                  <a:pt x="135" y="213"/>
                </a:lnTo>
                <a:close/>
                <a:moveTo>
                  <a:pt x="498" y="200"/>
                </a:moveTo>
                <a:lnTo>
                  <a:pt x="498" y="244"/>
                </a:lnTo>
                <a:lnTo>
                  <a:pt x="498" y="244"/>
                </a:lnTo>
                <a:lnTo>
                  <a:pt x="509" y="246"/>
                </a:lnTo>
                <a:lnTo>
                  <a:pt x="519" y="248"/>
                </a:lnTo>
                <a:lnTo>
                  <a:pt x="528" y="254"/>
                </a:lnTo>
                <a:lnTo>
                  <a:pt x="536" y="259"/>
                </a:lnTo>
                <a:lnTo>
                  <a:pt x="536" y="242"/>
                </a:lnTo>
                <a:lnTo>
                  <a:pt x="532" y="223"/>
                </a:lnTo>
                <a:lnTo>
                  <a:pt x="521" y="209"/>
                </a:lnTo>
                <a:lnTo>
                  <a:pt x="503" y="202"/>
                </a:lnTo>
                <a:lnTo>
                  <a:pt x="498" y="200"/>
                </a:lnTo>
                <a:close/>
                <a:moveTo>
                  <a:pt x="250" y="175"/>
                </a:moveTo>
                <a:lnTo>
                  <a:pt x="242" y="175"/>
                </a:lnTo>
                <a:lnTo>
                  <a:pt x="225" y="183"/>
                </a:lnTo>
                <a:lnTo>
                  <a:pt x="213" y="198"/>
                </a:lnTo>
                <a:lnTo>
                  <a:pt x="210" y="217"/>
                </a:lnTo>
                <a:lnTo>
                  <a:pt x="210" y="238"/>
                </a:lnTo>
                <a:lnTo>
                  <a:pt x="210" y="242"/>
                </a:lnTo>
                <a:lnTo>
                  <a:pt x="217" y="236"/>
                </a:lnTo>
                <a:lnTo>
                  <a:pt x="227" y="231"/>
                </a:lnTo>
                <a:lnTo>
                  <a:pt x="237" y="227"/>
                </a:lnTo>
                <a:lnTo>
                  <a:pt x="248" y="227"/>
                </a:lnTo>
                <a:lnTo>
                  <a:pt x="250" y="227"/>
                </a:lnTo>
                <a:lnTo>
                  <a:pt x="250" y="175"/>
                </a:lnTo>
                <a:close/>
                <a:moveTo>
                  <a:pt x="498" y="133"/>
                </a:moveTo>
                <a:lnTo>
                  <a:pt x="498" y="184"/>
                </a:lnTo>
                <a:lnTo>
                  <a:pt x="498" y="184"/>
                </a:lnTo>
                <a:lnTo>
                  <a:pt x="509" y="186"/>
                </a:lnTo>
                <a:lnTo>
                  <a:pt x="519" y="188"/>
                </a:lnTo>
                <a:lnTo>
                  <a:pt x="528" y="194"/>
                </a:lnTo>
                <a:lnTo>
                  <a:pt x="536" y="200"/>
                </a:lnTo>
                <a:lnTo>
                  <a:pt x="536" y="175"/>
                </a:lnTo>
                <a:lnTo>
                  <a:pt x="532" y="156"/>
                </a:lnTo>
                <a:lnTo>
                  <a:pt x="521" y="142"/>
                </a:lnTo>
                <a:lnTo>
                  <a:pt x="503" y="133"/>
                </a:lnTo>
                <a:lnTo>
                  <a:pt x="498" y="133"/>
                </a:lnTo>
                <a:close/>
                <a:moveTo>
                  <a:pt x="417" y="123"/>
                </a:moveTo>
                <a:lnTo>
                  <a:pt x="417" y="123"/>
                </a:lnTo>
                <a:lnTo>
                  <a:pt x="402" y="129"/>
                </a:lnTo>
                <a:lnTo>
                  <a:pt x="390" y="142"/>
                </a:lnTo>
                <a:lnTo>
                  <a:pt x="382" y="158"/>
                </a:lnTo>
                <a:lnTo>
                  <a:pt x="382" y="161"/>
                </a:lnTo>
                <a:lnTo>
                  <a:pt x="382" y="394"/>
                </a:lnTo>
                <a:lnTo>
                  <a:pt x="382" y="396"/>
                </a:lnTo>
                <a:lnTo>
                  <a:pt x="382" y="404"/>
                </a:lnTo>
                <a:lnTo>
                  <a:pt x="382" y="404"/>
                </a:lnTo>
                <a:lnTo>
                  <a:pt x="381" y="409"/>
                </a:lnTo>
                <a:lnTo>
                  <a:pt x="379" y="417"/>
                </a:lnTo>
                <a:lnTo>
                  <a:pt x="375" y="425"/>
                </a:lnTo>
                <a:lnTo>
                  <a:pt x="369" y="430"/>
                </a:lnTo>
                <a:lnTo>
                  <a:pt x="367" y="432"/>
                </a:lnTo>
                <a:lnTo>
                  <a:pt x="367" y="432"/>
                </a:lnTo>
                <a:lnTo>
                  <a:pt x="363" y="436"/>
                </a:lnTo>
                <a:lnTo>
                  <a:pt x="356" y="440"/>
                </a:lnTo>
                <a:lnTo>
                  <a:pt x="348" y="446"/>
                </a:lnTo>
                <a:lnTo>
                  <a:pt x="338" y="448"/>
                </a:lnTo>
                <a:lnTo>
                  <a:pt x="333" y="448"/>
                </a:lnTo>
                <a:lnTo>
                  <a:pt x="333" y="471"/>
                </a:lnTo>
                <a:lnTo>
                  <a:pt x="396" y="471"/>
                </a:lnTo>
                <a:lnTo>
                  <a:pt x="396" y="371"/>
                </a:lnTo>
                <a:lnTo>
                  <a:pt x="417" y="371"/>
                </a:lnTo>
                <a:lnTo>
                  <a:pt x="417" y="123"/>
                </a:lnTo>
                <a:close/>
                <a:moveTo>
                  <a:pt x="436" y="0"/>
                </a:moveTo>
                <a:lnTo>
                  <a:pt x="475" y="0"/>
                </a:lnTo>
                <a:lnTo>
                  <a:pt x="475" y="19"/>
                </a:lnTo>
                <a:lnTo>
                  <a:pt x="494" y="19"/>
                </a:lnTo>
                <a:lnTo>
                  <a:pt x="494" y="38"/>
                </a:lnTo>
                <a:lnTo>
                  <a:pt x="475" y="38"/>
                </a:lnTo>
                <a:lnTo>
                  <a:pt x="475" y="56"/>
                </a:lnTo>
                <a:lnTo>
                  <a:pt x="498" y="56"/>
                </a:lnTo>
                <a:lnTo>
                  <a:pt x="498" y="117"/>
                </a:lnTo>
                <a:lnTo>
                  <a:pt x="498" y="117"/>
                </a:lnTo>
                <a:lnTo>
                  <a:pt x="519" y="121"/>
                </a:lnTo>
                <a:lnTo>
                  <a:pt x="536" y="133"/>
                </a:lnTo>
                <a:lnTo>
                  <a:pt x="548" y="150"/>
                </a:lnTo>
                <a:lnTo>
                  <a:pt x="553" y="171"/>
                </a:lnTo>
                <a:lnTo>
                  <a:pt x="553" y="371"/>
                </a:lnTo>
                <a:lnTo>
                  <a:pt x="565" y="371"/>
                </a:lnTo>
                <a:lnTo>
                  <a:pt x="565" y="471"/>
                </a:lnTo>
                <a:lnTo>
                  <a:pt x="586" y="471"/>
                </a:lnTo>
                <a:lnTo>
                  <a:pt x="586" y="571"/>
                </a:lnTo>
                <a:lnTo>
                  <a:pt x="0" y="571"/>
                </a:lnTo>
                <a:lnTo>
                  <a:pt x="0" y="471"/>
                </a:lnTo>
                <a:lnTo>
                  <a:pt x="25" y="471"/>
                </a:lnTo>
                <a:lnTo>
                  <a:pt x="25" y="319"/>
                </a:lnTo>
                <a:lnTo>
                  <a:pt x="31" y="292"/>
                </a:lnTo>
                <a:lnTo>
                  <a:pt x="43" y="271"/>
                </a:lnTo>
                <a:lnTo>
                  <a:pt x="62" y="254"/>
                </a:lnTo>
                <a:lnTo>
                  <a:pt x="85" y="246"/>
                </a:lnTo>
                <a:lnTo>
                  <a:pt x="89" y="244"/>
                </a:lnTo>
                <a:lnTo>
                  <a:pt x="89" y="236"/>
                </a:lnTo>
                <a:lnTo>
                  <a:pt x="98" y="215"/>
                </a:lnTo>
                <a:lnTo>
                  <a:pt x="116" y="200"/>
                </a:lnTo>
                <a:lnTo>
                  <a:pt x="139" y="196"/>
                </a:lnTo>
                <a:lnTo>
                  <a:pt x="160" y="196"/>
                </a:lnTo>
                <a:lnTo>
                  <a:pt x="169" y="196"/>
                </a:lnTo>
                <a:lnTo>
                  <a:pt x="179" y="200"/>
                </a:lnTo>
                <a:lnTo>
                  <a:pt x="187" y="204"/>
                </a:lnTo>
                <a:lnTo>
                  <a:pt x="194" y="209"/>
                </a:lnTo>
                <a:lnTo>
                  <a:pt x="194" y="202"/>
                </a:lnTo>
                <a:lnTo>
                  <a:pt x="200" y="184"/>
                </a:lnTo>
                <a:lnTo>
                  <a:pt x="213" y="171"/>
                </a:lnTo>
                <a:lnTo>
                  <a:pt x="229" y="161"/>
                </a:lnTo>
                <a:lnTo>
                  <a:pt x="248" y="159"/>
                </a:lnTo>
                <a:lnTo>
                  <a:pt x="250" y="159"/>
                </a:lnTo>
                <a:lnTo>
                  <a:pt x="250" y="92"/>
                </a:lnTo>
                <a:lnTo>
                  <a:pt x="256" y="71"/>
                </a:lnTo>
                <a:lnTo>
                  <a:pt x="269" y="56"/>
                </a:lnTo>
                <a:lnTo>
                  <a:pt x="290" y="50"/>
                </a:lnTo>
                <a:lnTo>
                  <a:pt x="311" y="56"/>
                </a:lnTo>
                <a:lnTo>
                  <a:pt x="327" y="71"/>
                </a:lnTo>
                <a:lnTo>
                  <a:pt x="333" y="92"/>
                </a:lnTo>
                <a:lnTo>
                  <a:pt x="333" y="432"/>
                </a:lnTo>
                <a:lnTo>
                  <a:pt x="333" y="432"/>
                </a:lnTo>
                <a:lnTo>
                  <a:pt x="348" y="427"/>
                </a:lnTo>
                <a:lnTo>
                  <a:pt x="359" y="413"/>
                </a:lnTo>
                <a:lnTo>
                  <a:pt x="365" y="398"/>
                </a:lnTo>
                <a:lnTo>
                  <a:pt x="367" y="394"/>
                </a:lnTo>
                <a:lnTo>
                  <a:pt x="367" y="161"/>
                </a:lnTo>
                <a:lnTo>
                  <a:pt x="367" y="159"/>
                </a:lnTo>
                <a:lnTo>
                  <a:pt x="367" y="154"/>
                </a:lnTo>
                <a:lnTo>
                  <a:pt x="367" y="154"/>
                </a:lnTo>
                <a:lnTo>
                  <a:pt x="369" y="146"/>
                </a:lnTo>
                <a:lnTo>
                  <a:pt x="369" y="142"/>
                </a:lnTo>
                <a:lnTo>
                  <a:pt x="369" y="142"/>
                </a:lnTo>
                <a:lnTo>
                  <a:pt x="369" y="142"/>
                </a:lnTo>
                <a:lnTo>
                  <a:pt x="371" y="138"/>
                </a:lnTo>
                <a:lnTo>
                  <a:pt x="373" y="135"/>
                </a:lnTo>
                <a:lnTo>
                  <a:pt x="373" y="135"/>
                </a:lnTo>
                <a:lnTo>
                  <a:pt x="375" y="133"/>
                </a:lnTo>
                <a:lnTo>
                  <a:pt x="375" y="131"/>
                </a:lnTo>
                <a:lnTo>
                  <a:pt x="379" y="127"/>
                </a:lnTo>
                <a:lnTo>
                  <a:pt x="379" y="127"/>
                </a:lnTo>
                <a:lnTo>
                  <a:pt x="379" y="127"/>
                </a:lnTo>
                <a:lnTo>
                  <a:pt x="381" y="123"/>
                </a:lnTo>
                <a:lnTo>
                  <a:pt x="382" y="123"/>
                </a:lnTo>
                <a:lnTo>
                  <a:pt x="382" y="123"/>
                </a:lnTo>
                <a:lnTo>
                  <a:pt x="384" y="119"/>
                </a:lnTo>
                <a:lnTo>
                  <a:pt x="392" y="115"/>
                </a:lnTo>
                <a:lnTo>
                  <a:pt x="402" y="111"/>
                </a:lnTo>
                <a:lnTo>
                  <a:pt x="409" y="108"/>
                </a:lnTo>
                <a:lnTo>
                  <a:pt x="417" y="108"/>
                </a:lnTo>
                <a:lnTo>
                  <a:pt x="417" y="56"/>
                </a:lnTo>
                <a:lnTo>
                  <a:pt x="436" y="56"/>
                </a:lnTo>
                <a:lnTo>
                  <a:pt x="436" y="38"/>
                </a:lnTo>
                <a:lnTo>
                  <a:pt x="421" y="38"/>
                </a:lnTo>
                <a:lnTo>
                  <a:pt x="421" y="19"/>
                </a:lnTo>
                <a:lnTo>
                  <a:pt x="436" y="19"/>
                </a:lnTo>
                <a:lnTo>
                  <a:pt x="436" y="0"/>
                </a:lnTo>
                <a:close/>
              </a:path>
            </a:pathLst>
          </a:custGeom>
          <a:solidFill>
            <a:schemeClr val="accent5"/>
          </a:solidFill>
          <a:ln w="0">
            <a:solidFill>
              <a:schemeClr val="bg1"/>
            </a:solidFill>
            <a:prstDash val="solid"/>
            <a:round/>
            <a:headEnd/>
            <a:tailEnd/>
          </a:ln>
        </p:spPr>
        <p:txBody>
          <a:bodyPr vert="horz" wrap="square" lIns="93233" tIns="46616" rIns="93233" bIns="466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49">
              <a:defRPr/>
            </a:pPr>
            <a:endParaRPr lang="en-US" sz="1836" dirty="0">
              <a:solidFill>
                <a:prstClr val="black"/>
              </a:solidFill>
              <a:latin typeface="Segoe UI"/>
            </a:endParaRPr>
          </a:p>
        </p:txBody>
      </p:sp>
      <p:sp>
        <p:nvSpPr>
          <p:cNvPr id="106" name="Rectangle 35"/>
          <p:cNvSpPr>
            <a:spLocks noChangeAspect="1"/>
          </p:cNvSpPr>
          <p:nvPr/>
        </p:nvSpPr>
        <p:spPr bwMode="auto">
          <a:xfrm>
            <a:off x="9994679" y="3883546"/>
            <a:ext cx="1174740" cy="729408"/>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solidFill>
                <a:srgbClr val="FF8C00"/>
              </a:solidFill>
              <a:latin typeface="Segoe UI"/>
              <a:ea typeface="Segoe UI" pitchFamily="34" charset="0"/>
              <a:cs typeface="Segoe UI" pitchFamily="34" charset="0"/>
            </a:endParaRPr>
          </a:p>
        </p:txBody>
      </p:sp>
      <p:sp>
        <p:nvSpPr>
          <p:cNvPr id="107" name="Rectangle 2048"/>
          <p:cNvSpPr>
            <a:spLocks noChangeAspect="1"/>
          </p:cNvSpPr>
          <p:nvPr/>
        </p:nvSpPr>
        <p:spPr bwMode="auto">
          <a:xfrm flipV="1">
            <a:off x="8331130" y="5509629"/>
            <a:ext cx="883409" cy="948364"/>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accent5"/>
          </a:solidFill>
          <a:ln w="9525" cap="flat" cmpd="sng" algn="ctr">
            <a:solidFill>
              <a:schemeClr val="bg1"/>
            </a:solidFill>
            <a:prstDash val="solid"/>
            <a:headEnd type="none" w="med" len="med"/>
            <a:tailEnd type="none" w="med" len="med"/>
          </a:ln>
          <a:effectLst/>
        </p:spPr>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1932" fontAlgn="base">
              <a:spcBef>
                <a:spcPct val="0"/>
              </a:spcBef>
              <a:spcAft>
                <a:spcPct val="0"/>
              </a:spcAft>
              <a:defRPr/>
            </a:pPr>
            <a:endParaRPr lang="en-US" sz="1836"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7" name="Group 116"/>
          <p:cNvGrpSpPr/>
          <p:nvPr/>
        </p:nvGrpSpPr>
        <p:grpSpPr>
          <a:xfrm>
            <a:off x="3087785" y="2192883"/>
            <a:ext cx="1023568" cy="860951"/>
            <a:chOff x="2939243" y="4947133"/>
            <a:chExt cx="3545174" cy="2682142"/>
          </a:xfrm>
          <a:solidFill>
            <a:schemeClr val="accent5"/>
          </a:solidFill>
        </p:grpSpPr>
        <p:sp>
          <p:nvSpPr>
            <p:cNvPr id="108"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09" name="Oval 108"/>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0"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1" name="Oval 110"/>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2"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3"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4"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5"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6"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118" name="Rectangle 25"/>
          <p:cNvSpPr>
            <a:spLocks noChangeAspect="1"/>
          </p:cNvSpPr>
          <p:nvPr/>
        </p:nvSpPr>
        <p:spPr bwMode="auto">
          <a:xfrm>
            <a:off x="3020446" y="5573727"/>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sp>
        <p:nvSpPr>
          <p:cNvPr id="127" name="Title 126"/>
          <p:cNvSpPr>
            <a:spLocks noGrp="1"/>
          </p:cNvSpPr>
          <p:nvPr>
            <p:ph type="title"/>
          </p:nvPr>
        </p:nvSpPr>
        <p:spPr/>
        <p:txBody>
          <a:bodyPr/>
          <a:lstStyle/>
          <a:p>
            <a:r>
              <a:rPr lang="en-US" dirty="0"/>
              <a:t>Connected Things</a:t>
            </a:r>
            <a:r>
              <a:rPr lang="en-US" baseline="0" dirty="0"/>
              <a:t> Everywhere</a:t>
            </a:r>
            <a:endParaRPr lang="en-US" dirty="0"/>
          </a:p>
        </p:txBody>
      </p:sp>
      <p:grpSp>
        <p:nvGrpSpPr>
          <p:cNvPr id="132" name="Group 131"/>
          <p:cNvGrpSpPr/>
          <p:nvPr/>
        </p:nvGrpSpPr>
        <p:grpSpPr>
          <a:xfrm>
            <a:off x="5918243" y="5663672"/>
            <a:ext cx="561237" cy="1006869"/>
            <a:chOff x="3949121" y="2042711"/>
            <a:chExt cx="1813999" cy="2783594"/>
          </a:xfrm>
          <a:solidFill>
            <a:schemeClr val="accent5"/>
          </a:solidFill>
        </p:grpSpPr>
        <p:sp>
          <p:nvSpPr>
            <p:cNvPr id="128" name="Rectangle: Rounded Corners 127"/>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Rectangle: Rounded Corners 129"/>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TextBox 1"/>
          <p:cNvSpPr txBox="1"/>
          <p:nvPr/>
        </p:nvSpPr>
        <p:spPr>
          <a:xfrm>
            <a:off x="3518894" y="3088170"/>
            <a:ext cx="5327925" cy="830997"/>
          </a:xfrm>
          <a:prstGeom prst="rect">
            <a:avLst/>
          </a:prstGeom>
          <a:noFill/>
        </p:spPr>
        <p:txBody>
          <a:bodyPr wrap="square" rtlCol="0">
            <a:spAutoFit/>
          </a:bodyPr>
          <a:lstStyle/>
          <a:p>
            <a:pPr algn="ctr"/>
            <a:r>
              <a:rPr lang="en-US" sz="2400" b="1" dirty="0"/>
              <a:t>NOW</a:t>
            </a:r>
          </a:p>
          <a:p>
            <a:pPr algn="ctr"/>
            <a:r>
              <a:rPr lang="en-US" sz="2400" dirty="0"/>
              <a:t>More connected devices than people</a:t>
            </a:r>
          </a:p>
        </p:txBody>
      </p:sp>
      <p:sp>
        <p:nvSpPr>
          <p:cNvPr id="24" name="TextBox 23"/>
          <p:cNvSpPr txBox="1"/>
          <p:nvPr/>
        </p:nvSpPr>
        <p:spPr>
          <a:xfrm>
            <a:off x="3517519" y="3947159"/>
            <a:ext cx="5327925" cy="830997"/>
          </a:xfrm>
          <a:prstGeom prst="rect">
            <a:avLst/>
          </a:prstGeom>
          <a:noFill/>
        </p:spPr>
        <p:txBody>
          <a:bodyPr wrap="square" rtlCol="0">
            <a:spAutoFit/>
          </a:bodyPr>
          <a:lstStyle/>
          <a:p>
            <a:pPr algn="ctr"/>
            <a:r>
              <a:rPr lang="en-US" sz="2400" b="1" dirty="0"/>
              <a:t>2020</a:t>
            </a:r>
          </a:p>
          <a:p>
            <a:pPr algn="ctr"/>
            <a:r>
              <a:rPr lang="en-US" sz="2400" dirty="0"/>
              <a:t>&gt; 25 billion (Gartner predicts)</a:t>
            </a:r>
          </a:p>
        </p:txBody>
      </p:sp>
      <p:sp>
        <p:nvSpPr>
          <p:cNvPr id="25" name="TextBox 24"/>
          <p:cNvSpPr txBox="1"/>
          <p:nvPr/>
        </p:nvSpPr>
        <p:spPr>
          <a:xfrm>
            <a:off x="3588775" y="4902051"/>
            <a:ext cx="5327925" cy="461665"/>
          </a:xfrm>
          <a:prstGeom prst="rect">
            <a:avLst/>
          </a:prstGeom>
          <a:noFill/>
        </p:spPr>
        <p:txBody>
          <a:bodyPr wrap="square" rtlCol="0">
            <a:spAutoFit/>
          </a:bodyPr>
          <a:lstStyle/>
          <a:p>
            <a:pPr algn="ctr"/>
            <a:r>
              <a:rPr lang="en-US" sz="2400" dirty="0"/>
              <a:t>$1.7 trillion market (IDC report)</a:t>
            </a:r>
          </a:p>
        </p:txBody>
      </p:sp>
    </p:spTree>
    <p:extLst>
      <p:ext uri="{BB962C8B-B14F-4D97-AF65-F5344CB8AC3E}">
        <p14:creationId xmlns:p14="http://schemas.microsoft.com/office/powerpoint/2010/main" val="27185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6" grpId="0" animBg="1"/>
      <p:bldP spid="107" grpId="0" animBg="1"/>
      <p:bldP spid="118" grpId="0" animBg="1"/>
      <p:bldP spid="2"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Hubs</a:t>
            </a:r>
          </a:p>
        </p:txBody>
      </p:sp>
      <p:sp>
        <p:nvSpPr>
          <p:cNvPr id="3" name="Content Placeholder 2"/>
          <p:cNvSpPr>
            <a:spLocks noGrp="1"/>
          </p:cNvSpPr>
          <p:nvPr>
            <p:ph idx="1"/>
          </p:nvPr>
        </p:nvSpPr>
        <p:spPr/>
        <p:txBody>
          <a:bodyPr/>
          <a:lstStyle/>
          <a:p>
            <a:r>
              <a:rPr lang="en-US" dirty="0"/>
              <a:t>Multi-partition capability is designed for scale at the cost of consistency.</a:t>
            </a:r>
          </a:p>
          <a:p>
            <a:r>
              <a:rPr lang="en-US" dirty="0"/>
              <a:t>Up to 5,000 simultaneous AMQP connections.</a:t>
            </a:r>
          </a:p>
          <a:p>
            <a:r>
              <a:rPr lang="en-US" dirty="0"/>
              <a:t>Specifying partition ID guarantees ordering across that partition.</a:t>
            </a:r>
          </a:p>
          <a:p>
            <a:r>
              <a:rPr lang="en-US" dirty="0"/>
              <a:t>Messages without partition ID are round-</a:t>
            </a:r>
            <a:r>
              <a:rPr lang="en-US" dirty="0" err="1"/>
              <a:t>robined</a:t>
            </a:r>
            <a:r>
              <a:rPr lang="en-US" dirty="0"/>
              <a:t> into partitions and will not necessarily be correctly ordered on delivery. </a:t>
            </a:r>
          </a:p>
        </p:txBody>
      </p:sp>
    </p:spTree>
    <p:extLst>
      <p:ext uri="{BB962C8B-B14F-4D97-AF65-F5344CB8AC3E}">
        <p14:creationId xmlns:p14="http://schemas.microsoft.com/office/powerpoint/2010/main" val="90499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Event Hubs When…</a:t>
            </a:r>
          </a:p>
        </p:txBody>
      </p:sp>
      <p:sp>
        <p:nvSpPr>
          <p:cNvPr id="3" name="Content Placeholder 2"/>
          <p:cNvSpPr>
            <a:spLocks noGrp="1"/>
          </p:cNvSpPr>
          <p:nvPr>
            <p:ph idx="1"/>
          </p:nvPr>
        </p:nvSpPr>
        <p:spPr/>
        <p:txBody>
          <a:bodyPr/>
          <a:lstStyle/>
          <a:p>
            <a:r>
              <a:rPr lang="en-US" dirty="0"/>
              <a:t>You have massive volumes of telemetry data, e.g. Internet of Things sensors. </a:t>
            </a:r>
          </a:p>
          <a:p>
            <a:r>
              <a:rPr lang="en-US" dirty="0"/>
              <a:t>You care about ordering within messages from a device.</a:t>
            </a:r>
          </a:p>
          <a:p>
            <a:endParaRPr lang="en-US" dirty="0"/>
          </a:p>
        </p:txBody>
      </p:sp>
    </p:spTree>
    <p:extLst>
      <p:ext uri="{BB962C8B-B14F-4D97-AF65-F5344CB8AC3E}">
        <p14:creationId xmlns:p14="http://schemas.microsoft.com/office/powerpoint/2010/main" val="21465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Hubs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68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2323" y="1450731"/>
            <a:ext cx="10168168" cy="3416320"/>
          </a:xfrm>
          <a:prstGeom prst="rect">
            <a:avLst/>
          </a:prstGeom>
          <a:noFill/>
        </p:spPr>
        <p:txBody>
          <a:bodyPr wrap="none" rtlCol="0">
            <a:spAutoFit/>
          </a:bodyPr>
          <a:lstStyle/>
          <a:p>
            <a:r>
              <a:rPr lang="en-US" sz="5400" dirty="0">
                <a:latin typeface="Adobe Myungjo Std M" panose="02020600000000000000" pitchFamily="18" charset="-128"/>
                <a:ea typeface="Adobe Myungjo Std M" panose="02020600000000000000" pitchFamily="18" charset="-128"/>
              </a:rPr>
              <a:t>For source of my sample</a:t>
            </a:r>
          </a:p>
          <a:p>
            <a:r>
              <a:rPr lang="en-US" sz="5400" dirty="0">
                <a:latin typeface="Adobe Myungjo Std M" panose="02020600000000000000" pitchFamily="18" charset="-128"/>
                <a:ea typeface="Adobe Myungjo Std M" panose="02020600000000000000" pitchFamily="18" charset="-128"/>
              </a:rPr>
              <a:t>projects and more resources </a:t>
            </a:r>
          </a:p>
          <a:p>
            <a:r>
              <a:rPr lang="en-US" sz="5400" dirty="0">
                <a:latin typeface="Adobe Myungjo Std M" panose="02020600000000000000" pitchFamily="18" charset="-128"/>
                <a:ea typeface="Adobe Myungjo Std M" panose="02020600000000000000" pitchFamily="18" charset="-128"/>
              </a:rPr>
              <a:t>for this presentation, see </a:t>
            </a:r>
          </a:p>
          <a:p>
            <a:r>
              <a:rPr lang="en-US" sz="5400" dirty="0">
                <a:latin typeface="Adobe Myungjo Std M" panose="02020600000000000000" pitchFamily="18" charset="-128"/>
                <a:ea typeface="Adobe Myungjo Std M" panose="02020600000000000000" pitchFamily="18" charset="-128"/>
              </a:rPr>
              <a:t>http://geoffsnowman.codes</a:t>
            </a:r>
          </a:p>
        </p:txBody>
      </p:sp>
    </p:spTree>
    <p:extLst>
      <p:ext uri="{BB962C8B-B14F-4D97-AF65-F5344CB8AC3E}">
        <p14:creationId xmlns:p14="http://schemas.microsoft.com/office/powerpoint/2010/main" val="816656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Consider IoT Hubs When…</a:t>
            </a:r>
          </a:p>
        </p:txBody>
      </p:sp>
      <p:sp>
        <p:nvSpPr>
          <p:cNvPr id="5" name="Content Placeholder 4"/>
          <p:cNvSpPr>
            <a:spLocks noGrp="1"/>
          </p:cNvSpPr>
          <p:nvPr>
            <p:ph idx="1"/>
          </p:nvPr>
        </p:nvSpPr>
        <p:spPr/>
        <p:txBody>
          <a:bodyPr/>
          <a:lstStyle/>
          <a:p>
            <a:r>
              <a:rPr lang="en-US" dirty="0"/>
              <a:t>Even more scale than event hubs is needed.</a:t>
            </a:r>
          </a:p>
          <a:p>
            <a:r>
              <a:rPr lang="en-US" dirty="0"/>
              <a:t>Need bi-directional communication.</a:t>
            </a:r>
          </a:p>
          <a:p>
            <a:r>
              <a:rPr lang="en-US" dirty="0"/>
              <a:t>Don’t care about consistency and message ordering.</a:t>
            </a:r>
          </a:p>
        </p:txBody>
      </p:sp>
    </p:spTree>
    <p:extLst>
      <p:ext uri="{BB962C8B-B14F-4D97-AF65-F5344CB8AC3E}">
        <p14:creationId xmlns:p14="http://schemas.microsoft.com/office/powerpoint/2010/main" val="44221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0924157"/>
              </p:ext>
            </p:extLst>
          </p:nvPr>
        </p:nvGraphicFramePr>
        <p:xfrm>
          <a:off x="254976" y="202223"/>
          <a:ext cx="11746524" cy="6522853"/>
        </p:xfrm>
        <a:graphic>
          <a:graphicData uri="http://schemas.openxmlformats.org/drawingml/2006/table">
            <a:tbl>
              <a:tblPr/>
              <a:tblGrid>
                <a:gridCol w="3915508">
                  <a:extLst>
                    <a:ext uri="{9D8B030D-6E8A-4147-A177-3AD203B41FA5}">
                      <a16:colId xmlns:a16="http://schemas.microsoft.com/office/drawing/2014/main" val="1020053390"/>
                    </a:ext>
                  </a:extLst>
                </a:gridCol>
                <a:gridCol w="3915508">
                  <a:extLst>
                    <a:ext uri="{9D8B030D-6E8A-4147-A177-3AD203B41FA5}">
                      <a16:colId xmlns:a16="http://schemas.microsoft.com/office/drawing/2014/main" val="2021924738"/>
                    </a:ext>
                  </a:extLst>
                </a:gridCol>
                <a:gridCol w="3915508">
                  <a:extLst>
                    <a:ext uri="{9D8B030D-6E8A-4147-A177-3AD203B41FA5}">
                      <a16:colId xmlns:a16="http://schemas.microsoft.com/office/drawing/2014/main" val="2227754636"/>
                    </a:ext>
                  </a:extLst>
                </a:gridCol>
              </a:tblGrid>
              <a:tr h="92990">
                <a:tc>
                  <a:txBody>
                    <a:bodyPr/>
                    <a:lstStyle/>
                    <a:p>
                      <a:pPr algn="l" fontAlgn="b"/>
                      <a:r>
                        <a:rPr lang="en-US" sz="1600" b="1" i="0" dirty="0">
                          <a:solidFill>
                            <a:schemeClr val="tx1"/>
                          </a:solidFill>
                          <a:effectLst/>
                          <a:latin typeface="+mn-lt"/>
                        </a:rPr>
                        <a:t>Comparison Criteria</a:t>
                      </a:r>
                    </a:p>
                  </a:txBody>
                  <a:tcPr marL="16720" marR="16720" marT="12540" marB="125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i="0">
                          <a:solidFill>
                            <a:schemeClr val="tx1"/>
                          </a:solidFill>
                          <a:effectLst/>
                          <a:latin typeface="+mn-lt"/>
                        </a:rPr>
                        <a:t>IoT Hub</a:t>
                      </a:r>
                    </a:p>
                  </a:txBody>
                  <a:tcPr marL="16720" marR="16720" marT="12540" marB="125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i="0" dirty="0">
                          <a:solidFill>
                            <a:schemeClr val="tx1"/>
                          </a:solidFill>
                          <a:effectLst/>
                          <a:latin typeface="+mn-lt"/>
                        </a:rPr>
                        <a:t>Event Hubs</a:t>
                      </a:r>
                    </a:p>
                  </a:txBody>
                  <a:tcPr marL="16720" marR="16720" marT="12540" marB="125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39021364"/>
                  </a:ext>
                </a:extLst>
              </a:tr>
              <a:tr h="706728">
                <a:tc>
                  <a:txBody>
                    <a:bodyPr/>
                    <a:lstStyle/>
                    <a:p>
                      <a:pPr fontAlgn="t"/>
                      <a:r>
                        <a:rPr lang="en-US" sz="1600" b="0" i="0">
                          <a:solidFill>
                            <a:schemeClr val="tx1"/>
                          </a:solidFill>
                          <a:effectLst/>
                          <a:latin typeface="+mn-lt"/>
                        </a:rPr>
                        <a:t>Communication patterns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Enables </a:t>
                      </a:r>
                      <a:r>
                        <a:rPr lang="en-US" sz="1600" b="0" i="0" u="none" strike="noStrike" dirty="0">
                          <a:solidFill>
                            <a:schemeClr val="tx1"/>
                          </a:solidFill>
                          <a:effectLst/>
                          <a:latin typeface="+mn-lt"/>
                        </a:rPr>
                        <a:t>device-to-cloud communications</a:t>
                      </a:r>
                      <a:r>
                        <a:rPr lang="en-US" sz="1600" b="0" i="0" dirty="0">
                          <a:solidFill>
                            <a:schemeClr val="tx1"/>
                          </a:solidFill>
                          <a:effectLst/>
                          <a:latin typeface="+mn-lt"/>
                        </a:rPr>
                        <a:t> (messaging, file uploads, and reported properties) and </a:t>
                      </a:r>
                      <a:r>
                        <a:rPr lang="en-US" sz="1600" b="0" i="0" u="none" strike="noStrike" dirty="0">
                          <a:solidFill>
                            <a:schemeClr val="tx1"/>
                          </a:solidFill>
                          <a:effectLst/>
                          <a:latin typeface="+mn-lt"/>
                        </a:rPr>
                        <a:t>cloud-to-device communications</a:t>
                      </a:r>
                      <a:r>
                        <a:rPr lang="en-US" sz="1600" b="0" i="0" dirty="0">
                          <a:solidFill>
                            <a:schemeClr val="tx1"/>
                          </a:solidFill>
                          <a:effectLst/>
                          <a:latin typeface="+mn-lt"/>
                        </a:rPr>
                        <a:t> (direct methods, desired properties, messaging).</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a:solidFill>
                            <a:schemeClr val="tx1"/>
                          </a:solidFill>
                          <a:effectLst/>
                          <a:latin typeface="+mn-lt"/>
                        </a:rPr>
                        <a:t>Only enables event ingress (usually considered for device-to-cloud scenarios).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74257678"/>
                  </a:ext>
                </a:extLst>
              </a:tr>
              <a:tr h="260373">
                <a:tc>
                  <a:txBody>
                    <a:bodyPr/>
                    <a:lstStyle/>
                    <a:p>
                      <a:pPr fontAlgn="t"/>
                      <a:r>
                        <a:rPr lang="en-US" sz="1600" b="0" i="0">
                          <a:solidFill>
                            <a:schemeClr val="tx1"/>
                          </a:solidFill>
                          <a:effectLst/>
                          <a:latin typeface="+mn-lt"/>
                        </a:rPr>
                        <a:t>Device state information</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u="none" strike="noStrike" dirty="0">
                          <a:solidFill>
                            <a:schemeClr val="tx1"/>
                          </a:solidFill>
                          <a:effectLst/>
                          <a:latin typeface="+mn-lt"/>
                        </a:rPr>
                        <a:t>Device twins</a:t>
                      </a:r>
                      <a:r>
                        <a:rPr lang="en-US" sz="1600" b="0" i="0" dirty="0">
                          <a:solidFill>
                            <a:schemeClr val="tx1"/>
                          </a:solidFill>
                          <a:effectLst/>
                          <a:latin typeface="+mn-lt"/>
                        </a:rPr>
                        <a:t> can store and query device state information.</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a:solidFill>
                            <a:schemeClr val="tx1"/>
                          </a:solidFill>
                          <a:effectLst/>
                          <a:latin typeface="+mn-lt"/>
                        </a:rPr>
                        <a:t>No device state information can be stored.</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81105833"/>
                  </a:ext>
                </a:extLst>
              </a:tr>
              <a:tr h="818319">
                <a:tc>
                  <a:txBody>
                    <a:bodyPr/>
                    <a:lstStyle/>
                    <a:p>
                      <a:pPr fontAlgn="t"/>
                      <a:r>
                        <a:rPr lang="en-US" sz="1600" b="0" i="0">
                          <a:solidFill>
                            <a:schemeClr val="tx1"/>
                          </a:solidFill>
                          <a:effectLst/>
                          <a:latin typeface="+mn-lt"/>
                        </a:rPr>
                        <a:t>Device protocol support</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Supports MQTT, MQTT over </a:t>
                      </a:r>
                      <a:r>
                        <a:rPr lang="en-US" sz="1600" b="0" i="0" dirty="0" err="1">
                          <a:solidFill>
                            <a:schemeClr val="tx1"/>
                          </a:solidFill>
                          <a:effectLst/>
                          <a:latin typeface="+mn-lt"/>
                        </a:rPr>
                        <a:t>WebSockets</a:t>
                      </a:r>
                      <a:r>
                        <a:rPr lang="en-US" sz="1600" b="0" i="0" dirty="0">
                          <a:solidFill>
                            <a:schemeClr val="tx1"/>
                          </a:solidFill>
                          <a:effectLst/>
                          <a:latin typeface="+mn-lt"/>
                        </a:rPr>
                        <a:t>, AMQP, AMQP over </a:t>
                      </a:r>
                      <a:r>
                        <a:rPr lang="en-US" sz="1600" b="0" i="0" dirty="0" err="1">
                          <a:solidFill>
                            <a:schemeClr val="tx1"/>
                          </a:solidFill>
                          <a:effectLst/>
                          <a:latin typeface="+mn-lt"/>
                        </a:rPr>
                        <a:t>WebSockets</a:t>
                      </a:r>
                      <a:r>
                        <a:rPr lang="en-US" sz="1600" b="0" i="0" dirty="0">
                          <a:solidFill>
                            <a:schemeClr val="tx1"/>
                          </a:solidFill>
                          <a:effectLst/>
                          <a:latin typeface="+mn-lt"/>
                        </a:rPr>
                        <a:t>, and HTTP. Additionally, IoT Hub works with the </a:t>
                      </a:r>
                      <a:r>
                        <a:rPr lang="en-US" sz="1600" b="0" i="0" u="none" strike="noStrike" dirty="0">
                          <a:solidFill>
                            <a:schemeClr val="tx1"/>
                          </a:solidFill>
                          <a:effectLst/>
                          <a:latin typeface="+mn-lt"/>
                        </a:rPr>
                        <a:t>Azure IoT protocol gateway</a:t>
                      </a:r>
                      <a:r>
                        <a:rPr lang="en-US" sz="1600" b="0" i="0" dirty="0">
                          <a:solidFill>
                            <a:schemeClr val="tx1"/>
                          </a:solidFill>
                          <a:effectLst/>
                          <a:latin typeface="+mn-lt"/>
                        </a:rPr>
                        <a:t>.</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a:solidFill>
                            <a:schemeClr val="tx1"/>
                          </a:solidFill>
                          <a:effectLst/>
                          <a:latin typeface="+mn-lt"/>
                        </a:rPr>
                        <a:t>Supports AMQP, AMQP over WebSockets, and HTTP.</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42954159"/>
                  </a:ext>
                </a:extLst>
              </a:tr>
              <a:tr h="874113">
                <a:tc>
                  <a:txBody>
                    <a:bodyPr/>
                    <a:lstStyle/>
                    <a:p>
                      <a:pPr fontAlgn="t"/>
                      <a:r>
                        <a:rPr lang="en-US" sz="1600" b="0" i="0" dirty="0">
                          <a:solidFill>
                            <a:schemeClr val="tx1"/>
                          </a:solidFill>
                          <a:effectLst/>
                          <a:latin typeface="+mn-lt"/>
                        </a:rPr>
                        <a:t>Security</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Provides per-device identity and revocable access control. </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Provides Event Hubs-wide </a:t>
                      </a:r>
                      <a:r>
                        <a:rPr lang="en-US" sz="1600" b="0" i="0" u="none" strike="noStrike" dirty="0">
                          <a:solidFill>
                            <a:schemeClr val="tx1"/>
                          </a:solidFill>
                          <a:effectLst/>
                          <a:latin typeface="+mn-lt"/>
                        </a:rPr>
                        <a:t>shared access policies. </a:t>
                      </a:r>
                      <a:r>
                        <a:rPr lang="en-US" sz="1600" b="0" i="0" dirty="0">
                          <a:solidFill>
                            <a:schemeClr val="tx1"/>
                          </a:solidFill>
                          <a:effectLst/>
                          <a:latin typeface="+mn-lt"/>
                        </a:rPr>
                        <a:t>IoT solutions are often required to implement a custom solution.</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52466827"/>
                  </a:ext>
                </a:extLst>
              </a:tr>
              <a:tr h="1097290">
                <a:tc>
                  <a:txBody>
                    <a:bodyPr/>
                    <a:lstStyle/>
                    <a:p>
                      <a:pPr fontAlgn="t"/>
                      <a:r>
                        <a:rPr lang="en-US" sz="1600" b="0" i="0" dirty="0">
                          <a:solidFill>
                            <a:schemeClr val="tx1"/>
                          </a:solidFill>
                          <a:effectLst/>
                          <a:latin typeface="+mn-lt"/>
                        </a:rPr>
                        <a:t>Operations monitoring</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Enables IoT solutions to subscribe to a rich set of events.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Exposes only aggregate metrics.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2533736"/>
                  </a:ext>
                </a:extLst>
              </a:tr>
              <a:tr h="762525">
                <a:tc>
                  <a:txBody>
                    <a:bodyPr/>
                    <a:lstStyle/>
                    <a:p>
                      <a:pPr fontAlgn="t"/>
                      <a:r>
                        <a:rPr lang="en-US" sz="1600" b="0" i="0" dirty="0">
                          <a:solidFill>
                            <a:schemeClr val="tx1"/>
                          </a:solidFill>
                          <a:effectLst/>
                          <a:latin typeface="+mn-lt"/>
                        </a:rPr>
                        <a:t>Scale</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Is optimized to support millions of simultaneously connected devices.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Can support a more limited number of simultaneous connections--up to 5,000 AMQP connections.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62522267"/>
                  </a:ext>
                </a:extLst>
              </a:tr>
              <a:tr h="762525">
                <a:tc>
                  <a:txBody>
                    <a:bodyPr/>
                    <a:lstStyle/>
                    <a:p>
                      <a:pPr fontAlgn="t"/>
                      <a:r>
                        <a:rPr lang="en-US" sz="1600" b="0" i="0" dirty="0">
                          <a:solidFill>
                            <a:schemeClr val="tx1"/>
                          </a:solidFill>
                          <a:effectLst/>
                          <a:latin typeface="+mn-lt"/>
                        </a:rPr>
                        <a:t>File upload</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Enables IoT solutions to upload files from devices to the cloud.</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Not supported.</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36470427"/>
                  </a:ext>
                </a:extLst>
              </a:tr>
            </a:tbl>
          </a:graphicData>
        </a:graphic>
      </p:graphicFrame>
    </p:spTree>
    <p:extLst>
      <p:ext uri="{BB962C8B-B14F-4D97-AF65-F5344CB8AC3E}">
        <p14:creationId xmlns:p14="http://schemas.microsoft.com/office/powerpoint/2010/main" val="309998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2323" y="1450731"/>
            <a:ext cx="10168168" cy="3416320"/>
          </a:xfrm>
          <a:prstGeom prst="rect">
            <a:avLst/>
          </a:prstGeom>
          <a:noFill/>
        </p:spPr>
        <p:txBody>
          <a:bodyPr wrap="none" rtlCol="0">
            <a:spAutoFit/>
          </a:bodyPr>
          <a:lstStyle/>
          <a:p>
            <a:r>
              <a:rPr lang="en-US" sz="5400" dirty="0">
                <a:latin typeface="Adobe Myungjo Std M" panose="02020600000000000000" pitchFamily="18" charset="-128"/>
                <a:ea typeface="Adobe Myungjo Std M" panose="02020600000000000000" pitchFamily="18" charset="-128"/>
              </a:rPr>
              <a:t>For source of my sample</a:t>
            </a:r>
          </a:p>
          <a:p>
            <a:r>
              <a:rPr lang="en-US" sz="5400" dirty="0">
                <a:latin typeface="Adobe Myungjo Std M" panose="02020600000000000000" pitchFamily="18" charset="-128"/>
                <a:ea typeface="Adobe Myungjo Std M" panose="02020600000000000000" pitchFamily="18" charset="-128"/>
              </a:rPr>
              <a:t>projects and more resources </a:t>
            </a:r>
          </a:p>
          <a:p>
            <a:r>
              <a:rPr lang="en-US" sz="5400" dirty="0">
                <a:latin typeface="Adobe Myungjo Std M" panose="02020600000000000000" pitchFamily="18" charset="-128"/>
                <a:ea typeface="Adobe Myungjo Std M" panose="02020600000000000000" pitchFamily="18" charset="-128"/>
              </a:rPr>
              <a:t>for this presentation, see </a:t>
            </a:r>
          </a:p>
          <a:p>
            <a:r>
              <a:rPr lang="en-US" sz="5400" dirty="0">
                <a:latin typeface="Adobe Myungjo Std M" panose="02020600000000000000" pitchFamily="18" charset="-128"/>
                <a:ea typeface="Adobe Myungjo Std M" panose="02020600000000000000" pitchFamily="18" charset="-128"/>
              </a:rPr>
              <a:t>http://geoffsnowman.codes</a:t>
            </a:r>
          </a:p>
        </p:txBody>
      </p:sp>
    </p:spTree>
    <p:extLst>
      <p:ext uri="{BB962C8B-B14F-4D97-AF65-F5344CB8AC3E}">
        <p14:creationId xmlns:p14="http://schemas.microsoft.com/office/powerpoint/2010/main" val="133822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Azure Queues</a:t>
            </a:r>
          </a:p>
          <a:p>
            <a:r>
              <a:rPr lang="en-US" dirty="0"/>
              <a:t>Azure Logic Application</a:t>
            </a:r>
          </a:p>
          <a:p>
            <a:r>
              <a:rPr lang="en-US" dirty="0"/>
              <a:t>Azure Service Bus</a:t>
            </a:r>
          </a:p>
          <a:p>
            <a:r>
              <a:rPr lang="en-US" dirty="0"/>
              <a:t>Azure Event Hub</a:t>
            </a:r>
          </a:p>
          <a:p>
            <a:r>
              <a:rPr lang="en-US" dirty="0"/>
              <a:t>Azure IoT Hub</a:t>
            </a:r>
          </a:p>
        </p:txBody>
      </p:sp>
    </p:spTree>
    <p:extLst>
      <p:ext uri="{BB962C8B-B14F-4D97-AF65-F5344CB8AC3E}">
        <p14:creationId xmlns:p14="http://schemas.microsoft.com/office/powerpoint/2010/main" val="419216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 Queues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6347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Queues</a:t>
            </a:r>
          </a:p>
        </p:txBody>
      </p:sp>
      <p:sp>
        <p:nvSpPr>
          <p:cNvPr id="3" name="Content Placeholder 2"/>
          <p:cNvSpPr>
            <a:spLocks noGrp="1"/>
          </p:cNvSpPr>
          <p:nvPr>
            <p:ph idx="1"/>
          </p:nvPr>
        </p:nvSpPr>
        <p:spPr/>
        <p:txBody>
          <a:bodyPr/>
          <a:lstStyle/>
          <a:p>
            <a:r>
              <a:rPr lang="en-US" dirty="0"/>
              <a:t>FIFO Storage Engine</a:t>
            </a:r>
          </a:p>
          <a:p>
            <a:r>
              <a:rPr lang="en-US" dirty="0"/>
              <a:t>Simple API</a:t>
            </a:r>
          </a:p>
          <a:p>
            <a:r>
              <a:rPr lang="en-US" dirty="0"/>
              <a:t>Scalable (although not as big as Event Hubs)</a:t>
            </a:r>
          </a:p>
        </p:txBody>
      </p:sp>
    </p:spTree>
    <p:extLst>
      <p:ext uri="{BB962C8B-B14F-4D97-AF65-F5344CB8AC3E}">
        <p14:creationId xmlns:p14="http://schemas.microsoft.com/office/powerpoint/2010/main" val="102488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Logic Apps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5670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App Service Family</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256" y="2074069"/>
            <a:ext cx="3657600" cy="36576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0470" y="1690688"/>
            <a:ext cx="1143000" cy="1143000"/>
          </a:xfrm>
          <a:prstGeom prst="rect">
            <a:avLst/>
          </a:prstGeom>
        </p:spPr>
      </p:pic>
      <p:pic>
        <p:nvPicPr>
          <p:cNvPr id="6" name="Picture 5"/>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346999" y="1690688"/>
            <a:ext cx="1143000" cy="1143000"/>
          </a:xfrm>
          <a:prstGeom prst="rect">
            <a:avLst/>
          </a:prstGeom>
        </p:spPr>
      </p:pic>
      <p:pic>
        <p:nvPicPr>
          <p:cNvPr id="7" name="Picture 6"/>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60470" y="4004965"/>
            <a:ext cx="1143000" cy="1143000"/>
          </a:xfrm>
          <a:prstGeom prst="rect">
            <a:avLst/>
          </a:prstGeom>
        </p:spPr>
      </p:pic>
      <p:pic>
        <p:nvPicPr>
          <p:cNvPr id="8" name="Picture 7"/>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346999" y="4052926"/>
            <a:ext cx="1143000" cy="1143000"/>
          </a:xfrm>
          <a:prstGeom prst="rect">
            <a:avLst/>
          </a:prstGeom>
        </p:spPr>
      </p:pic>
      <p:sp>
        <p:nvSpPr>
          <p:cNvPr id="9" name="TextBox 8"/>
          <p:cNvSpPr txBox="1"/>
          <p:nvPr/>
        </p:nvSpPr>
        <p:spPr>
          <a:xfrm>
            <a:off x="6490102" y="3019217"/>
            <a:ext cx="2324100" cy="800219"/>
          </a:xfrm>
          <a:prstGeom prst="rect">
            <a:avLst/>
          </a:prstGeom>
          <a:noFill/>
        </p:spPr>
        <p:txBody>
          <a:bodyPr wrap="square" rtlCol="0">
            <a:spAutoFit/>
          </a:bodyPr>
          <a:lstStyle/>
          <a:p>
            <a:pPr algn="ctr"/>
            <a:r>
              <a:rPr lang="en-US" dirty="0"/>
              <a:t>Web Apps</a:t>
            </a:r>
          </a:p>
          <a:p>
            <a:pPr algn="ctr"/>
            <a:r>
              <a:rPr lang="en-US" sz="1400" dirty="0"/>
              <a:t>Web apps that scale with your business</a:t>
            </a:r>
          </a:p>
        </p:txBody>
      </p:sp>
      <p:sp>
        <p:nvSpPr>
          <p:cNvPr id="10" name="TextBox 9"/>
          <p:cNvSpPr txBox="1"/>
          <p:nvPr/>
        </p:nvSpPr>
        <p:spPr>
          <a:xfrm>
            <a:off x="8801100" y="3019217"/>
            <a:ext cx="2234798" cy="800219"/>
          </a:xfrm>
          <a:prstGeom prst="rect">
            <a:avLst/>
          </a:prstGeom>
          <a:noFill/>
        </p:spPr>
        <p:txBody>
          <a:bodyPr wrap="square" rtlCol="0">
            <a:spAutoFit/>
          </a:bodyPr>
          <a:lstStyle/>
          <a:p>
            <a:pPr algn="ctr"/>
            <a:r>
              <a:rPr lang="en-US" dirty="0"/>
              <a:t>Mobile Apps</a:t>
            </a:r>
          </a:p>
          <a:p>
            <a:pPr algn="ctr"/>
            <a:r>
              <a:rPr lang="en-US" sz="1400" dirty="0"/>
              <a:t>Build mobile apps for any device</a:t>
            </a:r>
          </a:p>
        </p:txBody>
      </p:sp>
      <p:sp>
        <p:nvSpPr>
          <p:cNvPr id="11" name="TextBox 10"/>
          <p:cNvSpPr txBox="1"/>
          <p:nvPr/>
        </p:nvSpPr>
        <p:spPr>
          <a:xfrm>
            <a:off x="6490102" y="5333494"/>
            <a:ext cx="2324100" cy="800219"/>
          </a:xfrm>
          <a:prstGeom prst="rect">
            <a:avLst/>
          </a:prstGeom>
          <a:noFill/>
        </p:spPr>
        <p:txBody>
          <a:bodyPr wrap="square" rtlCol="0">
            <a:spAutoFit/>
          </a:bodyPr>
          <a:lstStyle/>
          <a:p>
            <a:pPr algn="ctr"/>
            <a:r>
              <a:rPr lang="en-US" dirty="0"/>
              <a:t>Logic Apps</a:t>
            </a:r>
          </a:p>
          <a:p>
            <a:pPr algn="ctr"/>
            <a:r>
              <a:rPr lang="en-US" sz="1400" dirty="0"/>
              <a:t>Automate business processes across SaaS and on-premises</a:t>
            </a:r>
          </a:p>
        </p:txBody>
      </p:sp>
      <p:sp>
        <p:nvSpPr>
          <p:cNvPr id="12" name="TextBox 11"/>
          <p:cNvSpPr txBox="1"/>
          <p:nvPr/>
        </p:nvSpPr>
        <p:spPr>
          <a:xfrm>
            <a:off x="8814202" y="5333494"/>
            <a:ext cx="2324100" cy="800219"/>
          </a:xfrm>
          <a:prstGeom prst="rect">
            <a:avLst/>
          </a:prstGeom>
          <a:noFill/>
        </p:spPr>
        <p:txBody>
          <a:bodyPr wrap="square" rtlCol="0">
            <a:spAutoFit/>
          </a:bodyPr>
          <a:lstStyle/>
          <a:p>
            <a:pPr algn="ctr"/>
            <a:r>
              <a:rPr lang="en-US" dirty="0"/>
              <a:t>API Apps</a:t>
            </a:r>
          </a:p>
          <a:p>
            <a:pPr algn="ctr"/>
            <a:r>
              <a:rPr lang="en-US" sz="1400" dirty="0"/>
              <a:t>Build and consume APIs in the cloud</a:t>
            </a:r>
          </a:p>
        </p:txBody>
      </p:sp>
      <p:cxnSp>
        <p:nvCxnSpPr>
          <p:cNvPr id="13" name="Straight Connector 12"/>
          <p:cNvCxnSpPr/>
          <p:nvPr/>
        </p:nvCxnSpPr>
        <p:spPr>
          <a:xfrm>
            <a:off x="8801100" y="2452726"/>
            <a:ext cx="0" cy="2743200"/>
          </a:xfrm>
          <a:prstGeom prst="line">
            <a:avLst/>
          </a:prstGeom>
          <a:ln>
            <a:solidFill>
              <a:srgbClr val="0091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8801100" y="2520260"/>
            <a:ext cx="0" cy="2743200"/>
          </a:xfrm>
          <a:prstGeom prst="line">
            <a:avLst/>
          </a:prstGeom>
          <a:ln>
            <a:solidFill>
              <a:srgbClr val="0088B8"/>
            </a:solidFill>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rot="10800000">
            <a:off x="5352989" y="2074068"/>
            <a:ext cx="614007" cy="3657601"/>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06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Service Bus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3410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Bus</a:t>
            </a:r>
          </a:p>
        </p:txBody>
      </p:sp>
      <p:sp>
        <p:nvSpPr>
          <p:cNvPr id="5" name="Content Placeholder 4"/>
          <p:cNvSpPr>
            <a:spLocks noGrp="1"/>
          </p:cNvSpPr>
          <p:nvPr>
            <p:ph idx="1"/>
          </p:nvPr>
        </p:nvSpPr>
        <p:spPr/>
        <p:txBody>
          <a:bodyPr/>
          <a:lstStyle/>
          <a:p>
            <a:r>
              <a:rPr lang="en-US" dirty="0"/>
              <a:t>Rich Messaging API includes Queues and Pub/Sub</a:t>
            </a:r>
          </a:p>
          <a:p>
            <a:r>
              <a:rPr lang="en-US" dirty="0"/>
              <a:t>Service Bus for Windows Server</a:t>
            </a:r>
          </a:p>
          <a:p>
            <a:r>
              <a:rPr lang="en-US" dirty="0"/>
              <a:t>Strong guarantees of exactly-once delivery.</a:t>
            </a:r>
          </a:p>
          <a:p>
            <a:endParaRPr lang="en-US" dirty="0"/>
          </a:p>
        </p:txBody>
      </p:sp>
    </p:spTree>
    <p:extLst>
      <p:ext uri="{BB962C8B-B14F-4D97-AF65-F5344CB8AC3E}">
        <p14:creationId xmlns:p14="http://schemas.microsoft.com/office/powerpoint/2010/main" val="2156407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61</TotalTime>
  <Words>1404</Words>
  <Application>Microsoft Office PowerPoint</Application>
  <PresentationFormat>Widescreen</PresentationFormat>
  <Paragraphs>168</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Adobe Myungjo Std M</vt:lpstr>
      <vt:lpstr>Arial</vt:lpstr>
      <vt:lpstr>Calibri</vt:lpstr>
      <vt:lpstr>Segoe UI</vt:lpstr>
      <vt:lpstr>Tw Cen MT</vt:lpstr>
      <vt:lpstr>Tw Cen MT Condensed</vt:lpstr>
      <vt:lpstr>Wingdings 3</vt:lpstr>
      <vt:lpstr>Integral</vt:lpstr>
      <vt:lpstr>Connected  Applications in Azure</vt:lpstr>
      <vt:lpstr>PowerPoint Presentation</vt:lpstr>
      <vt:lpstr>Agenda</vt:lpstr>
      <vt:lpstr>Azure Storage Queues</vt:lpstr>
      <vt:lpstr>Azure Queues</vt:lpstr>
      <vt:lpstr>Azure Logic Apps</vt:lpstr>
      <vt:lpstr>Azure App Service Family</vt:lpstr>
      <vt:lpstr>Azure Service Bus</vt:lpstr>
      <vt:lpstr>Service Bus</vt:lpstr>
      <vt:lpstr>Storage Queues vs Service Bus</vt:lpstr>
      <vt:lpstr>Consider Storage Queues when…</vt:lpstr>
      <vt:lpstr>Consider Service Bus when…</vt:lpstr>
      <vt:lpstr>Consider Service Bus When…</vt:lpstr>
      <vt:lpstr>PowerPoint Presentation</vt:lpstr>
      <vt:lpstr>Azure Event Hubs</vt:lpstr>
      <vt:lpstr>Connected Things Everywhere</vt:lpstr>
      <vt:lpstr>Event Hubs</vt:lpstr>
      <vt:lpstr>Consider Event Hubs When…</vt:lpstr>
      <vt:lpstr>IOT Hubs</vt:lpstr>
      <vt:lpstr>Consider IoT Hubs When…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  Applications in Azure</dc:title>
  <dc:creator>Geoff</dc:creator>
  <cp:lastModifiedBy>Geoff</cp:lastModifiedBy>
  <cp:revision>9</cp:revision>
  <dcterms:created xsi:type="dcterms:W3CDTF">2017-04-22T14:24:06Z</dcterms:created>
  <dcterms:modified xsi:type="dcterms:W3CDTF">2017-04-26T04:53:20Z</dcterms:modified>
</cp:coreProperties>
</file>