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76" d="100"/>
          <a:sy n="76" d="100"/>
        </p:scale>
        <p:origin x="718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17CA-9B0E-4BE2-8EB1-759D3E4E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4D5F7-5F39-425C-A9E4-B6EB9408E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F734-315B-44D5-98FE-20E36179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4782-F69A-44F6-80C8-DEB34B1F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2406D-7F73-4C4C-9F6D-4F831563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59EA-A27B-4B3F-9783-17764104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90296-0229-47F3-AA2A-ACBD5058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8D8E-6D49-4563-BA78-7A19CD9C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6E4F8-A743-4B02-84A0-285A2E61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A758-C61B-4918-8B51-C08FC962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9D798-F97F-46DD-B084-05817A234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7718-95F7-4D7D-9AE7-A7B46D4ED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29CAA-5E1C-452B-AA01-DA431D26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6691A-156E-4ADE-B57A-F107AF1A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3F01-B2AC-437C-BE1A-3A6971A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4EF0-337F-4D42-BD9B-2C43C563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11E5-6491-45E5-B7E3-1F525927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AAE06-E08F-4149-9E0B-6BAA9DE8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B913-3F52-4D6A-B5B2-C120E8DB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941D-73F6-45B4-AF50-920249C5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A0F7-2432-4AB7-A139-5BB9A756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EB947-FFD5-40CF-B9C3-65F79DE6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4743-3813-4A8C-AE95-CE3F0B2D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EB5D8-3260-4B71-8897-9596A257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679C2-11EC-4767-9A51-C1F2E8AA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6423-D3CB-44A5-B186-6CF5D925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A10E-5A79-4BD6-A8B9-8BD3B7951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A8AB-50F9-4BDD-A4BE-994699F8C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E594B-5289-4CDB-B842-8673748A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8E70E-0BD4-4F0C-B11A-366D970E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64B35-082B-40B7-A073-EEE06B6B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60DC-C4D4-489A-9A3A-006A2C52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DD59A-4BB4-4ED8-B172-FE26BF73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CAFEA-86A2-4E6F-BFF4-942D2D3FA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C87D2-0E08-44CD-B616-A922921D0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BA48E-6815-418B-9CB7-5B4178A3C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EEA12-E667-462F-B876-000ED74A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E0965-A3AF-49CF-9014-EBA353E0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B76C4-86EF-48BA-9C44-BFC81354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34B8-7CD8-48EB-927C-0F4A560E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105F2-37E6-4680-9A7A-F5AD665D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8D513-DBC0-493B-AA9D-F2E8E9BA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50775-8949-4C49-9BA0-BC9E5E84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F463F-026E-4293-92FA-4FA4D766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B7837-0987-4363-BD25-EA42BBAE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2D50-EFCD-47E9-8A80-43B50E49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CC18-6F32-413E-BFCE-8731AEB9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EA36-059F-4BC9-9CEE-5F4B4C50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86FF7-005C-4FA3-81BD-3F6F1ABE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CD058-E6E4-4947-A7BE-7949B9CC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44DCB-52F5-4D21-8AF7-0222FBDB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EC9B8-293E-4A93-B850-E2C8568F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9A2F-2F9A-4BF6-B586-21C70F65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5089A-B8A2-4756-8DA5-DEF0C0B0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5DB0F-AA25-45DB-8657-E6DA85E03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DF856-78B2-4521-B089-63022687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65480-9023-494B-A64D-04C29510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29B2F-D4B7-4768-A532-7C153433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4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EA410-56E2-4F36-ADE6-F1C9308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70F17-7B61-4937-8734-FD9501572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ECCA-F439-4BEA-B9E5-048F17BE6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A936-E3A6-4E86-9813-5675D75E644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8164-035B-4688-8A87-863D9C8C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6E4E-C923-4196-BA18-A16043031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B6EE-594F-48F3-9D71-1A23BBD1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www.sciencedirect.com/science/article/pii/S001046559700115X" TargetMode="External"/><Relationship Id="rId2" Type="http://schemas.openxmlformats.org/officeDocument/2006/relationships/hyperlink" Target="https://www.sciencedirect.com/science/article/pii/S135964540100360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mmm.psu.edu/SC2005ActaMat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00A0342-0AE0-4F1E-B0A3-4CB1ED33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36" y="0"/>
            <a:ext cx="10298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758E38-60C6-4C9A-8105-0DBB681001D2}"/>
              </a:ext>
            </a:extLst>
          </p:cNvPr>
          <p:cNvSpPr txBox="1"/>
          <p:nvPr/>
        </p:nvSpPr>
        <p:spPr>
          <a:xfrm>
            <a:off x="2375269" y="-4595658"/>
            <a:ext cx="2019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Setup.m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Initialization, etc…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26E5B-E22C-4FC3-9129-43424EEF8588}"/>
              </a:ext>
            </a:extLst>
          </p:cNvPr>
          <p:cNvSpPr txBox="1"/>
          <p:nvPr/>
        </p:nvSpPr>
        <p:spPr>
          <a:xfrm>
            <a:off x="2376639" y="-3550654"/>
            <a:ext cx="25984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 Energies @ t = 0 using P(t = 0). Get E(t = 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EEA956-CAD9-4257-B1DD-EDE4436AA236}"/>
                  </a:ext>
                </a:extLst>
              </p:cNvPr>
              <p:cNvSpPr txBox="1"/>
              <p:nvPr/>
            </p:nvSpPr>
            <p:spPr>
              <a:xfrm>
                <a:off x="16271955" y="-9412114"/>
                <a:ext cx="8224712" cy="3877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Calc Elastic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highlight>
                      <a:srgbClr val="FFFF00"/>
                    </a:highlight>
                  </a:rPr>
                  <a:t>CalcElasticEnergy.m</a:t>
                </a:r>
                <a:endParaRPr lang="en-US" dirty="0"/>
              </a:p>
              <a:p>
                <a:r>
                  <a:rPr lang="en-US" dirty="0"/>
                  <a:t>	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𝑖𝑗𝑘𝑙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𝑢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𝑙𝑗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𝑖𝑗𝑘𝑙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boundary conditions</a:t>
                </a: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𝑑𝑖𝑠𝑝𝑙𝑎𝑐𝑒𝑚𝑒𝑛𝑡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𝑓𝑖𝑒𝑙𝑑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𝑒𝑖𝑔𝑒𝑛𝑠𝑡𝑟𝑎𝑖𝑛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𝑠𝑡𝑟𝑎𝑖𝑛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See </a:t>
                </a:r>
                <a:r>
                  <a:rPr lang="en-US" dirty="0">
                    <a:hlinkClick r:id="rId2"/>
                  </a:rPr>
                  <a:t>https://www.sciencedirect.com/science/article/pii/S1359645401003603</a:t>
                </a:r>
                <a:r>
                  <a:rPr lang="en-US" dirty="0"/>
                  <a:t>, Summary Chapters 2-5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Computationally Expensive</a:t>
                </a:r>
              </a:p>
              <a:p>
                <a:r>
                  <a:rPr lang="en-US" dirty="0"/>
                  <a:t>	The tensor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en-US" dirty="0"/>
                  <a:t> is solved by performing a 2D (</a:t>
                </a:r>
                <a:r>
                  <a:rPr lang="en-US" dirty="0" err="1"/>
                  <a:t>x,y</a:t>
                </a:r>
                <a:r>
                  <a:rPr lang="en-US" dirty="0"/>
                  <a:t>) FFT</a:t>
                </a:r>
              </a:p>
              <a:p>
                <a:r>
                  <a:rPr lang="en-US" dirty="0"/>
                  <a:t>	This 2D FFT creates a 1D ODE for each (</a:t>
                </a:r>
                <a:r>
                  <a:rPr lang="en-US" dirty="0" err="1"/>
                  <a:t>kx,ky</a:t>
                </a:r>
                <a:r>
                  <a:rPr lang="en-US" dirty="0"/>
                  <a:t>) (x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kx</a:t>
                </a:r>
                <a:r>
                  <a:rPr lang="en-US" dirty="0">
                    <a:sym typeface="Wingdings" panose="05000000000000000000" pitchFamily="2" charset="2"/>
                  </a:rPr>
                  <a:t>, y  </a:t>
                </a:r>
                <a:r>
                  <a:rPr lang="en-US" dirty="0" err="1">
                    <a:sym typeface="Wingdings" panose="05000000000000000000" pitchFamily="2" charset="2"/>
                  </a:rPr>
                  <a:t>ky</a:t>
                </a:r>
                <a:r>
                  <a:rPr lang="en-US" dirty="0">
                    <a:sym typeface="Wingdings" panose="05000000000000000000" pitchFamily="2" charset="2"/>
                  </a:rPr>
                  <a:t> from the 2D 	FFT) point. This requires iterating through (</a:t>
                </a:r>
                <a:r>
                  <a:rPr lang="en-US" dirty="0" err="1">
                    <a:sym typeface="Wingdings" panose="05000000000000000000" pitchFamily="2" charset="2"/>
                  </a:rPr>
                  <a:t>kx,ky</a:t>
                </a:r>
                <a:r>
                  <a:rPr lang="en-US" dirty="0">
                    <a:sym typeface="Wingdings" panose="05000000000000000000" pitchFamily="2" charset="2"/>
                  </a:rPr>
                  <a:t>) and solving an ODE at each 	(</a:t>
                </a:r>
                <a:r>
                  <a:rPr lang="en-US" dirty="0" err="1">
                    <a:sym typeface="Wingdings" panose="05000000000000000000" pitchFamily="2" charset="2"/>
                  </a:rPr>
                  <a:t>kx,ky</a:t>
                </a:r>
                <a:r>
                  <a:rPr lang="en-US" dirty="0">
                    <a:sym typeface="Wingdings" panose="05000000000000000000" pitchFamily="2" charset="2"/>
                  </a:rPr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EEA956-CAD9-4257-B1DD-EDE4436A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1955" y="-9412114"/>
                <a:ext cx="8224712" cy="3877600"/>
              </a:xfrm>
              <a:prstGeom prst="rect">
                <a:avLst/>
              </a:prstGeom>
              <a:blipFill>
                <a:blip r:embed="rId3"/>
                <a:stretch>
                  <a:fillRect l="-518" r="-740" b="-14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F25CC-CE38-4DE1-B1BC-C7DCC4231A47}"/>
                  </a:ext>
                </a:extLst>
              </p:cNvPr>
              <p:cNvSpPr txBox="1"/>
              <p:nvPr/>
            </p:nvSpPr>
            <p:spPr>
              <a:xfrm>
                <a:off x="16271955" y="-5163292"/>
                <a:ext cx="8224712" cy="3174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Calc Electric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𝑓</m:t>
                        </m:r>
                      </m:e>
                      <m:sub>
                        <m:r>
                          <a:rPr lang="en-US" i="1"/>
                          <m:t>𝑒𝑙𝑒𝑐</m:t>
                        </m:r>
                      </m:sub>
                    </m:sSub>
                    <m:r>
                      <a:rPr lang="en-US" i="1"/>
                      <m:t>=−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𝐸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𝑑</m:t>
                        </m:r>
                      </m:sup>
                    </m:sSubSup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CalcElecEnergy.m</a:t>
                </a:r>
              </a:p>
              <a:p>
                <a:r>
                  <a:rPr lang="en-US" dirty="0"/>
                  <a:t>	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𝜅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𝜙</m:t>
                        </m:r>
                      </m:e>
                      <m:sub>
                        <m:r>
                          <a:rPr lang="en-US" i="1"/>
                          <m:t>,</m:t>
                        </m:r>
                        <m:r>
                          <a:rPr lang="en-US" i="1"/>
                          <m:t>𝑗𝑖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𝜀</m:t>
                            </m:r>
                          </m:e>
                          <m:sub>
                            <m:r>
                              <a:rPr lang="en-US" i="1"/>
                              <m:t>0</m:t>
                            </m:r>
                          </m:sub>
                        </m:sSub>
                      </m:den>
                    </m:f>
                    <m:r>
                      <a:rPr lang="en-US" i="1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boundary conditions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𝑟𝑒𝑙𝑎𝑡𝑖𝑣𝑒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𝑝𝑒𝑟𝑚𝑖𝑡𝑡𝑖𝑣𝑖𝑡𝑦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𝑒𝑙𝑒𝑐𝑡𝑟𝑖𝑐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𝑝𝑜𝑡𝑒𝑛𝑡𝑖𝑎𝑙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See </a:t>
                </a:r>
                <a:r>
                  <a:rPr lang="en-US" u="sng" dirty="0">
                    <a:hlinkClick r:id="rId4"/>
                  </a:rPr>
                  <a:t>http://www.mmm.psu.edu/SC2005ActaMater.pdf</a:t>
                </a:r>
                <a:r>
                  <a:rPr lang="en-US" dirty="0"/>
                  <a:t> , Summary Chapter 6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Computationally Expensive</a:t>
                </a:r>
              </a:p>
              <a:p>
                <a:r>
                  <a:rPr lang="en-US" dirty="0"/>
                  <a:t>	Similar 2D FFT method used to solve the tensor equation. Less 	computationally expensive than </a:t>
                </a:r>
                <a:r>
                  <a:rPr lang="en-US" dirty="0" err="1"/>
                  <a:t>CalcElasticEnergy</a:t>
                </a:r>
                <a:r>
                  <a:rPr lang="en-US" dirty="0"/>
                  <a:t> b/c easier to apply 	boundary conditions.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F25CC-CE38-4DE1-B1BC-C7DCC423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1955" y="-5163292"/>
                <a:ext cx="8224712" cy="3174587"/>
              </a:xfrm>
              <a:prstGeom prst="rect">
                <a:avLst/>
              </a:prstGeom>
              <a:blipFill>
                <a:blip r:embed="rId5"/>
                <a:stretch>
                  <a:fillRect l="-518" b="-19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044249-B0E9-4B17-B2CC-D487CC6DA5DA}"/>
                  </a:ext>
                </a:extLst>
              </p:cNvPr>
              <p:cNvSpPr txBox="1"/>
              <p:nvPr/>
            </p:nvSpPr>
            <p:spPr>
              <a:xfrm>
                <a:off x="5828151" y="4424685"/>
                <a:ext cx="5853522" cy="24672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NOTATION: comma in subscript indicates partial derivative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NOTATION: repeated subscripts indicates summation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044249-B0E9-4B17-B2CC-D487CC6D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51" y="4424685"/>
                <a:ext cx="5853522" cy="2467278"/>
              </a:xfrm>
              <a:prstGeom prst="rect">
                <a:avLst/>
              </a:prstGeom>
              <a:blipFill>
                <a:blip r:embed="rId6"/>
                <a:stretch>
                  <a:fillRect l="-728" t="-122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99ABE7-A144-4EEB-9BDD-64A8BB817AA5}"/>
              </a:ext>
            </a:extLst>
          </p:cNvPr>
          <p:cNvSpPr txBox="1"/>
          <p:nvPr/>
        </p:nvSpPr>
        <p:spPr>
          <a:xfrm>
            <a:off x="16271955" y="-1458526"/>
            <a:ext cx="822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 Landau Energy. Plug into the polynomial equation.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4EF75-7177-476D-BAE6-C6D35E72BF01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8160361" y="-7473314"/>
            <a:ext cx="8111594" cy="41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32F19-FFE6-4847-99CF-B166EE8314C8}"/>
              </a:ext>
            </a:extLst>
          </p:cNvPr>
          <p:cNvSpPr/>
          <p:nvPr/>
        </p:nvSpPr>
        <p:spPr>
          <a:xfrm>
            <a:off x="6555370" y="-3550654"/>
            <a:ext cx="160499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CalcEnergies.m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63A878-0F7D-4B85-B3C8-0CF038403790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8160361" y="-3575998"/>
            <a:ext cx="8111594" cy="2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2F935F-B490-4FE5-9013-E4D0248DF430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8160361" y="-3365988"/>
            <a:ext cx="8111594" cy="209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8D7654-8A0C-46FE-86A8-0152F11F786C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4975071" y="-3365988"/>
            <a:ext cx="158029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9BAFCD-E171-4C21-9182-BFA23FCCA64F}"/>
              </a:ext>
            </a:extLst>
          </p:cNvPr>
          <p:cNvSpPr txBox="1"/>
          <p:nvPr/>
        </p:nvSpPr>
        <p:spPr>
          <a:xfrm>
            <a:off x="2384010" y="-2197190"/>
            <a:ext cx="16700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 P @ t = 1 using energies from t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CAC8AA-5766-43DA-BD1B-063FD9661A97}"/>
              </a:ext>
            </a:extLst>
          </p:cNvPr>
          <p:cNvSpPr txBox="1"/>
          <p:nvPr/>
        </p:nvSpPr>
        <p:spPr>
          <a:xfrm>
            <a:off x="6555370" y="-2627525"/>
            <a:ext cx="35213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TimeStep_1stOrd.m</a:t>
            </a:r>
          </a:p>
          <a:p>
            <a:r>
              <a:rPr lang="en-US" dirty="0"/>
              <a:t>First order means the time method was first order. We are only using P(t) and E(t) to calculate P(t + dt)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6689E12-03D4-4E4E-9F71-74A15E41255F}"/>
                  </a:ext>
                </a:extLst>
              </p:cNvPr>
              <p:cNvSpPr/>
              <p:nvPr/>
            </p:nvSpPr>
            <p:spPr>
              <a:xfrm>
                <a:off x="12750643" y="1255013"/>
                <a:ext cx="10252166" cy="39744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2,22</m:t>
                        </m:r>
                      </m:sub>
                    </m:sSub>
                  </m:oMath>
                </a14:m>
                <a:r>
                  <a:rPr lang="en-US" dirty="0"/>
                  <a:t> with boundary conditions.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represents all the energies.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2,22</m:t>
                        </m:r>
                      </m:sub>
                    </m:sSub>
                  </m:oMath>
                </a14:m>
                <a:r>
                  <a:rPr lang="en-US" dirty="0"/>
                  <a:t> is the gradient energy, which accounts for the energy associated with the spatial variation of P.</a:t>
                </a:r>
              </a:p>
              <a:p>
                <a:r>
                  <a:rPr lang="en-US" dirty="0"/>
                  <a:t>Time Discretization: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𝜏</m:t>
                        </m:r>
                        <m:r>
                          <a:rPr lang="en-US" i="1"/>
                          <m:t>+</m:t>
                        </m:r>
                        <m:r>
                          <m:rPr>
                            <m:sty m:val="p"/>
                          </m:rPr>
                          <a:rPr lang="en-US"/>
                          <m:t>Δ</m:t>
                        </m:r>
                        <m:r>
                          <a:rPr lang="en-US" i="1"/>
                          <m:t>𝜏</m:t>
                        </m:r>
                      </m:e>
                    </m:d>
                    <m:r>
                      <a:rPr lang="en-US" i="1"/>
                      <m:t>−</m:t>
                    </m:r>
                    <m:r>
                      <m:rPr>
                        <m:sty m:val="p"/>
                      </m:rPr>
                      <a:rPr lang="en-US"/>
                      <m:t>Δ</m:t>
                    </m:r>
                    <m:r>
                      <a:rPr lang="en-US" i="1"/>
                      <m:t>𝜏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𝐺</m:t>
                        </m:r>
                      </m:e>
                      <m:sub>
                        <m:r>
                          <a:rPr lang="en-US" i="1"/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2,22</m:t>
                        </m:r>
                      </m:sub>
                    </m:sSub>
                    <m:r>
                      <m:rPr>
                        <m:lit/>
                      </m:rPr>
                      <a:rPr lang="en-US" i="1"/>
                      <m:t>(</m:t>
                    </m:r>
                    <m:r>
                      <a:rPr lang="en-US" i="1"/>
                      <m:t>𝜏</m:t>
                    </m:r>
                    <m:r>
                      <a:rPr lang="en-US" i="1"/>
                      <m:t>+</m:t>
                    </m:r>
                    <m:r>
                      <m:rPr>
                        <m:sty m:val="p"/>
                      </m:rPr>
                      <a:rPr lang="en-US"/>
                      <m:t>Δ</m:t>
                    </m:r>
                    <m:r>
                      <a:rPr lang="en-US" i="1"/>
                      <m:t>𝜏</m:t>
                    </m:r>
                    <m:r>
                      <a:rPr lang="en-US" i="1"/>
                      <m:t>)=−</m:t>
                    </m:r>
                    <m:r>
                      <m:rPr>
                        <m:sty m:val="p"/>
                      </m:rPr>
                      <a:rPr lang="en-US"/>
                      <m:t>Δ</m:t>
                    </m:r>
                    <m:r>
                      <a:rPr lang="en-US" i="1"/>
                      <m:t>𝜏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𝑊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/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𝑃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𝜏</m:t>
                                </m:r>
                              </m:e>
                            </m:d>
                          </m:e>
                        </m:acc>
                      </m:e>
                    </m:d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Long-Qing Chen’s key step was to </a:t>
                </a:r>
                <a:r>
                  <a:rPr lang="en-US" b="1" dirty="0"/>
                  <a:t>consider the gradient term implicitly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Gradient is calculated with respect to the future time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2,22</m:t>
                        </m:r>
                      </m:sub>
                    </m:sSub>
                    <m:r>
                      <m:rPr>
                        <m:lit/>
                      </m:rPr>
                      <a:rPr lang="en-US" i="1"/>
                      <m:t>(</m:t>
                    </m:r>
                    <m:r>
                      <a:rPr lang="en-US" i="1"/>
                      <m:t>𝜏</m:t>
                    </m:r>
                    <m:r>
                      <a:rPr lang="en-US" i="1"/>
                      <m:t>+</m:t>
                    </m:r>
                    <m:r>
                      <m:rPr>
                        <m:sty m:val="p"/>
                      </m:rPr>
                      <a:rPr lang="en-US"/>
                      <m:t>Δ</m:t>
                    </m:r>
                    <m:r>
                      <a:rPr lang="en-US" i="1"/>
                      <m:t>𝜏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rather than the current time step </a:t>
                </a:r>
                <a14:m>
                  <m:oMath xmlns:m="http://schemas.openxmlformats.org/officeDocument/2006/math">
                    <m:r>
                      <a:rPr lang="en-US" i="1"/>
                      <m:t>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3D FFT: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ℱ</m:t>
                        </m:r>
                      </m:e>
                      <m:sub>
                        <m:r>
                          <a:rPr lang="en-US" i="1"/>
                          <m:t>3</m:t>
                        </m:r>
                        <m:r>
                          <a:rPr lang="en-US" i="1"/>
                          <m:t>𝐷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𝜏</m:t>
                            </m:r>
                            <m:r>
                              <a:rPr lang="en-US" i="1"/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r>
                              <a:rPr lang="en-US" i="1"/>
                              <m:t>𝜏</m:t>
                            </m:r>
                          </m:e>
                        </m:d>
                        <m:r>
                          <a:rPr lang="en-US" i="1"/>
                          <m:t>−</m:t>
                        </m:r>
                        <m:r>
                          <m:rPr>
                            <m:sty m:val="p"/>
                          </m:rPr>
                          <a:rPr lang="en-US"/>
                          <m:t>Δ</m:t>
                        </m:r>
                        <m:r>
                          <a:rPr lang="en-US" i="1"/>
                          <m:t>𝜏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𝐺</m:t>
                            </m:r>
                          </m:e>
                          <m:sub>
                            <m:r>
                              <a:rPr lang="en-US" i="1"/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 i="1"/>
                              <m:t>2,22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i="1"/>
                          <m:t>(</m:t>
                        </m:r>
                        <m:r>
                          <a:rPr lang="en-US" i="1"/>
                          <m:t>𝜏</m:t>
                        </m:r>
                        <m:r>
                          <a:rPr lang="en-US" i="1"/>
                          <m:t>+</m:t>
                        </m:r>
                        <m:r>
                          <m:rPr>
                            <m:sty m:val="p"/>
                          </m:rPr>
                          <a:rPr lang="en-US"/>
                          <m:t>Δ</m:t>
                        </m:r>
                        <m:r>
                          <a:rPr lang="en-US" i="1"/>
                          <m:t>𝜏</m:t>
                        </m:r>
                        <m:r>
                          <a:rPr lang="en-US" i="1"/>
                          <m:t>)=−</m:t>
                        </m:r>
                        <m:r>
                          <m:rPr>
                            <m:sty m:val="p"/>
                          </m:rPr>
                          <a:rPr lang="en-US"/>
                          <m:t>Δ</m:t>
                        </m:r>
                        <m:r>
                          <a:rPr lang="en-US" i="1"/>
                          <m:t>𝜏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𝑊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𝜏</m:t>
                                    </m:r>
                                  </m:e>
                                </m:d>
                              </m:e>
                            </m:acc>
                          </m:e>
                        </m:d>
                        <m:r>
                          <a:rPr lang="en-US" i="1"/>
                          <m:t>+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𝜏</m:t>
                          </m:r>
                          <m:r>
                            <a:rPr lang="en-US" i="1"/>
                            <m:t>+</m:t>
                          </m:r>
                          <m:r>
                            <m:rPr>
                              <m:sty m:val="p"/>
                            </m:rPr>
                            <a:rPr lang="en-US"/>
                            <m:t>Δ</m:t>
                          </m:r>
                          <m:r>
                            <a:rPr lang="en-US" i="1"/>
                            <m:t>𝜏</m:t>
                          </m:r>
                        </m:e>
                      </m:d>
                      <m:r>
                        <a:rPr lang="en-US" i="1"/>
                        <m:t>+</m:t>
                      </m:r>
                      <m:r>
                        <m:rPr>
                          <m:sty m:val="p"/>
                        </m:rPr>
                        <a:rPr lang="en-US"/>
                        <m:t>Δ</m:t>
                      </m:r>
                      <m:r>
                        <a:rPr lang="en-US" i="1"/>
                        <m:t>𝜏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𝐺</m:t>
                          </m:r>
                        </m:e>
                        <m:sub>
                          <m:r>
                            <a:rPr lang="en-US" i="1"/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𝜉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  <m:sup>
                          <m:r>
                            <a:rPr lang="en-US" i="1"/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/>
                        <m:t>(</m:t>
                      </m:r>
                      <m:r>
                        <a:rPr lang="en-US" i="1"/>
                        <m:t>𝜏</m:t>
                      </m:r>
                      <m:r>
                        <a:rPr lang="en-US" i="1"/>
                        <m:t>+</m:t>
                      </m:r>
                      <m:r>
                        <m:rPr>
                          <m:sty m:val="p"/>
                        </m:rPr>
                        <a:rPr lang="en-US"/>
                        <m:t>Δ</m:t>
                      </m:r>
                      <m:r>
                        <a:rPr lang="en-US" i="1"/>
                        <m:t>𝜏</m:t>
                      </m:r>
                      <m:r>
                        <a:rPr lang="en-US" i="1"/>
                        <m:t>)=−</m:t>
                      </m:r>
                      <m:r>
                        <m:rPr>
                          <m:sty m:val="p"/>
                        </m:rPr>
                        <a:rPr lang="en-US"/>
                        <m:t>Δ</m:t>
                      </m:r>
                      <m:r>
                        <a:rPr lang="en-US" i="1"/>
                        <m:t>𝜏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𝑊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/>
                        <m:t>+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𝜏</m:t>
                          </m:r>
                          <m:r>
                            <a:rPr lang="en-US" i="1"/>
                            <m:t>+</m:t>
                          </m:r>
                          <m:r>
                            <m:rPr>
                              <m:sty m:val="p"/>
                            </m:rPr>
                            <a:rPr lang="en-US"/>
                            <m:t>Δ</m:t>
                          </m:r>
                          <m:r>
                            <a:rPr lang="en-US" i="1"/>
                            <m:t>𝜏</m:t>
                          </m:r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/>
                            <m:t>Δ</m:t>
                          </m:r>
                          <m:r>
                            <a:rPr lang="en-US" i="1"/>
                            <m:t>𝜏</m:t>
                          </m:r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𝑊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/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𝑃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en-US" i="1"/>
                            <m:t>1+</m:t>
                          </m:r>
                          <m:r>
                            <m:rPr>
                              <m:sty m:val="p"/>
                            </m:rPr>
                            <a:rPr lang="en-US"/>
                            <m:t>Δ</m:t>
                          </m:r>
                          <m:r>
                            <a:rPr lang="en-US" i="1"/>
                            <m:t>𝜏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𝐺</m:t>
                                  </m:r>
                                </m:e>
                                <m:sub>
                                  <m:r>
                                    <a:rPr lang="en-US" i="1"/>
                                    <m:t>11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𝜉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is the FFT axis. The hat notation means the </a:t>
                </a:r>
                <a:r>
                  <a:rPr lang="en-US" dirty="0" err="1"/>
                  <a:t>FFT’ed</a:t>
                </a:r>
                <a:r>
                  <a:rPr lang="en-US" dirty="0"/>
                  <a:t> function.</a:t>
                </a:r>
              </a:p>
              <a:p>
                <a:r>
                  <a:rPr lang="en-US" dirty="0"/>
                  <a:t>See </a:t>
                </a:r>
                <a:r>
                  <a:rPr lang="en-US" dirty="0">
                    <a:hlinkClick r:id="rId7"/>
                  </a:rPr>
                  <a:t>https://www.sciencedirect.com/science/article/pii/S001046559700115X</a:t>
                </a:r>
                <a:r>
                  <a:rPr lang="en-US" dirty="0"/>
                  <a:t>, Summary Chapter 7</a:t>
                </a: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6689E12-03D4-4E4E-9F71-74A15E412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643" y="1255013"/>
                <a:ext cx="10252166" cy="3974486"/>
              </a:xfrm>
              <a:prstGeom prst="rect">
                <a:avLst/>
              </a:prstGeom>
              <a:blipFill>
                <a:blip r:embed="rId8"/>
                <a:stretch>
                  <a:fillRect l="-475" b="-13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296EBB-36FC-411A-A39A-54107D217D2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4054102" y="-2027360"/>
            <a:ext cx="2501268" cy="29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FC2268-AD6D-44D4-B73F-D0B002F02A0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10076682" y="-2027360"/>
            <a:ext cx="2673961" cy="52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E74C0A7-C42D-4FCE-B099-2BFB5DC5F288}"/>
              </a:ext>
            </a:extLst>
          </p:cNvPr>
          <p:cNvSpPr txBox="1"/>
          <p:nvPr/>
        </p:nvSpPr>
        <p:spPr>
          <a:xfrm>
            <a:off x="2375268" y="-563614"/>
            <a:ext cx="25984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 Energies @ t = 1 using P(t = 1). Get E(t = 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441D4F-0588-44A7-85B0-C55E17DBDAC8}"/>
              </a:ext>
            </a:extLst>
          </p:cNvPr>
          <p:cNvSpPr txBox="1"/>
          <p:nvPr/>
        </p:nvSpPr>
        <p:spPr>
          <a:xfrm>
            <a:off x="2384009" y="1075546"/>
            <a:ext cx="22229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 P @ t using energies from previous time steps.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80999D-6D65-415C-9D3E-B235B51AEF3E}"/>
              </a:ext>
            </a:extLst>
          </p:cNvPr>
          <p:cNvCxnSpPr>
            <a:cxnSpLocks/>
            <a:stCxn id="42" idx="3"/>
            <a:endCxn id="15" idx="1"/>
          </p:cNvCxnSpPr>
          <p:nvPr/>
        </p:nvCxnSpPr>
        <p:spPr>
          <a:xfrm flipV="1">
            <a:off x="4973700" y="-3365988"/>
            <a:ext cx="1581670" cy="312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BC9FFD-6287-4B39-909E-78A450F4BDA1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3219056" y="-2904323"/>
            <a:ext cx="456799" cy="7071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C60CF6-9C77-4167-8B95-2CBFC9E0B62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384786" y="-3949327"/>
            <a:ext cx="291069" cy="39867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BDAF61-56DA-4CE5-AB14-8CC9BFF0A78A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>
            <a:off x="3219056" y="-1273860"/>
            <a:ext cx="455428" cy="7102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58C25E-5E1D-46E1-ABA2-8E9A595597B2}"/>
              </a:ext>
            </a:extLst>
          </p:cNvPr>
          <p:cNvSpPr txBox="1"/>
          <p:nvPr/>
        </p:nvSpPr>
        <p:spPr>
          <a:xfrm>
            <a:off x="6555370" y="660047"/>
            <a:ext cx="352131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TimeStep_2ndOrd.m</a:t>
            </a:r>
          </a:p>
          <a:p>
            <a:r>
              <a:rPr lang="en-US" dirty="0"/>
              <a:t>Second order means the time method was second order. We are using P(t), P(t – dt), E(t), and E(t – dt) to calculate P(t + dt)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3EEEFD-2DE6-4B27-BF82-84B3844409C1}"/>
              </a:ext>
            </a:extLst>
          </p:cNvPr>
          <p:cNvSpPr txBox="1"/>
          <p:nvPr/>
        </p:nvSpPr>
        <p:spPr>
          <a:xfrm>
            <a:off x="2375268" y="3751013"/>
            <a:ext cx="25984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 Energies @ t using P(t). Get E(t)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75952C-2409-4BA7-9CD3-22DFD225324E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3495506" y="82717"/>
            <a:ext cx="178978" cy="992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CBB5569-DF02-4BED-AE26-72F8D5A92ED5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>
            <a:off x="3495506" y="1998876"/>
            <a:ext cx="178978" cy="17521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DC9AFAE-E6BE-4163-A122-FB30CC8782D8}"/>
              </a:ext>
            </a:extLst>
          </p:cNvPr>
          <p:cNvCxnSpPr>
            <a:cxnSpLocks/>
            <a:stCxn id="43" idx="3"/>
            <a:endCxn id="60" idx="1"/>
          </p:cNvCxnSpPr>
          <p:nvPr/>
        </p:nvCxnSpPr>
        <p:spPr>
          <a:xfrm flipV="1">
            <a:off x="4607002" y="1398711"/>
            <a:ext cx="1948368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50D603-F5C8-4AED-B71F-64B2DF716002}"/>
              </a:ext>
            </a:extLst>
          </p:cNvPr>
          <p:cNvCxnSpPr>
            <a:cxnSpLocks/>
            <a:stCxn id="75" idx="3"/>
            <a:endCxn id="15" idx="1"/>
          </p:cNvCxnSpPr>
          <p:nvPr/>
        </p:nvCxnSpPr>
        <p:spPr>
          <a:xfrm flipV="1">
            <a:off x="4973700" y="-3365988"/>
            <a:ext cx="1581670" cy="74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2D622E8-8280-4865-A67D-0C4AAD777776}"/>
              </a:ext>
            </a:extLst>
          </p:cNvPr>
          <p:cNvSpPr txBox="1"/>
          <p:nvPr/>
        </p:nvSpPr>
        <p:spPr>
          <a:xfrm>
            <a:off x="916473" y="2435019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</a:t>
            </a:r>
          </a:p>
        </p:txBody>
      </p:sp>
      <p:sp>
        <p:nvSpPr>
          <p:cNvPr id="107" name="Arrow: Curved Left 106">
            <a:extLst>
              <a:ext uri="{FF2B5EF4-FFF2-40B4-BE49-F238E27FC236}">
                <a16:creationId xmlns:a16="http://schemas.microsoft.com/office/drawing/2014/main" id="{BC69E0AC-2741-44F5-B359-416C073AE9B6}"/>
              </a:ext>
            </a:extLst>
          </p:cNvPr>
          <p:cNvSpPr/>
          <p:nvPr/>
        </p:nvSpPr>
        <p:spPr>
          <a:xfrm rot="10800000">
            <a:off x="570477" y="1398711"/>
            <a:ext cx="1463040" cy="2432304"/>
          </a:xfrm>
          <a:prstGeom prst="curved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48EE09-84BD-4BDC-9C3C-4F9817B6252B}"/>
              </a:ext>
            </a:extLst>
          </p:cNvPr>
          <p:cNvSpPr/>
          <p:nvPr/>
        </p:nvSpPr>
        <p:spPr>
          <a:xfrm>
            <a:off x="108065" y="-5148687"/>
            <a:ext cx="5378335" cy="105618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8761716-3FA1-454E-AF6D-053B9A01EA12}"/>
              </a:ext>
            </a:extLst>
          </p:cNvPr>
          <p:cNvSpPr txBox="1"/>
          <p:nvPr/>
        </p:nvSpPr>
        <p:spPr>
          <a:xfrm>
            <a:off x="108065" y="-5079546"/>
            <a:ext cx="146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Main.m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520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396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xiao</dc:creator>
  <cp:lastModifiedBy>geoffrey xiao</cp:lastModifiedBy>
  <cp:revision>19</cp:revision>
  <dcterms:created xsi:type="dcterms:W3CDTF">2019-02-22T16:34:18Z</dcterms:created>
  <dcterms:modified xsi:type="dcterms:W3CDTF">2019-02-22T17:20:38Z</dcterms:modified>
</cp:coreProperties>
</file>