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73" r:id="rId6"/>
    <p:sldId id="279" r:id="rId7"/>
    <p:sldId id="288" r:id="rId8"/>
    <p:sldId id="286" r:id="rId9"/>
    <p:sldId id="272" r:id="rId10"/>
    <p:sldId id="259" r:id="rId11"/>
    <p:sldId id="260" r:id="rId12"/>
    <p:sldId id="280" r:id="rId13"/>
    <p:sldId id="262" r:id="rId14"/>
    <p:sldId id="265" r:id="rId15"/>
    <p:sldId id="261" r:id="rId16"/>
    <p:sldId id="268" r:id="rId17"/>
    <p:sldId id="269" r:id="rId18"/>
    <p:sldId id="264" r:id="rId19"/>
    <p:sldId id="266" r:id="rId20"/>
    <p:sldId id="267" r:id="rId21"/>
    <p:sldId id="270" r:id="rId22"/>
    <p:sldId id="277" r:id="rId23"/>
    <p:sldId id="278" r:id="rId24"/>
    <p:sldId id="275" r:id="rId25"/>
    <p:sldId id="276" r:id="rId26"/>
    <p:sldId id="263" r:id="rId27"/>
    <p:sldId id="285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DD2F54-0EA0-47F9-927D-7C741E3729C6}">
          <p14:sldIdLst>
            <p14:sldId id="256"/>
            <p14:sldId id="271"/>
            <p14:sldId id="257"/>
            <p14:sldId id="258"/>
            <p14:sldId id="273"/>
            <p14:sldId id="279"/>
            <p14:sldId id="288"/>
            <p14:sldId id="286"/>
            <p14:sldId id="272"/>
            <p14:sldId id="259"/>
            <p14:sldId id="260"/>
            <p14:sldId id="280"/>
            <p14:sldId id="262"/>
            <p14:sldId id="265"/>
            <p14:sldId id="261"/>
            <p14:sldId id="268"/>
            <p14:sldId id="269"/>
            <p14:sldId id="264"/>
            <p14:sldId id="266"/>
            <p14:sldId id="267"/>
            <p14:sldId id="270"/>
            <p14:sldId id="277"/>
            <p14:sldId id="278"/>
            <p14:sldId id="275"/>
            <p14:sldId id="276"/>
            <p14:sldId id="263"/>
          </p14:sldIdLst>
        </p14:section>
        <p14:section name="Untitled Section" id="{338F0A0A-EC28-460F-9518-BAD7FC2A6EFC}">
          <p14:sldIdLst>
            <p14:sldId id="285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43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2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15AE-B708-4E98-8A1F-53B1131C761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AC34-485D-4856-893E-D14C5A87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31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39.jpg"/><Relationship Id="rId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ear_multistep_metho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 Field Modeling of Thin Film Ferroelectrics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 of </a:t>
            </a:r>
            <a:r>
              <a:rPr lang="en-US" dirty="0" err="1" smtClean="0"/>
              <a:t>Heterogenous</a:t>
            </a:r>
            <a:r>
              <a:rPr lang="en-US" dirty="0" smtClean="0"/>
              <a:t> 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𝑖𝑗𝑘𝑙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</m:nary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𝑖𝑗𝑘𝑙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𝑘𝑖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3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Elastic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Tensor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US" sz="3200" dirty="0" smtClean="0"/>
                  <a:t>,</a:t>
                </a: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Plug back into LGD functional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68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Film Boundary Conditions for </a:t>
            </a:r>
            <a:r>
              <a:rPr lang="en-US" dirty="0" err="1" smtClean="0"/>
              <a:t>Heterogenous</a:t>
            </a:r>
            <a:r>
              <a:rPr lang="en-US" dirty="0" smtClean="0"/>
              <a:t> 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Periodic in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1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b="0" dirty="0" smtClean="0"/>
                  <a:t>Strain at substrate is zero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𝑓𝑖𝑙𝑚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Stress free surface</a:t>
                </a:r>
              </a:p>
              <a:p>
                <a:r>
                  <a:rPr lang="en-US" dirty="0" smtClean="0"/>
                  <a:t>Solve by breaking up into two parts</a:t>
                </a:r>
              </a:p>
              <a:p>
                <a:pPr lvl="1"/>
                <a:r>
                  <a:rPr lang="en-US" dirty="0" smtClean="0"/>
                  <a:t>Homogenous solution, RHS = 0</a:t>
                </a:r>
              </a:p>
              <a:p>
                <a:pPr lvl="1"/>
                <a:r>
                  <a:rPr lang="en-US" dirty="0" smtClean="0"/>
                  <a:t>Particular solution, RHS = </a:t>
                </a:r>
                <a:r>
                  <a:rPr lang="en-US" dirty="0" err="1" smtClean="0"/>
                  <a:t>eigenstrain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Adapt the total solution (homogenous + particular) to fit the BC via coefficients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67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2572" y="2881818"/>
            <a:ext cx="3943128" cy="2133167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952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2572" y="2535455"/>
            <a:ext cx="3943128" cy="2133167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  <a:scene3d>
            <a:camera prst="isometricOffAxis2Top"/>
            <a:lightRig rig="threePt" dir="t"/>
          </a:scene3d>
          <a:sp3d extrusionH="342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17373" y="4645653"/>
                <a:ext cx="671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73" y="4645653"/>
                <a:ext cx="67159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45509" y="3356800"/>
                <a:ext cx="74103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09" y="3356800"/>
                <a:ext cx="741037" cy="391582"/>
              </a:xfrm>
              <a:prstGeom prst="rect">
                <a:avLst/>
              </a:prstGeom>
              <a:blipFill rotWithShape="0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562572" y="2189092"/>
            <a:ext cx="3943128" cy="2133167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  <a:scene3d>
            <a:camera prst="isometricOffAxis2Top"/>
            <a:lightRig rig="threePt" dir="t"/>
          </a:scene3d>
          <a:sp3d extrusionH="342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71221" y="3036643"/>
                <a:ext cx="635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21" y="3036643"/>
                <a:ext cx="63555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4226943" y="1224951"/>
            <a:ext cx="0" cy="1466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81317" y="3931520"/>
            <a:ext cx="1280051" cy="178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02882" y="3960233"/>
            <a:ext cx="1353437" cy="75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10856" y="4889482"/>
            <a:ext cx="25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10856" y="3602038"/>
            <a:ext cx="25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010740" y="3300755"/>
            <a:ext cx="25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010856" y="3948401"/>
            <a:ext cx="25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899811" y="3696566"/>
                <a:ext cx="118673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𝑖𝑛𝑡𝑒𝑟𝑓𝑎𝑐𝑒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11" y="3696566"/>
                <a:ext cx="1186735" cy="391582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226943" y="1153024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3" y="1153024"/>
                <a:ext cx="4660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595278" y="3649195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278" y="3649195"/>
                <a:ext cx="46609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669837" y="425055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37" y="4250551"/>
                <a:ext cx="4660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24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Particular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Easily done in Fourier space</a:t>
                </a:r>
              </a:p>
              <a:p>
                <a:r>
                  <a:rPr lang="en-US" dirty="0" smtClean="0"/>
                  <a:t>Use Green’s elastic tensor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Fourier Transform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/>
              </a:p>
              <a:p>
                <a:pPr lvl="1"/>
                <a:r>
                  <a:rPr lang="en-US" dirty="0" smtClean="0"/>
                  <a:t>Green’s elastic tensor</a:t>
                </a:r>
              </a:p>
              <a:p>
                <a:pPr lvl="1"/>
                <a:r>
                  <a:rPr lang="en-US" dirty="0" smtClean="0"/>
                  <a:t>Position dependent tensor in Fourier space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𝒊𝒋𝒌𝒍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7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of Particular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Expand the RHS and LHS terms… see if they equal…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1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𝑖𝑗𝑘𝑙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2D Fourier 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Math simplifications…</a:t>
                </a:r>
              </a:p>
              <a:p>
                <a:r>
                  <a:rPr lang="en-US" dirty="0" smtClean="0"/>
                  <a:t>We get 1D ODEs in terms of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point</a:t>
                </a:r>
              </a:p>
              <a:p>
                <a:r>
                  <a:rPr lang="en-US" dirty="0" smtClean="0"/>
                  <a:t>Use matrix methods to solve the 1D ODE</a:t>
                </a:r>
              </a:p>
              <a:p>
                <a:r>
                  <a:rPr lang="en-US" dirty="0" smtClean="0"/>
                  <a:t>Collect the solutions and 2D IFFT along each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slice to get the full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0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MATH… Want to solve that messy equation, guess an exponential… and we get simplifications and an eigenvalue equation…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34" y="2175302"/>
            <a:ext cx="46482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34" y="4297319"/>
            <a:ext cx="4029075" cy="11715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09594" y="1894636"/>
            <a:ext cx="3544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6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Solution to the Homogenous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Fourier Transform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52" y="3451675"/>
            <a:ext cx="9272205" cy="26961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002657" y="2216989"/>
            <a:ext cx="109090" cy="201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38899" y="2432649"/>
            <a:ext cx="127327" cy="179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5952" y="4369890"/>
            <a:ext cx="861203" cy="60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18" y="3345853"/>
            <a:ext cx="3454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Vector: 3 components to the displacement vector</a:t>
            </a:r>
            <a:endParaRPr lang="en-US" sz="2800" dirty="0"/>
          </a:p>
        </p:txBody>
      </p:sp>
      <p:sp>
        <p:nvSpPr>
          <p:cNvPr id="14" name="Right Brace 13"/>
          <p:cNvSpPr/>
          <p:nvPr/>
        </p:nvSpPr>
        <p:spPr>
          <a:xfrm rot="16200000">
            <a:off x="7913127" y="1984223"/>
            <a:ext cx="461833" cy="37045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10292" y="3119866"/>
            <a:ext cx="27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Solution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841412" y="5276764"/>
            <a:ext cx="905773" cy="81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22195" y="5777105"/>
            <a:ext cx="3299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Fit coefficients to boundary conditions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7365769" y="4562399"/>
            <a:ext cx="1147313" cy="9197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47560" y="4669324"/>
            <a:ext cx="505955" cy="386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165790" y="2688333"/>
            <a:ext cx="830541" cy="1923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68013" y="1701767"/>
            <a:ext cx="3916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Dependent on and unique to k space vector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86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Expand the LHS term, i = 1, 2, 3</a:t>
                </a:r>
              </a:p>
              <a:p>
                <a:pPr lvl="1"/>
                <a:r>
                  <a:rPr lang="en-US" dirty="0" smtClean="0"/>
                  <a:t>3 Equations </a:t>
                </a:r>
              </a:p>
              <a:p>
                <a:r>
                  <a:rPr lang="en-US" dirty="0" smtClean="0"/>
                  <a:t>i = 1 Equation: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12∗1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44∗1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0707" y="365125"/>
            <a:ext cx="46482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69" y="1027906"/>
            <a:ext cx="40290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6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C11 = 27.50 * </a:t>
            </a:r>
            <a:r>
              <a:rPr lang="en-US" dirty="0" smtClean="0"/>
              <a:t>1e10</a:t>
            </a:r>
            <a:endParaRPr lang="en-US" dirty="0"/>
          </a:p>
          <a:p>
            <a:r>
              <a:rPr lang="en-US" dirty="0"/>
              <a:t>C12 = 17.90 * </a:t>
            </a:r>
            <a:r>
              <a:rPr lang="en-US" dirty="0" smtClean="0"/>
              <a:t>1e10</a:t>
            </a:r>
            <a:endParaRPr lang="en-US" dirty="0"/>
          </a:p>
          <a:p>
            <a:r>
              <a:rPr lang="en-US" dirty="0"/>
              <a:t>C44 = 5.43 * </a:t>
            </a:r>
            <a:r>
              <a:rPr lang="en-US" dirty="0" smtClean="0"/>
              <a:t>1e10</a:t>
            </a:r>
            <a:endParaRPr lang="en-US" dirty="0"/>
          </a:p>
          <a:p>
            <a:r>
              <a:rPr lang="en-US" dirty="0" smtClean="0"/>
              <a:t>64 * 64 * 64 Grid</a:t>
            </a:r>
          </a:p>
          <a:p>
            <a:pPr lvl="1"/>
            <a:r>
              <a:rPr lang="en-US" dirty="0" smtClean="0"/>
              <a:t>Total length of 1 nm in x, y, and z directions</a:t>
            </a:r>
          </a:p>
          <a:p>
            <a:r>
              <a:rPr lang="en-US" dirty="0" smtClean="0"/>
              <a:t>General solution, set all coefficients to zero except a few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8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Subscripted comma indicates differentiation with respect to coordinate axis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Repeated indices </a:t>
                </a:r>
                <a:r>
                  <a:rPr lang="en-US" dirty="0" smtClean="0">
                    <a:sym typeface="Wingdings" panose="05000000000000000000" pitchFamily="2" charset="2"/>
                  </a:rPr>
                  <a:t> Summation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𝑖𝑗𝑘𝑙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Hats indicate </a:t>
                </a:r>
                <a:r>
                  <a:rPr lang="en-US" dirty="0"/>
                  <a:t>F</a:t>
                </a:r>
                <a:r>
                  <a:rPr lang="en-US" dirty="0" smtClean="0"/>
                  <a:t>ourier space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80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12∗1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44∗1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6" y="1690688"/>
            <a:ext cx="580178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64020" y="1980231"/>
                <a:ext cx="1312602" cy="395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20" y="1980231"/>
                <a:ext cx="1312602" cy="395878"/>
              </a:xfrm>
              <a:prstGeom prst="rect">
                <a:avLst/>
              </a:prstGeom>
              <a:blipFill rotWithShape="0">
                <a:blip r:embed="rId4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10" y="1690688"/>
            <a:ext cx="5801784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68863" y="1980231"/>
                <a:ext cx="156414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863" y="1980231"/>
                <a:ext cx="1564146" cy="372666"/>
              </a:xfrm>
              <a:prstGeom prst="rect">
                <a:avLst/>
              </a:prstGeom>
              <a:blipFill rotWithShape="0">
                <a:blip r:embed="rId6"/>
                <a:stretch>
                  <a:fillRect t="-4918" r="-781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64020" y="1980231"/>
            <a:ext cx="1414682" cy="386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49902" y="1121042"/>
            <a:ext cx="771963" cy="83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6887" y="645227"/>
            <a:ext cx="1483719" cy="475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91096" y="1989871"/>
            <a:ext cx="1414682" cy="386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210355" y="1069406"/>
            <a:ext cx="3638587" cy="898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21865" y="593591"/>
            <a:ext cx="2152392" cy="475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66" y="1958444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36702" y="1958444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6176607"/>
            <a:ext cx="696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are plotting: 2D k-space in plane, constant x</a:t>
            </a:r>
            <a:r>
              <a:rPr lang="en-US" baseline="-25000" dirty="0" smtClean="0"/>
              <a:t>3</a:t>
            </a:r>
            <a:r>
              <a:rPr lang="en-US" dirty="0" smtClean="0"/>
              <a:t> cross section, z axis = magnitude of the function value at that specific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4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825625"/>
            <a:ext cx="55712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exactly zero</a:t>
            </a:r>
          </a:p>
          <a:p>
            <a:r>
              <a:rPr lang="en-US" dirty="0" smtClean="0"/>
              <a:t>But considering our initial inputs (~1e16), dramatic reduction in magnitude </a:t>
            </a:r>
            <a:r>
              <a:rPr lang="en-US" dirty="0" smtClean="0">
                <a:sym typeface="Wingdings" panose="05000000000000000000" pitchFamily="2" charset="2"/>
              </a:rPr>
              <a:t> Essentially zero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Total…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70" y="1584084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63735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</a:t>
            </a:r>
            <a:r>
              <a:rPr lang="en-US" dirty="0"/>
              <a:t>S</a:t>
            </a:r>
            <a:r>
              <a:rPr lang="en-US" dirty="0" smtClean="0"/>
              <a:t>pace Origin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Eigenvalue solution doesn’t work</a:t>
                </a:r>
              </a:p>
              <a:p>
                <a:r>
                  <a:rPr lang="en-US" dirty="0" smtClean="0"/>
                  <a:t>1D Exponential not a solution!!</a:t>
                </a:r>
              </a:p>
              <a:p>
                <a:r>
                  <a:rPr lang="en-US" dirty="0" smtClean="0"/>
                  <a:t>Remember 2D Fourier 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052" y="365125"/>
            <a:ext cx="6658146" cy="12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90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Stress Free Surface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818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7633" r="5053"/>
          <a:stretch/>
        </p:blipFill>
        <p:spPr>
          <a:xfrm>
            <a:off x="4259264" y="1943614"/>
            <a:ext cx="1836736" cy="4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11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Semi-Implicit Fourier Spectral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Transforms your signal periodically</a:t>
            </a:r>
          </a:p>
          <a:p>
            <a:pPr lvl="1"/>
            <a:r>
              <a:rPr lang="en-US" dirty="0" smtClean="0"/>
              <a:t>FFT </a:t>
            </a:r>
            <a:r>
              <a:rPr lang="en-US" dirty="0" smtClean="0">
                <a:sym typeface="Wingdings" panose="05000000000000000000" pitchFamily="2" charset="2"/>
              </a:rPr>
              <a:t> discrete, numerical implementation</a:t>
            </a:r>
          </a:p>
          <a:p>
            <a:pPr lvl="1"/>
            <a:r>
              <a:rPr lang="en-US" dirty="0" smtClean="0"/>
              <a:t>Derivatives become multiplication </a:t>
            </a:r>
            <a:r>
              <a:rPr lang="en-US" dirty="0" smtClean="0">
                <a:sym typeface="Wingdings" panose="05000000000000000000" pitchFamily="2" charset="2"/>
              </a:rPr>
              <a:t> Numerically more stable</a:t>
            </a:r>
          </a:p>
          <a:p>
            <a:r>
              <a:rPr lang="en-US" dirty="0" smtClean="0"/>
              <a:t>Semi-implicit Fourier Spectral Method</a:t>
            </a:r>
          </a:p>
          <a:p>
            <a:pPr lvl="1"/>
            <a:r>
              <a:rPr lang="en-US" dirty="0" smtClean="0"/>
              <a:t>Treat the gradient terms implicitly </a:t>
            </a:r>
            <a:r>
              <a:rPr lang="en-US" dirty="0" smtClean="0">
                <a:sym typeface="Wingdings" panose="05000000000000000000" pitchFamily="2" charset="2"/>
              </a:rPr>
              <a:t> More stable [LQ Chen]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 expand the time dependence to get greater time accuracy but at the cost of computational speed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  <a:hlinkClick r:id="rId2"/>
              </a:rPr>
              <a:t>https://en.wikipedia.org/wiki/Linear_multistep_method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50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Real Case u ~ 0 at substrate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20" y="2261498"/>
            <a:ext cx="3958727" cy="29690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" y="2261498"/>
            <a:ext cx="3958726" cy="2969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46" y="2261497"/>
            <a:ext cx="3958726" cy="296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3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free </a:t>
            </a:r>
            <a:r>
              <a:rPr lang="en-US" smtClean="0"/>
              <a:t>surface verification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2" y="1901228"/>
            <a:ext cx="3381161" cy="25358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42" y="1901228"/>
            <a:ext cx="3381161" cy="2535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382" y="1901228"/>
            <a:ext cx="3381161" cy="25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1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Field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Minimization of free energy</a:t>
            </a:r>
          </a:p>
          <a:p>
            <a:r>
              <a:rPr lang="en-US" dirty="0" smtClean="0"/>
              <a:t>Energy Terms:</a:t>
            </a:r>
          </a:p>
          <a:p>
            <a:pPr lvl="1"/>
            <a:r>
              <a:rPr lang="en-US" dirty="0" smtClean="0"/>
              <a:t>Landau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78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12∗1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44∗1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41910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12∗1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44∗1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64020" y="1980231"/>
                <a:ext cx="1312602" cy="395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44∗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20" y="1980231"/>
                <a:ext cx="1312602" cy="395878"/>
              </a:xfrm>
              <a:prstGeom prst="rect">
                <a:avLst/>
              </a:prstGeom>
              <a:blipFill rotWithShape="0">
                <a:blip r:embed="rId3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68863" y="1980231"/>
                <a:ext cx="156414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863" y="1980231"/>
                <a:ext cx="1564146" cy="372666"/>
              </a:xfrm>
              <a:prstGeom prst="rect">
                <a:avLst/>
              </a:prstGeom>
              <a:blipFill rotWithShape="0">
                <a:blip r:embed="rId4"/>
                <a:stretch>
                  <a:fillRect t="-4918" r="-781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64020" y="1980231"/>
            <a:ext cx="1414682" cy="386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49902" y="1121042"/>
            <a:ext cx="771963" cy="83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6887" y="645227"/>
            <a:ext cx="1483719" cy="475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91096" y="1989871"/>
            <a:ext cx="1414682" cy="386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210355" y="1069406"/>
            <a:ext cx="3638587" cy="898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21865" y="593591"/>
            <a:ext cx="2152392" cy="475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66" y="1958444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36702" y="1958444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6176607"/>
            <a:ext cx="696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are plotting: 2D k-space in plane, constant x</a:t>
            </a:r>
            <a:r>
              <a:rPr lang="en-US" baseline="-25000" dirty="0" smtClean="0"/>
              <a:t>3</a:t>
            </a:r>
            <a:r>
              <a:rPr lang="en-US" dirty="0" smtClean="0"/>
              <a:t> cross section, z axis = magnitude of the function value at that specific point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9" y="2489400"/>
            <a:ext cx="4195483" cy="3146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09" y="2499039"/>
            <a:ext cx="4195483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3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Energy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Electrostriction + Elastic</a:t>
                </a:r>
              </a:p>
              <a:p>
                <a:r>
                  <a:rPr lang="en-US" dirty="0" err="1" smtClean="0"/>
                  <a:t>Eigenstrain</a:t>
                </a:r>
                <a:r>
                  <a:rPr lang="en-US" dirty="0" smtClean="0"/>
                  <a:t> method</a:t>
                </a:r>
              </a:p>
              <a:p>
                <a:r>
                  <a:rPr lang="en-US" dirty="0" smtClean="0"/>
                  <a:t>Physical interpretation = </a:t>
                </a:r>
                <a:r>
                  <a:rPr lang="en-US" dirty="0" err="1" smtClean="0"/>
                  <a:t>Eshelby</a:t>
                </a:r>
                <a:r>
                  <a:rPr lang="en-US" dirty="0" smtClean="0"/>
                  <a:t> Inclusions</a:t>
                </a:r>
              </a:p>
              <a:p>
                <a:pPr lvl="1"/>
                <a:r>
                  <a:rPr lang="en-US" dirty="0" smtClean="0"/>
                  <a:t>Stress free transformation generates an </a:t>
                </a:r>
                <a:r>
                  <a:rPr lang="en-US" dirty="0" err="1" smtClean="0"/>
                  <a:t>eigenstrain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Allow relaxation of inclusion in stress free condition</a:t>
                </a:r>
              </a:p>
              <a:p>
                <a:pPr lvl="1"/>
                <a:r>
                  <a:rPr lang="en-US" dirty="0" smtClean="0"/>
                  <a:t>Squeeze the inclusion back into the bulk</a:t>
                </a:r>
              </a:p>
              <a:p>
                <a:pPr lvl="1"/>
                <a:r>
                  <a:rPr lang="en-US" dirty="0" smtClean="0"/>
                  <a:t>Squeezing necessitates creation of surface tractions</a:t>
                </a:r>
              </a:p>
              <a:p>
                <a:pPr lvl="1"/>
                <a:r>
                  <a:rPr lang="en-US" dirty="0" smtClean="0"/>
                  <a:t>Once the inclusion is put back in, surface tractions become body forces</a:t>
                </a:r>
              </a:p>
              <a:p>
                <a:pPr lvl="1"/>
                <a:r>
                  <a:rPr lang="en-US" dirty="0" smtClean="0"/>
                  <a:t>Cauchy </a:t>
                </a:r>
                <a:r>
                  <a:rPr lang="en-US" dirty="0" err="1" smtClean="0"/>
                  <a:t>equlibirum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𝑏𝑜𝑑𝑦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Homogenous and </a:t>
                </a:r>
                <a:r>
                  <a:rPr lang="en-US" dirty="0" err="1"/>
                  <a:t>H</a:t>
                </a:r>
                <a:r>
                  <a:rPr lang="en-US" dirty="0" err="1" smtClean="0"/>
                  <a:t>etereogenous</a:t>
                </a:r>
                <a:r>
                  <a:rPr lang="en-US" dirty="0" smtClean="0"/>
                  <a:t> strain</a:t>
                </a:r>
              </a:p>
              <a:p>
                <a:pPr lvl="1"/>
                <a:r>
                  <a:rPr lang="en-US" dirty="0" smtClean="0"/>
                  <a:t>Homogenous = macroscopic deformation</a:t>
                </a:r>
              </a:p>
              <a:p>
                <a:pPr lvl="1"/>
                <a:r>
                  <a:rPr lang="en-US" b="1" dirty="0" smtClean="0">
                    <a:solidFill>
                      <a:srgbClr val="FF0000"/>
                    </a:solidFill>
                  </a:rPr>
                  <a:t>We assume that in our simulation volume the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heterogenous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strain blah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blah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blah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3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Eshelby</a:t>
            </a:r>
            <a:r>
              <a:rPr lang="en-US" dirty="0" smtClean="0"/>
              <a:t> Inclusions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67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17098" y="-2573441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2002698" y="-2000788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829" y="-2832061"/>
            <a:ext cx="2503054" cy="97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-1249934" y="-1603625"/>
            <a:ext cx="937490" cy="905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4720" y="-3035261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72298" y="-781588"/>
            <a:ext cx="1334654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Inclusion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2917098" y="299066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2002698" y="871719"/>
            <a:ext cx="1505528" cy="295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02138" y="871719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619063" y="-2850595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1.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3619063" y="54241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26" name="Rectangle 25"/>
          <p:cNvSpPr/>
          <p:nvPr/>
        </p:nvSpPr>
        <p:spPr>
          <a:xfrm>
            <a:off x="-2917098" y="3023791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-2002698" y="3596444"/>
            <a:ext cx="1505528" cy="295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2138" y="3404081"/>
            <a:ext cx="1906955" cy="68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3619063" y="2778966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3.</a:t>
            </a:r>
            <a:endParaRPr lang="en-US" sz="36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630093" y="3697014"/>
            <a:ext cx="192633" cy="417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83572" y="3449699"/>
            <a:ext cx="91718" cy="167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1"/>
          </p:cNvCxnSpPr>
          <p:nvPr/>
        </p:nvCxnSpPr>
        <p:spPr>
          <a:xfrm flipH="1" flipV="1">
            <a:off x="1181405" y="3503707"/>
            <a:ext cx="80952" cy="1221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67862" y="3790516"/>
            <a:ext cx="181706" cy="905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370708" y="3886704"/>
            <a:ext cx="70163" cy="1459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75290" y="3881110"/>
            <a:ext cx="132376" cy="151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764069" y="3424843"/>
            <a:ext cx="17394" cy="140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8" idx="4"/>
          </p:cNvCxnSpPr>
          <p:nvPr/>
        </p:nvCxnSpPr>
        <p:spPr>
          <a:xfrm flipH="1">
            <a:off x="1855616" y="3922161"/>
            <a:ext cx="18247" cy="1622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696142" y="3152494"/>
                <a:ext cx="281353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Inclusion undergoes stress free expansion with an associated strain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42" y="3152494"/>
                <a:ext cx="2813538" cy="971356"/>
              </a:xfrm>
              <a:prstGeom prst="rect">
                <a:avLst/>
              </a:prstGeom>
              <a:blipFill rotWithShape="0">
                <a:blip r:embed="rId2"/>
                <a:stretch>
                  <a:fillRect l="-1732" t="-3145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-2917098" y="5990483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-2002698" y="6563136"/>
            <a:ext cx="1505528" cy="295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-3619063" y="5745658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4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090521" y="6119186"/>
                <a:ext cx="3684009" cy="1886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Application of surface traction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, to restore the inclusion back to its original shape. The elastic strain generated by the surface traction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521" y="6119186"/>
                <a:ext cx="3684009" cy="1886286"/>
              </a:xfrm>
              <a:prstGeom prst="rect">
                <a:avLst/>
              </a:prstGeom>
              <a:blipFill rotWithShape="0">
                <a:blip r:embed="rId3"/>
                <a:stretch>
                  <a:fillRect l="-1490" t="-1942" r="-1490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1136595" y="6570506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783847" y="7042516"/>
            <a:ext cx="102854" cy="227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363611" y="6957458"/>
            <a:ext cx="278512" cy="198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049111" y="6922643"/>
            <a:ext cx="286337" cy="119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67862" y="6301236"/>
            <a:ext cx="262496" cy="240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47148" y="6062118"/>
            <a:ext cx="33842" cy="396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452468" y="6184277"/>
            <a:ext cx="325456" cy="273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-3619063" y="8521123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5.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32436" y="8641499"/>
                <a:ext cx="4283482" cy="2693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Insert the inclusion back into the matrix. The surface tractions are removed by defining a body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acts on the surface of the inclusion. A displacement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strain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are generated in response to this body force.  By defining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mechanical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can be solved.</a:t>
                </a:r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36" y="8641499"/>
                <a:ext cx="4283482" cy="2693814"/>
              </a:xfrm>
              <a:prstGeom prst="rect">
                <a:avLst/>
              </a:prstGeom>
              <a:blipFill rotWithShape="0">
                <a:blip r:embed="rId4"/>
                <a:stretch>
                  <a:fillRect l="-1138" t="-1361" b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2732943" y="500723"/>
            <a:ext cx="281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inclusion from the matrix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-2917098" y="8765948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-2002698" y="9338601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-1601040" y="9799814"/>
            <a:ext cx="116200" cy="256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-850784" y="9731628"/>
            <a:ext cx="330022" cy="235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-2296724" y="9674494"/>
            <a:ext cx="358050" cy="14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-2229395" y="9090990"/>
            <a:ext cx="269714" cy="247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-1359454" y="8916261"/>
            <a:ext cx="30270" cy="354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-641706" y="9019862"/>
            <a:ext cx="289071" cy="242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139365"/>
                  </p:ext>
                </p:extLst>
              </p:nvPr>
            </p:nvGraphicFramePr>
            <p:xfrm>
              <a:off x="6880241" y="2826334"/>
              <a:ext cx="2102612" cy="16092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17246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139365"/>
                  </p:ext>
                </p:extLst>
              </p:nvPr>
            </p:nvGraphicFramePr>
            <p:xfrm>
              <a:off x="6880241" y="2826334"/>
              <a:ext cx="2102612" cy="160807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17246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54" t="-97059" r="-127451" b="-2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79793" t="-97059" r="-1036" b="-207353"/>
                          </a:stretch>
                        </a:blip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54" t="-197059" r="-127451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79793" t="-197059" r="-1036" b="-107353"/>
                          </a:stretch>
                        </a:blipFill>
                      </a:tcPr>
                    </a:tc>
                  </a:tr>
                  <a:tr h="4133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54" t="-297059" r="-127451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79793" t="-297059" r="-1036" b="-7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077861"/>
                  </p:ext>
                </p:extLst>
              </p:nvPr>
            </p:nvGraphicFramePr>
            <p:xfrm>
              <a:off x="5874465" y="256929"/>
              <a:ext cx="2011553" cy="157505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077861"/>
                  </p:ext>
                </p:extLst>
              </p:nvPr>
            </p:nvGraphicFramePr>
            <p:xfrm>
              <a:off x="5874465" y="256929"/>
              <a:ext cx="2011553" cy="156654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54" t="-97059" r="-117647" b="-192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6517" t="-97059" r="-1124" b="-192647"/>
                          </a:stretch>
                        </a:blip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54" t="-200000" r="-117647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6517" t="-200000" r="-1124" b="-95522"/>
                          </a:stretch>
                        </a:blipFill>
                      </a:tcPr>
                    </a:tc>
                  </a:tr>
                  <a:tr h="3751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54" t="-324194" r="-11764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6517" t="-324194" r="-1124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155727"/>
                  </p:ext>
                </p:extLst>
              </p:nvPr>
            </p:nvGraphicFramePr>
            <p:xfrm>
              <a:off x="6880241" y="5884620"/>
              <a:ext cx="2906966" cy="157823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97681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𝑒𝑙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155727"/>
                  </p:ext>
                </p:extLst>
              </p:nvPr>
            </p:nvGraphicFramePr>
            <p:xfrm>
              <a:off x="6880241" y="5884620"/>
              <a:ext cx="2906966" cy="15732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97681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654" t="-97059" r="-213725" b="-1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7385" t="-97059" r="-615" b="-194118"/>
                          </a:stretch>
                        </a:blip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654" t="-197059" r="-213725" b="-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7385" t="-197059" r="-615" b="-94118"/>
                          </a:stretch>
                        </a:blipFill>
                      </a:tcPr>
                    </a:tc>
                  </a:tr>
                  <a:tr h="3751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654" t="-325806" r="-21372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7385" t="-325806" r="-615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84299"/>
                  </p:ext>
                </p:extLst>
              </p:nvPr>
            </p:nvGraphicFramePr>
            <p:xfrm>
              <a:off x="4932525" y="8770155"/>
              <a:ext cx="5643182" cy="158076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05978"/>
                    <a:gridCol w="353720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𝑖𝑗𝑘𝑙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𝑖𝑗𝑘𝑙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𝑘𝑙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84299"/>
                  </p:ext>
                </p:extLst>
              </p:nvPr>
            </p:nvGraphicFramePr>
            <p:xfrm>
              <a:off x="4932525" y="8770155"/>
              <a:ext cx="5643182" cy="157403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05978"/>
                    <a:gridCol w="353720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89" t="-97059" r="-168208" b="-1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59828" t="-97059" r="-345" b="-194118"/>
                          </a:stretch>
                        </a:blipFill>
                      </a:tcPr>
                    </a:tc>
                  </a:tr>
                  <a:tr h="417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89" t="-197059" r="-168208" b="-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59828" t="-197059" r="-345" b="-94118"/>
                          </a:stretch>
                        </a:blipFill>
                      </a:tcPr>
                    </a:tc>
                  </a:tr>
                  <a:tr h="3751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89" t="-325806" r="-16820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59828" t="-325806" r="-345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75852" y="5801376"/>
                <a:ext cx="423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52" y="5801376"/>
                <a:ext cx="42396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1109668" y="3598311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-962480" y="8816779"/>
                <a:ext cx="428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2480" y="8816779"/>
                <a:ext cx="42800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>
            <a:off x="-1176298" y="9772574"/>
            <a:ext cx="95867" cy="295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84152"/>
                  </p:ext>
                </p:extLst>
              </p:nvPr>
            </p:nvGraphicFramePr>
            <p:xfrm>
              <a:off x="5874464" y="-2722294"/>
              <a:ext cx="2011553" cy="157505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84152"/>
                  </p:ext>
                </p:extLst>
              </p:nvPr>
            </p:nvGraphicFramePr>
            <p:xfrm>
              <a:off x="5874464" y="-2722294"/>
              <a:ext cx="2011553" cy="156654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654" t="-97059" r="-117647" b="-192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86517" t="-97059" r="-1124" b="-192647"/>
                          </a:stretch>
                        </a:blip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654" t="-200000" r="-117647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86517" t="-200000" r="-1124" b="-95522"/>
                          </a:stretch>
                        </a:blipFill>
                      </a:tcPr>
                    </a:tc>
                  </a:tr>
                  <a:tr h="3751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654" t="-324194" r="-11764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86517" t="-324194" r="-1124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TextBox 89"/>
          <p:cNvSpPr txBox="1"/>
          <p:nvPr/>
        </p:nvSpPr>
        <p:spPr>
          <a:xfrm>
            <a:off x="2341478" y="-2281340"/>
            <a:ext cx="281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elastic strains exist in the material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6" name="Table 9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728403"/>
                  </p:ext>
                </p:extLst>
              </p:nvPr>
            </p:nvGraphicFramePr>
            <p:xfrm>
              <a:off x="11608514" y="-2722294"/>
              <a:ext cx="2011553" cy="119430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6" name="Table 9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728403"/>
                  </p:ext>
                </p:extLst>
              </p:nvPr>
            </p:nvGraphicFramePr>
            <p:xfrm>
              <a:off x="11608514" y="-2722294"/>
              <a:ext cx="2011553" cy="1191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654" t="-97059" r="-117647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86517" t="-97059" r="-1124" b="-107353"/>
                          </a:stretch>
                        </a:blip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654" t="-200000" r="-117647" b="-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86517" t="-200000" r="-1124" b="-89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525459"/>
                  </p:ext>
                </p:extLst>
              </p:nvPr>
            </p:nvGraphicFramePr>
            <p:xfrm>
              <a:off x="11532314" y="256929"/>
              <a:ext cx="2011553" cy="119430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525459"/>
                  </p:ext>
                </p:extLst>
              </p:nvPr>
            </p:nvGraphicFramePr>
            <p:xfrm>
              <a:off x="11532314" y="256929"/>
              <a:ext cx="2011553" cy="1191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654" t="-97059" r="-117647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86517" t="-97059" r="-1124" b="-107353"/>
                          </a:stretch>
                        </a:blip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654" t="-200000" r="-117647" b="-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86517" t="-200000" r="-1124" b="-89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980220"/>
                  </p:ext>
                </p:extLst>
              </p:nvPr>
            </p:nvGraphicFramePr>
            <p:xfrm>
              <a:off x="11532314" y="2826334"/>
              <a:ext cx="2011553" cy="119430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980220"/>
                  </p:ext>
                </p:extLst>
              </p:nvPr>
            </p:nvGraphicFramePr>
            <p:xfrm>
              <a:off x="11532314" y="2826334"/>
              <a:ext cx="2011553" cy="1191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4"/>
                          <a:stretch>
                            <a:fillRect l="-654" t="-97059" r="-117647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4"/>
                          <a:stretch>
                            <a:fillRect l="-86517" t="-97059" r="-1124" b="-107353"/>
                          </a:stretch>
                        </a:blip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4"/>
                          <a:stretch>
                            <a:fillRect l="-654" t="-197059" r="-117647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4"/>
                          <a:stretch>
                            <a:fillRect l="-86517" t="-197059" r="-1124" b="-7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528043"/>
                  </p:ext>
                </p:extLst>
              </p:nvPr>
            </p:nvGraphicFramePr>
            <p:xfrm>
              <a:off x="11513264" y="5884620"/>
              <a:ext cx="2861246" cy="119748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50544"/>
                    <a:gridCol w="18107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𝑒𝑙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528043"/>
                  </p:ext>
                </p:extLst>
              </p:nvPr>
            </p:nvGraphicFramePr>
            <p:xfrm>
              <a:off x="11513264" y="5884620"/>
              <a:ext cx="2861246" cy="11981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50544"/>
                    <a:gridCol w="18107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5"/>
                          <a:stretch>
                            <a:fillRect l="-578" t="-97059" r="-17341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5"/>
                          <a:stretch>
                            <a:fillRect l="-58389" t="-97059" r="-671" b="-108824"/>
                          </a:stretch>
                        </a:blip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5"/>
                          <a:stretch>
                            <a:fillRect l="-578" t="-197059" r="-17341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5"/>
                          <a:stretch>
                            <a:fillRect l="-58389" t="-197059" r="-671" b="-88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8" name="TextBox 77"/>
          <p:cNvSpPr txBox="1"/>
          <p:nvPr/>
        </p:nvSpPr>
        <p:spPr>
          <a:xfrm>
            <a:off x="5874464" y="-3201393"/>
            <a:ext cx="26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Stress and Strain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1513264" y="-3201393"/>
            <a:ext cx="26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Elastic Stress and Strain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696890"/>
                  </p:ext>
                </p:extLst>
              </p:nvPr>
            </p:nvGraphicFramePr>
            <p:xfrm>
              <a:off x="11532314" y="8765948"/>
              <a:ext cx="2906776" cy="119748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6074"/>
                    <a:gridCol w="18107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696890"/>
                  </p:ext>
                </p:extLst>
              </p:nvPr>
            </p:nvGraphicFramePr>
            <p:xfrm>
              <a:off x="11532314" y="8765948"/>
              <a:ext cx="2906776" cy="11981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6074"/>
                    <a:gridCol w="18107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6"/>
                          <a:stretch>
                            <a:fillRect l="-556" t="-95652" r="-166667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6"/>
                          <a:stretch>
                            <a:fillRect l="-60738" t="-95652" r="-671" b="-105797"/>
                          </a:stretch>
                        </a:blip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6"/>
                          <a:stretch>
                            <a:fillRect l="-556" t="-198529" r="-166667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6"/>
                          <a:stretch>
                            <a:fillRect l="-60738" t="-198529" r="-671" b="-7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254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17098" y="-2573441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2002698" y="-2000788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829" y="-2832061"/>
            <a:ext cx="2503054" cy="97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-1249934" y="-1603625"/>
            <a:ext cx="937490" cy="905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4720" y="-3035261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72298" y="-781588"/>
            <a:ext cx="1334654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Inclusion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2917098" y="299066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2002698" y="871719"/>
            <a:ext cx="1505528" cy="295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02138" y="871719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619063" y="-2850595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1.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3619063" y="54241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26" name="Rectangle 25"/>
          <p:cNvSpPr/>
          <p:nvPr/>
        </p:nvSpPr>
        <p:spPr>
          <a:xfrm>
            <a:off x="-2917098" y="3023791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-2002698" y="3596444"/>
            <a:ext cx="1505528" cy="295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2138" y="3404081"/>
            <a:ext cx="1906955" cy="68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3619063" y="2778966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3.</a:t>
            </a:r>
            <a:endParaRPr lang="en-US" sz="36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630093" y="3697014"/>
            <a:ext cx="192633" cy="417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83572" y="3449699"/>
            <a:ext cx="91718" cy="167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1"/>
          </p:cNvCxnSpPr>
          <p:nvPr/>
        </p:nvCxnSpPr>
        <p:spPr>
          <a:xfrm flipH="1" flipV="1">
            <a:off x="1181405" y="3503707"/>
            <a:ext cx="80952" cy="1221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67862" y="3790516"/>
            <a:ext cx="181706" cy="905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370708" y="3886704"/>
            <a:ext cx="70163" cy="1459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75290" y="3881110"/>
            <a:ext cx="132376" cy="151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764069" y="3424843"/>
            <a:ext cx="17394" cy="140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8" idx="4"/>
          </p:cNvCxnSpPr>
          <p:nvPr/>
        </p:nvCxnSpPr>
        <p:spPr>
          <a:xfrm flipH="1">
            <a:off x="1855616" y="3922161"/>
            <a:ext cx="18247" cy="1622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-2917098" y="5990483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-2002698" y="6563136"/>
            <a:ext cx="1505528" cy="295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-3619063" y="5745658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4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64" name="Oval 63"/>
          <p:cNvSpPr/>
          <p:nvPr/>
        </p:nvSpPr>
        <p:spPr>
          <a:xfrm>
            <a:off x="1136595" y="6570506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783847" y="7042516"/>
            <a:ext cx="102854" cy="227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363611" y="6957458"/>
            <a:ext cx="278512" cy="198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049111" y="6922643"/>
            <a:ext cx="286337" cy="119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67862" y="6301236"/>
            <a:ext cx="262496" cy="240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47148" y="6062118"/>
            <a:ext cx="33842" cy="396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452468" y="6184277"/>
            <a:ext cx="325456" cy="273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-3619063" y="8521123"/>
            <a:ext cx="59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5.</a:t>
            </a:r>
            <a:endParaRPr lang="en-US" sz="3600" b="1" dirty="0"/>
          </a:p>
        </p:txBody>
      </p:sp>
      <p:sp>
        <p:nvSpPr>
          <p:cNvPr id="94" name="Rectangle 93"/>
          <p:cNvSpPr/>
          <p:nvPr/>
        </p:nvSpPr>
        <p:spPr>
          <a:xfrm>
            <a:off x="-2917098" y="8765948"/>
            <a:ext cx="3334328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-2002698" y="9338601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-1601040" y="9799814"/>
            <a:ext cx="116200" cy="256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-850784" y="9731628"/>
            <a:ext cx="330022" cy="235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-2296724" y="9674494"/>
            <a:ext cx="358050" cy="14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-2229395" y="9090990"/>
            <a:ext cx="269714" cy="247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-1359454" y="8916261"/>
            <a:ext cx="30270" cy="354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-641706" y="9019862"/>
            <a:ext cx="289071" cy="242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75852" y="5801376"/>
                <a:ext cx="423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52" y="5801376"/>
                <a:ext cx="42396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1109668" y="3598311"/>
            <a:ext cx="1505528" cy="2955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-962480" y="8816779"/>
                <a:ext cx="428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2480" y="8816779"/>
                <a:ext cx="4280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>
            <a:off x="-1176298" y="9772574"/>
            <a:ext cx="95867" cy="295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6" name="Table 9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085308"/>
                  </p:ext>
                </p:extLst>
              </p:nvPr>
            </p:nvGraphicFramePr>
            <p:xfrm>
              <a:off x="8050562" y="-2665929"/>
              <a:ext cx="2011553" cy="119430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6" name="Table 9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085308"/>
                  </p:ext>
                </p:extLst>
              </p:nvPr>
            </p:nvGraphicFramePr>
            <p:xfrm>
              <a:off x="8050562" y="-2665929"/>
              <a:ext cx="2011553" cy="1191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54" t="-97059" r="-117647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6517" t="-97059" r="-1124" b="-107353"/>
                          </a:stretch>
                        </a:blip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54" t="-197059" r="-117647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6517" t="-197059" r="-1124" b="-7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104128"/>
                  </p:ext>
                </p:extLst>
              </p:nvPr>
            </p:nvGraphicFramePr>
            <p:xfrm>
              <a:off x="7974362" y="313294"/>
              <a:ext cx="2011553" cy="119430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104128"/>
                  </p:ext>
                </p:extLst>
              </p:nvPr>
            </p:nvGraphicFramePr>
            <p:xfrm>
              <a:off x="7974362" y="313294"/>
              <a:ext cx="2011553" cy="1191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54" t="-97059" r="-117647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6517" t="-97059" r="-1124" b="-107353"/>
                          </a:stretch>
                        </a:blip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54" t="-200000" r="-117647" b="-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6517" t="-200000" r="-1124" b="-89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619331"/>
                  </p:ext>
                </p:extLst>
              </p:nvPr>
            </p:nvGraphicFramePr>
            <p:xfrm>
              <a:off x="7974362" y="2882699"/>
              <a:ext cx="2011553" cy="119430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619331"/>
                  </p:ext>
                </p:extLst>
              </p:nvPr>
            </p:nvGraphicFramePr>
            <p:xfrm>
              <a:off x="7974362" y="2882699"/>
              <a:ext cx="2011553" cy="1191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48"/>
                    <a:gridCol w="108140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54" t="-97059" r="-117647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6517" t="-97059" r="-1124" b="-108824"/>
                          </a:stretch>
                        </a:blipFill>
                      </a:tcPr>
                    </a:tc>
                  </a:tr>
                  <a:tr h="410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54" t="-197059" r="-117647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6517" t="-197059" r="-1124" b="-88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094350"/>
                  </p:ext>
                </p:extLst>
              </p:nvPr>
            </p:nvGraphicFramePr>
            <p:xfrm>
              <a:off x="7955312" y="5940985"/>
              <a:ext cx="2861246" cy="119748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50544"/>
                    <a:gridCol w="18107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𝑒𝑙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094350"/>
                  </p:ext>
                </p:extLst>
              </p:nvPr>
            </p:nvGraphicFramePr>
            <p:xfrm>
              <a:off x="7955312" y="5940985"/>
              <a:ext cx="2861246" cy="11981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50544"/>
                    <a:gridCol w="18107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156" t="-95652" r="-172832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8923" t="-95652" r="-673" b="-105797"/>
                          </a:stretch>
                        </a:blip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156" t="-198529" r="-172832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8923" t="-198529" r="-673" b="-7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7" name="TextBox 106"/>
          <p:cNvSpPr txBox="1"/>
          <p:nvPr/>
        </p:nvSpPr>
        <p:spPr>
          <a:xfrm>
            <a:off x="7955312" y="-3145028"/>
            <a:ext cx="26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Elastic Stress and Strain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1237216"/>
                  </p:ext>
                </p:extLst>
              </p:nvPr>
            </p:nvGraphicFramePr>
            <p:xfrm>
              <a:off x="7974362" y="8822313"/>
              <a:ext cx="2906776" cy="119748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6074"/>
                    <a:gridCol w="18107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1237216"/>
                  </p:ext>
                </p:extLst>
              </p:nvPr>
            </p:nvGraphicFramePr>
            <p:xfrm>
              <a:off x="7974362" y="8822313"/>
              <a:ext cx="2906776" cy="11981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6074"/>
                    <a:gridCol w="18107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Inclusion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556" t="-97059" r="-166667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60943" t="-97059" r="-1010" b="-107353"/>
                          </a:stretch>
                        </a:blipFill>
                      </a:tcPr>
                    </a:tc>
                  </a:tr>
                  <a:tr h="413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556" t="-197059" r="-166667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60943" t="-197059" r="-1010" b="-7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05120" y="8983796"/>
                <a:ext cx="4493053" cy="1041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120" y="8983796"/>
                <a:ext cx="4493053" cy="10411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196072" y="6185468"/>
                <a:ext cx="3211673" cy="926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3→4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072" y="6185468"/>
                <a:ext cx="3211673" cy="9268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3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0271" y="1268360"/>
            <a:ext cx="2526890" cy="18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0271" y="1268361"/>
            <a:ext cx="2084439" cy="186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0834" y="991360"/>
                <a:ext cx="270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34" y="991360"/>
                <a:ext cx="27020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727" r="-204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7543" y="1829559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543" y="1829559"/>
                <a:ext cx="13234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 rot="16200000">
            <a:off x="1690281" y="330534"/>
            <a:ext cx="286870" cy="25268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7690" y="432083"/>
                <a:ext cx="869341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0" y="432083"/>
                <a:ext cx="869341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13031" y="1263729"/>
            <a:ext cx="2526890" cy="18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13031" y="1263730"/>
            <a:ext cx="2084439" cy="186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83594" y="986729"/>
                <a:ext cx="270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94" y="986729"/>
                <a:ext cx="27020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10303" y="1824928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303" y="1824928"/>
                <a:ext cx="1323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7619" r="-428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 rot="16200000">
            <a:off x="5333041" y="325903"/>
            <a:ext cx="286870" cy="25268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70450" y="427452"/>
                <a:ext cx="151624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450" y="427452"/>
                <a:ext cx="1516248" cy="618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744641" y="1263728"/>
            <a:ext cx="2526890" cy="18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44641" y="1263729"/>
            <a:ext cx="2084439" cy="186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15204" y="986728"/>
                <a:ext cx="270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04" y="986728"/>
                <a:ext cx="27020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000" r="-1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941913" y="1824927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13" y="1824927"/>
                <a:ext cx="1323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 rot="16200000">
            <a:off x="7864651" y="325902"/>
            <a:ext cx="286870" cy="25268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Macroscopic Thin Film Boundary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95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590</Words>
  <Application>Microsoft Office PowerPoint</Application>
  <PresentationFormat>Widescreen</PresentationFormat>
  <Paragraphs>278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Phase Field Modeling of Thin Film Ferroelectrics</vt:lpstr>
      <vt:lpstr>Notation</vt:lpstr>
      <vt:lpstr>Phase Field Model</vt:lpstr>
      <vt:lpstr>Elastic Energy</vt:lpstr>
      <vt:lpstr>Eshelby Inclusions</vt:lpstr>
      <vt:lpstr>PowerPoint Presentation</vt:lpstr>
      <vt:lpstr>PowerPoint Presentation</vt:lpstr>
      <vt:lpstr>PowerPoint Presentation</vt:lpstr>
      <vt:lpstr>Macroscopic Thin Film Boundary Conditions</vt:lpstr>
      <vt:lpstr>Relaxation of Heterogenous Strain</vt:lpstr>
      <vt:lpstr>Thin Film Boundary Conditions for Heterogenous Strain</vt:lpstr>
      <vt:lpstr>PowerPoint Presentation</vt:lpstr>
      <vt:lpstr>Particular Solution</vt:lpstr>
      <vt:lpstr>Verification of Particular Solution</vt:lpstr>
      <vt:lpstr>Homogenous Solution</vt:lpstr>
      <vt:lpstr>MATH… Want to solve that messy equation, guess an exponential… and we get simplifications and an eigenvalue equation…</vt:lpstr>
      <vt:lpstr>The General Solution to the Homogenous Problem</vt:lpstr>
      <vt:lpstr>Verification</vt:lpstr>
      <vt:lpstr>Checking…</vt:lpstr>
      <vt:lpstr>C44∗u ̂_1,33^B-C11∗η_1^2∗u ̂_1^B-C44∗η_2^2∗u ̂_1,33^B+η_1∗u ̂_1,3^B∗(C12∗1i+C44∗1i)-C12∗η_1∗η_2∗u ̂_2^B-C44∗η_1∗η_2∗u ̂_2^B=0</vt:lpstr>
      <vt:lpstr>The Total…</vt:lpstr>
      <vt:lpstr>K Space Origin</vt:lpstr>
      <vt:lpstr>PowerPoint Presentation</vt:lpstr>
      <vt:lpstr>Verifying Stress Free Surface</vt:lpstr>
      <vt:lpstr>PowerPoint Presentation</vt:lpstr>
      <vt:lpstr>Semi-Implicit Fourier Spectral Method</vt:lpstr>
      <vt:lpstr>PowerPoint Presentation</vt:lpstr>
      <vt:lpstr>For a Real Case u ~ 0 at substrate</vt:lpstr>
      <vt:lpstr>Stress free surface verification</vt:lpstr>
      <vt:lpstr>C44∗u ̂_1,33^B-C11∗η_1^2∗u ̂_1^B-C44∗η_2^2∗u ̂_1,33^B+η_1∗u ̂_1,3^B∗(C12∗1i+C44∗1i)-C12∗η_1∗η_2∗u ̂_2^B-C44∗η_1∗η_2∗u ̂_2^B=0</vt:lpstr>
      <vt:lpstr>C44∗u ̂_1,33^B-C11∗η_1^2∗u ̂_1^B-C44∗η_2^2∗u ̂_1,33^B+η_1∗u ̂_1,3^B∗(C12∗1i+C44∗1i)-C12∗η_1∗η_2∗u ̂_2^B-C44∗η_1∗η_2∗u ̂_2^B=0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Field Modeling of Thin Film Ferroelectrics</dc:title>
  <dc:creator>geoffrey xiao</dc:creator>
  <cp:lastModifiedBy>geoffrey xiao</cp:lastModifiedBy>
  <cp:revision>63</cp:revision>
  <dcterms:created xsi:type="dcterms:W3CDTF">2017-06-19T13:21:30Z</dcterms:created>
  <dcterms:modified xsi:type="dcterms:W3CDTF">2017-09-14T15:30:17Z</dcterms:modified>
</cp:coreProperties>
</file>