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notesSlides/notesSlide5.xml" ContentType="application/vnd.openxmlformats-officedocument.presentationml.notesSlide+xml"/>
  <Override PartName="/ppt/comments/comment2.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8" r:id="rId3"/>
    <p:sldId id="262" r:id="rId4"/>
    <p:sldId id="259" r:id="rId5"/>
    <p:sldId id="309" r:id="rId6"/>
    <p:sldId id="308" r:id="rId7"/>
    <p:sldId id="271" r:id="rId8"/>
    <p:sldId id="310" r:id="rId9"/>
    <p:sldId id="311" r:id="rId10"/>
    <p:sldId id="312" r:id="rId11"/>
    <p:sldId id="317" r:id="rId12"/>
    <p:sldId id="321" r:id="rId13"/>
    <p:sldId id="319" r:id="rId14"/>
    <p:sldId id="318" r:id="rId15"/>
    <p:sldId id="314" r:id="rId16"/>
    <p:sldId id="315" r:id="rId17"/>
    <p:sldId id="32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thaipon Tantipongpipat" initials="UT" lastIdx="1" clrIdx="0">
    <p:extLst>
      <p:ext uri="{19B8F6BF-5375-455C-9EA6-DF929625EA0E}">
        <p15:presenceInfo xmlns:p15="http://schemas.microsoft.com/office/powerpoint/2012/main" userId="44a83637a6a9bdb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1" autoAdjust="0"/>
    <p:restoredTop sz="96340" autoAdjust="0"/>
  </p:normalViewPr>
  <p:slideViewPr>
    <p:cSldViewPr snapToGrid="0" showGuides="1">
      <p:cViewPr varScale="1">
        <p:scale>
          <a:sx n="93" d="100"/>
          <a:sy n="93" d="100"/>
        </p:scale>
        <p:origin x="54" y="5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10-26T11:54:36.589" idx="1">
    <p:pos x="10" y="10"/>
    <p:text/>
    <p:extLst>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10-26T11:54:36.589" idx="1">
    <p:pos x="10" y="10"/>
    <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ED55DB-EB6D-4790-87BF-5323E71D62E2}" type="datetimeFigureOut">
              <a:rPr lang="en-US" smtClean="0"/>
              <a:t>26-Oct-19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537070-1382-4021-A734-559445BB26FB}" type="slidenum">
              <a:rPr lang="en-US" smtClean="0"/>
              <a:t>‹#›</a:t>
            </a:fld>
            <a:endParaRPr lang="en-US"/>
          </a:p>
        </p:txBody>
      </p:sp>
    </p:spTree>
    <p:extLst>
      <p:ext uri="{BB962C8B-B14F-4D97-AF65-F5344CB8AC3E}">
        <p14:creationId xmlns:p14="http://schemas.microsoft.com/office/powerpoint/2010/main" val="633786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my name is Tao from Georgia Institute of Technology. This is a 3-minute video presentation for the paper “</a:t>
            </a:r>
            <a:r>
              <a:rPr lang="en-US" sz="1200" dirty="0"/>
              <a:t>Multi-Criteria Dimensionality Reduction with Applications to Fairness”</a:t>
            </a:r>
            <a:r>
              <a:rPr lang="en-US" dirty="0"/>
              <a:t> in </a:t>
            </a:r>
            <a:r>
              <a:rPr lang="en-US" dirty="0" err="1"/>
              <a:t>NeurIPS</a:t>
            </a:r>
            <a:r>
              <a:rPr lang="en-US" dirty="0"/>
              <a:t> 2019. This work is joint with Samira </a:t>
            </a:r>
            <a:r>
              <a:rPr lang="en-US" dirty="0" err="1"/>
              <a:t>Samadi</a:t>
            </a:r>
            <a:r>
              <a:rPr lang="en-US" dirty="0"/>
              <a:t>, Mohit Singh, Jamie </a:t>
            </a:r>
            <a:r>
              <a:rPr lang="en-US" dirty="0" err="1"/>
              <a:t>Morgernstern</a:t>
            </a:r>
            <a:r>
              <a:rPr lang="en-US" dirty="0"/>
              <a:t>, and Santosh </a:t>
            </a:r>
            <a:r>
              <a:rPr lang="en-US" dirty="0" err="1"/>
              <a:t>Vempala</a:t>
            </a:r>
            <a:endParaRPr lang="en-US" dirty="0"/>
          </a:p>
          <a:p>
            <a:endParaRPr lang="en-US" dirty="0"/>
          </a:p>
        </p:txBody>
      </p:sp>
      <p:sp>
        <p:nvSpPr>
          <p:cNvPr id="4" name="Slide Number Placeholder 3"/>
          <p:cNvSpPr>
            <a:spLocks noGrp="1"/>
          </p:cNvSpPr>
          <p:nvPr>
            <p:ph type="sldNum" sz="quarter" idx="5"/>
          </p:nvPr>
        </p:nvSpPr>
        <p:spPr/>
        <p:txBody>
          <a:bodyPr/>
          <a:lstStyle/>
          <a:p>
            <a:fld id="{96537070-1382-4021-A734-559445BB26FB}" type="slidenum">
              <a:rPr lang="en-US" smtClean="0"/>
              <a:t>1</a:t>
            </a:fld>
            <a:endParaRPr lang="en-US"/>
          </a:p>
        </p:txBody>
      </p:sp>
    </p:spTree>
    <p:extLst>
      <p:ext uri="{BB962C8B-B14F-4D97-AF65-F5344CB8AC3E}">
        <p14:creationId xmlns:p14="http://schemas.microsoft.com/office/powerpoint/2010/main" val="41087154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give an example, Marginal Loss objective uses the utility function as the marginal variance each group loses due to the presence of other groups. The social welfare g is taken to be the worst-performing group. </a:t>
            </a:r>
          </a:p>
          <a:p>
            <a:r>
              <a:rPr lang="en-US" dirty="0"/>
              <a:t>Nash social welfare objective, or NSW, takes utility function as variance as standard PCA, but uses product instead of sum for social welfare utility.</a:t>
            </a:r>
          </a:p>
        </p:txBody>
      </p:sp>
      <p:sp>
        <p:nvSpPr>
          <p:cNvPr id="4" name="Slide Number Placeholder 3"/>
          <p:cNvSpPr>
            <a:spLocks noGrp="1"/>
          </p:cNvSpPr>
          <p:nvPr>
            <p:ph type="sldNum" sz="quarter" idx="5"/>
          </p:nvPr>
        </p:nvSpPr>
        <p:spPr/>
        <p:txBody>
          <a:bodyPr/>
          <a:lstStyle/>
          <a:p>
            <a:fld id="{96537070-1382-4021-A734-559445BB26FB}" type="slidenum">
              <a:rPr lang="en-US" smtClean="0"/>
              <a:t>10</a:t>
            </a:fld>
            <a:endParaRPr lang="en-US"/>
          </a:p>
        </p:txBody>
      </p:sp>
    </p:spTree>
    <p:extLst>
      <p:ext uri="{BB962C8B-B14F-4D97-AF65-F5344CB8AC3E}">
        <p14:creationId xmlns:p14="http://schemas.microsoft.com/office/powerpoint/2010/main" val="21860076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Our second contribution is to give a polynomial-time algorithm to solve MCDR. </a:t>
                </a:r>
                <a:r>
                  <a:rPr lang="en-US" sz="1200" dirty="0">
                    <a:solidFill>
                      <a:schemeClr val="bg2"/>
                    </a:solidFill>
                    <a:latin typeface="Lato" panose="020B0604020202020204" charset="0"/>
                  </a:rPr>
                  <a:t>We assume </a:t>
                </a:r>
                <a14:m>
                  <m:oMath xmlns:m="http://schemas.openxmlformats.org/officeDocument/2006/math">
                    <m:sSub>
                      <m:sSubPr>
                        <m:ctrlPr>
                          <a:rPr lang="en-US" sz="1200" i="1">
                            <a:solidFill>
                              <a:schemeClr val="bg2"/>
                            </a:solidFill>
                            <a:latin typeface="Cambria Math" panose="02040503050406030204" pitchFamily="18" charset="0"/>
                          </a:rPr>
                        </m:ctrlPr>
                      </m:sSubPr>
                      <m:e>
                        <m:r>
                          <a:rPr lang="en-US" sz="1200">
                            <a:solidFill>
                              <a:schemeClr val="bg2"/>
                            </a:solidFill>
                            <a:latin typeface="Cambria Math" panose="02040503050406030204" pitchFamily="18" charset="0"/>
                          </a:rPr>
                          <m:t>𝑓</m:t>
                        </m:r>
                      </m:e>
                      <m:sub>
                        <m:r>
                          <a:rPr lang="en-US" sz="1200">
                            <a:solidFill>
                              <a:schemeClr val="bg2"/>
                            </a:solidFill>
                            <a:latin typeface="Cambria Math" panose="02040503050406030204" pitchFamily="18" charset="0"/>
                          </a:rPr>
                          <m:t>𝑖</m:t>
                        </m:r>
                      </m:sub>
                    </m:sSub>
                  </m:oMath>
                </a14:m>
                <a:r>
                  <a:rPr lang="en-US" sz="1200" dirty="0">
                    <a:solidFill>
                      <a:schemeClr val="bg2"/>
                    </a:solidFill>
                    <a:latin typeface="Lato" panose="020B0604020202020204" charset="0"/>
                  </a:rPr>
                  <a:t>’s are linear in</a:t>
                </a:r>
                <a:r>
                  <a:rPr lang="en-US" sz="1200" baseline="0" dirty="0">
                    <a:solidFill>
                      <a:schemeClr val="bg2"/>
                    </a:solidFill>
                    <a:latin typeface="Lato" panose="020B0604020202020204" charset="0"/>
                  </a:rPr>
                  <a:t> projection matrix</a:t>
                </a:r>
                <a:r>
                  <a:rPr lang="en-US" sz="1200" dirty="0">
                    <a:solidFill>
                      <a:schemeClr val="bg2"/>
                    </a:solidFill>
                    <a:latin typeface="Lato" panose="020B0604020202020204" charset="0"/>
                  </a:rPr>
                  <a:t> </a:t>
                </a:r>
                <a14:m>
                  <m:oMath xmlns:m="http://schemas.openxmlformats.org/officeDocument/2006/math">
                    <m:r>
                      <a:rPr lang="en-US" sz="1200">
                        <a:solidFill>
                          <a:schemeClr val="bg2"/>
                        </a:solidFill>
                        <a:latin typeface="Cambria Math" panose="02040503050406030204" pitchFamily="18" charset="0"/>
                      </a:rPr>
                      <m:t>𝑃</m:t>
                    </m:r>
                    <m:sSup>
                      <m:sSupPr>
                        <m:ctrlPr>
                          <a:rPr lang="en-US" sz="1200" i="1">
                            <a:solidFill>
                              <a:schemeClr val="bg2"/>
                            </a:solidFill>
                            <a:latin typeface="Cambria Math" panose="02040503050406030204" pitchFamily="18" charset="0"/>
                          </a:rPr>
                        </m:ctrlPr>
                      </m:sSupPr>
                      <m:e>
                        <m:r>
                          <a:rPr lang="en-US" sz="1200">
                            <a:solidFill>
                              <a:schemeClr val="bg2"/>
                            </a:solidFill>
                            <a:latin typeface="Cambria Math" panose="02040503050406030204" pitchFamily="18" charset="0"/>
                          </a:rPr>
                          <m:t>𝑃</m:t>
                        </m:r>
                      </m:e>
                      <m:sup>
                        <m:r>
                          <m:rPr>
                            <m:sty m:val="p"/>
                          </m:rPr>
                          <a:rPr lang="en-US" sz="1200">
                            <a:solidFill>
                              <a:schemeClr val="bg2"/>
                            </a:solidFill>
                            <a:latin typeface="Cambria Math" panose="02040503050406030204" pitchFamily="18" charset="0"/>
                          </a:rPr>
                          <m:t>T</m:t>
                        </m:r>
                      </m:sup>
                    </m:sSup>
                  </m:oMath>
                </a14:m>
                <a:r>
                  <a:rPr lang="en-US" sz="1200" dirty="0">
                    <a:solidFill>
                      <a:schemeClr val="bg2"/>
                    </a:solidFill>
                    <a:latin typeface="Lato" panose="020B0604020202020204" charset="0"/>
                  </a:rPr>
                  <a:t> and concave </a:t>
                </a:r>
                <a14:m>
                  <m:oMath xmlns:m="http://schemas.openxmlformats.org/officeDocument/2006/math">
                    <m:r>
                      <a:rPr lang="en-US" sz="1200">
                        <a:solidFill>
                          <a:schemeClr val="bg2"/>
                        </a:solidFill>
                        <a:latin typeface="Cambria Math" panose="02040503050406030204" pitchFamily="18" charset="0"/>
                      </a:rPr>
                      <m:t>𝑔</m:t>
                    </m:r>
                  </m:oMath>
                </a14:m>
                <a:r>
                  <a:rPr lang="en-US" sz="1200" dirty="0">
                    <a:solidFill>
                      <a:schemeClr val="bg2"/>
                    </a:solidFill>
                    <a:latin typeface="Lato" panose="020B0604020202020204" charset="0"/>
                  </a:rPr>
                  <a:t>. This class of </a:t>
                </a:r>
                <a:r>
                  <a:rPr lang="en-US" sz="1200" dirty="0" err="1">
                    <a:solidFill>
                      <a:schemeClr val="bg2"/>
                    </a:solidFill>
                    <a:latin typeface="Lato" panose="020B0604020202020204" charset="0"/>
                  </a:rPr>
                  <a:t>f_i</a:t>
                </a:r>
                <a:r>
                  <a:rPr lang="en-US" sz="1200" dirty="0">
                    <a:solidFill>
                      <a:schemeClr val="bg2"/>
                    </a:solidFill>
                    <a:latin typeface="Lato" panose="020B0604020202020204" charset="0"/>
                  </a:rPr>
                  <a:t> and g includes well-studied welfare objectives including </a:t>
                </a:r>
                <a:r>
                  <a:rPr lang="en-US" sz="1200" i="0" dirty="0">
                    <a:solidFill>
                      <a:schemeClr val="bg2"/>
                    </a:solidFill>
                    <a:latin typeface="Lato" panose="020B0604020202020204" charset="0"/>
                  </a:rPr>
                  <a:t>marginal</a:t>
                </a:r>
                <a:r>
                  <a:rPr lang="en-US" sz="1200" i="0" baseline="0" dirty="0">
                    <a:solidFill>
                      <a:schemeClr val="bg2"/>
                    </a:solidFill>
                    <a:latin typeface="Lato" panose="020B0604020202020204" charset="0"/>
                  </a:rPr>
                  <a:t> loss and Nash Social Welfare. </a:t>
                </a:r>
              </a:p>
            </p:txBody>
          </p:sp>
        </mc:Choice>
        <mc:Fallback xmlns="">
          <p:sp>
            <p:nvSpPr>
              <p:cNvPr id="3" name="Notes Placeholder 2"/>
              <p:cNvSpPr>
                <a:spLocks noGrp="1"/>
              </p:cNvSpPr>
              <p:nvPr>
                <p:ph type="body" idx="1"/>
              </p:nvPr>
            </p:nvSpPr>
            <p:spPr/>
            <p:txBody>
              <a:bodyPr/>
              <a:lstStyle/>
              <a:p>
                <a:r>
                  <a:rPr lang="en-US" dirty="0"/>
                  <a:t>Our second contribution is to give a polynomial-time algorithm to solve MCDR. </a:t>
                </a:r>
                <a:r>
                  <a:rPr lang="en-US" sz="1200" dirty="0">
                    <a:solidFill>
                      <a:schemeClr val="bg2"/>
                    </a:solidFill>
                    <a:latin typeface="Lato" panose="020B0604020202020204" charset="0"/>
                  </a:rPr>
                  <a:t>We assume </a:t>
                </a:r>
                <a:r>
                  <a:rPr lang="en-US" sz="1200" i="0">
                    <a:solidFill>
                      <a:schemeClr val="bg2"/>
                    </a:solidFill>
                    <a:latin typeface="Cambria Math" panose="02040503050406030204" pitchFamily="18" charset="0"/>
                  </a:rPr>
                  <a:t>𝑓_𝑖</a:t>
                </a:r>
                <a:r>
                  <a:rPr lang="en-US" sz="1200" dirty="0">
                    <a:solidFill>
                      <a:schemeClr val="bg2"/>
                    </a:solidFill>
                    <a:latin typeface="Lato" panose="020B0604020202020204" charset="0"/>
                  </a:rPr>
                  <a:t>’s are linear in</a:t>
                </a:r>
                <a:r>
                  <a:rPr lang="en-US" sz="1200" baseline="0" dirty="0">
                    <a:solidFill>
                      <a:schemeClr val="bg2"/>
                    </a:solidFill>
                    <a:latin typeface="Lato" panose="020B0604020202020204" charset="0"/>
                  </a:rPr>
                  <a:t> projection matrix</a:t>
                </a:r>
                <a:r>
                  <a:rPr lang="en-US" sz="1200" dirty="0">
                    <a:solidFill>
                      <a:schemeClr val="bg2"/>
                    </a:solidFill>
                    <a:latin typeface="Lato" panose="020B0604020202020204" charset="0"/>
                  </a:rPr>
                  <a:t> </a:t>
                </a:r>
                <a:r>
                  <a:rPr lang="en-US" sz="1200" i="0">
                    <a:solidFill>
                      <a:schemeClr val="bg2"/>
                    </a:solidFill>
                    <a:latin typeface="Cambria Math" panose="02040503050406030204" pitchFamily="18" charset="0"/>
                  </a:rPr>
                  <a:t>𝑃𝑃^T</a:t>
                </a:r>
                <a:r>
                  <a:rPr lang="en-US" sz="1200" dirty="0">
                    <a:solidFill>
                      <a:schemeClr val="bg2"/>
                    </a:solidFill>
                    <a:latin typeface="Lato" panose="020B0604020202020204" charset="0"/>
                  </a:rPr>
                  <a:t> and concave </a:t>
                </a:r>
                <a:r>
                  <a:rPr lang="en-US" sz="1200" i="0">
                    <a:solidFill>
                      <a:schemeClr val="bg2"/>
                    </a:solidFill>
                    <a:latin typeface="Cambria Math" panose="02040503050406030204" pitchFamily="18" charset="0"/>
                  </a:rPr>
                  <a:t>𝑔</a:t>
                </a:r>
                <a:r>
                  <a:rPr lang="en-US" sz="1200" dirty="0">
                    <a:solidFill>
                      <a:schemeClr val="bg2"/>
                    </a:solidFill>
                    <a:latin typeface="Lato" panose="020B0604020202020204" charset="0"/>
                  </a:rPr>
                  <a:t>. This class of </a:t>
                </a:r>
                <a:r>
                  <a:rPr lang="en-US" sz="1200" dirty="0" err="1">
                    <a:solidFill>
                      <a:schemeClr val="bg2"/>
                    </a:solidFill>
                    <a:latin typeface="Lato" panose="020B0604020202020204" charset="0"/>
                  </a:rPr>
                  <a:t>f_i</a:t>
                </a:r>
                <a:r>
                  <a:rPr lang="en-US" sz="1200" dirty="0">
                    <a:solidFill>
                      <a:schemeClr val="bg2"/>
                    </a:solidFill>
                    <a:latin typeface="Lato" panose="020B0604020202020204" charset="0"/>
                  </a:rPr>
                  <a:t> and g includes well-studied welfare objectives including </a:t>
                </a:r>
                <a:r>
                  <a:rPr lang="en-US" sz="1200" i="0" dirty="0">
                    <a:solidFill>
                      <a:schemeClr val="bg2"/>
                    </a:solidFill>
                    <a:latin typeface="Lato" panose="020B0604020202020204" charset="0"/>
                  </a:rPr>
                  <a:t>marginal</a:t>
                </a:r>
                <a:r>
                  <a:rPr lang="en-US" sz="1200" i="0" baseline="0" dirty="0">
                    <a:solidFill>
                      <a:schemeClr val="bg2"/>
                    </a:solidFill>
                    <a:latin typeface="Lato" panose="020B0604020202020204" charset="0"/>
                  </a:rPr>
                  <a:t> loss and Nash Social Welfare. </a:t>
                </a:r>
              </a:p>
            </p:txBody>
          </p:sp>
        </mc:Fallback>
      </mc:AlternateContent>
      <p:sp>
        <p:nvSpPr>
          <p:cNvPr id="4" name="Slide Number Placeholder 3"/>
          <p:cNvSpPr>
            <a:spLocks noGrp="1"/>
          </p:cNvSpPr>
          <p:nvPr>
            <p:ph type="sldNum" sz="quarter" idx="5"/>
          </p:nvPr>
        </p:nvSpPr>
        <p:spPr/>
        <p:txBody>
          <a:bodyPr/>
          <a:lstStyle/>
          <a:p>
            <a:fld id="{96537070-1382-4021-A734-559445BB26FB}" type="slidenum">
              <a:rPr lang="en-US" smtClean="0"/>
              <a:t>11</a:t>
            </a:fld>
            <a:endParaRPr lang="en-US"/>
          </a:p>
        </p:txBody>
      </p:sp>
    </p:spTree>
    <p:extLst>
      <p:ext uri="{BB962C8B-B14F-4D97-AF65-F5344CB8AC3E}">
        <p14:creationId xmlns:p14="http://schemas.microsoft.com/office/powerpoint/2010/main" val="34935542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baseline="0" dirty="0">
                <a:solidFill>
                  <a:schemeClr val="bg2"/>
                </a:solidFill>
                <a:latin typeface="Lato" panose="020B0604020202020204" charset="0"/>
              </a:rPr>
              <a:t>The </a:t>
            </a:r>
            <a:r>
              <a:rPr lang="en-US" dirty="0"/>
              <a:t>algorithm has performance guarantee that achieves optimal output with small rank violation. What that means is that, in stead of projecting to the target rank d, it may project to at most </a:t>
            </a:r>
            <a:r>
              <a:rPr lang="en-US" dirty="0" err="1"/>
              <a:t>d+s</a:t>
            </a:r>
            <a:r>
              <a:rPr lang="en-US" dirty="0"/>
              <a:t> where s is roughly square root k. </a:t>
            </a:r>
          </a:p>
          <a:p>
            <a:r>
              <a:rPr lang="en-US" dirty="0"/>
              <a:t>For certain g we can use a scaling technique to avoid rank violation and achieve multiplicative approximation factor 1-s/d instead.</a:t>
            </a:r>
          </a:p>
        </p:txBody>
      </p:sp>
      <p:sp>
        <p:nvSpPr>
          <p:cNvPr id="4" name="Slide Number Placeholder 3"/>
          <p:cNvSpPr>
            <a:spLocks noGrp="1"/>
          </p:cNvSpPr>
          <p:nvPr>
            <p:ph type="sldNum" sz="quarter" idx="5"/>
          </p:nvPr>
        </p:nvSpPr>
        <p:spPr/>
        <p:txBody>
          <a:bodyPr/>
          <a:lstStyle/>
          <a:p>
            <a:fld id="{96537070-1382-4021-A734-559445BB26FB}" type="slidenum">
              <a:rPr lang="en-US" smtClean="0"/>
              <a:t>12</a:t>
            </a:fld>
            <a:endParaRPr lang="en-US"/>
          </a:p>
        </p:txBody>
      </p:sp>
    </p:spTree>
    <p:extLst>
      <p:ext uri="{BB962C8B-B14F-4D97-AF65-F5344CB8AC3E}">
        <p14:creationId xmlns:p14="http://schemas.microsoft.com/office/powerpoint/2010/main" val="15779310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also provide an alternative method for solving MCDR problem using multiplicative weight update. This method scales well in practice to thousands of dimensions.</a:t>
            </a:r>
          </a:p>
        </p:txBody>
      </p:sp>
      <p:sp>
        <p:nvSpPr>
          <p:cNvPr id="4" name="Slide Number Placeholder 3"/>
          <p:cNvSpPr>
            <a:spLocks noGrp="1"/>
          </p:cNvSpPr>
          <p:nvPr>
            <p:ph type="sldNum" sz="quarter" idx="5"/>
          </p:nvPr>
        </p:nvSpPr>
        <p:spPr/>
        <p:txBody>
          <a:bodyPr/>
          <a:lstStyle/>
          <a:p>
            <a:fld id="{96537070-1382-4021-A734-559445BB26FB}" type="slidenum">
              <a:rPr lang="en-US" smtClean="0"/>
              <a:t>13</a:t>
            </a:fld>
            <a:endParaRPr lang="en-US"/>
          </a:p>
        </p:txBody>
      </p:sp>
    </p:spTree>
    <p:extLst>
      <p:ext uri="{BB962C8B-B14F-4D97-AF65-F5344CB8AC3E}">
        <p14:creationId xmlns:p14="http://schemas.microsoft.com/office/powerpoint/2010/main" val="37431711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our algorithm, we achieve a fairer PCA. We perform an experiment on Credit data with 6 groups based on education and gender and look at the marginal loss objective. Our algorithm which we called SDP-Round either tries to minimize Marginal Loss or Nash Social Welfare. We see that the new algorithm vastly reduces the marginal loss compared to the standard PCA. Interestingly, even if SDP-Round tries to achieve in one objective NSW, it also performs well on other fairness objective namely marginal loss.</a:t>
            </a:r>
          </a:p>
        </p:txBody>
      </p:sp>
      <p:sp>
        <p:nvSpPr>
          <p:cNvPr id="4" name="Slide Number Placeholder 3"/>
          <p:cNvSpPr>
            <a:spLocks noGrp="1"/>
          </p:cNvSpPr>
          <p:nvPr>
            <p:ph type="sldNum" sz="quarter" idx="5"/>
          </p:nvPr>
        </p:nvSpPr>
        <p:spPr/>
        <p:txBody>
          <a:bodyPr/>
          <a:lstStyle/>
          <a:p>
            <a:fld id="{96537070-1382-4021-A734-559445BB26FB}" type="slidenum">
              <a:rPr lang="en-US" smtClean="0"/>
              <a:t>14</a:t>
            </a:fld>
            <a:endParaRPr lang="en-US"/>
          </a:p>
        </p:txBody>
      </p:sp>
    </p:spTree>
    <p:extLst>
      <p:ext uri="{BB962C8B-B14F-4D97-AF65-F5344CB8AC3E}">
        <p14:creationId xmlns:p14="http://schemas.microsoft.com/office/powerpoint/2010/main" val="2897082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performance guarantee on the theory of semi-definite programming. We extend the low-rank property result of extreme points of semi-definite programming more generally to apply to MCDR. Our work connects known result in optimization community with an application in machine learning community. </a:t>
            </a:r>
          </a:p>
        </p:txBody>
      </p:sp>
      <p:sp>
        <p:nvSpPr>
          <p:cNvPr id="4" name="Slide Number Placeholder 3"/>
          <p:cNvSpPr>
            <a:spLocks noGrp="1"/>
          </p:cNvSpPr>
          <p:nvPr>
            <p:ph type="sldNum" sz="quarter" idx="5"/>
          </p:nvPr>
        </p:nvSpPr>
        <p:spPr/>
        <p:txBody>
          <a:bodyPr/>
          <a:lstStyle/>
          <a:p>
            <a:fld id="{96537070-1382-4021-A734-559445BB26FB}" type="slidenum">
              <a:rPr lang="en-US" smtClean="0"/>
              <a:t>15</a:t>
            </a:fld>
            <a:endParaRPr lang="en-US"/>
          </a:p>
        </p:txBody>
      </p:sp>
    </p:spTree>
    <p:extLst>
      <p:ext uri="{BB962C8B-B14F-4D97-AF65-F5344CB8AC3E}">
        <p14:creationId xmlns:p14="http://schemas.microsoft.com/office/powerpoint/2010/main" val="31331963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we analyze the complexity of MCDR problems. We show NP-hardness of MCDR when k is part of the input by reducing the problem to MAX-CUT, and show polynomial-time solvability for fixed k using an </a:t>
            </a:r>
            <a:r>
              <a:rPr lang="en-US" sz="1200" b="0" i="0" u="none" strike="noStrike" kern="1200" baseline="0" dirty="0">
                <a:solidFill>
                  <a:schemeClr val="tx1"/>
                </a:solidFill>
                <a:latin typeface="+mn-lt"/>
                <a:ea typeface="+mn-ea"/>
                <a:cs typeface="+mn-cs"/>
              </a:rPr>
              <a:t>algorithmic theory of quadratic maps.</a:t>
            </a:r>
            <a:endParaRPr lang="en-US" dirty="0"/>
          </a:p>
        </p:txBody>
      </p:sp>
      <p:sp>
        <p:nvSpPr>
          <p:cNvPr id="4" name="Slide Number Placeholder 3"/>
          <p:cNvSpPr>
            <a:spLocks noGrp="1"/>
          </p:cNvSpPr>
          <p:nvPr>
            <p:ph type="sldNum" sz="quarter" idx="5"/>
          </p:nvPr>
        </p:nvSpPr>
        <p:spPr/>
        <p:txBody>
          <a:bodyPr/>
          <a:lstStyle/>
          <a:p>
            <a:fld id="{96537070-1382-4021-A734-559445BB26FB}" type="slidenum">
              <a:rPr lang="en-US" smtClean="0"/>
              <a:t>16</a:t>
            </a:fld>
            <a:endParaRPr lang="en-US"/>
          </a:p>
        </p:txBody>
      </p:sp>
    </p:spTree>
    <p:extLst>
      <p:ext uri="{BB962C8B-B14F-4D97-AF65-F5344CB8AC3E}">
        <p14:creationId xmlns:p14="http://schemas.microsoft.com/office/powerpoint/2010/main" val="18895856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code is publicly available You can also find more information at the webpage shown here or our paper. Thank you for listening </a:t>
            </a:r>
          </a:p>
        </p:txBody>
      </p:sp>
      <p:sp>
        <p:nvSpPr>
          <p:cNvPr id="4" name="Slide Number Placeholder 3"/>
          <p:cNvSpPr>
            <a:spLocks noGrp="1"/>
          </p:cNvSpPr>
          <p:nvPr>
            <p:ph type="sldNum" sz="quarter" idx="5"/>
          </p:nvPr>
        </p:nvSpPr>
        <p:spPr/>
        <p:txBody>
          <a:bodyPr/>
          <a:lstStyle/>
          <a:p>
            <a:fld id="{96537070-1382-4021-A734-559445BB26FB}" type="slidenum">
              <a:rPr lang="en-US" smtClean="0"/>
              <a:t>17</a:t>
            </a:fld>
            <a:endParaRPr lang="en-US"/>
          </a:p>
        </p:txBody>
      </p:sp>
    </p:spTree>
    <p:extLst>
      <p:ext uri="{BB962C8B-B14F-4D97-AF65-F5344CB8AC3E}">
        <p14:creationId xmlns:p14="http://schemas.microsoft.com/office/powerpoint/2010/main" val="11368865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with the motivation. When data are represented in lower dimensions, the information is denser in the space. When data are in higher dimensions, the datapoints are sparser. The sparsity in the space makes the learning machine learning models harder due to the lack of information.</a:t>
            </a:r>
          </a:p>
        </p:txBody>
      </p:sp>
      <p:sp>
        <p:nvSpPr>
          <p:cNvPr id="4" name="Slide Number Placeholder 3"/>
          <p:cNvSpPr>
            <a:spLocks noGrp="1"/>
          </p:cNvSpPr>
          <p:nvPr>
            <p:ph type="sldNum" sz="quarter" idx="5"/>
          </p:nvPr>
        </p:nvSpPr>
        <p:spPr/>
        <p:txBody>
          <a:bodyPr/>
          <a:lstStyle/>
          <a:p>
            <a:fld id="{96537070-1382-4021-A734-559445BB26FB}" type="slidenum">
              <a:rPr lang="en-US" smtClean="0"/>
              <a:t>2</a:t>
            </a:fld>
            <a:endParaRPr lang="en-US"/>
          </a:p>
        </p:txBody>
      </p:sp>
    </p:spTree>
    <p:extLst>
      <p:ext uri="{BB962C8B-B14F-4D97-AF65-F5344CB8AC3E}">
        <p14:creationId xmlns:p14="http://schemas.microsoft.com/office/powerpoint/2010/main" val="41499287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Unfortunately, real-world data are typically complex and high-dimensional when represented in the space. For example, a string of text requires many dimensions for each characters for possible </a:t>
            </a:r>
            <a:r>
              <a:rPr lang="en-US" dirty="0" err="1"/>
              <a:t>alhabets</a:t>
            </a:r>
            <a:r>
              <a:rPr lang="en-US" dirty="0"/>
              <a:t>.</a:t>
            </a:r>
          </a:p>
        </p:txBody>
      </p:sp>
      <p:sp>
        <p:nvSpPr>
          <p:cNvPr id="4" name="Slide Number Placeholder 3"/>
          <p:cNvSpPr>
            <a:spLocks noGrp="1"/>
          </p:cNvSpPr>
          <p:nvPr>
            <p:ph type="sldNum" sz="quarter" idx="5"/>
          </p:nvPr>
        </p:nvSpPr>
        <p:spPr/>
        <p:txBody>
          <a:bodyPr/>
          <a:lstStyle/>
          <a:p>
            <a:fld id="{86A91594-9615-4042-89FB-56DE70CDB3FA}" type="slidenum">
              <a:rPr lang="en-US" smtClean="0"/>
              <a:t>3</a:t>
            </a:fld>
            <a:endParaRPr lang="en-US"/>
          </a:p>
        </p:txBody>
      </p:sp>
    </p:spTree>
    <p:extLst>
      <p:ext uri="{BB962C8B-B14F-4D97-AF65-F5344CB8AC3E}">
        <p14:creationId xmlns:p14="http://schemas.microsoft.com/office/powerpoint/2010/main" val="19907396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Principle Component Analysis or PCA is arguably the most widely-used technique to reduce the dimensions of the data. Suppose the data are visually represented as a cluster of points. PCA finds axes that the data will project onto. The axes should contain a lot of information of the data, which is defined as the variance of the data along that axis. In this picture, PCA would want to project along this arrow, rather than a shorter one, since the longer arrow contains more variance of the data.</a:t>
            </a:r>
          </a:p>
        </p:txBody>
      </p:sp>
      <p:sp>
        <p:nvSpPr>
          <p:cNvPr id="4" name="Slide Number Placeholder 3"/>
          <p:cNvSpPr>
            <a:spLocks noGrp="1"/>
          </p:cNvSpPr>
          <p:nvPr>
            <p:ph type="sldNum" sz="quarter" idx="5"/>
          </p:nvPr>
        </p:nvSpPr>
        <p:spPr/>
        <p:txBody>
          <a:bodyPr/>
          <a:lstStyle/>
          <a:p>
            <a:fld id="{96537070-1382-4021-A734-559445BB26FB}" type="slidenum">
              <a:rPr lang="en-US" smtClean="0"/>
              <a:t>4</a:t>
            </a:fld>
            <a:endParaRPr lang="en-US"/>
          </a:p>
        </p:txBody>
      </p:sp>
    </p:spTree>
    <p:extLst>
      <p:ext uri="{BB962C8B-B14F-4D97-AF65-F5344CB8AC3E}">
        <p14:creationId xmlns:p14="http://schemas.microsoft.com/office/powerpoint/2010/main" val="19891472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also known that maximizing variance along the projection is the right objective, as it is equivalent to minimizing the reconstruction error. Reconstruction error measures how much information in the original data is lost due to projecting it into the smaller space.</a:t>
            </a:r>
          </a:p>
        </p:txBody>
      </p:sp>
      <p:sp>
        <p:nvSpPr>
          <p:cNvPr id="4" name="Slide Number Placeholder 3"/>
          <p:cNvSpPr>
            <a:spLocks noGrp="1"/>
          </p:cNvSpPr>
          <p:nvPr>
            <p:ph type="sldNum" sz="quarter" idx="5"/>
          </p:nvPr>
        </p:nvSpPr>
        <p:spPr/>
        <p:txBody>
          <a:bodyPr/>
          <a:lstStyle/>
          <a:p>
            <a:fld id="{96537070-1382-4021-A734-559445BB26FB}" type="slidenum">
              <a:rPr lang="en-US" smtClean="0"/>
              <a:t>5</a:t>
            </a:fld>
            <a:endParaRPr lang="en-US"/>
          </a:p>
        </p:txBody>
      </p:sp>
    </p:spTree>
    <p:extLst>
      <p:ext uri="{BB962C8B-B14F-4D97-AF65-F5344CB8AC3E}">
        <p14:creationId xmlns:p14="http://schemas.microsoft.com/office/powerpoint/2010/main" val="21379669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this widely-used PCA can give different performance to different subgroups in the data. We perform standard PCA on face images data from thousand of dimensions to between 1 and 20 dimensions. We observe that PCA represents male population about 10% consistently better than female population. </a:t>
            </a:r>
          </a:p>
        </p:txBody>
      </p:sp>
      <p:sp>
        <p:nvSpPr>
          <p:cNvPr id="4" name="Slide Number Placeholder 3"/>
          <p:cNvSpPr>
            <a:spLocks noGrp="1"/>
          </p:cNvSpPr>
          <p:nvPr>
            <p:ph type="sldNum" sz="quarter" idx="5"/>
          </p:nvPr>
        </p:nvSpPr>
        <p:spPr/>
        <p:txBody>
          <a:bodyPr/>
          <a:lstStyle/>
          <a:p>
            <a:fld id="{96537070-1382-4021-A734-559445BB26FB}" type="slidenum">
              <a:rPr lang="en-US" smtClean="0"/>
              <a:t>6</a:t>
            </a:fld>
            <a:endParaRPr lang="en-US"/>
          </a:p>
        </p:txBody>
      </p:sp>
    </p:spTree>
    <p:extLst>
      <p:ext uri="{BB962C8B-B14F-4D97-AF65-F5344CB8AC3E}">
        <p14:creationId xmlns:p14="http://schemas.microsoft.com/office/powerpoint/2010/main" val="10145752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same observation is true even when we reweight each population to have equal weights. This is concerning because projected data are later used in machine learning algorithms to make prediction and decisions, and unfairness may already be introduced at this point.</a:t>
            </a:r>
          </a:p>
        </p:txBody>
      </p:sp>
      <p:sp>
        <p:nvSpPr>
          <p:cNvPr id="4" name="Slide Number Placeholder 3"/>
          <p:cNvSpPr>
            <a:spLocks noGrp="1"/>
          </p:cNvSpPr>
          <p:nvPr>
            <p:ph type="sldNum" sz="quarter" idx="5"/>
          </p:nvPr>
        </p:nvSpPr>
        <p:spPr/>
        <p:txBody>
          <a:bodyPr/>
          <a:lstStyle/>
          <a:p>
            <a:fld id="{96537070-1382-4021-A734-559445BB26FB}" type="slidenum">
              <a:rPr lang="en-US" smtClean="0"/>
              <a:t>7</a:t>
            </a:fld>
            <a:endParaRPr lang="en-US"/>
          </a:p>
        </p:txBody>
      </p:sp>
    </p:spTree>
    <p:extLst>
      <p:ext uri="{BB962C8B-B14F-4D97-AF65-F5344CB8AC3E}">
        <p14:creationId xmlns:p14="http://schemas.microsoft.com/office/powerpoint/2010/main" val="38430987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want to present our contributions.</a:t>
            </a:r>
          </a:p>
        </p:txBody>
      </p:sp>
      <p:sp>
        <p:nvSpPr>
          <p:cNvPr id="4" name="Slide Number Placeholder 3"/>
          <p:cNvSpPr>
            <a:spLocks noGrp="1"/>
          </p:cNvSpPr>
          <p:nvPr>
            <p:ph type="sldNum" sz="quarter" idx="5"/>
          </p:nvPr>
        </p:nvSpPr>
        <p:spPr/>
        <p:txBody>
          <a:bodyPr/>
          <a:lstStyle/>
          <a:p>
            <a:fld id="{96537070-1382-4021-A734-559445BB26FB}" type="slidenum">
              <a:rPr lang="en-US" smtClean="0"/>
              <a:t>8</a:t>
            </a:fld>
            <a:endParaRPr lang="en-US"/>
          </a:p>
        </p:txBody>
      </p:sp>
    </p:spTree>
    <p:extLst>
      <p:ext uri="{BB962C8B-B14F-4D97-AF65-F5344CB8AC3E}">
        <p14:creationId xmlns:p14="http://schemas.microsoft.com/office/powerpoint/2010/main" val="6999636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first contribution is to formulate the problem as multi-criteria dimensionality reduction or MCDR. Instead of maximizing total variance as in standard PCA, we allow two modifications. First, instead of variance, each group can also have their own utility criterion, which may be more suitable depending on the context. Second, we allow more general social welfare function g, not just the sum.</a:t>
            </a:r>
          </a:p>
        </p:txBody>
      </p:sp>
      <p:sp>
        <p:nvSpPr>
          <p:cNvPr id="4" name="Slide Number Placeholder 3"/>
          <p:cNvSpPr>
            <a:spLocks noGrp="1"/>
          </p:cNvSpPr>
          <p:nvPr>
            <p:ph type="sldNum" sz="quarter" idx="5"/>
          </p:nvPr>
        </p:nvSpPr>
        <p:spPr/>
        <p:txBody>
          <a:bodyPr/>
          <a:lstStyle/>
          <a:p>
            <a:fld id="{96537070-1382-4021-A734-559445BB26FB}" type="slidenum">
              <a:rPr lang="en-US" smtClean="0"/>
              <a:t>9</a:t>
            </a:fld>
            <a:endParaRPr lang="en-US"/>
          </a:p>
        </p:txBody>
      </p:sp>
    </p:spTree>
    <p:extLst>
      <p:ext uri="{BB962C8B-B14F-4D97-AF65-F5344CB8AC3E}">
        <p14:creationId xmlns:p14="http://schemas.microsoft.com/office/powerpoint/2010/main" val="12773752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9ECAA-73E3-4654-B0DA-176D5C4207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DB78DB0-6525-420E-ACDB-E156B71BB6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B156816-F239-430D-8F45-FD2EA1EE5DBB}"/>
              </a:ext>
            </a:extLst>
          </p:cNvPr>
          <p:cNvSpPr>
            <a:spLocks noGrp="1"/>
          </p:cNvSpPr>
          <p:nvPr>
            <p:ph type="dt" sz="half" idx="10"/>
          </p:nvPr>
        </p:nvSpPr>
        <p:spPr/>
        <p:txBody>
          <a:bodyPr/>
          <a:lstStyle/>
          <a:p>
            <a:fld id="{489574B0-BF6D-45FC-8679-ED1B0EC958AB}" type="datetimeFigureOut">
              <a:rPr lang="en-US" smtClean="0"/>
              <a:t>26-Oct-19</a:t>
            </a:fld>
            <a:endParaRPr lang="en-US"/>
          </a:p>
        </p:txBody>
      </p:sp>
      <p:sp>
        <p:nvSpPr>
          <p:cNvPr id="5" name="Footer Placeholder 4">
            <a:extLst>
              <a:ext uri="{FF2B5EF4-FFF2-40B4-BE49-F238E27FC236}">
                <a16:creationId xmlns:a16="http://schemas.microsoft.com/office/drawing/2014/main" id="{A728C0B7-BF6A-469F-8C3C-B78ABEC2BE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11DE67-98F2-4C4E-B6C2-276778DC3530}"/>
              </a:ext>
            </a:extLst>
          </p:cNvPr>
          <p:cNvSpPr>
            <a:spLocks noGrp="1"/>
          </p:cNvSpPr>
          <p:nvPr>
            <p:ph type="sldNum" sz="quarter" idx="12"/>
          </p:nvPr>
        </p:nvSpPr>
        <p:spPr/>
        <p:txBody>
          <a:bodyPr/>
          <a:lstStyle/>
          <a:p>
            <a:fld id="{92F08638-BCC1-407D-96EA-A7A159A66721}" type="slidenum">
              <a:rPr lang="en-US" smtClean="0"/>
              <a:t>‹#›</a:t>
            </a:fld>
            <a:endParaRPr lang="en-US"/>
          </a:p>
        </p:txBody>
      </p:sp>
    </p:spTree>
    <p:extLst>
      <p:ext uri="{BB962C8B-B14F-4D97-AF65-F5344CB8AC3E}">
        <p14:creationId xmlns:p14="http://schemas.microsoft.com/office/powerpoint/2010/main" val="1106775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C8E91-B759-4F0F-9D0E-48D54B00A2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5AF628-0A36-4DEE-B723-3516E8AB7A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8C6C2E-89BA-4D7B-B2FE-C1E2E1CE8FFA}"/>
              </a:ext>
            </a:extLst>
          </p:cNvPr>
          <p:cNvSpPr>
            <a:spLocks noGrp="1"/>
          </p:cNvSpPr>
          <p:nvPr>
            <p:ph type="dt" sz="half" idx="10"/>
          </p:nvPr>
        </p:nvSpPr>
        <p:spPr/>
        <p:txBody>
          <a:bodyPr/>
          <a:lstStyle/>
          <a:p>
            <a:fld id="{489574B0-BF6D-45FC-8679-ED1B0EC958AB}" type="datetimeFigureOut">
              <a:rPr lang="en-US" smtClean="0"/>
              <a:t>26-Oct-19</a:t>
            </a:fld>
            <a:endParaRPr lang="en-US"/>
          </a:p>
        </p:txBody>
      </p:sp>
      <p:sp>
        <p:nvSpPr>
          <p:cNvPr id="5" name="Footer Placeholder 4">
            <a:extLst>
              <a:ext uri="{FF2B5EF4-FFF2-40B4-BE49-F238E27FC236}">
                <a16:creationId xmlns:a16="http://schemas.microsoft.com/office/drawing/2014/main" id="{769EDEA9-4F87-4858-9B91-2840A935CC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54BA84-BFA3-4F9D-8B81-E885D3FCBC64}"/>
              </a:ext>
            </a:extLst>
          </p:cNvPr>
          <p:cNvSpPr>
            <a:spLocks noGrp="1"/>
          </p:cNvSpPr>
          <p:nvPr>
            <p:ph type="sldNum" sz="quarter" idx="12"/>
          </p:nvPr>
        </p:nvSpPr>
        <p:spPr/>
        <p:txBody>
          <a:bodyPr/>
          <a:lstStyle/>
          <a:p>
            <a:fld id="{92F08638-BCC1-407D-96EA-A7A159A66721}" type="slidenum">
              <a:rPr lang="en-US" smtClean="0"/>
              <a:t>‹#›</a:t>
            </a:fld>
            <a:endParaRPr lang="en-US"/>
          </a:p>
        </p:txBody>
      </p:sp>
    </p:spTree>
    <p:extLst>
      <p:ext uri="{BB962C8B-B14F-4D97-AF65-F5344CB8AC3E}">
        <p14:creationId xmlns:p14="http://schemas.microsoft.com/office/powerpoint/2010/main" val="170654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40EDEA-83DB-428B-8F00-E6922C80489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9D6735C-9B09-4612-B8B5-38E959C4CD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22668E-75D2-4C34-AB37-A42B0BFF5B8E}"/>
              </a:ext>
            </a:extLst>
          </p:cNvPr>
          <p:cNvSpPr>
            <a:spLocks noGrp="1"/>
          </p:cNvSpPr>
          <p:nvPr>
            <p:ph type="dt" sz="half" idx="10"/>
          </p:nvPr>
        </p:nvSpPr>
        <p:spPr/>
        <p:txBody>
          <a:bodyPr/>
          <a:lstStyle/>
          <a:p>
            <a:fld id="{489574B0-BF6D-45FC-8679-ED1B0EC958AB}" type="datetimeFigureOut">
              <a:rPr lang="en-US" smtClean="0"/>
              <a:t>26-Oct-19</a:t>
            </a:fld>
            <a:endParaRPr lang="en-US"/>
          </a:p>
        </p:txBody>
      </p:sp>
      <p:sp>
        <p:nvSpPr>
          <p:cNvPr id="5" name="Footer Placeholder 4">
            <a:extLst>
              <a:ext uri="{FF2B5EF4-FFF2-40B4-BE49-F238E27FC236}">
                <a16:creationId xmlns:a16="http://schemas.microsoft.com/office/drawing/2014/main" id="{2B605617-42E9-4A35-80B9-9B18E73C32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4CBA6A-6092-40F5-BD0C-FB17EC0B70FA}"/>
              </a:ext>
            </a:extLst>
          </p:cNvPr>
          <p:cNvSpPr>
            <a:spLocks noGrp="1"/>
          </p:cNvSpPr>
          <p:nvPr>
            <p:ph type="sldNum" sz="quarter" idx="12"/>
          </p:nvPr>
        </p:nvSpPr>
        <p:spPr/>
        <p:txBody>
          <a:bodyPr/>
          <a:lstStyle/>
          <a:p>
            <a:fld id="{92F08638-BCC1-407D-96EA-A7A159A66721}" type="slidenum">
              <a:rPr lang="en-US" smtClean="0"/>
              <a:t>‹#›</a:t>
            </a:fld>
            <a:endParaRPr lang="en-US"/>
          </a:p>
        </p:txBody>
      </p:sp>
    </p:spTree>
    <p:extLst>
      <p:ext uri="{BB962C8B-B14F-4D97-AF65-F5344CB8AC3E}">
        <p14:creationId xmlns:p14="http://schemas.microsoft.com/office/powerpoint/2010/main" val="3161619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95239-5FBE-41B2-8406-094628FA38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48ADA3-10FB-4CBC-B361-3ADB1DEA06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36EDE9-5F3A-4920-9817-D982E60C2DFB}"/>
              </a:ext>
            </a:extLst>
          </p:cNvPr>
          <p:cNvSpPr>
            <a:spLocks noGrp="1"/>
          </p:cNvSpPr>
          <p:nvPr>
            <p:ph type="dt" sz="half" idx="10"/>
          </p:nvPr>
        </p:nvSpPr>
        <p:spPr/>
        <p:txBody>
          <a:bodyPr/>
          <a:lstStyle/>
          <a:p>
            <a:fld id="{489574B0-BF6D-45FC-8679-ED1B0EC958AB}" type="datetimeFigureOut">
              <a:rPr lang="en-US" smtClean="0"/>
              <a:t>26-Oct-19</a:t>
            </a:fld>
            <a:endParaRPr lang="en-US"/>
          </a:p>
        </p:txBody>
      </p:sp>
      <p:sp>
        <p:nvSpPr>
          <p:cNvPr id="5" name="Footer Placeholder 4">
            <a:extLst>
              <a:ext uri="{FF2B5EF4-FFF2-40B4-BE49-F238E27FC236}">
                <a16:creationId xmlns:a16="http://schemas.microsoft.com/office/drawing/2014/main" id="{D0EA9D86-FE03-401D-9867-2F7BF44832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7DD52B-D85D-4E41-85E6-1A35C0709177}"/>
              </a:ext>
            </a:extLst>
          </p:cNvPr>
          <p:cNvSpPr>
            <a:spLocks noGrp="1"/>
          </p:cNvSpPr>
          <p:nvPr>
            <p:ph type="sldNum" sz="quarter" idx="12"/>
          </p:nvPr>
        </p:nvSpPr>
        <p:spPr/>
        <p:txBody>
          <a:bodyPr/>
          <a:lstStyle/>
          <a:p>
            <a:fld id="{92F08638-BCC1-407D-96EA-A7A159A66721}" type="slidenum">
              <a:rPr lang="en-US" smtClean="0"/>
              <a:t>‹#›</a:t>
            </a:fld>
            <a:endParaRPr lang="en-US"/>
          </a:p>
        </p:txBody>
      </p:sp>
    </p:spTree>
    <p:extLst>
      <p:ext uri="{BB962C8B-B14F-4D97-AF65-F5344CB8AC3E}">
        <p14:creationId xmlns:p14="http://schemas.microsoft.com/office/powerpoint/2010/main" val="2888215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09703-32D9-467D-BC5F-CA2307DBA3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11B9F60-5EC7-4A0D-A5AD-F48E5509BE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CE06C0-C252-40D2-852C-B1E243B3ED39}"/>
              </a:ext>
            </a:extLst>
          </p:cNvPr>
          <p:cNvSpPr>
            <a:spLocks noGrp="1"/>
          </p:cNvSpPr>
          <p:nvPr>
            <p:ph type="dt" sz="half" idx="10"/>
          </p:nvPr>
        </p:nvSpPr>
        <p:spPr/>
        <p:txBody>
          <a:bodyPr/>
          <a:lstStyle/>
          <a:p>
            <a:fld id="{489574B0-BF6D-45FC-8679-ED1B0EC958AB}" type="datetimeFigureOut">
              <a:rPr lang="en-US" smtClean="0"/>
              <a:t>26-Oct-19</a:t>
            </a:fld>
            <a:endParaRPr lang="en-US"/>
          </a:p>
        </p:txBody>
      </p:sp>
      <p:sp>
        <p:nvSpPr>
          <p:cNvPr id="5" name="Footer Placeholder 4">
            <a:extLst>
              <a:ext uri="{FF2B5EF4-FFF2-40B4-BE49-F238E27FC236}">
                <a16:creationId xmlns:a16="http://schemas.microsoft.com/office/drawing/2014/main" id="{93E413D1-4AF7-44E4-B9E4-98C3530C11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B162EF-EC64-41B3-B8D6-B61198D82093}"/>
              </a:ext>
            </a:extLst>
          </p:cNvPr>
          <p:cNvSpPr>
            <a:spLocks noGrp="1"/>
          </p:cNvSpPr>
          <p:nvPr>
            <p:ph type="sldNum" sz="quarter" idx="12"/>
          </p:nvPr>
        </p:nvSpPr>
        <p:spPr/>
        <p:txBody>
          <a:bodyPr/>
          <a:lstStyle/>
          <a:p>
            <a:fld id="{92F08638-BCC1-407D-96EA-A7A159A66721}" type="slidenum">
              <a:rPr lang="en-US" smtClean="0"/>
              <a:t>‹#›</a:t>
            </a:fld>
            <a:endParaRPr lang="en-US"/>
          </a:p>
        </p:txBody>
      </p:sp>
    </p:spTree>
    <p:extLst>
      <p:ext uri="{BB962C8B-B14F-4D97-AF65-F5344CB8AC3E}">
        <p14:creationId xmlns:p14="http://schemas.microsoft.com/office/powerpoint/2010/main" val="3347133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E3CC3-28CE-420D-8049-D3F1B84B4F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DD8551-6EBD-4E4E-BA2B-E4F9C2AB880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9543549-2F29-49EB-B01E-740DF844713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003A34-BFDA-4242-8B40-5ACC6DA960A6}"/>
              </a:ext>
            </a:extLst>
          </p:cNvPr>
          <p:cNvSpPr>
            <a:spLocks noGrp="1"/>
          </p:cNvSpPr>
          <p:nvPr>
            <p:ph type="dt" sz="half" idx="10"/>
          </p:nvPr>
        </p:nvSpPr>
        <p:spPr/>
        <p:txBody>
          <a:bodyPr/>
          <a:lstStyle/>
          <a:p>
            <a:fld id="{489574B0-BF6D-45FC-8679-ED1B0EC958AB}" type="datetimeFigureOut">
              <a:rPr lang="en-US" smtClean="0"/>
              <a:t>26-Oct-19</a:t>
            </a:fld>
            <a:endParaRPr lang="en-US"/>
          </a:p>
        </p:txBody>
      </p:sp>
      <p:sp>
        <p:nvSpPr>
          <p:cNvPr id="6" name="Footer Placeholder 5">
            <a:extLst>
              <a:ext uri="{FF2B5EF4-FFF2-40B4-BE49-F238E27FC236}">
                <a16:creationId xmlns:a16="http://schemas.microsoft.com/office/drawing/2014/main" id="{8F116AF9-5E01-4D0E-99B9-0BB183CF73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7509CC-3798-42BC-8413-1EC50A4294E4}"/>
              </a:ext>
            </a:extLst>
          </p:cNvPr>
          <p:cNvSpPr>
            <a:spLocks noGrp="1"/>
          </p:cNvSpPr>
          <p:nvPr>
            <p:ph type="sldNum" sz="quarter" idx="12"/>
          </p:nvPr>
        </p:nvSpPr>
        <p:spPr/>
        <p:txBody>
          <a:bodyPr/>
          <a:lstStyle/>
          <a:p>
            <a:fld id="{92F08638-BCC1-407D-96EA-A7A159A66721}" type="slidenum">
              <a:rPr lang="en-US" smtClean="0"/>
              <a:t>‹#›</a:t>
            </a:fld>
            <a:endParaRPr lang="en-US"/>
          </a:p>
        </p:txBody>
      </p:sp>
    </p:spTree>
    <p:extLst>
      <p:ext uri="{BB962C8B-B14F-4D97-AF65-F5344CB8AC3E}">
        <p14:creationId xmlns:p14="http://schemas.microsoft.com/office/powerpoint/2010/main" val="1172039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10B8E-B22A-45CD-852E-E22FC2D0C5F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66CC03E-5B8C-4C96-921E-D557211E6C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EC0BB4-B097-488C-A5F6-29D2030CFED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E11FD64-A88D-4F02-BEB1-1D8D6A7D0C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F6006E-D7F9-4898-B0E8-DD56008FCC0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9D498A8-55C0-4F98-AA9F-46E4E3971BA1}"/>
              </a:ext>
            </a:extLst>
          </p:cNvPr>
          <p:cNvSpPr>
            <a:spLocks noGrp="1"/>
          </p:cNvSpPr>
          <p:nvPr>
            <p:ph type="dt" sz="half" idx="10"/>
          </p:nvPr>
        </p:nvSpPr>
        <p:spPr/>
        <p:txBody>
          <a:bodyPr/>
          <a:lstStyle/>
          <a:p>
            <a:fld id="{489574B0-BF6D-45FC-8679-ED1B0EC958AB}" type="datetimeFigureOut">
              <a:rPr lang="en-US" smtClean="0"/>
              <a:t>26-Oct-19</a:t>
            </a:fld>
            <a:endParaRPr lang="en-US"/>
          </a:p>
        </p:txBody>
      </p:sp>
      <p:sp>
        <p:nvSpPr>
          <p:cNvPr id="8" name="Footer Placeholder 7">
            <a:extLst>
              <a:ext uri="{FF2B5EF4-FFF2-40B4-BE49-F238E27FC236}">
                <a16:creationId xmlns:a16="http://schemas.microsoft.com/office/drawing/2014/main" id="{55DA31B6-B0B1-4CAA-B4B7-B962BB984C3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BD8F7EF-A9C2-48D1-B9EA-31A696AACDE3}"/>
              </a:ext>
            </a:extLst>
          </p:cNvPr>
          <p:cNvSpPr>
            <a:spLocks noGrp="1"/>
          </p:cNvSpPr>
          <p:nvPr>
            <p:ph type="sldNum" sz="quarter" idx="12"/>
          </p:nvPr>
        </p:nvSpPr>
        <p:spPr/>
        <p:txBody>
          <a:bodyPr/>
          <a:lstStyle/>
          <a:p>
            <a:fld id="{92F08638-BCC1-407D-96EA-A7A159A66721}" type="slidenum">
              <a:rPr lang="en-US" smtClean="0"/>
              <a:t>‹#›</a:t>
            </a:fld>
            <a:endParaRPr lang="en-US"/>
          </a:p>
        </p:txBody>
      </p:sp>
    </p:spTree>
    <p:extLst>
      <p:ext uri="{BB962C8B-B14F-4D97-AF65-F5344CB8AC3E}">
        <p14:creationId xmlns:p14="http://schemas.microsoft.com/office/powerpoint/2010/main" val="593376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2A049-3434-49F8-91E1-0C8F2AD0750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3076C67-0BE6-49C2-8C9D-62CC713C129F}"/>
              </a:ext>
            </a:extLst>
          </p:cNvPr>
          <p:cNvSpPr>
            <a:spLocks noGrp="1"/>
          </p:cNvSpPr>
          <p:nvPr>
            <p:ph type="dt" sz="half" idx="10"/>
          </p:nvPr>
        </p:nvSpPr>
        <p:spPr/>
        <p:txBody>
          <a:bodyPr/>
          <a:lstStyle/>
          <a:p>
            <a:fld id="{489574B0-BF6D-45FC-8679-ED1B0EC958AB}" type="datetimeFigureOut">
              <a:rPr lang="en-US" smtClean="0"/>
              <a:t>26-Oct-19</a:t>
            </a:fld>
            <a:endParaRPr lang="en-US"/>
          </a:p>
        </p:txBody>
      </p:sp>
      <p:sp>
        <p:nvSpPr>
          <p:cNvPr id="4" name="Footer Placeholder 3">
            <a:extLst>
              <a:ext uri="{FF2B5EF4-FFF2-40B4-BE49-F238E27FC236}">
                <a16:creationId xmlns:a16="http://schemas.microsoft.com/office/drawing/2014/main" id="{1BF9BB35-BAC4-4364-AED6-715BFA3761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DDFFC7E-89CF-4C84-94E1-99705C911399}"/>
              </a:ext>
            </a:extLst>
          </p:cNvPr>
          <p:cNvSpPr>
            <a:spLocks noGrp="1"/>
          </p:cNvSpPr>
          <p:nvPr>
            <p:ph type="sldNum" sz="quarter" idx="12"/>
          </p:nvPr>
        </p:nvSpPr>
        <p:spPr/>
        <p:txBody>
          <a:bodyPr/>
          <a:lstStyle/>
          <a:p>
            <a:fld id="{92F08638-BCC1-407D-96EA-A7A159A66721}" type="slidenum">
              <a:rPr lang="en-US" smtClean="0"/>
              <a:t>‹#›</a:t>
            </a:fld>
            <a:endParaRPr lang="en-US"/>
          </a:p>
        </p:txBody>
      </p:sp>
    </p:spTree>
    <p:extLst>
      <p:ext uri="{BB962C8B-B14F-4D97-AF65-F5344CB8AC3E}">
        <p14:creationId xmlns:p14="http://schemas.microsoft.com/office/powerpoint/2010/main" val="3399881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84BFBC-07DD-403E-A33D-E112EC785BAE}"/>
              </a:ext>
            </a:extLst>
          </p:cNvPr>
          <p:cNvSpPr>
            <a:spLocks noGrp="1"/>
          </p:cNvSpPr>
          <p:nvPr>
            <p:ph type="dt" sz="half" idx="10"/>
          </p:nvPr>
        </p:nvSpPr>
        <p:spPr/>
        <p:txBody>
          <a:bodyPr/>
          <a:lstStyle/>
          <a:p>
            <a:fld id="{489574B0-BF6D-45FC-8679-ED1B0EC958AB}" type="datetimeFigureOut">
              <a:rPr lang="en-US" smtClean="0"/>
              <a:t>26-Oct-19</a:t>
            </a:fld>
            <a:endParaRPr lang="en-US"/>
          </a:p>
        </p:txBody>
      </p:sp>
      <p:sp>
        <p:nvSpPr>
          <p:cNvPr id="3" name="Footer Placeholder 2">
            <a:extLst>
              <a:ext uri="{FF2B5EF4-FFF2-40B4-BE49-F238E27FC236}">
                <a16:creationId xmlns:a16="http://schemas.microsoft.com/office/drawing/2014/main" id="{ED626796-786C-4974-AE9F-42ECAFB1325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07AF1D8-0879-400A-BD04-5E0C71779088}"/>
              </a:ext>
            </a:extLst>
          </p:cNvPr>
          <p:cNvSpPr>
            <a:spLocks noGrp="1"/>
          </p:cNvSpPr>
          <p:nvPr>
            <p:ph type="sldNum" sz="quarter" idx="12"/>
          </p:nvPr>
        </p:nvSpPr>
        <p:spPr/>
        <p:txBody>
          <a:bodyPr/>
          <a:lstStyle/>
          <a:p>
            <a:fld id="{92F08638-BCC1-407D-96EA-A7A159A66721}" type="slidenum">
              <a:rPr lang="en-US" smtClean="0"/>
              <a:t>‹#›</a:t>
            </a:fld>
            <a:endParaRPr lang="en-US"/>
          </a:p>
        </p:txBody>
      </p:sp>
    </p:spTree>
    <p:extLst>
      <p:ext uri="{BB962C8B-B14F-4D97-AF65-F5344CB8AC3E}">
        <p14:creationId xmlns:p14="http://schemas.microsoft.com/office/powerpoint/2010/main" val="81339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8E970-1185-48B0-A341-B09EE599EF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AE98852-3E2B-4D58-9E82-AC16891B4C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36A565C-06B2-4FDA-B1C9-EACD5D148E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F1A18C-081A-4CD8-B1D0-FFF171357C43}"/>
              </a:ext>
            </a:extLst>
          </p:cNvPr>
          <p:cNvSpPr>
            <a:spLocks noGrp="1"/>
          </p:cNvSpPr>
          <p:nvPr>
            <p:ph type="dt" sz="half" idx="10"/>
          </p:nvPr>
        </p:nvSpPr>
        <p:spPr/>
        <p:txBody>
          <a:bodyPr/>
          <a:lstStyle/>
          <a:p>
            <a:fld id="{489574B0-BF6D-45FC-8679-ED1B0EC958AB}" type="datetimeFigureOut">
              <a:rPr lang="en-US" smtClean="0"/>
              <a:t>26-Oct-19</a:t>
            </a:fld>
            <a:endParaRPr lang="en-US"/>
          </a:p>
        </p:txBody>
      </p:sp>
      <p:sp>
        <p:nvSpPr>
          <p:cNvPr id="6" name="Footer Placeholder 5">
            <a:extLst>
              <a:ext uri="{FF2B5EF4-FFF2-40B4-BE49-F238E27FC236}">
                <a16:creationId xmlns:a16="http://schemas.microsoft.com/office/drawing/2014/main" id="{DC14157D-DBE9-474A-B146-83B2EB4DBA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68E23F-05FB-4391-AB7B-6ADB4BA8FB85}"/>
              </a:ext>
            </a:extLst>
          </p:cNvPr>
          <p:cNvSpPr>
            <a:spLocks noGrp="1"/>
          </p:cNvSpPr>
          <p:nvPr>
            <p:ph type="sldNum" sz="quarter" idx="12"/>
          </p:nvPr>
        </p:nvSpPr>
        <p:spPr/>
        <p:txBody>
          <a:bodyPr/>
          <a:lstStyle/>
          <a:p>
            <a:fld id="{92F08638-BCC1-407D-96EA-A7A159A66721}" type="slidenum">
              <a:rPr lang="en-US" smtClean="0"/>
              <a:t>‹#›</a:t>
            </a:fld>
            <a:endParaRPr lang="en-US"/>
          </a:p>
        </p:txBody>
      </p:sp>
    </p:spTree>
    <p:extLst>
      <p:ext uri="{BB962C8B-B14F-4D97-AF65-F5344CB8AC3E}">
        <p14:creationId xmlns:p14="http://schemas.microsoft.com/office/powerpoint/2010/main" val="3635850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F176D-757F-4047-80EA-F63C783624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8455940-0AB6-4A59-9C64-6B93BD17F8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889943A-157D-4DBC-9E01-B3ACE0B487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8C7BB0-2F17-4008-9F53-11698102D14E}"/>
              </a:ext>
            </a:extLst>
          </p:cNvPr>
          <p:cNvSpPr>
            <a:spLocks noGrp="1"/>
          </p:cNvSpPr>
          <p:nvPr>
            <p:ph type="dt" sz="half" idx="10"/>
          </p:nvPr>
        </p:nvSpPr>
        <p:spPr/>
        <p:txBody>
          <a:bodyPr/>
          <a:lstStyle/>
          <a:p>
            <a:fld id="{489574B0-BF6D-45FC-8679-ED1B0EC958AB}" type="datetimeFigureOut">
              <a:rPr lang="en-US" smtClean="0"/>
              <a:t>26-Oct-19</a:t>
            </a:fld>
            <a:endParaRPr lang="en-US"/>
          </a:p>
        </p:txBody>
      </p:sp>
      <p:sp>
        <p:nvSpPr>
          <p:cNvPr id="6" name="Footer Placeholder 5">
            <a:extLst>
              <a:ext uri="{FF2B5EF4-FFF2-40B4-BE49-F238E27FC236}">
                <a16:creationId xmlns:a16="http://schemas.microsoft.com/office/drawing/2014/main" id="{0B55B529-5FBA-48ED-B82C-EE6BB96C1A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DE9442-7F51-49C3-AB6C-AB79872607D9}"/>
              </a:ext>
            </a:extLst>
          </p:cNvPr>
          <p:cNvSpPr>
            <a:spLocks noGrp="1"/>
          </p:cNvSpPr>
          <p:nvPr>
            <p:ph type="sldNum" sz="quarter" idx="12"/>
          </p:nvPr>
        </p:nvSpPr>
        <p:spPr/>
        <p:txBody>
          <a:bodyPr/>
          <a:lstStyle/>
          <a:p>
            <a:fld id="{92F08638-BCC1-407D-96EA-A7A159A66721}" type="slidenum">
              <a:rPr lang="en-US" smtClean="0"/>
              <a:t>‹#›</a:t>
            </a:fld>
            <a:endParaRPr lang="en-US"/>
          </a:p>
        </p:txBody>
      </p:sp>
    </p:spTree>
    <p:extLst>
      <p:ext uri="{BB962C8B-B14F-4D97-AF65-F5344CB8AC3E}">
        <p14:creationId xmlns:p14="http://schemas.microsoft.com/office/powerpoint/2010/main" val="944609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F470F5-DE12-4A47-8157-49BFA05706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D15D6E0-5ADC-4438-A6AC-827EF70728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5E260B-E1E8-4F42-9BEA-C11A5D1F83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9574B0-BF6D-45FC-8679-ED1B0EC958AB}" type="datetimeFigureOut">
              <a:rPr lang="en-US" smtClean="0"/>
              <a:t>26-Oct-19</a:t>
            </a:fld>
            <a:endParaRPr lang="en-US"/>
          </a:p>
        </p:txBody>
      </p:sp>
      <p:sp>
        <p:nvSpPr>
          <p:cNvPr id="5" name="Footer Placeholder 4">
            <a:extLst>
              <a:ext uri="{FF2B5EF4-FFF2-40B4-BE49-F238E27FC236}">
                <a16:creationId xmlns:a16="http://schemas.microsoft.com/office/drawing/2014/main" id="{B3A24DDD-96E9-4B5E-BF8C-F9F9B33995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39AFF1A-9B9B-4DF7-8226-925D7635AA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F08638-BCC1-407D-96EA-A7A159A66721}" type="slidenum">
              <a:rPr lang="en-US" smtClean="0"/>
              <a:t>‹#›</a:t>
            </a:fld>
            <a:endParaRPr lang="en-US"/>
          </a:p>
        </p:txBody>
      </p:sp>
    </p:spTree>
    <p:extLst>
      <p:ext uri="{BB962C8B-B14F-4D97-AF65-F5344CB8AC3E}">
        <p14:creationId xmlns:p14="http://schemas.microsoft.com/office/powerpoint/2010/main" val="39810773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4.png"/><Relationship Id="rId7"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4.png"/><Relationship Id="rId7"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10" Type="http://schemas.openxmlformats.org/officeDocument/2006/relationships/image" Target="../media/image12.png"/><Relationship Id="rId4" Type="http://schemas.openxmlformats.org/officeDocument/2006/relationships/image" Target="../media/image15.png"/><Relationship Id="rId9" Type="http://schemas.openxmlformats.org/officeDocument/2006/relationships/image" Target="../media/image20.png"/></Relationships>
</file>

<file path=ppt/slides/_rels/slide1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hyperlink" Target="https://sites.google.com/site/ssamadi/fair-pca-homepage" TargetMode="External"/><Relationship Id="rId5" Type="http://schemas.openxmlformats.org/officeDocument/2006/relationships/image" Target="../media/image16.png"/><Relationship Id="rId10" Type="http://schemas.openxmlformats.org/officeDocument/2006/relationships/hyperlink" Target="https://github.com/SDPforAll/multiCriteriaDimReduction" TargetMode="External"/><Relationship Id="rId4" Type="http://schemas.openxmlformats.org/officeDocument/2006/relationships/image" Target="../media/image15.png"/><Relationship Id="rId9"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comments" Target="../comments/comment1.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comments" Target="../comments/commen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A82F1-F4A7-4B63-AE72-FE0E401D23AF}"/>
              </a:ext>
            </a:extLst>
          </p:cNvPr>
          <p:cNvSpPr>
            <a:spLocks noGrp="1"/>
          </p:cNvSpPr>
          <p:nvPr>
            <p:ph type="ctrTitle"/>
          </p:nvPr>
        </p:nvSpPr>
        <p:spPr/>
        <p:txBody>
          <a:bodyPr>
            <a:normAutofit/>
          </a:bodyPr>
          <a:lstStyle/>
          <a:p>
            <a:r>
              <a:rPr lang="en-US" sz="4400" dirty="0"/>
              <a:t>Multi-Criteria Dimensionality Reduction with Applications to Fairness</a:t>
            </a:r>
          </a:p>
        </p:txBody>
      </p:sp>
      <p:sp>
        <p:nvSpPr>
          <p:cNvPr id="3" name="Subtitle 2">
            <a:extLst>
              <a:ext uri="{FF2B5EF4-FFF2-40B4-BE49-F238E27FC236}">
                <a16:creationId xmlns:a16="http://schemas.microsoft.com/office/drawing/2014/main" id="{3E287622-2AAC-412A-B063-9ED00FD6FC2D}"/>
              </a:ext>
            </a:extLst>
          </p:cNvPr>
          <p:cNvSpPr>
            <a:spLocks noGrp="1"/>
          </p:cNvSpPr>
          <p:nvPr>
            <p:ph type="subTitle" idx="1"/>
          </p:nvPr>
        </p:nvSpPr>
        <p:spPr>
          <a:xfrm>
            <a:off x="1524000" y="4004647"/>
            <a:ext cx="9144000" cy="1655762"/>
          </a:xfrm>
        </p:spPr>
        <p:txBody>
          <a:bodyPr>
            <a:normAutofit fontScale="92500" lnSpcReduction="20000"/>
          </a:bodyPr>
          <a:lstStyle/>
          <a:p>
            <a:r>
              <a:rPr lang="en-US" sz="4000" dirty="0"/>
              <a:t>Uthaipon (Tao) Tantipongpipat</a:t>
            </a:r>
          </a:p>
          <a:p>
            <a:r>
              <a:rPr lang="en-US" dirty="0">
                <a:solidFill>
                  <a:srgbClr val="C00000"/>
                </a:solidFill>
              </a:rPr>
              <a:t>Georgia Institute of Technology</a:t>
            </a:r>
          </a:p>
          <a:p>
            <a:r>
              <a:rPr lang="en-US" dirty="0"/>
              <a:t>Joint work with</a:t>
            </a:r>
          </a:p>
          <a:p>
            <a:r>
              <a:rPr lang="en-US" dirty="0"/>
              <a:t>Samira </a:t>
            </a:r>
            <a:r>
              <a:rPr lang="en-US" dirty="0" err="1"/>
              <a:t>Samadi</a:t>
            </a:r>
            <a:r>
              <a:rPr lang="en-US" dirty="0"/>
              <a:t>, Mohit Singh, Jamie </a:t>
            </a:r>
            <a:r>
              <a:rPr lang="en-US" dirty="0" err="1"/>
              <a:t>Morgernstern</a:t>
            </a:r>
            <a:r>
              <a:rPr lang="en-US" dirty="0"/>
              <a:t>, and Santosh </a:t>
            </a:r>
            <a:r>
              <a:rPr lang="en-US" dirty="0" err="1"/>
              <a:t>Vempala</a:t>
            </a:r>
            <a:endParaRPr lang="en-US" dirty="0"/>
          </a:p>
          <a:p>
            <a:endParaRPr lang="en-US" dirty="0"/>
          </a:p>
        </p:txBody>
      </p:sp>
    </p:spTree>
    <p:extLst>
      <p:ext uri="{BB962C8B-B14F-4D97-AF65-F5344CB8AC3E}">
        <p14:creationId xmlns:p14="http://schemas.microsoft.com/office/powerpoint/2010/main" val="30010235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883C2-2DA8-4E72-81BE-5BBA0BFBF33E}"/>
              </a:ext>
            </a:extLst>
          </p:cNvPr>
          <p:cNvSpPr>
            <a:spLocks noGrp="1"/>
          </p:cNvSpPr>
          <p:nvPr>
            <p:ph type="title"/>
          </p:nvPr>
        </p:nvSpPr>
        <p:spPr/>
        <p:txBody>
          <a:bodyPr/>
          <a:lstStyle/>
          <a:p>
            <a:endParaRPr lang="en-US" dirty="0"/>
          </a:p>
        </p:txBody>
      </p:sp>
      <p:sp>
        <p:nvSpPr>
          <p:cNvPr id="4" name="Oval 3">
            <a:extLst>
              <a:ext uri="{FF2B5EF4-FFF2-40B4-BE49-F238E27FC236}">
                <a16:creationId xmlns:a16="http://schemas.microsoft.com/office/drawing/2014/main" id="{2B574F3B-2F46-4799-9E7A-21E06A177E07}"/>
              </a:ext>
            </a:extLst>
          </p:cNvPr>
          <p:cNvSpPr/>
          <p:nvPr/>
        </p:nvSpPr>
        <p:spPr>
          <a:xfrm>
            <a:off x="4703883" y="2676288"/>
            <a:ext cx="2784231" cy="1241473"/>
          </a:xfrm>
          <a:prstGeom prst="ellipse">
            <a:avLst/>
          </a:prstGeom>
          <a:solidFill>
            <a:schemeClr val="accent1">
              <a:lumMod val="7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dirty="0"/>
              <a:t>Main Contributions</a:t>
            </a:r>
          </a:p>
        </p:txBody>
      </p:sp>
      <p:sp>
        <p:nvSpPr>
          <p:cNvPr id="5" name="Rectangle 4">
            <a:extLst>
              <a:ext uri="{FF2B5EF4-FFF2-40B4-BE49-F238E27FC236}">
                <a16:creationId xmlns:a16="http://schemas.microsoft.com/office/drawing/2014/main" id="{E40951D8-F1AC-4E38-B08C-8404F43AF103}"/>
              </a:ext>
            </a:extLst>
          </p:cNvPr>
          <p:cNvSpPr/>
          <p:nvPr/>
        </p:nvSpPr>
        <p:spPr>
          <a:xfrm>
            <a:off x="2115429" y="1943329"/>
            <a:ext cx="2491741" cy="55438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000" dirty="0"/>
              <a:t>Problem Formulation</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7DA11CC-36AA-4D7A-B2B4-7E89F734F583}"/>
                  </a:ext>
                </a:extLst>
              </p:cNvPr>
              <p:cNvSpPr txBox="1"/>
              <p:nvPr/>
            </p:nvSpPr>
            <p:spPr>
              <a:xfrm>
                <a:off x="82647" y="2581357"/>
                <a:ext cx="4621237" cy="1109663"/>
              </a:xfrm>
              <a:prstGeom prst="rect">
                <a:avLst/>
              </a:prstGeom>
              <a:noFill/>
            </p:spPr>
            <p:txBody>
              <a:bodyPr wrap="square" rtlCol="0">
                <a:spAutoFit/>
              </a:bodyPr>
              <a:lstStyle/>
              <a:p>
                <a:r>
                  <a:rPr lang="en-US" i="1" dirty="0"/>
                  <a:t>Multi-criteria dimensionality reduction (MCDR)</a:t>
                </a:r>
                <a:r>
                  <a:rPr lang="en-US" dirty="0"/>
                  <a:t>:</a:t>
                </a:r>
              </a:p>
              <a:p>
                <a:pPr/>
                <a14:m>
                  <m:oMathPara xmlns:m="http://schemas.openxmlformats.org/officeDocument/2006/math">
                    <m:oMathParaPr>
                      <m:jc m:val="centerGroup"/>
                    </m:oMathParaPr>
                    <m:oMath xmlns:m="http://schemas.openxmlformats.org/officeDocument/2006/math">
                      <m:limLow>
                        <m:limLowPr>
                          <m:ctrlPr>
                            <a:rPr lang="en-US" sz="2000" i="1" dirty="0" smtClean="0">
                              <a:solidFill>
                                <a:schemeClr val="accent2">
                                  <a:lumMod val="50000"/>
                                </a:schemeClr>
                              </a:solidFill>
                              <a:latin typeface="Cambria Math" panose="02040503050406030204" pitchFamily="18" charset="0"/>
                            </a:rPr>
                          </m:ctrlPr>
                        </m:limLowPr>
                        <m:e>
                          <m:r>
                            <m:rPr>
                              <m:sty m:val="p"/>
                            </m:rPr>
                            <a:rPr lang="en-US" sz="2000" b="0" i="0" dirty="0">
                              <a:solidFill>
                                <a:schemeClr val="accent2">
                                  <a:lumMod val="50000"/>
                                </a:schemeClr>
                              </a:solidFill>
                              <a:latin typeface="Cambria Math" panose="02040503050406030204" pitchFamily="18" charset="0"/>
                            </a:rPr>
                            <m:t>max</m:t>
                          </m:r>
                        </m:e>
                        <m:lim>
                          <m:r>
                            <m:rPr>
                              <m:sty m:val="p"/>
                            </m:rPr>
                            <a:rPr lang="en-US" sz="2000" b="0" i="0" dirty="0" smtClean="0">
                              <a:solidFill>
                                <a:schemeClr val="accent2">
                                  <a:lumMod val="50000"/>
                                </a:schemeClr>
                              </a:solidFill>
                              <a:latin typeface="Cambria Math" panose="02040503050406030204" pitchFamily="18" charset="0"/>
                            </a:rPr>
                            <m:t>projection</m:t>
                          </m:r>
                          <m:r>
                            <a:rPr lang="en-US" sz="2000" b="0" i="0" dirty="0" smtClean="0">
                              <a:solidFill>
                                <a:schemeClr val="accent2">
                                  <a:lumMod val="50000"/>
                                </a:schemeClr>
                              </a:solidFill>
                              <a:latin typeface="Cambria Math" panose="02040503050406030204" pitchFamily="18" charset="0"/>
                            </a:rPr>
                            <m:t> </m:t>
                          </m:r>
                          <m:r>
                            <a:rPr lang="en-US" sz="2000" b="0" i="1" dirty="0">
                              <a:solidFill>
                                <a:schemeClr val="accent2">
                                  <a:lumMod val="50000"/>
                                </a:schemeClr>
                              </a:solidFill>
                              <a:latin typeface="Cambria Math" panose="02040503050406030204" pitchFamily="18" charset="0"/>
                            </a:rPr>
                            <m:t>𝑃</m:t>
                          </m:r>
                        </m:lim>
                      </m:limLow>
                      <m:r>
                        <a:rPr lang="en-US" sz="2000" b="0" i="1" dirty="0">
                          <a:solidFill>
                            <a:schemeClr val="accent2">
                              <a:lumMod val="50000"/>
                            </a:schemeClr>
                          </a:solidFill>
                          <a:latin typeface="Cambria Math" panose="02040503050406030204" pitchFamily="18" charset="0"/>
                        </a:rPr>
                        <m:t>  </m:t>
                      </m:r>
                      <m:r>
                        <a:rPr lang="en-US" sz="2000" b="0" i="1">
                          <a:solidFill>
                            <a:schemeClr val="accent2">
                              <a:lumMod val="50000"/>
                            </a:schemeClr>
                          </a:solidFill>
                          <a:latin typeface="Cambria Math" panose="02040503050406030204" pitchFamily="18" charset="0"/>
                        </a:rPr>
                        <m:t>𝑔</m:t>
                      </m:r>
                      <m:d>
                        <m:dPr>
                          <m:ctrlPr>
                            <a:rPr lang="en-US" sz="2000" i="1">
                              <a:solidFill>
                                <a:schemeClr val="accent2">
                                  <a:lumMod val="50000"/>
                                </a:schemeClr>
                              </a:solidFill>
                              <a:latin typeface="Cambria Math" panose="02040503050406030204" pitchFamily="18" charset="0"/>
                            </a:rPr>
                          </m:ctrlPr>
                        </m:dPr>
                        <m:e>
                          <m:sSub>
                            <m:sSubPr>
                              <m:ctrlPr>
                                <a:rPr lang="en-US" sz="2000" i="1">
                                  <a:solidFill>
                                    <a:schemeClr val="accent2">
                                      <a:lumMod val="50000"/>
                                    </a:schemeClr>
                                  </a:solidFill>
                                  <a:latin typeface="Cambria Math" panose="02040503050406030204" pitchFamily="18" charset="0"/>
                                </a:rPr>
                              </m:ctrlPr>
                            </m:sSubPr>
                            <m:e>
                              <m:r>
                                <a:rPr lang="en-US" sz="2000" b="0" i="1" smtClean="0">
                                  <a:solidFill>
                                    <a:schemeClr val="accent2">
                                      <a:lumMod val="50000"/>
                                    </a:schemeClr>
                                  </a:solidFill>
                                  <a:latin typeface="Cambria Math" panose="02040503050406030204" pitchFamily="18" charset="0"/>
                                </a:rPr>
                                <m:t>𝑓</m:t>
                              </m:r>
                            </m:e>
                            <m:sub>
                              <m:r>
                                <a:rPr lang="en-US" sz="2000" b="0" i="1">
                                  <a:solidFill>
                                    <a:schemeClr val="accent2">
                                      <a:lumMod val="50000"/>
                                    </a:schemeClr>
                                  </a:solidFill>
                                  <a:latin typeface="Cambria Math" panose="02040503050406030204" pitchFamily="18" charset="0"/>
                                </a:rPr>
                                <m:t>1</m:t>
                              </m:r>
                            </m:sub>
                          </m:sSub>
                          <m:d>
                            <m:dPr>
                              <m:ctrlPr>
                                <a:rPr lang="en-US" sz="2000" i="1">
                                  <a:solidFill>
                                    <a:schemeClr val="accent2">
                                      <a:lumMod val="50000"/>
                                    </a:schemeClr>
                                  </a:solidFill>
                                  <a:latin typeface="Cambria Math" panose="02040503050406030204" pitchFamily="18" charset="0"/>
                                </a:rPr>
                              </m:ctrlPr>
                            </m:dPr>
                            <m:e>
                              <m:r>
                                <a:rPr lang="en-US" sz="2000" b="0" i="1">
                                  <a:solidFill>
                                    <a:schemeClr val="accent2">
                                      <a:lumMod val="50000"/>
                                    </a:schemeClr>
                                  </a:solidFill>
                                  <a:latin typeface="Cambria Math" panose="02040503050406030204" pitchFamily="18" charset="0"/>
                                </a:rPr>
                                <m:t>𝑃</m:t>
                              </m:r>
                            </m:e>
                          </m:d>
                          <m:r>
                            <a:rPr lang="en-US" sz="2000" b="0" i="1">
                              <a:solidFill>
                                <a:schemeClr val="accent2">
                                  <a:lumMod val="50000"/>
                                </a:schemeClr>
                              </a:solidFill>
                              <a:latin typeface="Cambria Math" panose="02040503050406030204" pitchFamily="18" charset="0"/>
                            </a:rPr>
                            <m:t>, </m:t>
                          </m:r>
                          <m:sSub>
                            <m:sSubPr>
                              <m:ctrlPr>
                                <a:rPr lang="en-US" sz="2000" i="1">
                                  <a:solidFill>
                                    <a:schemeClr val="accent2">
                                      <a:lumMod val="50000"/>
                                    </a:schemeClr>
                                  </a:solidFill>
                                  <a:latin typeface="Cambria Math" panose="02040503050406030204" pitchFamily="18" charset="0"/>
                                </a:rPr>
                              </m:ctrlPr>
                            </m:sSubPr>
                            <m:e>
                              <m:r>
                                <a:rPr lang="en-US" sz="2000" b="0" i="1" smtClean="0">
                                  <a:solidFill>
                                    <a:schemeClr val="accent2">
                                      <a:lumMod val="50000"/>
                                    </a:schemeClr>
                                  </a:solidFill>
                                  <a:latin typeface="Cambria Math" panose="02040503050406030204" pitchFamily="18" charset="0"/>
                                </a:rPr>
                                <m:t>𝑓</m:t>
                              </m:r>
                            </m:e>
                            <m:sub>
                              <m:r>
                                <a:rPr lang="en-US" sz="2000" b="0" i="1">
                                  <a:solidFill>
                                    <a:schemeClr val="accent2">
                                      <a:lumMod val="50000"/>
                                    </a:schemeClr>
                                  </a:solidFill>
                                  <a:latin typeface="Cambria Math" panose="02040503050406030204" pitchFamily="18" charset="0"/>
                                </a:rPr>
                                <m:t>2</m:t>
                              </m:r>
                            </m:sub>
                          </m:sSub>
                          <m:d>
                            <m:dPr>
                              <m:ctrlPr>
                                <a:rPr lang="en-US" sz="2000" i="1">
                                  <a:solidFill>
                                    <a:schemeClr val="accent2">
                                      <a:lumMod val="50000"/>
                                    </a:schemeClr>
                                  </a:solidFill>
                                  <a:latin typeface="Cambria Math" panose="02040503050406030204" pitchFamily="18" charset="0"/>
                                </a:rPr>
                              </m:ctrlPr>
                            </m:dPr>
                            <m:e>
                              <m:r>
                                <a:rPr lang="en-US" sz="2000" b="0" i="1">
                                  <a:solidFill>
                                    <a:schemeClr val="accent2">
                                      <a:lumMod val="50000"/>
                                    </a:schemeClr>
                                  </a:solidFill>
                                  <a:latin typeface="Cambria Math" panose="02040503050406030204" pitchFamily="18" charset="0"/>
                                </a:rPr>
                                <m:t>𝑃</m:t>
                              </m:r>
                            </m:e>
                          </m:d>
                          <m:r>
                            <a:rPr lang="en-US" sz="2000" b="0" i="1">
                              <a:solidFill>
                                <a:schemeClr val="accent2">
                                  <a:lumMod val="50000"/>
                                </a:schemeClr>
                              </a:solidFill>
                              <a:latin typeface="Cambria Math" panose="02040503050406030204" pitchFamily="18" charset="0"/>
                            </a:rPr>
                            <m:t>, …, </m:t>
                          </m:r>
                          <m:sSub>
                            <m:sSubPr>
                              <m:ctrlPr>
                                <a:rPr lang="en-US" sz="2000" i="1">
                                  <a:solidFill>
                                    <a:schemeClr val="accent2">
                                      <a:lumMod val="50000"/>
                                    </a:schemeClr>
                                  </a:solidFill>
                                  <a:latin typeface="Cambria Math" panose="02040503050406030204" pitchFamily="18" charset="0"/>
                                </a:rPr>
                              </m:ctrlPr>
                            </m:sSubPr>
                            <m:e>
                              <m:r>
                                <a:rPr lang="en-US" sz="2000" b="0" i="1" smtClean="0">
                                  <a:solidFill>
                                    <a:schemeClr val="accent2">
                                      <a:lumMod val="50000"/>
                                    </a:schemeClr>
                                  </a:solidFill>
                                  <a:latin typeface="Cambria Math" panose="02040503050406030204" pitchFamily="18" charset="0"/>
                                </a:rPr>
                                <m:t>𝑓</m:t>
                              </m:r>
                            </m:e>
                            <m:sub>
                              <m:r>
                                <a:rPr lang="en-US" sz="2000" b="0" i="1">
                                  <a:solidFill>
                                    <a:schemeClr val="accent2">
                                      <a:lumMod val="50000"/>
                                    </a:schemeClr>
                                  </a:solidFill>
                                  <a:latin typeface="Cambria Math" panose="02040503050406030204" pitchFamily="18" charset="0"/>
                                </a:rPr>
                                <m:t>𝑘</m:t>
                              </m:r>
                            </m:sub>
                          </m:sSub>
                          <m:d>
                            <m:dPr>
                              <m:ctrlPr>
                                <a:rPr lang="en-US" sz="2000" i="1">
                                  <a:solidFill>
                                    <a:schemeClr val="accent2">
                                      <a:lumMod val="50000"/>
                                    </a:schemeClr>
                                  </a:solidFill>
                                  <a:latin typeface="Cambria Math" panose="02040503050406030204" pitchFamily="18" charset="0"/>
                                </a:rPr>
                              </m:ctrlPr>
                            </m:dPr>
                            <m:e>
                              <m:r>
                                <a:rPr lang="en-US" sz="2000" b="0" i="1">
                                  <a:solidFill>
                                    <a:schemeClr val="accent2">
                                      <a:lumMod val="50000"/>
                                    </a:schemeClr>
                                  </a:solidFill>
                                  <a:latin typeface="Cambria Math" panose="02040503050406030204" pitchFamily="18" charset="0"/>
                                </a:rPr>
                                <m:t>𝑃</m:t>
                              </m:r>
                            </m:e>
                          </m:d>
                        </m:e>
                      </m:d>
                    </m:oMath>
                  </m:oMathPara>
                </a14:m>
                <a:endParaRPr lang="en-US" dirty="0">
                  <a:solidFill>
                    <a:schemeClr val="accent2">
                      <a:lumMod val="50000"/>
                    </a:schemeClr>
                  </a:solidFill>
                </a:endParaRPr>
              </a:p>
              <a:p>
                <a:r>
                  <a:rPr lang="en-US" dirty="0">
                    <a:solidFill>
                      <a:schemeClr val="tx1"/>
                    </a:solidFill>
                  </a:rPr>
                  <a:t>Utility criterion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𝑓</m:t>
                        </m:r>
                      </m:e>
                      <m:sub>
                        <m:r>
                          <a:rPr lang="en-US" b="0" i="1" smtClean="0">
                            <a:solidFill>
                              <a:schemeClr val="tx1"/>
                            </a:solidFill>
                            <a:latin typeface="Cambria Math" panose="02040503050406030204" pitchFamily="18" charset="0"/>
                          </a:rPr>
                          <m:t>𝑖</m:t>
                        </m:r>
                      </m:sub>
                    </m:sSub>
                  </m:oMath>
                </a14:m>
                <a:r>
                  <a:rPr lang="en-US" dirty="0">
                    <a:solidFill>
                      <a:schemeClr val="tx1"/>
                    </a:solidFill>
                  </a:rPr>
                  <a:t>’s and social welfare </a:t>
                </a:r>
                <a14:m>
                  <m:oMath xmlns:m="http://schemas.openxmlformats.org/officeDocument/2006/math">
                    <m:r>
                      <a:rPr lang="en-US" b="0" i="1" smtClean="0">
                        <a:solidFill>
                          <a:schemeClr val="tx1"/>
                        </a:solidFill>
                        <a:latin typeface="Cambria Math" panose="02040503050406030204" pitchFamily="18" charset="0"/>
                      </a:rPr>
                      <m:t>𝑔</m:t>
                    </m:r>
                  </m:oMath>
                </a14:m>
                <a:endParaRPr lang="en-US" dirty="0">
                  <a:solidFill>
                    <a:schemeClr val="tx1"/>
                  </a:solidFill>
                </a:endParaRPr>
              </a:p>
            </p:txBody>
          </p:sp>
        </mc:Choice>
        <mc:Fallback xmlns="">
          <p:sp>
            <p:nvSpPr>
              <p:cNvPr id="11" name="TextBox 10">
                <a:extLst>
                  <a:ext uri="{FF2B5EF4-FFF2-40B4-BE49-F238E27FC236}">
                    <a16:creationId xmlns:a16="http://schemas.microsoft.com/office/drawing/2014/main" id="{37DA11CC-36AA-4D7A-B2B4-7E89F734F583}"/>
                  </a:ext>
                </a:extLst>
              </p:cNvPr>
              <p:cNvSpPr txBox="1">
                <a:spLocks noRot="1" noChangeAspect="1" noMove="1" noResize="1" noEditPoints="1" noAdjustHandles="1" noChangeArrowheads="1" noChangeShapeType="1" noTextEdit="1"/>
              </p:cNvSpPr>
              <p:nvPr/>
            </p:nvSpPr>
            <p:spPr>
              <a:xfrm>
                <a:off x="82647" y="2581357"/>
                <a:ext cx="4621237" cy="1109663"/>
              </a:xfrm>
              <a:prstGeom prst="rect">
                <a:avLst/>
              </a:prstGeom>
              <a:blipFill>
                <a:blip r:embed="rId3"/>
                <a:stretch>
                  <a:fillRect l="-1187" t="-2747" r="-396" b="-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69D39D29-DA57-4F61-964A-A138DB58EED2}"/>
                  </a:ext>
                </a:extLst>
              </p:cNvPr>
              <p:cNvSpPr/>
              <p:nvPr/>
            </p:nvSpPr>
            <p:spPr>
              <a:xfrm>
                <a:off x="420272" y="432126"/>
                <a:ext cx="4186898" cy="55438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600" i="1" dirty="0">
                    <a:solidFill>
                      <a:schemeClr val="tx1"/>
                    </a:solidFill>
                  </a:rPr>
                  <a:t>Mar-Loss</a:t>
                </a:r>
                <a:r>
                  <a:rPr lang="en-US" sz="1600" dirty="0">
                    <a:solidFill>
                      <a:schemeClr val="tx1"/>
                    </a:solidFill>
                  </a:rPr>
                  <a:t>: </a:t>
                </a:r>
                <a14:m>
                  <m:oMath xmlns:m="http://schemas.openxmlformats.org/officeDocument/2006/math">
                    <m:limLow>
                      <m:limLowPr>
                        <m:ctrlPr>
                          <a:rPr lang="en-US" sz="1600" i="1">
                            <a:solidFill>
                              <a:schemeClr val="tx1"/>
                            </a:solidFill>
                            <a:latin typeface="Cambria Math" panose="02040503050406030204" pitchFamily="18" charset="0"/>
                            <a:sym typeface="Arial"/>
                          </a:rPr>
                        </m:ctrlPr>
                      </m:limLowPr>
                      <m:e>
                        <m:r>
                          <m:rPr>
                            <m:sty m:val="p"/>
                          </m:rPr>
                          <a:rPr lang="en-US" sz="1600">
                            <a:solidFill>
                              <a:schemeClr val="tx1"/>
                            </a:solidFill>
                            <a:latin typeface="Cambria Math" panose="02040503050406030204" pitchFamily="18" charset="0"/>
                            <a:sym typeface="Arial"/>
                          </a:rPr>
                          <m:t>min</m:t>
                        </m:r>
                      </m:e>
                      <m:lim>
                        <m:r>
                          <a:rPr lang="en-US" sz="1600" i="1">
                            <a:solidFill>
                              <a:schemeClr val="tx1"/>
                            </a:solidFill>
                            <a:latin typeface="Cambria Math" panose="02040503050406030204" pitchFamily="18" charset="0"/>
                            <a:sym typeface="Arial"/>
                          </a:rPr>
                          <m:t>𝑃</m:t>
                        </m:r>
                      </m:lim>
                    </m:limLow>
                    <m:limLow>
                      <m:limLowPr>
                        <m:ctrlPr>
                          <a:rPr lang="en-US" sz="1600" i="1">
                            <a:solidFill>
                              <a:schemeClr val="tx1"/>
                            </a:solidFill>
                            <a:latin typeface="Cambria Math" panose="02040503050406030204" pitchFamily="18" charset="0"/>
                            <a:sym typeface="Arial"/>
                          </a:rPr>
                        </m:ctrlPr>
                      </m:limLowPr>
                      <m:e>
                        <m:r>
                          <m:rPr>
                            <m:sty m:val="p"/>
                          </m:rPr>
                          <a:rPr lang="en-US" sz="1600">
                            <a:solidFill>
                              <a:schemeClr val="tx1"/>
                            </a:solidFill>
                            <a:latin typeface="Cambria Math" panose="02040503050406030204" pitchFamily="18" charset="0"/>
                            <a:sym typeface="Arial"/>
                          </a:rPr>
                          <m:t>max</m:t>
                        </m:r>
                      </m:e>
                      <m:lim>
                        <m:r>
                          <a:rPr lang="en-US" sz="1600" i="1">
                            <a:solidFill>
                              <a:schemeClr val="tx1"/>
                            </a:solidFill>
                            <a:latin typeface="Cambria Math" panose="02040503050406030204" pitchFamily="18" charset="0"/>
                            <a:sym typeface="Arial"/>
                          </a:rPr>
                          <m:t>𝑖</m:t>
                        </m:r>
                        <m:r>
                          <a:rPr lang="en-US" sz="1600" i="1">
                            <a:solidFill>
                              <a:schemeClr val="tx1"/>
                            </a:solidFill>
                            <a:latin typeface="Cambria Math" panose="02040503050406030204" pitchFamily="18" charset="0"/>
                            <a:sym typeface="Arial"/>
                          </a:rPr>
                          <m:t>∈{1,…,</m:t>
                        </m:r>
                        <m:r>
                          <a:rPr lang="en-US" sz="1600" i="1">
                            <a:solidFill>
                              <a:schemeClr val="tx1"/>
                            </a:solidFill>
                            <a:latin typeface="Cambria Math" panose="02040503050406030204" pitchFamily="18" charset="0"/>
                            <a:sym typeface="Arial"/>
                          </a:rPr>
                          <m:t>𝑘</m:t>
                        </m:r>
                        <m:r>
                          <a:rPr lang="en-US" sz="1600" i="1">
                            <a:solidFill>
                              <a:schemeClr val="tx1"/>
                            </a:solidFill>
                            <a:latin typeface="Cambria Math" panose="02040503050406030204" pitchFamily="18" charset="0"/>
                            <a:sym typeface="Arial"/>
                          </a:rPr>
                          <m:t>}</m:t>
                        </m:r>
                      </m:lim>
                    </m:limLow>
                    <m:d>
                      <m:dPr>
                        <m:ctrlPr>
                          <a:rPr lang="en-US" sz="1600" i="1">
                            <a:solidFill>
                              <a:schemeClr val="tx1"/>
                            </a:solidFill>
                            <a:latin typeface="Cambria Math" panose="02040503050406030204" pitchFamily="18" charset="0"/>
                            <a:sym typeface="Arial"/>
                          </a:rPr>
                        </m:ctrlPr>
                      </m:dPr>
                      <m:e>
                        <m:func>
                          <m:funcPr>
                            <m:ctrlPr>
                              <a:rPr lang="en-US" sz="1600" i="1">
                                <a:solidFill>
                                  <a:schemeClr val="tx1"/>
                                </a:solidFill>
                                <a:latin typeface="Cambria Math" panose="02040503050406030204" pitchFamily="18" charset="0"/>
                                <a:sym typeface="Arial"/>
                              </a:rPr>
                            </m:ctrlPr>
                          </m:funcPr>
                          <m:fName>
                            <m:limLow>
                              <m:limLowPr>
                                <m:ctrlPr>
                                  <a:rPr lang="en-US" sz="1600" i="1">
                                    <a:solidFill>
                                      <a:schemeClr val="tx1"/>
                                    </a:solidFill>
                                    <a:latin typeface="Cambria Math" panose="02040503050406030204" pitchFamily="18" charset="0"/>
                                    <a:sym typeface="Arial"/>
                                  </a:rPr>
                                </m:ctrlPr>
                              </m:limLowPr>
                              <m:e>
                                <m:r>
                                  <m:rPr>
                                    <m:sty m:val="p"/>
                                  </m:rPr>
                                  <a:rPr lang="en-US" sz="1600">
                                    <a:solidFill>
                                      <a:schemeClr val="tx1"/>
                                    </a:solidFill>
                                    <a:latin typeface="Cambria Math" panose="02040503050406030204" pitchFamily="18" charset="0"/>
                                    <a:sym typeface="Arial"/>
                                  </a:rPr>
                                  <m:t>max</m:t>
                                </m:r>
                              </m:e>
                              <m:lim>
                                <m:r>
                                  <a:rPr lang="en-US" sz="1600" i="1">
                                    <a:solidFill>
                                      <a:schemeClr val="tx1"/>
                                    </a:solidFill>
                                    <a:latin typeface="Cambria Math" panose="02040503050406030204" pitchFamily="18" charset="0"/>
                                    <a:sym typeface="Arial"/>
                                  </a:rPr>
                                  <m:t>𝑄</m:t>
                                </m:r>
                              </m:lim>
                            </m:limLow>
                          </m:fName>
                          <m:e>
                            <m:sSubSup>
                              <m:sSubSupPr>
                                <m:ctrlPr>
                                  <a:rPr lang="en-US" sz="1600" i="1">
                                    <a:solidFill>
                                      <a:schemeClr val="tx1"/>
                                    </a:solidFill>
                                    <a:latin typeface="Cambria Math" panose="02040503050406030204" pitchFamily="18" charset="0"/>
                                    <a:sym typeface="Arial"/>
                                  </a:rPr>
                                </m:ctrlPr>
                              </m:sSubSupPr>
                              <m:e>
                                <m:d>
                                  <m:dPr>
                                    <m:begChr m:val="‖"/>
                                    <m:endChr m:val="‖"/>
                                    <m:ctrlPr>
                                      <a:rPr lang="en-US" sz="1600" i="1">
                                        <a:solidFill>
                                          <a:schemeClr val="tx1"/>
                                        </a:solidFill>
                                        <a:latin typeface="Cambria Math" panose="02040503050406030204" pitchFamily="18" charset="0"/>
                                        <a:sym typeface="Arial"/>
                                      </a:rPr>
                                    </m:ctrlPr>
                                  </m:dPr>
                                  <m:e>
                                    <m:sSub>
                                      <m:sSubPr>
                                        <m:ctrlPr>
                                          <a:rPr lang="en-US" sz="1600" i="1">
                                            <a:solidFill>
                                              <a:schemeClr val="tx1"/>
                                            </a:solidFill>
                                            <a:latin typeface="Cambria Math" panose="02040503050406030204" pitchFamily="18" charset="0"/>
                                            <a:sym typeface="Arial"/>
                                          </a:rPr>
                                        </m:ctrlPr>
                                      </m:sSubPr>
                                      <m:e>
                                        <m:r>
                                          <a:rPr lang="en-US" sz="1600" i="1">
                                            <a:solidFill>
                                              <a:schemeClr val="tx1"/>
                                            </a:solidFill>
                                            <a:latin typeface="Cambria Math" panose="02040503050406030204" pitchFamily="18" charset="0"/>
                                            <a:sym typeface="Arial"/>
                                          </a:rPr>
                                          <m:t>𝐴</m:t>
                                        </m:r>
                                      </m:e>
                                      <m:sub>
                                        <m:r>
                                          <a:rPr lang="en-US" sz="1600" i="1">
                                            <a:solidFill>
                                              <a:schemeClr val="tx1"/>
                                            </a:solidFill>
                                            <a:latin typeface="Cambria Math" panose="02040503050406030204" pitchFamily="18" charset="0"/>
                                            <a:sym typeface="Arial"/>
                                          </a:rPr>
                                          <m:t>𝑖</m:t>
                                        </m:r>
                                      </m:sub>
                                    </m:sSub>
                                    <m:r>
                                      <a:rPr lang="en-US" sz="1600" i="1">
                                        <a:solidFill>
                                          <a:schemeClr val="tx1"/>
                                        </a:solidFill>
                                        <a:latin typeface="Cambria Math" panose="02040503050406030204" pitchFamily="18" charset="0"/>
                                        <a:sym typeface="Arial"/>
                                      </a:rPr>
                                      <m:t>𝑄</m:t>
                                    </m:r>
                                  </m:e>
                                </m:d>
                              </m:e>
                              <m:sub>
                                <m:r>
                                  <a:rPr lang="en-US" sz="1600" i="1">
                                    <a:solidFill>
                                      <a:schemeClr val="tx1"/>
                                    </a:solidFill>
                                    <a:latin typeface="Cambria Math" panose="02040503050406030204" pitchFamily="18" charset="0"/>
                                    <a:sym typeface="Arial"/>
                                  </a:rPr>
                                  <m:t>𝐹</m:t>
                                </m:r>
                              </m:sub>
                              <m:sup>
                                <m:r>
                                  <a:rPr lang="en-US" sz="1600" i="1">
                                    <a:solidFill>
                                      <a:schemeClr val="tx1"/>
                                    </a:solidFill>
                                    <a:latin typeface="Cambria Math" panose="02040503050406030204" pitchFamily="18" charset="0"/>
                                    <a:sym typeface="Arial"/>
                                  </a:rPr>
                                  <m:t>2</m:t>
                                </m:r>
                              </m:sup>
                            </m:sSubSup>
                          </m:e>
                        </m:func>
                        <m:r>
                          <a:rPr lang="en-US" sz="1600" i="1">
                            <a:solidFill>
                              <a:schemeClr val="tx1"/>
                            </a:solidFill>
                            <a:latin typeface="Cambria Math" panose="02040503050406030204" pitchFamily="18" charset="0"/>
                            <a:sym typeface="Arial"/>
                          </a:rPr>
                          <m:t>−</m:t>
                        </m:r>
                        <m:sSubSup>
                          <m:sSubSupPr>
                            <m:ctrlPr>
                              <a:rPr lang="en-US" sz="1600" i="1">
                                <a:solidFill>
                                  <a:schemeClr val="tx1"/>
                                </a:solidFill>
                                <a:latin typeface="Cambria Math" panose="02040503050406030204" pitchFamily="18" charset="0"/>
                                <a:sym typeface="Arial"/>
                              </a:rPr>
                            </m:ctrlPr>
                          </m:sSubSupPr>
                          <m:e>
                            <m:d>
                              <m:dPr>
                                <m:begChr m:val="‖"/>
                                <m:endChr m:val="‖"/>
                                <m:ctrlPr>
                                  <a:rPr lang="en-US" sz="1600" i="1">
                                    <a:solidFill>
                                      <a:schemeClr val="tx1"/>
                                    </a:solidFill>
                                    <a:latin typeface="Cambria Math" panose="02040503050406030204" pitchFamily="18" charset="0"/>
                                    <a:sym typeface="Arial"/>
                                  </a:rPr>
                                </m:ctrlPr>
                              </m:dPr>
                              <m:e>
                                <m:sSub>
                                  <m:sSubPr>
                                    <m:ctrlPr>
                                      <a:rPr lang="en-US" sz="1600" i="1">
                                        <a:solidFill>
                                          <a:schemeClr val="tx1"/>
                                        </a:solidFill>
                                        <a:latin typeface="Cambria Math" panose="02040503050406030204" pitchFamily="18" charset="0"/>
                                        <a:sym typeface="Arial"/>
                                      </a:rPr>
                                    </m:ctrlPr>
                                  </m:sSubPr>
                                  <m:e>
                                    <m:r>
                                      <a:rPr lang="en-US" sz="1600" i="1">
                                        <a:solidFill>
                                          <a:schemeClr val="tx1"/>
                                        </a:solidFill>
                                        <a:latin typeface="Cambria Math" panose="02040503050406030204" pitchFamily="18" charset="0"/>
                                        <a:sym typeface="Arial"/>
                                      </a:rPr>
                                      <m:t>𝐴</m:t>
                                    </m:r>
                                  </m:e>
                                  <m:sub>
                                    <m:r>
                                      <a:rPr lang="en-US" sz="1600" i="1">
                                        <a:solidFill>
                                          <a:schemeClr val="tx1"/>
                                        </a:solidFill>
                                        <a:latin typeface="Cambria Math" panose="02040503050406030204" pitchFamily="18" charset="0"/>
                                        <a:sym typeface="Arial"/>
                                      </a:rPr>
                                      <m:t>𝑖</m:t>
                                    </m:r>
                                  </m:sub>
                                </m:sSub>
                                <m:r>
                                  <a:rPr lang="en-US" sz="1600" i="1">
                                    <a:solidFill>
                                      <a:schemeClr val="tx1"/>
                                    </a:solidFill>
                                    <a:latin typeface="Cambria Math" panose="02040503050406030204" pitchFamily="18" charset="0"/>
                                    <a:sym typeface="Arial"/>
                                  </a:rPr>
                                  <m:t>𝑃</m:t>
                                </m:r>
                              </m:e>
                            </m:d>
                          </m:e>
                          <m:sub>
                            <m:r>
                              <a:rPr lang="en-US" sz="1600" i="1">
                                <a:solidFill>
                                  <a:schemeClr val="tx1"/>
                                </a:solidFill>
                                <a:latin typeface="Cambria Math" panose="02040503050406030204" pitchFamily="18" charset="0"/>
                                <a:sym typeface="Arial"/>
                              </a:rPr>
                              <m:t>𝐹</m:t>
                            </m:r>
                          </m:sub>
                          <m:sup>
                            <m:r>
                              <a:rPr lang="en-US" sz="1600" i="1">
                                <a:solidFill>
                                  <a:schemeClr val="tx1"/>
                                </a:solidFill>
                                <a:latin typeface="Cambria Math" panose="02040503050406030204" pitchFamily="18" charset="0"/>
                                <a:sym typeface="Arial"/>
                              </a:rPr>
                              <m:t>2</m:t>
                            </m:r>
                          </m:sup>
                        </m:sSubSup>
                      </m:e>
                    </m:d>
                  </m:oMath>
                </a14:m>
                <a:r>
                  <a:rPr lang="en-US" sz="1600" dirty="0">
                    <a:solidFill>
                      <a:schemeClr val="tx1"/>
                    </a:solidFill>
                  </a:rPr>
                  <a:t> </a:t>
                </a:r>
              </a:p>
            </p:txBody>
          </p:sp>
        </mc:Choice>
        <mc:Fallback xmlns="">
          <p:sp>
            <p:nvSpPr>
              <p:cNvPr id="12" name="Rectangle 11">
                <a:extLst>
                  <a:ext uri="{FF2B5EF4-FFF2-40B4-BE49-F238E27FC236}">
                    <a16:creationId xmlns:a16="http://schemas.microsoft.com/office/drawing/2014/main" id="{69D39D29-DA57-4F61-964A-A138DB58EED2}"/>
                  </a:ext>
                </a:extLst>
              </p:cNvPr>
              <p:cNvSpPr>
                <a:spLocks noRot="1" noChangeAspect="1" noMove="1" noResize="1" noEditPoints="1" noAdjustHandles="1" noChangeArrowheads="1" noChangeShapeType="1" noTextEdit="1"/>
              </p:cNvSpPr>
              <p:nvPr/>
            </p:nvSpPr>
            <p:spPr>
              <a:xfrm>
                <a:off x="420272" y="432126"/>
                <a:ext cx="4186898" cy="554380"/>
              </a:xfrm>
              <a:prstGeom prst="rect">
                <a:avLst/>
              </a:prstGeom>
              <a:blipFill>
                <a:blip r:embed="rId4"/>
                <a:stretch>
                  <a:fillRect l="-2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CB7E86C1-D395-4A76-86F7-04F0A0141AE6}"/>
                  </a:ext>
                </a:extLst>
              </p:cNvPr>
              <p:cNvSpPr/>
              <p:nvPr/>
            </p:nvSpPr>
            <p:spPr>
              <a:xfrm>
                <a:off x="82647" y="1235428"/>
                <a:ext cx="2491741" cy="55438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i="1" dirty="0">
                    <a:solidFill>
                      <a:schemeClr val="tx1"/>
                    </a:solidFill>
                  </a:rPr>
                  <a:t>NSW</a:t>
                </a:r>
                <a:r>
                  <a:rPr lang="en-US" sz="1600" dirty="0">
                    <a:solidFill>
                      <a:schemeClr val="tx1"/>
                    </a:solidFill>
                  </a:rPr>
                  <a:t>: </a:t>
                </a:r>
                <a14:m>
                  <m:oMath xmlns:m="http://schemas.openxmlformats.org/officeDocument/2006/math">
                    <m:limLow>
                      <m:limLowPr>
                        <m:ctrlPr>
                          <a:rPr lang="en-US" sz="1600" i="1" smtClean="0">
                            <a:solidFill>
                              <a:schemeClr val="tx1"/>
                            </a:solidFill>
                            <a:latin typeface="Cambria Math" panose="02040503050406030204" pitchFamily="18" charset="0"/>
                            <a:sym typeface="Arial"/>
                          </a:rPr>
                        </m:ctrlPr>
                      </m:limLowPr>
                      <m:e>
                        <m:r>
                          <m:rPr>
                            <m:sty m:val="p"/>
                          </m:rPr>
                          <a:rPr lang="en-US" sz="1600">
                            <a:solidFill>
                              <a:schemeClr val="tx1"/>
                            </a:solidFill>
                            <a:latin typeface="Cambria Math" panose="02040503050406030204" pitchFamily="18" charset="0"/>
                            <a:sym typeface="Arial"/>
                          </a:rPr>
                          <m:t>m</m:t>
                        </m:r>
                        <m:r>
                          <m:rPr>
                            <m:sty m:val="p"/>
                          </m:rPr>
                          <a:rPr lang="en-US" sz="1600" b="0" i="0" smtClean="0">
                            <a:solidFill>
                              <a:schemeClr val="tx1"/>
                            </a:solidFill>
                            <a:latin typeface="Cambria Math" panose="02040503050406030204" pitchFamily="18" charset="0"/>
                            <a:sym typeface="Arial"/>
                          </a:rPr>
                          <m:t>ax</m:t>
                        </m:r>
                      </m:e>
                      <m:lim>
                        <m:r>
                          <a:rPr lang="en-US" sz="1600" i="1">
                            <a:solidFill>
                              <a:schemeClr val="tx1"/>
                            </a:solidFill>
                            <a:latin typeface="Cambria Math" panose="02040503050406030204" pitchFamily="18" charset="0"/>
                            <a:sym typeface="Arial"/>
                          </a:rPr>
                          <m:t>𝑃</m:t>
                        </m:r>
                      </m:lim>
                    </m:limLow>
                    <m:r>
                      <a:rPr lang="en-US" sz="1600" b="0" i="1" smtClean="0">
                        <a:solidFill>
                          <a:schemeClr val="tx1"/>
                        </a:solidFill>
                        <a:latin typeface="Cambria Math" panose="02040503050406030204" pitchFamily="18" charset="0"/>
                        <a:sym typeface="Arial"/>
                      </a:rPr>
                      <m:t>    </m:t>
                    </m:r>
                    <m:nary>
                      <m:naryPr>
                        <m:chr m:val="∏"/>
                        <m:ctrlPr>
                          <a:rPr lang="en-US" sz="1600" i="1" smtClean="0">
                            <a:solidFill>
                              <a:schemeClr val="tx1"/>
                            </a:solidFill>
                            <a:latin typeface="Cambria Math" panose="02040503050406030204" pitchFamily="18" charset="0"/>
                            <a:sym typeface="Arial"/>
                          </a:rPr>
                        </m:ctrlPr>
                      </m:naryPr>
                      <m:sub>
                        <m:r>
                          <m:rPr>
                            <m:brk m:alnAt="23"/>
                          </m:rPr>
                          <a:rPr lang="en-US" sz="1600" b="0" i="1" smtClean="0">
                            <a:solidFill>
                              <a:schemeClr val="tx1"/>
                            </a:solidFill>
                            <a:latin typeface="Cambria Math" panose="02040503050406030204" pitchFamily="18" charset="0"/>
                            <a:sym typeface="Arial"/>
                          </a:rPr>
                          <m:t>𝑖</m:t>
                        </m:r>
                        <m:r>
                          <a:rPr lang="en-US" sz="1600" b="0" i="1" smtClean="0">
                            <a:solidFill>
                              <a:schemeClr val="tx1"/>
                            </a:solidFill>
                            <a:latin typeface="Cambria Math" panose="02040503050406030204" pitchFamily="18" charset="0"/>
                            <a:sym typeface="Arial"/>
                          </a:rPr>
                          <m:t>=</m:t>
                        </m:r>
                        <m:r>
                          <m:rPr>
                            <m:brk m:alnAt="23"/>
                          </m:rPr>
                          <a:rPr lang="en-US" sz="1600" b="0" i="1" smtClean="0">
                            <a:solidFill>
                              <a:schemeClr val="tx1"/>
                            </a:solidFill>
                            <a:latin typeface="Cambria Math" panose="02040503050406030204" pitchFamily="18" charset="0"/>
                            <a:sym typeface="Arial"/>
                          </a:rPr>
                          <m:t>1</m:t>
                        </m:r>
                      </m:sub>
                      <m:sup>
                        <m:r>
                          <a:rPr lang="en-US" sz="1600" b="0" i="1" smtClean="0">
                            <a:solidFill>
                              <a:schemeClr val="tx1"/>
                            </a:solidFill>
                            <a:latin typeface="Cambria Math" panose="02040503050406030204" pitchFamily="18" charset="0"/>
                            <a:sym typeface="Arial"/>
                          </a:rPr>
                          <m:t>𝑘</m:t>
                        </m:r>
                      </m:sup>
                      <m:e>
                        <m:sSubSup>
                          <m:sSubSupPr>
                            <m:ctrlPr>
                              <a:rPr lang="en-US" sz="1600" i="1" smtClean="0">
                                <a:solidFill>
                                  <a:schemeClr val="tx1"/>
                                </a:solidFill>
                                <a:latin typeface="Cambria Math" panose="02040503050406030204" pitchFamily="18" charset="0"/>
                                <a:sym typeface="Arial"/>
                              </a:rPr>
                            </m:ctrlPr>
                          </m:sSubSupPr>
                          <m:e>
                            <m:d>
                              <m:dPr>
                                <m:begChr m:val="‖"/>
                                <m:endChr m:val="‖"/>
                                <m:ctrlPr>
                                  <a:rPr lang="en-US" sz="1600" i="1">
                                    <a:solidFill>
                                      <a:schemeClr val="tx1"/>
                                    </a:solidFill>
                                    <a:latin typeface="Cambria Math" panose="02040503050406030204" pitchFamily="18" charset="0"/>
                                    <a:sym typeface="Arial"/>
                                  </a:rPr>
                                </m:ctrlPr>
                              </m:dPr>
                              <m:e>
                                <m:sSub>
                                  <m:sSubPr>
                                    <m:ctrlPr>
                                      <a:rPr lang="en-US" sz="1600" i="1">
                                        <a:solidFill>
                                          <a:schemeClr val="tx1"/>
                                        </a:solidFill>
                                        <a:latin typeface="Cambria Math" panose="02040503050406030204" pitchFamily="18" charset="0"/>
                                        <a:sym typeface="Arial"/>
                                      </a:rPr>
                                    </m:ctrlPr>
                                  </m:sSubPr>
                                  <m:e>
                                    <m:r>
                                      <a:rPr lang="en-US" sz="1600" i="1">
                                        <a:solidFill>
                                          <a:schemeClr val="tx1"/>
                                        </a:solidFill>
                                        <a:latin typeface="Cambria Math" panose="02040503050406030204" pitchFamily="18" charset="0"/>
                                        <a:sym typeface="Arial"/>
                                      </a:rPr>
                                      <m:t>𝐴</m:t>
                                    </m:r>
                                  </m:e>
                                  <m:sub>
                                    <m:r>
                                      <a:rPr lang="en-US" sz="1600" i="1">
                                        <a:solidFill>
                                          <a:schemeClr val="tx1"/>
                                        </a:solidFill>
                                        <a:latin typeface="Cambria Math" panose="02040503050406030204" pitchFamily="18" charset="0"/>
                                        <a:sym typeface="Arial"/>
                                      </a:rPr>
                                      <m:t>𝑖</m:t>
                                    </m:r>
                                  </m:sub>
                                </m:sSub>
                                <m:r>
                                  <a:rPr lang="en-US" sz="1600" i="1">
                                    <a:solidFill>
                                      <a:schemeClr val="tx1"/>
                                    </a:solidFill>
                                    <a:latin typeface="Cambria Math" panose="02040503050406030204" pitchFamily="18" charset="0"/>
                                    <a:sym typeface="Arial"/>
                                  </a:rPr>
                                  <m:t>𝑃</m:t>
                                </m:r>
                              </m:e>
                            </m:d>
                          </m:e>
                          <m:sub>
                            <m:r>
                              <a:rPr lang="en-US" sz="1600" i="1">
                                <a:solidFill>
                                  <a:schemeClr val="tx1"/>
                                </a:solidFill>
                                <a:latin typeface="Cambria Math" panose="02040503050406030204" pitchFamily="18" charset="0"/>
                                <a:sym typeface="Arial"/>
                              </a:rPr>
                              <m:t>𝐹</m:t>
                            </m:r>
                          </m:sub>
                          <m:sup>
                            <m:r>
                              <a:rPr lang="en-US" sz="1600" i="1">
                                <a:solidFill>
                                  <a:schemeClr val="tx1"/>
                                </a:solidFill>
                                <a:latin typeface="Cambria Math" panose="02040503050406030204" pitchFamily="18" charset="0"/>
                                <a:sym typeface="Arial"/>
                              </a:rPr>
                              <m:t>2</m:t>
                            </m:r>
                          </m:sup>
                        </m:sSubSup>
                      </m:e>
                    </m:nary>
                  </m:oMath>
                </a14:m>
                <a:endParaRPr lang="en-US" sz="1600" dirty="0">
                  <a:solidFill>
                    <a:schemeClr val="tx1"/>
                  </a:solidFill>
                </a:endParaRPr>
              </a:p>
            </p:txBody>
          </p:sp>
        </mc:Choice>
        <mc:Fallback xmlns="">
          <p:sp>
            <p:nvSpPr>
              <p:cNvPr id="13" name="Rectangle 12">
                <a:extLst>
                  <a:ext uri="{FF2B5EF4-FFF2-40B4-BE49-F238E27FC236}">
                    <a16:creationId xmlns:a16="http://schemas.microsoft.com/office/drawing/2014/main" id="{CB7E86C1-D395-4A76-86F7-04F0A0141AE6}"/>
                  </a:ext>
                </a:extLst>
              </p:cNvPr>
              <p:cNvSpPr>
                <a:spLocks noRot="1" noChangeAspect="1" noMove="1" noResize="1" noEditPoints="1" noAdjustHandles="1" noChangeArrowheads="1" noChangeShapeType="1" noTextEdit="1"/>
              </p:cNvSpPr>
              <p:nvPr/>
            </p:nvSpPr>
            <p:spPr>
              <a:xfrm>
                <a:off x="82647" y="1235428"/>
                <a:ext cx="2491741" cy="554380"/>
              </a:xfrm>
              <a:prstGeom prst="rect">
                <a:avLst/>
              </a:prstGeom>
              <a:blipFill>
                <a:blip r:embed="rId5"/>
                <a:stretch>
                  <a:fillRect t="-49462" b="-77419"/>
                </a:stretch>
              </a:blipFill>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D21BAABB-226C-460D-AD1E-418F18B02AF9}"/>
              </a:ext>
            </a:extLst>
          </p:cNvPr>
          <p:cNvCxnSpPr/>
          <p:nvPr/>
        </p:nvCxnSpPr>
        <p:spPr>
          <a:xfrm flipH="1" flipV="1">
            <a:off x="2377440" y="1690688"/>
            <a:ext cx="548640" cy="3350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2091918-5984-4C8D-9318-69031FC20990}"/>
              </a:ext>
            </a:extLst>
          </p:cNvPr>
          <p:cNvCxnSpPr>
            <a:cxnSpLocks/>
          </p:cNvCxnSpPr>
          <p:nvPr/>
        </p:nvCxnSpPr>
        <p:spPr>
          <a:xfrm flipV="1">
            <a:off x="3554729" y="949314"/>
            <a:ext cx="0" cy="104695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962DC1A-068F-43C0-A524-BF968F817DBF}"/>
              </a:ext>
            </a:extLst>
          </p:cNvPr>
          <p:cNvCxnSpPr>
            <a:cxnSpLocks/>
          </p:cNvCxnSpPr>
          <p:nvPr/>
        </p:nvCxnSpPr>
        <p:spPr>
          <a:xfrm flipH="1" flipV="1">
            <a:off x="4572001" y="2457377"/>
            <a:ext cx="553692" cy="498322"/>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461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C845FE8E-107A-40D1-8D15-80EA4C9A36BD}"/>
              </a:ext>
            </a:extLst>
          </p:cNvPr>
          <p:cNvCxnSpPr>
            <a:cxnSpLocks/>
          </p:cNvCxnSpPr>
          <p:nvPr/>
        </p:nvCxnSpPr>
        <p:spPr>
          <a:xfrm flipH="1" flipV="1">
            <a:off x="4572001" y="2457377"/>
            <a:ext cx="553692" cy="49832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854FF01-C78F-47F6-98BA-764E40E3757A}"/>
              </a:ext>
            </a:extLst>
          </p:cNvPr>
          <p:cNvCxnSpPr>
            <a:cxnSpLocks/>
          </p:cNvCxnSpPr>
          <p:nvPr/>
        </p:nvCxnSpPr>
        <p:spPr>
          <a:xfrm flipH="1">
            <a:off x="7159081" y="2300840"/>
            <a:ext cx="1198594" cy="69755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2B574F3B-2F46-4799-9E7A-21E06A177E07}"/>
              </a:ext>
            </a:extLst>
          </p:cNvPr>
          <p:cNvSpPr/>
          <p:nvPr/>
        </p:nvSpPr>
        <p:spPr>
          <a:xfrm>
            <a:off x="4703883" y="2676288"/>
            <a:ext cx="2784231" cy="1241473"/>
          </a:xfrm>
          <a:prstGeom prst="ellipse">
            <a:avLst/>
          </a:prstGeom>
          <a:solidFill>
            <a:schemeClr val="accent1">
              <a:lumMod val="7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dirty="0"/>
              <a:t>Main Contributions</a:t>
            </a:r>
          </a:p>
        </p:txBody>
      </p:sp>
      <p:sp>
        <p:nvSpPr>
          <p:cNvPr id="5" name="Rectangle 4">
            <a:extLst>
              <a:ext uri="{FF2B5EF4-FFF2-40B4-BE49-F238E27FC236}">
                <a16:creationId xmlns:a16="http://schemas.microsoft.com/office/drawing/2014/main" id="{E40951D8-F1AC-4E38-B08C-8404F43AF103}"/>
              </a:ext>
            </a:extLst>
          </p:cNvPr>
          <p:cNvSpPr/>
          <p:nvPr/>
        </p:nvSpPr>
        <p:spPr>
          <a:xfrm>
            <a:off x="2115429" y="1943329"/>
            <a:ext cx="2491741" cy="55438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000" dirty="0"/>
              <a:t>Problem Formulation</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7DA11CC-36AA-4D7A-B2B4-7E89F734F583}"/>
                  </a:ext>
                </a:extLst>
              </p:cNvPr>
              <p:cNvSpPr txBox="1"/>
              <p:nvPr/>
            </p:nvSpPr>
            <p:spPr>
              <a:xfrm>
                <a:off x="82647" y="2581357"/>
                <a:ext cx="4621237" cy="1109663"/>
              </a:xfrm>
              <a:prstGeom prst="rect">
                <a:avLst/>
              </a:prstGeom>
              <a:noFill/>
            </p:spPr>
            <p:txBody>
              <a:bodyPr wrap="square" rtlCol="0">
                <a:spAutoFit/>
              </a:bodyPr>
              <a:lstStyle/>
              <a:p>
                <a:r>
                  <a:rPr lang="en-US" i="1" dirty="0"/>
                  <a:t>Multi-criteria dimensionality reduction (MCDR)</a:t>
                </a:r>
                <a:r>
                  <a:rPr lang="en-US" dirty="0"/>
                  <a:t>:</a:t>
                </a:r>
              </a:p>
              <a:p>
                <a:pPr/>
                <a14:m>
                  <m:oMathPara xmlns:m="http://schemas.openxmlformats.org/officeDocument/2006/math">
                    <m:oMathParaPr>
                      <m:jc m:val="centerGroup"/>
                    </m:oMathParaPr>
                    <m:oMath xmlns:m="http://schemas.openxmlformats.org/officeDocument/2006/math">
                      <m:limLow>
                        <m:limLowPr>
                          <m:ctrlPr>
                            <a:rPr lang="en-US" sz="2000" i="1" dirty="0" smtClean="0">
                              <a:solidFill>
                                <a:schemeClr val="accent2">
                                  <a:lumMod val="50000"/>
                                </a:schemeClr>
                              </a:solidFill>
                              <a:latin typeface="Cambria Math" panose="02040503050406030204" pitchFamily="18" charset="0"/>
                            </a:rPr>
                          </m:ctrlPr>
                        </m:limLowPr>
                        <m:e>
                          <m:r>
                            <m:rPr>
                              <m:sty m:val="p"/>
                            </m:rPr>
                            <a:rPr lang="en-US" sz="2000" b="0" i="0" dirty="0">
                              <a:solidFill>
                                <a:schemeClr val="accent2">
                                  <a:lumMod val="50000"/>
                                </a:schemeClr>
                              </a:solidFill>
                              <a:latin typeface="Cambria Math" panose="02040503050406030204" pitchFamily="18" charset="0"/>
                            </a:rPr>
                            <m:t>max</m:t>
                          </m:r>
                        </m:e>
                        <m:lim>
                          <m:r>
                            <m:rPr>
                              <m:sty m:val="p"/>
                            </m:rPr>
                            <a:rPr lang="en-US" sz="2000" b="0" i="0" dirty="0" smtClean="0">
                              <a:solidFill>
                                <a:schemeClr val="accent2">
                                  <a:lumMod val="50000"/>
                                </a:schemeClr>
                              </a:solidFill>
                              <a:latin typeface="Cambria Math" panose="02040503050406030204" pitchFamily="18" charset="0"/>
                            </a:rPr>
                            <m:t>projection</m:t>
                          </m:r>
                          <m:r>
                            <a:rPr lang="en-US" sz="2000" b="0" i="0" dirty="0" smtClean="0">
                              <a:solidFill>
                                <a:schemeClr val="accent2">
                                  <a:lumMod val="50000"/>
                                </a:schemeClr>
                              </a:solidFill>
                              <a:latin typeface="Cambria Math" panose="02040503050406030204" pitchFamily="18" charset="0"/>
                            </a:rPr>
                            <m:t> </m:t>
                          </m:r>
                          <m:r>
                            <a:rPr lang="en-US" sz="2000" b="0" i="1" dirty="0">
                              <a:solidFill>
                                <a:schemeClr val="accent2">
                                  <a:lumMod val="50000"/>
                                </a:schemeClr>
                              </a:solidFill>
                              <a:latin typeface="Cambria Math" panose="02040503050406030204" pitchFamily="18" charset="0"/>
                            </a:rPr>
                            <m:t>𝑃</m:t>
                          </m:r>
                        </m:lim>
                      </m:limLow>
                      <m:r>
                        <a:rPr lang="en-US" sz="2000" b="0" i="1" dirty="0">
                          <a:solidFill>
                            <a:schemeClr val="accent2">
                              <a:lumMod val="50000"/>
                            </a:schemeClr>
                          </a:solidFill>
                          <a:latin typeface="Cambria Math" panose="02040503050406030204" pitchFamily="18" charset="0"/>
                        </a:rPr>
                        <m:t>  </m:t>
                      </m:r>
                      <m:r>
                        <a:rPr lang="en-US" sz="2000" b="0" i="1">
                          <a:solidFill>
                            <a:schemeClr val="accent2">
                              <a:lumMod val="50000"/>
                            </a:schemeClr>
                          </a:solidFill>
                          <a:latin typeface="Cambria Math" panose="02040503050406030204" pitchFamily="18" charset="0"/>
                        </a:rPr>
                        <m:t>𝑔</m:t>
                      </m:r>
                      <m:d>
                        <m:dPr>
                          <m:ctrlPr>
                            <a:rPr lang="en-US" sz="2000" i="1">
                              <a:solidFill>
                                <a:schemeClr val="accent2">
                                  <a:lumMod val="50000"/>
                                </a:schemeClr>
                              </a:solidFill>
                              <a:latin typeface="Cambria Math" panose="02040503050406030204" pitchFamily="18" charset="0"/>
                            </a:rPr>
                          </m:ctrlPr>
                        </m:dPr>
                        <m:e>
                          <m:sSub>
                            <m:sSubPr>
                              <m:ctrlPr>
                                <a:rPr lang="en-US" sz="2000" i="1">
                                  <a:solidFill>
                                    <a:schemeClr val="accent2">
                                      <a:lumMod val="50000"/>
                                    </a:schemeClr>
                                  </a:solidFill>
                                  <a:latin typeface="Cambria Math" panose="02040503050406030204" pitchFamily="18" charset="0"/>
                                </a:rPr>
                              </m:ctrlPr>
                            </m:sSubPr>
                            <m:e>
                              <m:r>
                                <a:rPr lang="en-US" sz="2000" b="0" i="1" smtClean="0">
                                  <a:solidFill>
                                    <a:schemeClr val="accent2">
                                      <a:lumMod val="50000"/>
                                    </a:schemeClr>
                                  </a:solidFill>
                                  <a:latin typeface="Cambria Math" panose="02040503050406030204" pitchFamily="18" charset="0"/>
                                </a:rPr>
                                <m:t>𝑓</m:t>
                              </m:r>
                            </m:e>
                            <m:sub>
                              <m:r>
                                <a:rPr lang="en-US" sz="2000" b="0" i="1">
                                  <a:solidFill>
                                    <a:schemeClr val="accent2">
                                      <a:lumMod val="50000"/>
                                    </a:schemeClr>
                                  </a:solidFill>
                                  <a:latin typeface="Cambria Math" panose="02040503050406030204" pitchFamily="18" charset="0"/>
                                </a:rPr>
                                <m:t>1</m:t>
                              </m:r>
                            </m:sub>
                          </m:sSub>
                          <m:d>
                            <m:dPr>
                              <m:ctrlPr>
                                <a:rPr lang="en-US" sz="2000" i="1">
                                  <a:solidFill>
                                    <a:schemeClr val="accent2">
                                      <a:lumMod val="50000"/>
                                    </a:schemeClr>
                                  </a:solidFill>
                                  <a:latin typeface="Cambria Math" panose="02040503050406030204" pitchFamily="18" charset="0"/>
                                </a:rPr>
                              </m:ctrlPr>
                            </m:dPr>
                            <m:e>
                              <m:r>
                                <a:rPr lang="en-US" sz="2000" b="0" i="1">
                                  <a:solidFill>
                                    <a:schemeClr val="accent2">
                                      <a:lumMod val="50000"/>
                                    </a:schemeClr>
                                  </a:solidFill>
                                  <a:latin typeface="Cambria Math" panose="02040503050406030204" pitchFamily="18" charset="0"/>
                                </a:rPr>
                                <m:t>𝑃</m:t>
                              </m:r>
                            </m:e>
                          </m:d>
                          <m:r>
                            <a:rPr lang="en-US" sz="2000" b="0" i="1">
                              <a:solidFill>
                                <a:schemeClr val="accent2">
                                  <a:lumMod val="50000"/>
                                </a:schemeClr>
                              </a:solidFill>
                              <a:latin typeface="Cambria Math" panose="02040503050406030204" pitchFamily="18" charset="0"/>
                            </a:rPr>
                            <m:t>, </m:t>
                          </m:r>
                          <m:sSub>
                            <m:sSubPr>
                              <m:ctrlPr>
                                <a:rPr lang="en-US" sz="2000" i="1">
                                  <a:solidFill>
                                    <a:schemeClr val="accent2">
                                      <a:lumMod val="50000"/>
                                    </a:schemeClr>
                                  </a:solidFill>
                                  <a:latin typeface="Cambria Math" panose="02040503050406030204" pitchFamily="18" charset="0"/>
                                </a:rPr>
                              </m:ctrlPr>
                            </m:sSubPr>
                            <m:e>
                              <m:r>
                                <a:rPr lang="en-US" sz="2000" b="0" i="1" smtClean="0">
                                  <a:solidFill>
                                    <a:schemeClr val="accent2">
                                      <a:lumMod val="50000"/>
                                    </a:schemeClr>
                                  </a:solidFill>
                                  <a:latin typeface="Cambria Math" panose="02040503050406030204" pitchFamily="18" charset="0"/>
                                </a:rPr>
                                <m:t>𝑓</m:t>
                              </m:r>
                            </m:e>
                            <m:sub>
                              <m:r>
                                <a:rPr lang="en-US" sz="2000" b="0" i="1">
                                  <a:solidFill>
                                    <a:schemeClr val="accent2">
                                      <a:lumMod val="50000"/>
                                    </a:schemeClr>
                                  </a:solidFill>
                                  <a:latin typeface="Cambria Math" panose="02040503050406030204" pitchFamily="18" charset="0"/>
                                </a:rPr>
                                <m:t>2</m:t>
                              </m:r>
                            </m:sub>
                          </m:sSub>
                          <m:d>
                            <m:dPr>
                              <m:ctrlPr>
                                <a:rPr lang="en-US" sz="2000" i="1">
                                  <a:solidFill>
                                    <a:schemeClr val="accent2">
                                      <a:lumMod val="50000"/>
                                    </a:schemeClr>
                                  </a:solidFill>
                                  <a:latin typeface="Cambria Math" panose="02040503050406030204" pitchFamily="18" charset="0"/>
                                </a:rPr>
                              </m:ctrlPr>
                            </m:dPr>
                            <m:e>
                              <m:r>
                                <a:rPr lang="en-US" sz="2000" b="0" i="1">
                                  <a:solidFill>
                                    <a:schemeClr val="accent2">
                                      <a:lumMod val="50000"/>
                                    </a:schemeClr>
                                  </a:solidFill>
                                  <a:latin typeface="Cambria Math" panose="02040503050406030204" pitchFamily="18" charset="0"/>
                                </a:rPr>
                                <m:t>𝑃</m:t>
                              </m:r>
                            </m:e>
                          </m:d>
                          <m:r>
                            <a:rPr lang="en-US" sz="2000" b="0" i="1">
                              <a:solidFill>
                                <a:schemeClr val="accent2">
                                  <a:lumMod val="50000"/>
                                </a:schemeClr>
                              </a:solidFill>
                              <a:latin typeface="Cambria Math" panose="02040503050406030204" pitchFamily="18" charset="0"/>
                            </a:rPr>
                            <m:t>, …, </m:t>
                          </m:r>
                          <m:sSub>
                            <m:sSubPr>
                              <m:ctrlPr>
                                <a:rPr lang="en-US" sz="2000" i="1">
                                  <a:solidFill>
                                    <a:schemeClr val="accent2">
                                      <a:lumMod val="50000"/>
                                    </a:schemeClr>
                                  </a:solidFill>
                                  <a:latin typeface="Cambria Math" panose="02040503050406030204" pitchFamily="18" charset="0"/>
                                </a:rPr>
                              </m:ctrlPr>
                            </m:sSubPr>
                            <m:e>
                              <m:r>
                                <a:rPr lang="en-US" sz="2000" b="0" i="1" smtClean="0">
                                  <a:solidFill>
                                    <a:schemeClr val="accent2">
                                      <a:lumMod val="50000"/>
                                    </a:schemeClr>
                                  </a:solidFill>
                                  <a:latin typeface="Cambria Math" panose="02040503050406030204" pitchFamily="18" charset="0"/>
                                </a:rPr>
                                <m:t>𝑓</m:t>
                              </m:r>
                            </m:e>
                            <m:sub>
                              <m:r>
                                <a:rPr lang="en-US" sz="2000" b="0" i="1">
                                  <a:solidFill>
                                    <a:schemeClr val="accent2">
                                      <a:lumMod val="50000"/>
                                    </a:schemeClr>
                                  </a:solidFill>
                                  <a:latin typeface="Cambria Math" panose="02040503050406030204" pitchFamily="18" charset="0"/>
                                </a:rPr>
                                <m:t>𝑘</m:t>
                              </m:r>
                            </m:sub>
                          </m:sSub>
                          <m:d>
                            <m:dPr>
                              <m:ctrlPr>
                                <a:rPr lang="en-US" sz="2000" i="1">
                                  <a:solidFill>
                                    <a:schemeClr val="accent2">
                                      <a:lumMod val="50000"/>
                                    </a:schemeClr>
                                  </a:solidFill>
                                  <a:latin typeface="Cambria Math" panose="02040503050406030204" pitchFamily="18" charset="0"/>
                                </a:rPr>
                              </m:ctrlPr>
                            </m:dPr>
                            <m:e>
                              <m:r>
                                <a:rPr lang="en-US" sz="2000" b="0" i="1">
                                  <a:solidFill>
                                    <a:schemeClr val="accent2">
                                      <a:lumMod val="50000"/>
                                    </a:schemeClr>
                                  </a:solidFill>
                                  <a:latin typeface="Cambria Math" panose="02040503050406030204" pitchFamily="18" charset="0"/>
                                </a:rPr>
                                <m:t>𝑃</m:t>
                              </m:r>
                            </m:e>
                          </m:d>
                        </m:e>
                      </m:d>
                    </m:oMath>
                  </m:oMathPara>
                </a14:m>
                <a:endParaRPr lang="en-US" dirty="0">
                  <a:solidFill>
                    <a:schemeClr val="accent2">
                      <a:lumMod val="50000"/>
                    </a:schemeClr>
                  </a:solidFill>
                </a:endParaRPr>
              </a:p>
              <a:p>
                <a:r>
                  <a:rPr lang="en-US" dirty="0">
                    <a:solidFill>
                      <a:schemeClr val="tx1"/>
                    </a:solidFill>
                  </a:rPr>
                  <a:t>Utility criterion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𝑓</m:t>
                        </m:r>
                      </m:e>
                      <m:sub>
                        <m:r>
                          <a:rPr lang="en-US" b="0" i="1" smtClean="0">
                            <a:solidFill>
                              <a:schemeClr val="tx1"/>
                            </a:solidFill>
                            <a:latin typeface="Cambria Math" panose="02040503050406030204" pitchFamily="18" charset="0"/>
                          </a:rPr>
                          <m:t>𝑖</m:t>
                        </m:r>
                      </m:sub>
                    </m:sSub>
                  </m:oMath>
                </a14:m>
                <a:r>
                  <a:rPr lang="en-US" dirty="0">
                    <a:solidFill>
                      <a:schemeClr val="tx1"/>
                    </a:solidFill>
                  </a:rPr>
                  <a:t>’s and social welfare </a:t>
                </a:r>
                <a14:m>
                  <m:oMath xmlns:m="http://schemas.openxmlformats.org/officeDocument/2006/math">
                    <m:r>
                      <a:rPr lang="en-US" b="0" i="1" smtClean="0">
                        <a:solidFill>
                          <a:schemeClr val="tx1"/>
                        </a:solidFill>
                        <a:latin typeface="Cambria Math" panose="02040503050406030204" pitchFamily="18" charset="0"/>
                      </a:rPr>
                      <m:t>𝑔</m:t>
                    </m:r>
                  </m:oMath>
                </a14:m>
                <a:endParaRPr lang="en-US" dirty="0">
                  <a:solidFill>
                    <a:schemeClr val="tx1"/>
                  </a:solidFill>
                </a:endParaRPr>
              </a:p>
            </p:txBody>
          </p:sp>
        </mc:Choice>
        <mc:Fallback xmlns="">
          <p:sp>
            <p:nvSpPr>
              <p:cNvPr id="11" name="TextBox 10">
                <a:extLst>
                  <a:ext uri="{FF2B5EF4-FFF2-40B4-BE49-F238E27FC236}">
                    <a16:creationId xmlns:a16="http://schemas.microsoft.com/office/drawing/2014/main" id="{37DA11CC-36AA-4D7A-B2B4-7E89F734F583}"/>
                  </a:ext>
                </a:extLst>
              </p:cNvPr>
              <p:cNvSpPr txBox="1">
                <a:spLocks noRot="1" noChangeAspect="1" noMove="1" noResize="1" noEditPoints="1" noAdjustHandles="1" noChangeArrowheads="1" noChangeShapeType="1" noTextEdit="1"/>
              </p:cNvSpPr>
              <p:nvPr/>
            </p:nvSpPr>
            <p:spPr>
              <a:xfrm>
                <a:off x="82647" y="2581357"/>
                <a:ext cx="4621237" cy="1109663"/>
              </a:xfrm>
              <a:prstGeom prst="rect">
                <a:avLst/>
              </a:prstGeom>
              <a:blipFill>
                <a:blip r:embed="rId3"/>
                <a:stretch>
                  <a:fillRect l="-1187" t="-2747" r="-396" b="-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69D39D29-DA57-4F61-964A-A138DB58EED2}"/>
                  </a:ext>
                </a:extLst>
              </p:cNvPr>
              <p:cNvSpPr/>
              <p:nvPr/>
            </p:nvSpPr>
            <p:spPr>
              <a:xfrm>
                <a:off x="420272" y="432126"/>
                <a:ext cx="4186898" cy="55438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600" i="1" dirty="0">
                    <a:solidFill>
                      <a:schemeClr val="tx1"/>
                    </a:solidFill>
                  </a:rPr>
                  <a:t>Mar-Loss</a:t>
                </a:r>
                <a:r>
                  <a:rPr lang="en-US" sz="1600" dirty="0">
                    <a:solidFill>
                      <a:schemeClr val="tx1"/>
                    </a:solidFill>
                  </a:rPr>
                  <a:t>: </a:t>
                </a:r>
                <a14:m>
                  <m:oMath xmlns:m="http://schemas.openxmlformats.org/officeDocument/2006/math">
                    <m:limLow>
                      <m:limLowPr>
                        <m:ctrlPr>
                          <a:rPr lang="en-US" sz="1600" i="1">
                            <a:solidFill>
                              <a:schemeClr val="tx1"/>
                            </a:solidFill>
                            <a:latin typeface="Cambria Math" panose="02040503050406030204" pitchFamily="18" charset="0"/>
                            <a:sym typeface="Arial"/>
                          </a:rPr>
                        </m:ctrlPr>
                      </m:limLowPr>
                      <m:e>
                        <m:r>
                          <m:rPr>
                            <m:sty m:val="p"/>
                          </m:rPr>
                          <a:rPr lang="en-US" sz="1600">
                            <a:solidFill>
                              <a:schemeClr val="tx1"/>
                            </a:solidFill>
                            <a:latin typeface="Cambria Math" panose="02040503050406030204" pitchFamily="18" charset="0"/>
                            <a:sym typeface="Arial"/>
                          </a:rPr>
                          <m:t>min</m:t>
                        </m:r>
                      </m:e>
                      <m:lim>
                        <m:r>
                          <a:rPr lang="en-US" sz="1600" i="1">
                            <a:solidFill>
                              <a:schemeClr val="tx1"/>
                            </a:solidFill>
                            <a:latin typeface="Cambria Math" panose="02040503050406030204" pitchFamily="18" charset="0"/>
                            <a:sym typeface="Arial"/>
                          </a:rPr>
                          <m:t>𝑃</m:t>
                        </m:r>
                      </m:lim>
                    </m:limLow>
                    <m:limLow>
                      <m:limLowPr>
                        <m:ctrlPr>
                          <a:rPr lang="en-US" sz="1600" i="1">
                            <a:solidFill>
                              <a:schemeClr val="tx1"/>
                            </a:solidFill>
                            <a:latin typeface="Cambria Math" panose="02040503050406030204" pitchFamily="18" charset="0"/>
                            <a:sym typeface="Arial"/>
                          </a:rPr>
                        </m:ctrlPr>
                      </m:limLowPr>
                      <m:e>
                        <m:r>
                          <m:rPr>
                            <m:sty m:val="p"/>
                          </m:rPr>
                          <a:rPr lang="en-US" sz="1600">
                            <a:solidFill>
                              <a:schemeClr val="tx1"/>
                            </a:solidFill>
                            <a:latin typeface="Cambria Math" panose="02040503050406030204" pitchFamily="18" charset="0"/>
                            <a:sym typeface="Arial"/>
                          </a:rPr>
                          <m:t>max</m:t>
                        </m:r>
                      </m:e>
                      <m:lim>
                        <m:r>
                          <a:rPr lang="en-US" sz="1600" i="1">
                            <a:solidFill>
                              <a:schemeClr val="tx1"/>
                            </a:solidFill>
                            <a:latin typeface="Cambria Math" panose="02040503050406030204" pitchFamily="18" charset="0"/>
                            <a:sym typeface="Arial"/>
                          </a:rPr>
                          <m:t>𝑖</m:t>
                        </m:r>
                        <m:r>
                          <a:rPr lang="en-US" sz="1600" i="1">
                            <a:solidFill>
                              <a:schemeClr val="tx1"/>
                            </a:solidFill>
                            <a:latin typeface="Cambria Math" panose="02040503050406030204" pitchFamily="18" charset="0"/>
                            <a:sym typeface="Arial"/>
                          </a:rPr>
                          <m:t>∈{1,…,</m:t>
                        </m:r>
                        <m:r>
                          <a:rPr lang="en-US" sz="1600" i="1">
                            <a:solidFill>
                              <a:schemeClr val="tx1"/>
                            </a:solidFill>
                            <a:latin typeface="Cambria Math" panose="02040503050406030204" pitchFamily="18" charset="0"/>
                            <a:sym typeface="Arial"/>
                          </a:rPr>
                          <m:t>𝑘</m:t>
                        </m:r>
                        <m:r>
                          <a:rPr lang="en-US" sz="1600" i="1">
                            <a:solidFill>
                              <a:schemeClr val="tx1"/>
                            </a:solidFill>
                            <a:latin typeface="Cambria Math" panose="02040503050406030204" pitchFamily="18" charset="0"/>
                            <a:sym typeface="Arial"/>
                          </a:rPr>
                          <m:t>}</m:t>
                        </m:r>
                      </m:lim>
                    </m:limLow>
                    <m:d>
                      <m:dPr>
                        <m:ctrlPr>
                          <a:rPr lang="en-US" sz="1600" i="1">
                            <a:solidFill>
                              <a:schemeClr val="tx1"/>
                            </a:solidFill>
                            <a:latin typeface="Cambria Math" panose="02040503050406030204" pitchFamily="18" charset="0"/>
                            <a:sym typeface="Arial"/>
                          </a:rPr>
                        </m:ctrlPr>
                      </m:dPr>
                      <m:e>
                        <m:func>
                          <m:funcPr>
                            <m:ctrlPr>
                              <a:rPr lang="en-US" sz="1600" i="1">
                                <a:solidFill>
                                  <a:schemeClr val="tx1"/>
                                </a:solidFill>
                                <a:latin typeface="Cambria Math" panose="02040503050406030204" pitchFamily="18" charset="0"/>
                                <a:sym typeface="Arial"/>
                              </a:rPr>
                            </m:ctrlPr>
                          </m:funcPr>
                          <m:fName>
                            <m:limLow>
                              <m:limLowPr>
                                <m:ctrlPr>
                                  <a:rPr lang="en-US" sz="1600" i="1">
                                    <a:solidFill>
                                      <a:schemeClr val="tx1"/>
                                    </a:solidFill>
                                    <a:latin typeface="Cambria Math" panose="02040503050406030204" pitchFamily="18" charset="0"/>
                                    <a:sym typeface="Arial"/>
                                  </a:rPr>
                                </m:ctrlPr>
                              </m:limLowPr>
                              <m:e>
                                <m:r>
                                  <m:rPr>
                                    <m:sty m:val="p"/>
                                  </m:rPr>
                                  <a:rPr lang="en-US" sz="1600">
                                    <a:solidFill>
                                      <a:schemeClr val="tx1"/>
                                    </a:solidFill>
                                    <a:latin typeface="Cambria Math" panose="02040503050406030204" pitchFamily="18" charset="0"/>
                                    <a:sym typeface="Arial"/>
                                  </a:rPr>
                                  <m:t>max</m:t>
                                </m:r>
                              </m:e>
                              <m:lim>
                                <m:r>
                                  <a:rPr lang="en-US" sz="1600" i="1">
                                    <a:solidFill>
                                      <a:schemeClr val="tx1"/>
                                    </a:solidFill>
                                    <a:latin typeface="Cambria Math" panose="02040503050406030204" pitchFamily="18" charset="0"/>
                                    <a:sym typeface="Arial"/>
                                  </a:rPr>
                                  <m:t>𝑄</m:t>
                                </m:r>
                              </m:lim>
                            </m:limLow>
                          </m:fName>
                          <m:e>
                            <m:sSubSup>
                              <m:sSubSupPr>
                                <m:ctrlPr>
                                  <a:rPr lang="en-US" sz="1600" i="1">
                                    <a:solidFill>
                                      <a:schemeClr val="tx1"/>
                                    </a:solidFill>
                                    <a:latin typeface="Cambria Math" panose="02040503050406030204" pitchFamily="18" charset="0"/>
                                    <a:sym typeface="Arial"/>
                                  </a:rPr>
                                </m:ctrlPr>
                              </m:sSubSupPr>
                              <m:e>
                                <m:d>
                                  <m:dPr>
                                    <m:begChr m:val="‖"/>
                                    <m:endChr m:val="‖"/>
                                    <m:ctrlPr>
                                      <a:rPr lang="en-US" sz="1600" i="1">
                                        <a:solidFill>
                                          <a:schemeClr val="tx1"/>
                                        </a:solidFill>
                                        <a:latin typeface="Cambria Math" panose="02040503050406030204" pitchFamily="18" charset="0"/>
                                        <a:sym typeface="Arial"/>
                                      </a:rPr>
                                    </m:ctrlPr>
                                  </m:dPr>
                                  <m:e>
                                    <m:sSub>
                                      <m:sSubPr>
                                        <m:ctrlPr>
                                          <a:rPr lang="en-US" sz="1600" i="1">
                                            <a:solidFill>
                                              <a:schemeClr val="tx1"/>
                                            </a:solidFill>
                                            <a:latin typeface="Cambria Math" panose="02040503050406030204" pitchFamily="18" charset="0"/>
                                            <a:sym typeface="Arial"/>
                                          </a:rPr>
                                        </m:ctrlPr>
                                      </m:sSubPr>
                                      <m:e>
                                        <m:r>
                                          <a:rPr lang="en-US" sz="1600" i="1">
                                            <a:solidFill>
                                              <a:schemeClr val="tx1"/>
                                            </a:solidFill>
                                            <a:latin typeface="Cambria Math" panose="02040503050406030204" pitchFamily="18" charset="0"/>
                                            <a:sym typeface="Arial"/>
                                          </a:rPr>
                                          <m:t>𝐴</m:t>
                                        </m:r>
                                      </m:e>
                                      <m:sub>
                                        <m:r>
                                          <a:rPr lang="en-US" sz="1600" i="1">
                                            <a:solidFill>
                                              <a:schemeClr val="tx1"/>
                                            </a:solidFill>
                                            <a:latin typeface="Cambria Math" panose="02040503050406030204" pitchFamily="18" charset="0"/>
                                            <a:sym typeface="Arial"/>
                                          </a:rPr>
                                          <m:t>𝑖</m:t>
                                        </m:r>
                                      </m:sub>
                                    </m:sSub>
                                    <m:r>
                                      <a:rPr lang="en-US" sz="1600" i="1">
                                        <a:solidFill>
                                          <a:schemeClr val="tx1"/>
                                        </a:solidFill>
                                        <a:latin typeface="Cambria Math" panose="02040503050406030204" pitchFamily="18" charset="0"/>
                                        <a:sym typeface="Arial"/>
                                      </a:rPr>
                                      <m:t>𝑄</m:t>
                                    </m:r>
                                  </m:e>
                                </m:d>
                              </m:e>
                              <m:sub>
                                <m:r>
                                  <a:rPr lang="en-US" sz="1600" i="1">
                                    <a:solidFill>
                                      <a:schemeClr val="tx1"/>
                                    </a:solidFill>
                                    <a:latin typeface="Cambria Math" panose="02040503050406030204" pitchFamily="18" charset="0"/>
                                    <a:sym typeface="Arial"/>
                                  </a:rPr>
                                  <m:t>𝐹</m:t>
                                </m:r>
                              </m:sub>
                              <m:sup>
                                <m:r>
                                  <a:rPr lang="en-US" sz="1600" i="1">
                                    <a:solidFill>
                                      <a:schemeClr val="tx1"/>
                                    </a:solidFill>
                                    <a:latin typeface="Cambria Math" panose="02040503050406030204" pitchFamily="18" charset="0"/>
                                    <a:sym typeface="Arial"/>
                                  </a:rPr>
                                  <m:t>2</m:t>
                                </m:r>
                              </m:sup>
                            </m:sSubSup>
                          </m:e>
                        </m:func>
                        <m:r>
                          <a:rPr lang="en-US" sz="1600" i="1">
                            <a:solidFill>
                              <a:schemeClr val="tx1"/>
                            </a:solidFill>
                            <a:latin typeface="Cambria Math" panose="02040503050406030204" pitchFamily="18" charset="0"/>
                            <a:sym typeface="Arial"/>
                          </a:rPr>
                          <m:t>−</m:t>
                        </m:r>
                        <m:sSubSup>
                          <m:sSubSupPr>
                            <m:ctrlPr>
                              <a:rPr lang="en-US" sz="1600" i="1">
                                <a:solidFill>
                                  <a:schemeClr val="tx1"/>
                                </a:solidFill>
                                <a:latin typeface="Cambria Math" panose="02040503050406030204" pitchFamily="18" charset="0"/>
                                <a:sym typeface="Arial"/>
                              </a:rPr>
                            </m:ctrlPr>
                          </m:sSubSupPr>
                          <m:e>
                            <m:d>
                              <m:dPr>
                                <m:begChr m:val="‖"/>
                                <m:endChr m:val="‖"/>
                                <m:ctrlPr>
                                  <a:rPr lang="en-US" sz="1600" i="1">
                                    <a:solidFill>
                                      <a:schemeClr val="tx1"/>
                                    </a:solidFill>
                                    <a:latin typeface="Cambria Math" panose="02040503050406030204" pitchFamily="18" charset="0"/>
                                    <a:sym typeface="Arial"/>
                                  </a:rPr>
                                </m:ctrlPr>
                              </m:dPr>
                              <m:e>
                                <m:sSub>
                                  <m:sSubPr>
                                    <m:ctrlPr>
                                      <a:rPr lang="en-US" sz="1600" i="1">
                                        <a:solidFill>
                                          <a:schemeClr val="tx1"/>
                                        </a:solidFill>
                                        <a:latin typeface="Cambria Math" panose="02040503050406030204" pitchFamily="18" charset="0"/>
                                        <a:sym typeface="Arial"/>
                                      </a:rPr>
                                    </m:ctrlPr>
                                  </m:sSubPr>
                                  <m:e>
                                    <m:r>
                                      <a:rPr lang="en-US" sz="1600" i="1">
                                        <a:solidFill>
                                          <a:schemeClr val="tx1"/>
                                        </a:solidFill>
                                        <a:latin typeface="Cambria Math" panose="02040503050406030204" pitchFamily="18" charset="0"/>
                                        <a:sym typeface="Arial"/>
                                      </a:rPr>
                                      <m:t>𝐴</m:t>
                                    </m:r>
                                  </m:e>
                                  <m:sub>
                                    <m:r>
                                      <a:rPr lang="en-US" sz="1600" i="1">
                                        <a:solidFill>
                                          <a:schemeClr val="tx1"/>
                                        </a:solidFill>
                                        <a:latin typeface="Cambria Math" panose="02040503050406030204" pitchFamily="18" charset="0"/>
                                        <a:sym typeface="Arial"/>
                                      </a:rPr>
                                      <m:t>𝑖</m:t>
                                    </m:r>
                                  </m:sub>
                                </m:sSub>
                                <m:r>
                                  <a:rPr lang="en-US" sz="1600" i="1">
                                    <a:solidFill>
                                      <a:schemeClr val="tx1"/>
                                    </a:solidFill>
                                    <a:latin typeface="Cambria Math" panose="02040503050406030204" pitchFamily="18" charset="0"/>
                                    <a:sym typeface="Arial"/>
                                  </a:rPr>
                                  <m:t>𝑃</m:t>
                                </m:r>
                              </m:e>
                            </m:d>
                          </m:e>
                          <m:sub>
                            <m:r>
                              <a:rPr lang="en-US" sz="1600" i="1">
                                <a:solidFill>
                                  <a:schemeClr val="tx1"/>
                                </a:solidFill>
                                <a:latin typeface="Cambria Math" panose="02040503050406030204" pitchFamily="18" charset="0"/>
                                <a:sym typeface="Arial"/>
                              </a:rPr>
                              <m:t>𝐹</m:t>
                            </m:r>
                          </m:sub>
                          <m:sup>
                            <m:r>
                              <a:rPr lang="en-US" sz="1600" i="1">
                                <a:solidFill>
                                  <a:schemeClr val="tx1"/>
                                </a:solidFill>
                                <a:latin typeface="Cambria Math" panose="02040503050406030204" pitchFamily="18" charset="0"/>
                                <a:sym typeface="Arial"/>
                              </a:rPr>
                              <m:t>2</m:t>
                            </m:r>
                          </m:sup>
                        </m:sSubSup>
                      </m:e>
                    </m:d>
                  </m:oMath>
                </a14:m>
                <a:r>
                  <a:rPr lang="en-US" sz="1600" dirty="0">
                    <a:solidFill>
                      <a:schemeClr val="tx1"/>
                    </a:solidFill>
                  </a:rPr>
                  <a:t> </a:t>
                </a:r>
              </a:p>
            </p:txBody>
          </p:sp>
        </mc:Choice>
        <mc:Fallback xmlns="">
          <p:sp>
            <p:nvSpPr>
              <p:cNvPr id="12" name="Rectangle 11">
                <a:extLst>
                  <a:ext uri="{FF2B5EF4-FFF2-40B4-BE49-F238E27FC236}">
                    <a16:creationId xmlns:a16="http://schemas.microsoft.com/office/drawing/2014/main" id="{69D39D29-DA57-4F61-964A-A138DB58EED2}"/>
                  </a:ext>
                </a:extLst>
              </p:cNvPr>
              <p:cNvSpPr>
                <a:spLocks noRot="1" noChangeAspect="1" noMove="1" noResize="1" noEditPoints="1" noAdjustHandles="1" noChangeArrowheads="1" noChangeShapeType="1" noTextEdit="1"/>
              </p:cNvSpPr>
              <p:nvPr/>
            </p:nvSpPr>
            <p:spPr>
              <a:xfrm>
                <a:off x="420272" y="432126"/>
                <a:ext cx="4186898" cy="554380"/>
              </a:xfrm>
              <a:prstGeom prst="rect">
                <a:avLst/>
              </a:prstGeom>
              <a:blipFill>
                <a:blip r:embed="rId4"/>
                <a:stretch>
                  <a:fillRect l="-2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CB7E86C1-D395-4A76-86F7-04F0A0141AE6}"/>
                  </a:ext>
                </a:extLst>
              </p:cNvPr>
              <p:cNvSpPr/>
              <p:nvPr/>
            </p:nvSpPr>
            <p:spPr>
              <a:xfrm>
                <a:off x="82647" y="1235428"/>
                <a:ext cx="2491741" cy="55438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i="1" dirty="0">
                    <a:solidFill>
                      <a:schemeClr val="tx1"/>
                    </a:solidFill>
                  </a:rPr>
                  <a:t>NSW</a:t>
                </a:r>
                <a:r>
                  <a:rPr lang="en-US" sz="1600" dirty="0">
                    <a:solidFill>
                      <a:schemeClr val="tx1"/>
                    </a:solidFill>
                  </a:rPr>
                  <a:t>: </a:t>
                </a:r>
                <a14:m>
                  <m:oMath xmlns:m="http://schemas.openxmlformats.org/officeDocument/2006/math">
                    <m:limLow>
                      <m:limLowPr>
                        <m:ctrlPr>
                          <a:rPr lang="en-US" sz="1600" i="1" smtClean="0">
                            <a:solidFill>
                              <a:schemeClr val="tx1"/>
                            </a:solidFill>
                            <a:latin typeface="Cambria Math" panose="02040503050406030204" pitchFamily="18" charset="0"/>
                            <a:sym typeface="Arial"/>
                          </a:rPr>
                        </m:ctrlPr>
                      </m:limLowPr>
                      <m:e>
                        <m:r>
                          <m:rPr>
                            <m:sty m:val="p"/>
                          </m:rPr>
                          <a:rPr lang="en-US" sz="1600">
                            <a:solidFill>
                              <a:schemeClr val="tx1"/>
                            </a:solidFill>
                            <a:latin typeface="Cambria Math" panose="02040503050406030204" pitchFamily="18" charset="0"/>
                            <a:sym typeface="Arial"/>
                          </a:rPr>
                          <m:t>m</m:t>
                        </m:r>
                        <m:r>
                          <m:rPr>
                            <m:sty m:val="p"/>
                          </m:rPr>
                          <a:rPr lang="en-US" sz="1600" b="0" i="0" smtClean="0">
                            <a:solidFill>
                              <a:schemeClr val="tx1"/>
                            </a:solidFill>
                            <a:latin typeface="Cambria Math" panose="02040503050406030204" pitchFamily="18" charset="0"/>
                            <a:sym typeface="Arial"/>
                          </a:rPr>
                          <m:t>ax</m:t>
                        </m:r>
                      </m:e>
                      <m:lim>
                        <m:r>
                          <a:rPr lang="en-US" sz="1600" i="1">
                            <a:solidFill>
                              <a:schemeClr val="tx1"/>
                            </a:solidFill>
                            <a:latin typeface="Cambria Math" panose="02040503050406030204" pitchFamily="18" charset="0"/>
                            <a:sym typeface="Arial"/>
                          </a:rPr>
                          <m:t>𝑃</m:t>
                        </m:r>
                      </m:lim>
                    </m:limLow>
                    <m:r>
                      <a:rPr lang="en-US" sz="1600" b="0" i="1" smtClean="0">
                        <a:solidFill>
                          <a:schemeClr val="tx1"/>
                        </a:solidFill>
                        <a:latin typeface="Cambria Math" panose="02040503050406030204" pitchFamily="18" charset="0"/>
                        <a:sym typeface="Arial"/>
                      </a:rPr>
                      <m:t>    </m:t>
                    </m:r>
                    <m:nary>
                      <m:naryPr>
                        <m:chr m:val="∏"/>
                        <m:ctrlPr>
                          <a:rPr lang="en-US" sz="1600" i="1" smtClean="0">
                            <a:solidFill>
                              <a:schemeClr val="tx1"/>
                            </a:solidFill>
                            <a:latin typeface="Cambria Math" panose="02040503050406030204" pitchFamily="18" charset="0"/>
                            <a:sym typeface="Arial"/>
                          </a:rPr>
                        </m:ctrlPr>
                      </m:naryPr>
                      <m:sub>
                        <m:r>
                          <m:rPr>
                            <m:brk m:alnAt="23"/>
                          </m:rPr>
                          <a:rPr lang="en-US" sz="1600" b="0" i="1" smtClean="0">
                            <a:solidFill>
                              <a:schemeClr val="tx1"/>
                            </a:solidFill>
                            <a:latin typeface="Cambria Math" panose="02040503050406030204" pitchFamily="18" charset="0"/>
                            <a:sym typeface="Arial"/>
                          </a:rPr>
                          <m:t>𝑖</m:t>
                        </m:r>
                        <m:r>
                          <a:rPr lang="en-US" sz="1600" b="0" i="1" smtClean="0">
                            <a:solidFill>
                              <a:schemeClr val="tx1"/>
                            </a:solidFill>
                            <a:latin typeface="Cambria Math" panose="02040503050406030204" pitchFamily="18" charset="0"/>
                            <a:sym typeface="Arial"/>
                          </a:rPr>
                          <m:t>=</m:t>
                        </m:r>
                        <m:r>
                          <m:rPr>
                            <m:brk m:alnAt="23"/>
                          </m:rPr>
                          <a:rPr lang="en-US" sz="1600" b="0" i="1" smtClean="0">
                            <a:solidFill>
                              <a:schemeClr val="tx1"/>
                            </a:solidFill>
                            <a:latin typeface="Cambria Math" panose="02040503050406030204" pitchFamily="18" charset="0"/>
                            <a:sym typeface="Arial"/>
                          </a:rPr>
                          <m:t>1</m:t>
                        </m:r>
                      </m:sub>
                      <m:sup>
                        <m:r>
                          <a:rPr lang="en-US" sz="1600" b="0" i="1" smtClean="0">
                            <a:solidFill>
                              <a:schemeClr val="tx1"/>
                            </a:solidFill>
                            <a:latin typeface="Cambria Math" panose="02040503050406030204" pitchFamily="18" charset="0"/>
                            <a:sym typeface="Arial"/>
                          </a:rPr>
                          <m:t>𝑘</m:t>
                        </m:r>
                      </m:sup>
                      <m:e>
                        <m:sSubSup>
                          <m:sSubSupPr>
                            <m:ctrlPr>
                              <a:rPr lang="en-US" sz="1600" i="1" smtClean="0">
                                <a:solidFill>
                                  <a:schemeClr val="tx1"/>
                                </a:solidFill>
                                <a:latin typeface="Cambria Math" panose="02040503050406030204" pitchFamily="18" charset="0"/>
                                <a:sym typeface="Arial"/>
                              </a:rPr>
                            </m:ctrlPr>
                          </m:sSubSupPr>
                          <m:e>
                            <m:d>
                              <m:dPr>
                                <m:begChr m:val="‖"/>
                                <m:endChr m:val="‖"/>
                                <m:ctrlPr>
                                  <a:rPr lang="en-US" sz="1600" i="1">
                                    <a:solidFill>
                                      <a:schemeClr val="tx1"/>
                                    </a:solidFill>
                                    <a:latin typeface="Cambria Math" panose="02040503050406030204" pitchFamily="18" charset="0"/>
                                    <a:sym typeface="Arial"/>
                                  </a:rPr>
                                </m:ctrlPr>
                              </m:dPr>
                              <m:e>
                                <m:sSub>
                                  <m:sSubPr>
                                    <m:ctrlPr>
                                      <a:rPr lang="en-US" sz="1600" i="1">
                                        <a:solidFill>
                                          <a:schemeClr val="tx1"/>
                                        </a:solidFill>
                                        <a:latin typeface="Cambria Math" panose="02040503050406030204" pitchFamily="18" charset="0"/>
                                        <a:sym typeface="Arial"/>
                                      </a:rPr>
                                    </m:ctrlPr>
                                  </m:sSubPr>
                                  <m:e>
                                    <m:r>
                                      <a:rPr lang="en-US" sz="1600" i="1">
                                        <a:solidFill>
                                          <a:schemeClr val="tx1"/>
                                        </a:solidFill>
                                        <a:latin typeface="Cambria Math" panose="02040503050406030204" pitchFamily="18" charset="0"/>
                                        <a:sym typeface="Arial"/>
                                      </a:rPr>
                                      <m:t>𝐴</m:t>
                                    </m:r>
                                  </m:e>
                                  <m:sub>
                                    <m:r>
                                      <a:rPr lang="en-US" sz="1600" i="1">
                                        <a:solidFill>
                                          <a:schemeClr val="tx1"/>
                                        </a:solidFill>
                                        <a:latin typeface="Cambria Math" panose="02040503050406030204" pitchFamily="18" charset="0"/>
                                        <a:sym typeface="Arial"/>
                                      </a:rPr>
                                      <m:t>𝑖</m:t>
                                    </m:r>
                                  </m:sub>
                                </m:sSub>
                                <m:r>
                                  <a:rPr lang="en-US" sz="1600" i="1">
                                    <a:solidFill>
                                      <a:schemeClr val="tx1"/>
                                    </a:solidFill>
                                    <a:latin typeface="Cambria Math" panose="02040503050406030204" pitchFamily="18" charset="0"/>
                                    <a:sym typeface="Arial"/>
                                  </a:rPr>
                                  <m:t>𝑃</m:t>
                                </m:r>
                              </m:e>
                            </m:d>
                          </m:e>
                          <m:sub>
                            <m:r>
                              <a:rPr lang="en-US" sz="1600" i="1">
                                <a:solidFill>
                                  <a:schemeClr val="tx1"/>
                                </a:solidFill>
                                <a:latin typeface="Cambria Math" panose="02040503050406030204" pitchFamily="18" charset="0"/>
                                <a:sym typeface="Arial"/>
                              </a:rPr>
                              <m:t>𝐹</m:t>
                            </m:r>
                          </m:sub>
                          <m:sup>
                            <m:r>
                              <a:rPr lang="en-US" sz="1600" i="1">
                                <a:solidFill>
                                  <a:schemeClr val="tx1"/>
                                </a:solidFill>
                                <a:latin typeface="Cambria Math" panose="02040503050406030204" pitchFamily="18" charset="0"/>
                                <a:sym typeface="Arial"/>
                              </a:rPr>
                              <m:t>2</m:t>
                            </m:r>
                          </m:sup>
                        </m:sSubSup>
                      </m:e>
                    </m:nary>
                  </m:oMath>
                </a14:m>
                <a:endParaRPr lang="en-US" sz="1600" dirty="0">
                  <a:solidFill>
                    <a:schemeClr val="tx1"/>
                  </a:solidFill>
                </a:endParaRPr>
              </a:p>
            </p:txBody>
          </p:sp>
        </mc:Choice>
        <mc:Fallback xmlns="">
          <p:sp>
            <p:nvSpPr>
              <p:cNvPr id="13" name="Rectangle 12">
                <a:extLst>
                  <a:ext uri="{FF2B5EF4-FFF2-40B4-BE49-F238E27FC236}">
                    <a16:creationId xmlns:a16="http://schemas.microsoft.com/office/drawing/2014/main" id="{CB7E86C1-D395-4A76-86F7-04F0A0141AE6}"/>
                  </a:ext>
                </a:extLst>
              </p:cNvPr>
              <p:cNvSpPr>
                <a:spLocks noRot="1" noChangeAspect="1" noMove="1" noResize="1" noEditPoints="1" noAdjustHandles="1" noChangeArrowheads="1" noChangeShapeType="1" noTextEdit="1"/>
              </p:cNvSpPr>
              <p:nvPr/>
            </p:nvSpPr>
            <p:spPr>
              <a:xfrm>
                <a:off x="82647" y="1235428"/>
                <a:ext cx="2491741" cy="554380"/>
              </a:xfrm>
              <a:prstGeom prst="rect">
                <a:avLst/>
              </a:prstGeom>
              <a:blipFill>
                <a:blip r:embed="rId5"/>
                <a:stretch>
                  <a:fillRect t="-49462" b="-77419"/>
                </a:stretch>
              </a:blipFill>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D21BAABB-226C-460D-AD1E-418F18B02AF9}"/>
              </a:ext>
            </a:extLst>
          </p:cNvPr>
          <p:cNvCxnSpPr/>
          <p:nvPr/>
        </p:nvCxnSpPr>
        <p:spPr>
          <a:xfrm flipH="1" flipV="1">
            <a:off x="2377440" y="1690688"/>
            <a:ext cx="548640" cy="3350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2091918-5984-4C8D-9318-69031FC20990}"/>
              </a:ext>
            </a:extLst>
          </p:cNvPr>
          <p:cNvCxnSpPr>
            <a:cxnSpLocks/>
          </p:cNvCxnSpPr>
          <p:nvPr/>
        </p:nvCxnSpPr>
        <p:spPr>
          <a:xfrm flipV="1">
            <a:off x="3554729" y="949314"/>
            <a:ext cx="0" cy="104695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8BF9A053-59CB-46E9-8DC1-F64083E30119}"/>
              </a:ext>
            </a:extLst>
          </p:cNvPr>
          <p:cNvSpPr/>
          <p:nvPr/>
        </p:nvSpPr>
        <p:spPr>
          <a:xfrm>
            <a:off x="8124383" y="1809287"/>
            <a:ext cx="2896186" cy="64809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000" dirty="0"/>
              <a:t>Algorithms and Performance Guarantee</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6FB869FA-4872-4F9C-94AF-87F3F645F905}"/>
                  </a:ext>
                </a:extLst>
              </p:cNvPr>
              <p:cNvSpPr txBox="1"/>
              <p:nvPr/>
            </p:nvSpPr>
            <p:spPr>
              <a:xfrm>
                <a:off x="8040656" y="2575976"/>
                <a:ext cx="4015356" cy="374270"/>
              </a:xfrm>
              <a:prstGeom prst="rect">
                <a:avLst/>
              </a:prstGeom>
              <a:noFill/>
            </p:spPr>
            <p:txBody>
              <a:bodyPr wrap="square" rtlCol="0">
                <a:spAutoFit/>
              </a:bodyPr>
              <a:lstStyle/>
              <a:p>
                <a:r>
                  <a:rPr lang="en-US" dirty="0">
                    <a:solidFill>
                      <a:schemeClr val="tx1"/>
                    </a:solidFill>
                  </a:rPr>
                  <a:t>On linear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𝑓</m:t>
                        </m:r>
                      </m:e>
                      <m:sub>
                        <m:r>
                          <a:rPr lang="en-US" b="0" i="1" smtClean="0">
                            <a:solidFill>
                              <a:schemeClr val="tx1"/>
                            </a:solidFill>
                            <a:latin typeface="Cambria Math" panose="02040503050406030204" pitchFamily="18" charset="0"/>
                          </a:rPr>
                          <m:t>𝑖</m:t>
                        </m:r>
                      </m:sub>
                    </m:sSub>
                  </m:oMath>
                </a14:m>
                <a:r>
                  <a:rPr lang="en-US" dirty="0">
                    <a:solidFill>
                      <a:schemeClr val="tx1"/>
                    </a:solidFill>
                  </a:rPr>
                  <a:t> in </a:t>
                </a:r>
                <a14:m>
                  <m:oMath xmlns:m="http://schemas.openxmlformats.org/officeDocument/2006/math">
                    <m:r>
                      <a:rPr lang="en-US" b="0" i="1" smtClean="0">
                        <a:solidFill>
                          <a:schemeClr val="tx1"/>
                        </a:solidFill>
                        <a:latin typeface="Cambria Math" panose="02040503050406030204" pitchFamily="18" charset="0"/>
                      </a:rPr>
                      <m:t>𝑃</m:t>
                    </m:r>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𝑃</m:t>
                        </m:r>
                      </m:e>
                      <m:sup>
                        <m:r>
                          <m:rPr>
                            <m:sty m:val="p"/>
                          </m:rPr>
                          <a:rPr lang="en-US" b="0" i="0" smtClean="0">
                            <a:solidFill>
                              <a:schemeClr val="tx1"/>
                            </a:solidFill>
                            <a:latin typeface="Cambria Math" panose="02040503050406030204" pitchFamily="18" charset="0"/>
                          </a:rPr>
                          <m:t>T</m:t>
                        </m:r>
                      </m:sup>
                    </m:sSup>
                  </m:oMath>
                </a14:m>
                <a:r>
                  <a:rPr lang="en-US" dirty="0">
                    <a:solidFill>
                      <a:schemeClr val="tx1"/>
                    </a:solidFill>
                  </a:rPr>
                  <a:t> and concave </a:t>
                </a:r>
                <a14:m>
                  <m:oMath xmlns:m="http://schemas.openxmlformats.org/officeDocument/2006/math">
                    <m:r>
                      <a:rPr lang="en-US" b="0" i="1" smtClean="0">
                        <a:solidFill>
                          <a:schemeClr val="tx1"/>
                        </a:solidFill>
                        <a:latin typeface="Cambria Math" panose="02040503050406030204" pitchFamily="18" charset="0"/>
                      </a:rPr>
                      <m:t>𝑔</m:t>
                    </m:r>
                  </m:oMath>
                </a14:m>
                <a:r>
                  <a:rPr lang="en-US" dirty="0">
                    <a:solidFill>
                      <a:schemeClr val="tx1"/>
                    </a:solidFill>
                  </a:rPr>
                  <a:t>:</a:t>
                </a:r>
              </a:p>
            </p:txBody>
          </p:sp>
        </mc:Choice>
        <mc:Fallback xmlns="">
          <p:sp>
            <p:nvSpPr>
              <p:cNvPr id="24" name="TextBox 23">
                <a:extLst>
                  <a:ext uri="{FF2B5EF4-FFF2-40B4-BE49-F238E27FC236}">
                    <a16:creationId xmlns:a16="http://schemas.microsoft.com/office/drawing/2014/main" id="{6FB869FA-4872-4F9C-94AF-87F3F645F905}"/>
                  </a:ext>
                </a:extLst>
              </p:cNvPr>
              <p:cNvSpPr txBox="1">
                <a:spLocks noRot="1" noChangeAspect="1" noMove="1" noResize="1" noEditPoints="1" noAdjustHandles="1" noChangeArrowheads="1" noChangeShapeType="1" noTextEdit="1"/>
              </p:cNvSpPr>
              <p:nvPr/>
            </p:nvSpPr>
            <p:spPr>
              <a:xfrm>
                <a:off x="8040656" y="2575976"/>
                <a:ext cx="4015356" cy="374270"/>
              </a:xfrm>
              <a:prstGeom prst="rect">
                <a:avLst/>
              </a:prstGeom>
              <a:blipFill>
                <a:blip r:embed="rId6"/>
                <a:stretch>
                  <a:fillRect l="-1214" t="-8197" b="-26230"/>
                </a:stretch>
              </a:blipFill>
            </p:spPr>
            <p:txBody>
              <a:bodyPr/>
              <a:lstStyle/>
              <a:p>
                <a:r>
                  <a:rPr lang="en-US">
                    <a:noFill/>
                  </a:rPr>
                  <a:t> </a:t>
                </a:r>
              </a:p>
            </p:txBody>
          </p:sp>
        </mc:Fallback>
      </mc:AlternateContent>
    </p:spTree>
    <p:extLst>
      <p:ext uri="{BB962C8B-B14F-4D97-AF65-F5344CB8AC3E}">
        <p14:creationId xmlns:p14="http://schemas.microsoft.com/office/powerpoint/2010/main" val="13458165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C845FE8E-107A-40D1-8D15-80EA4C9A36BD}"/>
              </a:ext>
            </a:extLst>
          </p:cNvPr>
          <p:cNvCxnSpPr>
            <a:cxnSpLocks/>
          </p:cNvCxnSpPr>
          <p:nvPr/>
        </p:nvCxnSpPr>
        <p:spPr>
          <a:xfrm flipH="1" flipV="1">
            <a:off x="4572001" y="2457377"/>
            <a:ext cx="553692" cy="49832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854FF01-C78F-47F6-98BA-764E40E3757A}"/>
              </a:ext>
            </a:extLst>
          </p:cNvPr>
          <p:cNvCxnSpPr>
            <a:cxnSpLocks/>
          </p:cNvCxnSpPr>
          <p:nvPr/>
        </p:nvCxnSpPr>
        <p:spPr>
          <a:xfrm flipH="1">
            <a:off x="7159081" y="2300840"/>
            <a:ext cx="1198594" cy="69755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2B574F3B-2F46-4799-9E7A-21E06A177E07}"/>
              </a:ext>
            </a:extLst>
          </p:cNvPr>
          <p:cNvSpPr/>
          <p:nvPr/>
        </p:nvSpPr>
        <p:spPr>
          <a:xfrm>
            <a:off x="4703883" y="2676288"/>
            <a:ext cx="2784231" cy="1241473"/>
          </a:xfrm>
          <a:prstGeom prst="ellipse">
            <a:avLst/>
          </a:prstGeom>
          <a:solidFill>
            <a:schemeClr val="accent1">
              <a:lumMod val="7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dirty="0"/>
              <a:t>Main Contributions</a:t>
            </a:r>
          </a:p>
        </p:txBody>
      </p:sp>
      <p:sp>
        <p:nvSpPr>
          <p:cNvPr id="5" name="Rectangle 4">
            <a:extLst>
              <a:ext uri="{FF2B5EF4-FFF2-40B4-BE49-F238E27FC236}">
                <a16:creationId xmlns:a16="http://schemas.microsoft.com/office/drawing/2014/main" id="{E40951D8-F1AC-4E38-B08C-8404F43AF103}"/>
              </a:ext>
            </a:extLst>
          </p:cNvPr>
          <p:cNvSpPr/>
          <p:nvPr/>
        </p:nvSpPr>
        <p:spPr>
          <a:xfrm>
            <a:off x="2115429" y="1943329"/>
            <a:ext cx="2491741" cy="55438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000" dirty="0"/>
              <a:t>Problem Formulation</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7DA11CC-36AA-4D7A-B2B4-7E89F734F583}"/>
                  </a:ext>
                </a:extLst>
              </p:cNvPr>
              <p:cNvSpPr txBox="1"/>
              <p:nvPr/>
            </p:nvSpPr>
            <p:spPr>
              <a:xfrm>
                <a:off x="82647" y="2581357"/>
                <a:ext cx="4621237" cy="1109663"/>
              </a:xfrm>
              <a:prstGeom prst="rect">
                <a:avLst/>
              </a:prstGeom>
              <a:noFill/>
            </p:spPr>
            <p:txBody>
              <a:bodyPr wrap="square" rtlCol="0">
                <a:spAutoFit/>
              </a:bodyPr>
              <a:lstStyle/>
              <a:p>
                <a:r>
                  <a:rPr lang="en-US" i="1" dirty="0"/>
                  <a:t>Multi-criteria dimensionality reduction (MCDR)</a:t>
                </a:r>
                <a:r>
                  <a:rPr lang="en-US" dirty="0"/>
                  <a:t>:</a:t>
                </a:r>
              </a:p>
              <a:p>
                <a:pPr/>
                <a14:m>
                  <m:oMathPara xmlns:m="http://schemas.openxmlformats.org/officeDocument/2006/math">
                    <m:oMathParaPr>
                      <m:jc m:val="centerGroup"/>
                    </m:oMathParaPr>
                    <m:oMath xmlns:m="http://schemas.openxmlformats.org/officeDocument/2006/math">
                      <m:limLow>
                        <m:limLowPr>
                          <m:ctrlPr>
                            <a:rPr lang="en-US" sz="2000" i="1" dirty="0" smtClean="0">
                              <a:solidFill>
                                <a:schemeClr val="accent2">
                                  <a:lumMod val="50000"/>
                                </a:schemeClr>
                              </a:solidFill>
                              <a:latin typeface="Cambria Math" panose="02040503050406030204" pitchFamily="18" charset="0"/>
                            </a:rPr>
                          </m:ctrlPr>
                        </m:limLowPr>
                        <m:e>
                          <m:r>
                            <m:rPr>
                              <m:sty m:val="p"/>
                            </m:rPr>
                            <a:rPr lang="en-US" sz="2000" b="0" i="0" dirty="0">
                              <a:solidFill>
                                <a:schemeClr val="accent2">
                                  <a:lumMod val="50000"/>
                                </a:schemeClr>
                              </a:solidFill>
                              <a:latin typeface="Cambria Math" panose="02040503050406030204" pitchFamily="18" charset="0"/>
                            </a:rPr>
                            <m:t>max</m:t>
                          </m:r>
                        </m:e>
                        <m:lim>
                          <m:r>
                            <m:rPr>
                              <m:sty m:val="p"/>
                            </m:rPr>
                            <a:rPr lang="en-US" sz="2000" b="0" i="0" dirty="0" smtClean="0">
                              <a:solidFill>
                                <a:schemeClr val="accent2">
                                  <a:lumMod val="50000"/>
                                </a:schemeClr>
                              </a:solidFill>
                              <a:latin typeface="Cambria Math" panose="02040503050406030204" pitchFamily="18" charset="0"/>
                            </a:rPr>
                            <m:t>projection</m:t>
                          </m:r>
                          <m:r>
                            <a:rPr lang="en-US" sz="2000" b="0" i="0" dirty="0" smtClean="0">
                              <a:solidFill>
                                <a:schemeClr val="accent2">
                                  <a:lumMod val="50000"/>
                                </a:schemeClr>
                              </a:solidFill>
                              <a:latin typeface="Cambria Math" panose="02040503050406030204" pitchFamily="18" charset="0"/>
                            </a:rPr>
                            <m:t> </m:t>
                          </m:r>
                          <m:r>
                            <a:rPr lang="en-US" sz="2000" b="0" i="1" dirty="0">
                              <a:solidFill>
                                <a:schemeClr val="accent2">
                                  <a:lumMod val="50000"/>
                                </a:schemeClr>
                              </a:solidFill>
                              <a:latin typeface="Cambria Math" panose="02040503050406030204" pitchFamily="18" charset="0"/>
                            </a:rPr>
                            <m:t>𝑃</m:t>
                          </m:r>
                        </m:lim>
                      </m:limLow>
                      <m:r>
                        <a:rPr lang="en-US" sz="2000" b="0" i="1" dirty="0">
                          <a:solidFill>
                            <a:schemeClr val="accent2">
                              <a:lumMod val="50000"/>
                            </a:schemeClr>
                          </a:solidFill>
                          <a:latin typeface="Cambria Math" panose="02040503050406030204" pitchFamily="18" charset="0"/>
                        </a:rPr>
                        <m:t>  </m:t>
                      </m:r>
                      <m:r>
                        <a:rPr lang="en-US" sz="2000" b="0" i="1">
                          <a:solidFill>
                            <a:schemeClr val="accent2">
                              <a:lumMod val="50000"/>
                            </a:schemeClr>
                          </a:solidFill>
                          <a:latin typeface="Cambria Math" panose="02040503050406030204" pitchFamily="18" charset="0"/>
                        </a:rPr>
                        <m:t>𝑔</m:t>
                      </m:r>
                      <m:d>
                        <m:dPr>
                          <m:ctrlPr>
                            <a:rPr lang="en-US" sz="2000" i="1">
                              <a:solidFill>
                                <a:schemeClr val="accent2">
                                  <a:lumMod val="50000"/>
                                </a:schemeClr>
                              </a:solidFill>
                              <a:latin typeface="Cambria Math" panose="02040503050406030204" pitchFamily="18" charset="0"/>
                            </a:rPr>
                          </m:ctrlPr>
                        </m:dPr>
                        <m:e>
                          <m:sSub>
                            <m:sSubPr>
                              <m:ctrlPr>
                                <a:rPr lang="en-US" sz="2000" i="1">
                                  <a:solidFill>
                                    <a:schemeClr val="accent2">
                                      <a:lumMod val="50000"/>
                                    </a:schemeClr>
                                  </a:solidFill>
                                  <a:latin typeface="Cambria Math" panose="02040503050406030204" pitchFamily="18" charset="0"/>
                                </a:rPr>
                              </m:ctrlPr>
                            </m:sSubPr>
                            <m:e>
                              <m:r>
                                <a:rPr lang="en-US" sz="2000" b="0" i="1" smtClean="0">
                                  <a:solidFill>
                                    <a:schemeClr val="accent2">
                                      <a:lumMod val="50000"/>
                                    </a:schemeClr>
                                  </a:solidFill>
                                  <a:latin typeface="Cambria Math" panose="02040503050406030204" pitchFamily="18" charset="0"/>
                                </a:rPr>
                                <m:t>𝑓</m:t>
                              </m:r>
                            </m:e>
                            <m:sub>
                              <m:r>
                                <a:rPr lang="en-US" sz="2000" b="0" i="1">
                                  <a:solidFill>
                                    <a:schemeClr val="accent2">
                                      <a:lumMod val="50000"/>
                                    </a:schemeClr>
                                  </a:solidFill>
                                  <a:latin typeface="Cambria Math" panose="02040503050406030204" pitchFamily="18" charset="0"/>
                                </a:rPr>
                                <m:t>1</m:t>
                              </m:r>
                            </m:sub>
                          </m:sSub>
                          <m:d>
                            <m:dPr>
                              <m:ctrlPr>
                                <a:rPr lang="en-US" sz="2000" i="1">
                                  <a:solidFill>
                                    <a:schemeClr val="accent2">
                                      <a:lumMod val="50000"/>
                                    </a:schemeClr>
                                  </a:solidFill>
                                  <a:latin typeface="Cambria Math" panose="02040503050406030204" pitchFamily="18" charset="0"/>
                                </a:rPr>
                              </m:ctrlPr>
                            </m:dPr>
                            <m:e>
                              <m:r>
                                <a:rPr lang="en-US" sz="2000" b="0" i="1">
                                  <a:solidFill>
                                    <a:schemeClr val="accent2">
                                      <a:lumMod val="50000"/>
                                    </a:schemeClr>
                                  </a:solidFill>
                                  <a:latin typeface="Cambria Math" panose="02040503050406030204" pitchFamily="18" charset="0"/>
                                </a:rPr>
                                <m:t>𝑃</m:t>
                              </m:r>
                            </m:e>
                          </m:d>
                          <m:r>
                            <a:rPr lang="en-US" sz="2000" b="0" i="1">
                              <a:solidFill>
                                <a:schemeClr val="accent2">
                                  <a:lumMod val="50000"/>
                                </a:schemeClr>
                              </a:solidFill>
                              <a:latin typeface="Cambria Math" panose="02040503050406030204" pitchFamily="18" charset="0"/>
                            </a:rPr>
                            <m:t>, </m:t>
                          </m:r>
                          <m:sSub>
                            <m:sSubPr>
                              <m:ctrlPr>
                                <a:rPr lang="en-US" sz="2000" i="1">
                                  <a:solidFill>
                                    <a:schemeClr val="accent2">
                                      <a:lumMod val="50000"/>
                                    </a:schemeClr>
                                  </a:solidFill>
                                  <a:latin typeface="Cambria Math" panose="02040503050406030204" pitchFamily="18" charset="0"/>
                                </a:rPr>
                              </m:ctrlPr>
                            </m:sSubPr>
                            <m:e>
                              <m:r>
                                <a:rPr lang="en-US" sz="2000" b="0" i="1" smtClean="0">
                                  <a:solidFill>
                                    <a:schemeClr val="accent2">
                                      <a:lumMod val="50000"/>
                                    </a:schemeClr>
                                  </a:solidFill>
                                  <a:latin typeface="Cambria Math" panose="02040503050406030204" pitchFamily="18" charset="0"/>
                                </a:rPr>
                                <m:t>𝑓</m:t>
                              </m:r>
                            </m:e>
                            <m:sub>
                              <m:r>
                                <a:rPr lang="en-US" sz="2000" b="0" i="1">
                                  <a:solidFill>
                                    <a:schemeClr val="accent2">
                                      <a:lumMod val="50000"/>
                                    </a:schemeClr>
                                  </a:solidFill>
                                  <a:latin typeface="Cambria Math" panose="02040503050406030204" pitchFamily="18" charset="0"/>
                                </a:rPr>
                                <m:t>2</m:t>
                              </m:r>
                            </m:sub>
                          </m:sSub>
                          <m:d>
                            <m:dPr>
                              <m:ctrlPr>
                                <a:rPr lang="en-US" sz="2000" i="1">
                                  <a:solidFill>
                                    <a:schemeClr val="accent2">
                                      <a:lumMod val="50000"/>
                                    </a:schemeClr>
                                  </a:solidFill>
                                  <a:latin typeface="Cambria Math" panose="02040503050406030204" pitchFamily="18" charset="0"/>
                                </a:rPr>
                              </m:ctrlPr>
                            </m:dPr>
                            <m:e>
                              <m:r>
                                <a:rPr lang="en-US" sz="2000" b="0" i="1">
                                  <a:solidFill>
                                    <a:schemeClr val="accent2">
                                      <a:lumMod val="50000"/>
                                    </a:schemeClr>
                                  </a:solidFill>
                                  <a:latin typeface="Cambria Math" panose="02040503050406030204" pitchFamily="18" charset="0"/>
                                </a:rPr>
                                <m:t>𝑃</m:t>
                              </m:r>
                            </m:e>
                          </m:d>
                          <m:r>
                            <a:rPr lang="en-US" sz="2000" b="0" i="1">
                              <a:solidFill>
                                <a:schemeClr val="accent2">
                                  <a:lumMod val="50000"/>
                                </a:schemeClr>
                              </a:solidFill>
                              <a:latin typeface="Cambria Math" panose="02040503050406030204" pitchFamily="18" charset="0"/>
                            </a:rPr>
                            <m:t>, …, </m:t>
                          </m:r>
                          <m:sSub>
                            <m:sSubPr>
                              <m:ctrlPr>
                                <a:rPr lang="en-US" sz="2000" i="1">
                                  <a:solidFill>
                                    <a:schemeClr val="accent2">
                                      <a:lumMod val="50000"/>
                                    </a:schemeClr>
                                  </a:solidFill>
                                  <a:latin typeface="Cambria Math" panose="02040503050406030204" pitchFamily="18" charset="0"/>
                                </a:rPr>
                              </m:ctrlPr>
                            </m:sSubPr>
                            <m:e>
                              <m:r>
                                <a:rPr lang="en-US" sz="2000" b="0" i="1" smtClean="0">
                                  <a:solidFill>
                                    <a:schemeClr val="accent2">
                                      <a:lumMod val="50000"/>
                                    </a:schemeClr>
                                  </a:solidFill>
                                  <a:latin typeface="Cambria Math" panose="02040503050406030204" pitchFamily="18" charset="0"/>
                                </a:rPr>
                                <m:t>𝑓</m:t>
                              </m:r>
                            </m:e>
                            <m:sub>
                              <m:r>
                                <a:rPr lang="en-US" sz="2000" b="0" i="1">
                                  <a:solidFill>
                                    <a:schemeClr val="accent2">
                                      <a:lumMod val="50000"/>
                                    </a:schemeClr>
                                  </a:solidFill>
                                  <a:latin typeface="Cambria Math" panose="02040503050406030204" pitchFamily="18" charset="0"/>
                                </a:rPr>
                                <m:t>𝑘</m:t>
                              </m:r>
                            </m:sub>
                          </m:sSub>
                          <m:d>
                            <m:dPr>
                              <m:ctrlPr>
                                <a:rPr lang="en-US" sz="2000" i="1">
                                  <a:solidFill>
                                    <a:schemeClr val="accent2">
                                      <a:lumMod val="50000"/>
                                    </a:schemeClr>
                                  </a:solidFill>
                                  <a:latin typeface="Cambria Math" panose="02040503050406030204" pitchFamily="18" charset="0"/>
                                </a:rPr>
                              </m:ctrlPr>
                            </m:dPr>
                            <m:e>
                              <m:r>
                                <a:rPr lang="en-US" sz="2000" b="0" i="1">
                                  <a:solidFill>
                                    <a:schemeClr val="accent2">
                                      <a:lumMod val="50000"/>
                                    </a:schemeClr>
                                  </a:solidFill>
                                  <a:latin typeface="Cambria Math" panose="02040503050406030204" pitchFamily="18" charset="0"/>
                                </a:rPr>
                                <m:t>𝑃</m:t>
                              </m:r>
                            </m:e>
                          </m:d>
                        </m:e>
                      </m:d>
                    </m:oMath>
                  </m:oMathPara>
                </a14:m>
                <a:endParaRPr lang="en-US" dirty="0">
                  <a:solidFill>
                    <a:schemeClr val="accent2">
                      <a:lumMod val="50000"/>
                    </a:schemeClr>
                  </a:solidFill>
                </a:endParaRPr>
              </a:p>
              <a:p>
                <a:r>
                  <a:rPr lang="en-US" dirty="0">
                    <a:solidFill>
                      <a:schemeClr val="tx1"/>
                    </a:solidFill>
                  </a:rPr>
                  <a:t>Utility criterion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𝑓</m:t>
                        </m:r>
                      </m:e>
                      <m:sub>
                        <m:r>
                          <a:rPr lang="en-US" b="0" i="1" smtClean="0">
                            <a:solidFill>
                              <a:schemeClr val="tx1"/>
                            </a:solidFill>
                            <a:latin typeface="Cambria Math" panose="02040503050406030204" pitchFamily="18" charset="0"/>
                          </a:rPr>
                          <m:t>𝑖</m:t>
                        </m:r>
                      </m:sub>
                    </m:sSub>
                  </m:oMath>
                </a14:m>
                <a:r>
                  <a:rPr lang="en-US" dirty="0">
                    <a:solidFill>
                      <a:schemeClr val="tx1"/>
                    </a:solidFill>
                  </a:rPr>
                  <a:t>’s and social welfare </a:t>
                </a:r>
                <a14:m>
                  <m:oMath xmlns:m="http://schemas.openxmlformats.org/officeDocument/2006/math">
                    <m:r>
                      <a:rPr lang="en-US" b="0" i="1" smtClean="0">
                        <a:solidFill>
                          <a:schemeClr val="tx1"/>
                        </a:solidFill>
                        <a:latin typeface="Cambria Math" panose="02040503050406030204" pitchFamily="18" charset="0"/>
                      </a:rPr>
                      <m:t>𝑔</m:t>
                    </m:r>
                  </m:oMath>
                </a14:m>
                <a:endParaRPr lang="en-US" dirty="0">
                  <a:solidFill>
                    <a:schemeClr val="tx1"/>
                  </a:solidFill>
                </a:endParaRPr>
              </a:p>
            </p:txBody>
          </p:sp>
        </mc:Choice>
        <mc:Fallback xmlns="">
          <p:sp>
            <p:nvSpPr>
              <p:cNvPr id="11" name="TextBox 10">
                <a:extLst>
                  <a:ext uri="{FF2B5EF4-FFF2-40B4-BE49-F238E27FC236}">
                    <a16:creationId xmlns:a16="http://schemas.microsoft.com/office/drawing/2014/main" id="{37DA11CC-36AA-4D7A-B2B4-7E89F734F583}"/>
                  </a:ext>
                </a:extLst>
              </p:cNvPr>
              <p:cNvSpPr txBox="1">
                <a:spLocks noRot="1" noChangeAspect="1" noMove="1" noResize="1" noEditPoints="1" noAdjustHandles="1" noChangeArrowheads="1" noChangeShapeType="1" noTextEdit="1"/>
              </p:cNvSpPr>
              <p:nvPr/>
            </p:nvSpPr>
            <p:spPr>
              <a:xfrm>
                <a:off x="82647" y="2581357"/>
                <a:ext cx="4621237" cy="1109663"/>
              </a:xfrm>
              <a:prstGeom prst="rect">
                <a:avLst/>
              </a:prstGeom>
              <a:blipFill>
                <a:blip r:embed="rId3"/>
                <a:stretch>
                  <a:fillRect l="-1187" t="-2747" r="-396" b="-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69D39D29-DA57-4F61-964A-A138DB58EED2}"/>
                  </a:ext>
                </a:extLst>
              </p:cNvPr>
              <p:cNvSpPr/>
              <p:nvPr/>
            </p:nvSpPr>
            <p:spPr>
              <a:xfrm>
                <a:off x="420272" y="432126"/>
                <a:ext cx="4186898" cy="55438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600" i="1" dirty="0">
                    <a:solidFill>
                      <a:schemeClr val="tx1"/>
                    </a:solidFill>
                  </a:rPr>
                  <a:t>Mar-Loss</a:t>
                </a:r>
                <a:r>
                  <a:rPr lang="en-US" sz="1600" dirty="0">
                    <a:solidFill>
                      <a:schemeClr val="tx1"/>
                    </a:solidFill>
                  </a:rPr>
                  <a:t>: </a:t>
                </a:r>
                <a14:m>
                  <m:oMath xmlns:m="http://schemas.openxmlformats.org/officeDocument/2006/math">
                    <m:limLow>
                      <m:limLowPr>
                        <m:ctrlPr>
                          <a:rPr lang="en-US" sz="1600" i="1">
                            <a:solidFill>
                              <a:schemeClr val="tx1"/>
                            </a:solidFill>
                            <a:latin typeface="Cambria Math" panose="02040503050406030204" pitchFamily="18" charset="0"/>
                            <a:sym typeface="Arial"/>
                          </a:rPr>
                        </m:ctrlPr>
                      </m:limLowPr>
                      <m:e>
                        <m:r>
                          <m:rPr>
                            <m:sty m:val="p"/>
                          </m:rPr>
                          <a:rPr lang="en-US" sz="1600">
                            <a:solidFill>
                              <a:schemeClr val="tx1"/>
                            </a:solidFill>
                            <a:latin typeface="Cambria Math" panose="02040503050406030204" pitchFamily="18" charset="0"/>
                            <a:sym typeface="Arial"/>
                          </a:rPr>
                          <m:t>min</m:t>
                        </m:r>
                      </m:e>
                      <m:lim>
                        <m:r>
                          <a:rPr lang="en-US" sz="1600" i="1">
                            <a:solidFill>
                              <a:schemeClr val="tx1"/>
                            </a:solidFill>
                            <a:latin typeface="Cambria Math" panose="02040503050406030204" pitchFamily="18" charset="0"/>
                            <a:sym typeface="Arial"/>
                          </a:rPr>
                          <m:t>𝑃</m:t>
                        </m:r>
                      </m:lim>
                    </m:limLow>
                    <m:limLow>
                      <m:limLowPr>
                        <m:ctrlPr>
                          <a:rPr lang="en-US" sz="1600" i="1">
                            <a:solidFill>
                              <a:schemeClr val="tx1"/>
                            </a:solidFill>
                            <a:latin typeface="Cambria Math" panose="02040503050406030204" pitchFamily="18" charset="0"/>
                            <a:sym typeface="Arial"/>
                          </a:rPr>
                        </m:ctrlPr>
                      </m:limLowPr>
                      <m:e>
                        <m:r>
                          <m:rPr>
                            <m:sty m:val="p"/>
                          </m:rPr>
                          <a:rPr lang="en-US" sz="1600">
                            <a:solidFill>
                              <a:schemeClr val="tx1"/>
                            </a:solidFill>
                            <a:latin typeface="Cambria Math" panose="02040503050406030204" pitchFamily="18" charset="0"/>
                            <a:sym typeface="Arial"/>
                          </a:rPr>
                          <m:t>max</m:t>
                        </m:r>
                      </m:e>
                      <m:lim>
                        <m:r>
                          <a:rPr lang="en-US" sz="1600" i="1">
                            <a:solidFill>
                              <a:schemeClr val="tx1"/>
                            </a:solidFill>
                            <a:latin typeface="Cambria Math" panose="02040503050406030204" pitchFamily="18" charset="0"/>
                            <a:sym typeface="Arial"/>
                          </a:rPr>
                          <m:t>𝑖</m:t>
                        </m:r>
                        <m:r>
                          <a:rPr lang="en-US" sz="1600" i="1">
                            <a:solidFill>
                              <a:schemeClr val="tx1"/>
                            </a:solidFill>
                            <a:latin typeface="Cambria Math" panose="02040503050406030204" pitchFamily="18" charset="0"/>
                            <a:sym typeface="Arial"/>
                          </a:rPr>
                          <m:t>∈{</m:t>
                        </m:r>
                        <m:r>
                          <a:rPr lang="en-US" sz="1600" i="1">
                            <a:solidFill>
                              <a:schemeClr val="tx1"/>
                            </a:solidFill>
                            <a:latin typeface="Cambria Math" panose="02040503050406030204" pitchFamily="18" charset="0"/>
                            <a:sym typeface="Arial"/>
                          </a:rPr>
                          <m:t>1</m:t>
                        </m:r>
                        <m:r>
                          <a:rPr lang="en-US" sz="1600" i="1">
                            <a:solidFill>
                              <a:schemeClr val="tx1"/>
                            </a:solidFill>
                            <a:latin typeface="Cambria Math" panose="02040503050406030204" pitchFamily="18" charset="0"/>
                            <a:sym typeface="Arial"/>
                          </a:rPr>
                          <m:t>,…,</m:t>
                        </m:r>
                        <m:r>
                          <a:rPr lang="en-US" sz="1600" i="1">
                            <a:solidFill>
                              <a:schemeClr val="tx1"/>
                            </a:solidFill>
                            <a:latin typeface="Cambria Math" panose="02040503050406030204" pitchFamily="18" charset="0"/>
                            <a:sym typeface="Arial"/>
                          </a:rPr>
                          <m:t>𝑘</m:t>
                        </m:r>
                        <m:r>
                          <a:rPr lang="en-US" sz="1600" i="1">
                            <a:solidFill>
                              <a:schemeClr val="tx1"/>
                            </a:solidFill>
                            <a:latin typeface="Cambria Math" panose="02040503050406030204" pitchFamily="18" charset="0"/>
                            <a:sym typeface="Arial"/>
                          </a:rPr>
                          <m:t>}</m:t>
                        </m:r>
                      </m:lim>
                    </m:limLow>
                    <m:d>
                      <m:dPr>
                        <m:ctrlPr>
                          <a:rPr lang="en-US" sz="1600" i="1">
                            <a:solidFill>
                              <a:schemeClr val="tx1"/>
                            </a:solidFill>
                            <a:latin typeface="Cambria Math" panose="02040503050406030204" pitchFamily="18" charset="0"/>
                            <a:sym typeface="Arial"/>
                          </a:rPr>
                        </m:ctrlPr>
                      </m:dPr>
                      <m:e>
                        <m:func>
                          <m:funcPr>
                            <m:ctrlPr>
                              <a:rPr lang="en-US" sz="1600" i="1">
                                <a:solidFill>
                                  <a:schemeClr val="tx1"/>
                                </a:solidFill>
                                <a:latin typeface="Cambria Math" panose="02040503050406030204" pitchFamily="18" charset="0"/>
                                <a:sym typeface="Arial"/>
                              </a:rPr>
                            </m:ctrlPr>
                          </m:funcPr>
                          <m:fName>
                            <m:limLow>
                              <m:limLowPr>
                                <m:ctrlPr>
                                  <a:rPr lang="en-US" sz="1600" i="1">
                                    <a:solidFill>
                                      <a:schemeClr val="tx1"/>
                                    </a:solidFill>
                                    <a:latin typeface="Cambria Math" panose="02040503050406030204" pitchFamily="18" charset="0"/>
                                    <a:sym typeface="Arial"/>
                                  </a:rPr>
                                </m:ctrlPr>
                              </m:limLowPr>
                              <m:e>
                                <m:r>
                                  <m:rPr>
                                    <m:sty m:val="p"/>
                                  </m:rPr>
                                  <a:rPr lang="en-US" sz="1600">
                                    <a:solidFill>
                                      <a:schemeClr val="tx1"/>
                                    </a:solidFill>
                                    <a:latin typeface="Cambria Math" panose="02040503050406030204" pitchFamily="18" charset="0"/>
                                    <a:sym typeface="Arial"/>
                                  </a:rPr>
                                  <m:t>max</m:t>
                                </m:r>
                              </m:e>
                              <m:lim>
                                <m:r>
                                  <a:rPr lang="en-US" sz="1600" i="1">
                                    <a:solidFill>
                                      <a:schemeClr val="tx1"/>
                                    </a:solidFill>
                                    <a:latin typeface="Cambria Math" panose="02040503050406030204" pitchFamily="18" charset="0"/>
                                    <a:sym typeface="Arial"/>
                                  </a:rPr>
                                  <m:t>𝑄</m:t>
                                </m:r>
                              </m:lim>
                            </m:limLow>
                          </m:fName>
                          <m:e>
                            <m:sSubSup>
                              <m:sSubSupPr>
                                <m:ctrlPr>
                                  <a:rPr lang="en-US" sz="1600" i="1">
                                    <a:solidFill>
                                      <a:schemeClr val="tx1"/>
                                    </a:solidFill>
                                    <a:latin typeface="Cambria Math" panose="02040503050406030204" pitchFamily="18" charset="0"/>
                                    <a:sym typeface="Arial"/>
                                  </a:rPr>
                                </m:ctrlPr>
                              </m:sSubSupPr>
                              <m:e>
                                <m:d>
                                  <m:dPr>
                                    <m:begChr m:val="‖"/>
                                    <m:endChr m:val="‖"/>
                                    <m:ctrlPr>
                                      <a:rPr lang="en-US" sz="1600" i="1">
                                        <a:solidFill>
                                          <a:schemeClr val="tx1"/>
                                        </a:solidFill>
                                        <a:latin typeface="Cambria Math" panose="02040503050406030204" pitchFamily="18" charset="0"/>
                                        <a:sym typeface="Arial"/>
                                      </a:rPr>
                                    </m:ctrlPr>
                                  </m:dPr>
                                  <m:e>
                                    <m:sSub>
                                      <m:sSubPr>
                                        <m:ctrlPr>
                                          <a:rPr lang="en-US" sz="1600" i="1">
                                            <a:solidFill>
                                              <a:schemeClr val="tx1"/>
                                            </a:solidFill>
                                            <a:latin typeface="Cambria Math" panose="02040503050406030204" pitchFamily="18" charset="0"/>
                                            <a:sym typeface="Arial"/>
                                          </a:rPr>
                                        </m:ctrlPr>
                                      </m:sSubPr>
                                      <m:e>
                                        <m:r>
                                          <a:rPr lang="en-US" sz="1600" i="1">
                                            <a:solidFill>
                                              <a:schemeClr val="tx1"/>
                                            </a:solidFill>
                                            <a:latin typeface="Cambria Math" panose="02040503050406030204" pitchFamily="18" charset="0"/>
                                            <a:sym typeface="Arial"/>
                                          </a:rPr>
                                          <m:t>𝐴</m:t>
                                        </m:r>
                                      </m:e>
                                      <m:sub>
                                        <m:r>
                                          <a:rPr lang="en-US" sz="1600" i="1">
                                            <a:solidFill>
                                              <a:schemeClr val="tx1"/>
                                            </a:solidFill>
                                            <a:latin typeface="Cambria Math" panose="02040503050406030204" pitchFamily="18" charset="0"/>
                                            <a:sym typeface="Arial"/>
                                          </a:rPr>
                                          <m:t>𝑖</m:t>
                                        </m:r>
                                      </m:sub>
                                    </m:sSub>
                                    <m:r>
                                      <a:rPr lang="en-US" sz="1600" i="1">
                                        <a:solidFill>
                                          <a:schemeClr val="tx1"/>
                                        </a:solidFill>
                                        <a:latin typeface="Cambria Math" panose="02040503050406030204" pitchFamily="18" charset="0"/>
                                        <a:sym typeface="Arial"/>
                                      </a:rPr>
                                      <m:t>𝑄</m:t>
                                    </m:r>
                                  </m:e>
                                </m:d>
                              </m:e>
                              <m:sub>
                                <m:r>
                                  <a:rPr lang="en-US" sz="1600" i="1">
                                    <a:solidFill>
                                      <a:schemeClr val="tx1"/>
                                    </a:solidFill>
                                    <a:latin typeface="Cambria Math" panose="02040503050406030204" pitchFamily="18" charset="0"/>
                                    <a:sym typeface="Arial"/>
                                  </a:rPr>
                                  <m:t>𝐹</m:t>
                                </m:r>
                              </m:sub>
                              <m:sup>
                                <m:r>
                                  <a:rPr lang="en-US" sz="1600" i="1">
                                    <a:solidFill>
                                      <a:schemeClr val="tx1"/>
                                    </a:solidFill>
                                    <a:latin typeface="Cambria Math" panose="02040503050406030204" pitchFamily="18" charset="0"/>
                                    <a:sym typeface="Arial"/>
                                  </a:rPr>
                                  <m:t>2</m:t>
                                </m:r>
                              </m:sup>
                            </m:sSubSup>
                          </m:e>
                        </m:func>
                        <m:r>
                          <a:rPr lang="en-US" sz="1600" i="1">
                            <a:solidFill>
                              <a:schemeClr val="tx1"/>
                            </a:solidFill>
                            <a:latin typeface="Cambria Math" panose="02040503050406030204" pitchFamily="18" charset="0"/>
                            <a:sym typeface="Arial"/>
                          </a:rPr>
                          <m:t>−</m:t>
                        </m:r>
                        <m:sSubSup>
                          <m:sSubSupPr>
                            <m:ctrlPr>
                              <a:rPr lang="en-US" sz="1600" i="1">
                                <a:solidFill>
                                  <a:schemeClr val="tx1"/>
                                </a:solidFill>
                                <a:latin typeface="Cambria Math" panose="02040503050406030204" pitchFamily="18" charset="0"/>
                                <a:sym typeface="Arial"/>
                              </a:rPr>
                            </m:ctrlPr>
                          </m:sSubSupPr>
                          <m:e>
                            <m:d>
                              <m:dPr>
                                <m:begChr m:val="‖"/>
                                <m:endChr m:val="‖"/>
                                <m:ctrlPr>
                                  <a:rPr lang="en-US" sz="1600" i="1">
                                    <a:solidFill>
                                      <a:schemeClr val="tx1"/>
                                    </a:solidFill>
                                    <a:latin typeface="Cambria Math" panose="02040503050406030204" pitchFamily="18" charset="0"/>
                                    <a:sym typeface="Arial"/>
                                  </a:rPr>
                                </m:ctrlPr>
                              </m:dPr>
                              <m:e>
                                <m:sSub>
                                  <m:sSubPr>
                                    <m:ctrlPr>
                                      <a:rPr lang="en-US" sz="1600" i="1">
                                        <a:solidFill>
                                          <a:schemeClr val="tx1"/>
                                        </a:solidFill>
                                        <a:latin typeface="Cambria Math" panose="02040503050406030204" pitchFamily="18" charset="0"/>
                                        <a:sym typeface="Arial"/>
                                      </a:rPr>
                                    </m:ctrlPr>
                                  </m:sSubPr>
                                  <m:e>
                                    <m:r>
                                      <a:rPr lang="en-US" sz="1600" i="1">
                                        <a:solidFill>
                                          <a:schemeClr val="tx1"/>
                                        </a:solidFill>
                                        <a:latin typeface="Cambria Math" panose="02040503050406030204" pitchFamily="18" charset="0"/>
                                        <a:sym typeface="Arial"/>
                                      </a:rPr>
                                      <m:t>𝐴</m:t>
                                    </m:r>
                                  </m:e>
                                  <m:sub>
                                    <m:r>
                                      <a:rPr lang="en-US" sz="1600" i="1">
                                        <a:solidFill>
                                          <a:schemeClr val="tx1"/>
                                        </a:solidFill>
                                        <a:latin typeface="Cambria Math" panose="02040503050406030204" pitchFamily="18" charset="0"/>
                                        <a:sym typeface="Arial"/>
                                      </a:rPr>
                                      <m:t>𝑖</m:t>
                                    </m:r>
                                  </m:sub>
                                </m:sSub>
                                <m:r>
                                  <a:rPr lang="en-US" sz="1600" i="1">
                                    <a:solidFill>
                                      <a:schemeClr val="tx1"/>
                                    </a:solidFill>
                                    <a:latin typeface="Cambria Math" panose="02040503050406030204" pitchFamily="18" charset="0"/>
                                    <a:sym typeface="Arial"/>
                                  </a:rPr>
                                  <m:t>𝑃</m:t>
                                </m:r>
                              </m:e>
                            </m:d>
                          </m:e>
                          <m:sub>
                            <m:r>
                              <a:rPr lang="en-US" sz="1600" i="1">
                                <a:solidFill>
                                  <a:schemeClr val="tx1"/>
                                </a:solidFill>
                                <a:latin typeface="Cambria Math" panose="02040503050406030204" pitchFamily="18" charset="0"/>
                                <a:sym typeface="Arial"/>
                              </a:rPr>
                              <m:t>𝐹</m:t>
                            </m:r>
                          </m:sub>
                          <m:sup>
                            <m:r>
                              <a:rPr lang="en-US" sz="1600" i="1">
                                <a:solidFill>
                                  <a:schemeClr val="tx1"/>
                                </a:solidFill>
                                <a:latin typeface="Cambria Math" panose="02040503050406030204" pitchFamily="18" charset="0"/>
                                <a:sym typeface="Arial"/>
                              </a:rPr>
                              <m:t>2</m:t>
                            </m:r>
                          </m:sup>
                        </m:sSubSup>
                      </m:e>
                    </m:d>
                  </m:oMath>
                </a14:m>
                <a:r>
                  <a:rPr lang="en-US" sz="1600" dirty="0">
                    <a:solidFill>
                      <a:schemeClr val="tx1"/>
                    </a:solidFill>
                  </a:rPr>
                  <a:t> </a:t>
                </a:r>
              </a:p>
            </p:txBody>
          </p:sp>
        </mc:Choice>
        <mc:Fallback xmlns="">
          <p:sp>
            <p:nvSpPr>
              <p:cNvPr id="12" name="Rectangle 11">
                <a:extLst>
                  <a:ext uri="{FF2B5EF4-FFF2-40B4-BE49-F238E27FC236}">
                    <a16:creationId xmlns:a16="http://schemas.microsoft.com/office/drawing/2014/main" id="{69D39D29-DA57-4F61-964A-A138DB58EED2}"/>
                  </a:ext>
                </a:extLst>
              </p:cNvPr>
              <p:cNvSpPr>
                <a:spLocks noRot="1" noChangeAspect="1" noMove="1" noResize="1" noEditPoints="1" noAdjustHandles="1" noChangeArrowheads="1" noChangeShapeType="1" noTextEdit="1"/>
              </p:cNvSpPr>
              <p:nvPr/>
            </p:nvSpPr>
            <p:spPr>
              <a:xfrm>
                <a:off x="420272" y="432126"/>
                <a:ext cx="4186898" cy="554380"/>
              </a:xfrm>
              <a:prstGeom prst="rect">
                <a:avLst/>
              </a:prstGeom>
              <a:blipFill>
                <a:blip r:embed="rId4"/>
                <a:stretch>
                  <a:fillRect l="-2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CB7E86C1-D395-4A76-86F7-04F0A0141AE6}"/>
                  </a:ext>
                </a:extLst>
              </p:cNvPr>
              <p:cNvSpPr/>
              <p:nvPr/>
            </p:nvSpPr>
            <p:spPr>
              <a:xfrm>
                <a:off x="82647" y="1235428"/>
                <a:ext cx="2491741" cy="55438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i="1" dirty="0">
                    <a:solidFill>
                      <a:schemeClr val="tx1"/>
                    </a:solidFill>
                  </a:rPr>
                  <a:t>NSW</a:t>
                </a:r>
                <a:r>
                  <a:rPr lang="en-US" sz="1600" dirty="0">
                    <a:solidFill>
                      <a:schemeClr val="tx1"/>
                    </a:solidFill>
                  </a:rPr>
                  <a:t>: </a:t>
                </a:r>
                <a14:m>
                  <m:oMath xmlns:m="http://schemas.openxmlformats.org/officeDocument/2006/math">
                    <m:limLow>
                      <m:limLowPr>
                        <m:ctrlPr>
                          <a:rPr lang="en-US" sz="1600" i="1" smtClean="0">
                            <a:solidFill>
                              <a:schemeClr val="tx1"/>
                            </a:solidFill>
                            <a:latin typeface="Cambria Math" panose="02040503050406030204" pitchFamily="18" charset="0"/>
                            <a:sym typeface="Arial"/>
                          </a:rPr>
                        </m:ctrlPr>
                      </m:limLowPr>
                      <m:e>
                        <m:r>
                          <m:rPr>
                            <m:sty m:val="p"/>
                          </m:rPr>
                          <a:rPr lang="en-US" sz="1600">
                            <a:solidFill>
                              <a:schemeClr val="tx1"/>
                            </a:solidFill>
                            <a:latin typeface="Cambria Math" panose="02040503050406030204" pitchFamily="18" charset="0"/>
                            <a:sym typeface="Arial"/>
                          </a:rPr>
                          <m:t>m</m:t>
                        </m:r>
                        <m:r>
                          <m:rPr>
                            <m:sty m:val="p"/>
                          </m:rPr>
                          <a:rPr lang="en-US" sz="1600" b="0" i="0" smtClean="0">
                            <a:solidFill>
                              <a:schemeClr val="tx1"/>
                            </a:solidFill>
                            <a:latin typeface="Cambria Math" panose="02040503050406030204" pitchFamily="18" charset="0"/>
                            <a:sym typeface="Arial"/>
                          </a:rPr>
                          <m:t>ax</m:t>
                        </m:r>
                      </m:e>
                      <m:lim>
                        <m:r>
                          <a:rPr lang="en-US" sz="1600" i="1">
                            <a:solidFill>
                              <a:schemeClr val="tx1"/>
                            </a:solidFill>
                            <a:latin typeface="Cambria Math" panose="02040503050406030204" pitchFamily="18" charset="0"/>
                            <a:sym typeface="Arial"/>
                          </a:rPr>
                          <m:t>𝑃</m:t>
                        </m:r>
                      </m:lim>
                    </m:limLow>
                    <m:r>
                      <a:rPr lang="en-US" sz="1600" b="0" i="1" smtClean="0">
                        <a:solidFill>
                          <a:schemeClr val="tx1"/>
                        </a:solidFill>
                        <a:latin typeface="Cambria Math" panose="02040503050406030204" pitchFamily="18" charset="0"/>
                        <a:sym typeface="Arial"/>
                      </a:rPr>
                      <m:t>    </m:t>
                    </m:r>
                    <m:nary>
                      <m:naryPr>
                        <m:chr m:val="∏"/>
                        <m:ctrlPr>
                          <a:rPr lang="en-US" sz="1600" i="1" smtClean="0">
                            <a:solidFill>
                              <a:schemeClr val="tx1"/>
                            </a:solidFill>
                            <a:latin typeface="Cambria Math" panose="02040503050406030204" pitchFamily="18" charset="0"/>
                            <a:sym typeface="Arial"/>
                          </a:rPr>
                        </m:ctrlPr>
                      </m:naryPr>
                      <m:sub>
                        <m:r>
                          <m:rPr>
                            <m:brk m:alnAt="23"/>
                          </m:rPr>
                          <a:rPr lang="en-US" sz="1600" b="0" i="1" smtClean="0">
                            <a:solidFill>
                              <a:schemeClr val="tx1"/>
                            </a:solidFill>
                            <a:latin typeface="Cambria Math" panose="02040503050406030204" pitchFamily="18" charset="0"/>
                            <a:sym typeface="Arial"/>
                          </a:rPr>
                          <m:t>𝑖</m:t>
                        </m:r>
                        <m:r>
                          <a:rPr lang="en-US" sz="1600" b="0" i="1" smtClean="0">
                            <a:solidFill>
                              <a:schemeClr val="tx1"/>
                            </a:solidFill>
                            <a:latin typeface="Cambria Math" panose="02040503050406030204" pitchFamily="18" charset="0"/>
                            <a:sym typeface="Arial"/>
                          </a:rPr>
                          <m:t>=</m:t>
                        </m:r>
                        <m:r>
                          <m:rPr>
                            <m:brk m:alnAt="23"/>
                          </m:rPr>
                          <a:rPr lang="en-US" sz="1600" b="0" i="1" smtClean="0">
                            <a:solidFill>
                              <a:schemeClr val="tx1"/>
                            </a:solidFill>
                            <a:latin typeface="Cambria Math" panose="02040503050406030204" pitchFamily="18" charset="0"/>
                            <a:sym typeface="Arial"/>
                          </a:rPr>
                          <m:t>1</m:t>
                        </m:r>
                      </m:sub>
                      <m:sup>
                        <m:r>
                          <a:rPr lang="en-US" sz="1600" b="0" i="1" smtClean="0">
                            <a:solidFill>
                              <a:schemeClr val="tx1"/>
                            </a:solidFill>
                            <a:latin typeface="Cambria Math" panose="02040503050406030204" pitchFamily="18" charset="0"/>
                            <a:sym typeface="Arial"/>
                          </a:rPr>
                          <m:t>𝑘</m:t>
                        </m:r>
                      </m:sup>
                      <m:e>
                        <m:sSubSup>
                          <m:sSubSupPr>
                            <m:ctrlPr>
                              <a:rPr lang="en-US" sz="1600" i="1" smtClean="0">
                                <a:solidFill>
                                  <a:schemeClr val="tx1"/>
                                </a:solidFill>
                                <a:latin typeface="Cambria Math" panose="02040503050406030204" pitchFamily="18" charset="0"/>
                                <a:sym typeface="Arial"/>
                              </a:rPr>
                            </m:ctrlPr>
                          </m:sSubSupPr>
                          <m:e>
                            <m:d>
                              <m:dPr>
                                <m:begChr m:val="‖"/>
                                <m:endChr m:val="‖"/>
                                <m:ctrlPr>
                                  <a:rPr lang="en-US" sz="1600" i="1">
                                    <a:solidFill>
                                      <a:schemeClr val="tx1"/>
                                    </a:solidFill>
                                    <a:latin typeface="Cambria Math" panose="02040503050406030204" pitchFamily="18" charset="0"/>
                                    <a:sym typeface="Arial"/>
                                  </a:rPr>
                                </m:ctrlPr>
                              </m:dPr>
                              <m:e>
                                <m:sSub>
                                  <m:sSubPr>
                                    <m:ctrlPr>
                                      <a:rPr lang="en-US" sz="1600" i="1">
                                        <a:solidFill>
                                          <a:schemeClr val="tx1"/>
                                        </a:solidFill>
                                        <a:latin typeface="Cambria Math" panose="02040503050406030204" pitchFamily="18" charset="0"/>
                                        <a:sym typeface="Arial"/>
                                      </a:rPr>
                                    </m:ctrlPr>
                                  </m:sSubPr>
                                  <m:e>
                                    <m:r>
                                      <a:rPr lang="en-US" sz="1600" i="1">
                                        <a:solidFill>
                                          <a:schemeClr val="tx1"/>
                                        </a:solidFill>
                                        <a:latin typeface="Cambria Math" panose="02040503050406030204" pitchFamily="18" charset="0"/>
                                        <a:sym typeface="Arial"/>
                                      </a:rPr>
                                      <m:t>𝐴</m:t>
                                    </m:r>
                                  </m:e>
                                  <m:sub>
                                    <m:r>
                                      <a:rPr lang="en-US" sz="1600" i="1">
                                        <a:solidFill>
                                          <a:schemeClr val="tx1"/>
                                        </a:solidFill>
                                        <a:latin typeface="Cambria Math" panose="02040503050406030204" pitchFamily="18" charset="0"/>
                                        <a:sym typeface="Arial"/>
                                      </a:rPr>
                                      <m:t>𝑖</m:t>
                                    </m:r>
                                  </m:sub>
                                </m:sSub>
                                <m:r>
                                  <a:rPr lang="en-US" sz="1600" i="1">
                                    <a:solidFill>
                                      <a:schemeClr val="tx1"/>
                                    </a:solidFill>
                                    <a:latin typeface="Cambria Math" panose="02040503050406030204" pitchFamily="18" charset="0"/>
                                    <a:sym typeface="Arial"/>
                                  </a:rPr>
                                  <m:t>𝑃</m:t>
                                </m:r>
                              </m:e>
                            </m:d>
                          </m:e>
                          <m:sub>
                            <m:r>
                              <a:rPr lang="en-US" sz="1600" i="1">
                                <a:solidFill>
                                  <a:schemeClr val="tx1"/>
                                </a:solidFill>
                                <a:latin typeface="Cambria Math" panose="02040503050406030204" pitchFamily="18" charset="0"/>
                                <a:sym typeface="Arial"/>
                              </a:rPr>
                              <m:t>𝐹</m:t>
                            </m:r>
                          </m:sub>
                          <m:sup>
                            <m:r>
                              <a:rPr lang="en-US" sz="1600" i="1">
                                <a:solidFill>
                                  <a:schemeClr val="tx1"/>
                                </a:solidFill>
                                <a:latin typeface="Cambria Math" panose="02040503050406030204" pitchFamily="18" charset="0"/>
                                <a:sym typeface="Arial"/>
                              </a:rPr>
                              <m:t>2</m:t>
                            </m:r>
                          </m:sup>
                        </m:sSubSup>
                      </m:e>
                    </m:nary>
                  </m:oMath>
                </a14:m>
                <a:endParaRPr lang="en-US" sz="1600" dirty="0">
                  <a:solidFill>
                    <a:schemeClr val="tx1"/>
                  </a:solidFill>
                </a:endParaRPr>
              </a:p>
            </p:txBody>
          </p:sp>
        </mc:Choice>
        <mc:Fallback xmlns="">
          <p:sp>
            <p:nvSpPr>
              <p:cNvPr id="13" name="Rectangle 12">
                <a:extLst>
                  <a:ext uri="{FF2B5EF4-FFF2-40B4-BE49-F238E27FC236}">
                    <a16:creationId xmlns:a16="http://schemas.microsoft.com/office/drawing/2014/main" id="{CB7E86C1-D395-4A76-86F7-04F0A0141AE6}"/>
                  </a:ext>
                </a:extLst>
              </p:cNvPr>
              <p:cNvSpPr>
                <a:spLocks noRot="1" noChangeAspect="1" noMove="1" noResize="1" noEditPoints="1" noAdjustHandles="1" noChangeArrowheads="1" noChangeShapeType="1" noTextEdit="1"/>
              </p:cNvSpPr>
              <p:nvPr/>
            </p:nvSpPr>
            <p:spPr>
              <a:xfrm>
                <a:off x="82647" y="1235428"/>
                <a:ext cx="2491741" cy="554380"/>
              </a:xfrm>
              <a:prstGeom prst="rect">
                <a:avLst/>
              </a:prstGeom>
              <a:blipFill>
                <a:blip r:embed="rId5"/>
                <a:stretch>
                  <a:fillRect t="-49462" b="-77419"/>
                </a:stretch>
              </a:blipFill>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D21BAABB-226C-460D-AD1E-418F18B02AF9}"/>
              </a:ext>
            </a:extLst>
          </p:cNvPr>
          <p:cNvCxnSpPr/>
          <p:nvPr/>
        </p:nvCxnSpPr>
        <p:spPr>
          <a:xfrm flipH="1" flipV="1">
            <a:off x="2377440" y="1690688"/>
            <a:ext cx="548640" cy="3350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2091918-5984-4C8D-9318-69031FC20990}"/>
              </a:ext>
            </a:extLst>
          </p:cNvPr>
          <p:cNvCxnSpPr>
            <a:cxnSpLocks/>
          </p:cNvCxnSpPr>
          <p:nvPr/>
        </p:nvCxnSpPr>
        <p:spPr>
          <a:xfrm flipV="1">
            <a:off x="3554729" y="949314"/>
            <a:ext cx="0" cy="104695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8BF9A053-59CB-46E9-8DC1-F64083E30119}"/>
              </a:ext>
            </a:extLst>
          </p:cNvPr>
          <p:cNvSpPr/>
          <p:nvPr/>
        </p:nvSpPr>
        <p:spPr>
          <a:xfrm>
            <a:off x="8124383" y="1809287"/>
            <a:ext cx="2896186" cy="64809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000" dirty="0"/>
              <a:t>Algorithms and Performance Guarantee</a:t>
            </a:r>
          </a:p>
        </p:txBody>
      </p:sp>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6FB869FA-4872-4F9C-94AF-87F3F645F905}"/>
                  </a:ext>
                </a:extLst>
              </p:cNvPr>
              <p:cNvSpPr txBox="1"/>
              <p:nvPr/>
            </p:nvSpPr>
            <p:spPr>
              <a:xfrm>
                <a:off x="8040656" y="2575976"/>
                <a:ext cx="4015356" cy="1812740"/>
              </a:xfrm>
              <a:prstGeom prst="rect">
                <a:avLst/>
              </a:prstGeom>
              <a:noFill/>
            </p:spPr>
            <p:txBody>
              <a:bodyPr wrap="square" rtlCol="0">
                <a:spAutoFit/>
              </a:bodyPr>
              <a:lstStyle/>
              <a:p>
                <a:r>
                  <a:rPr lang="en-US" dirty="0">
                    <a:solidFill>
                      <a:schemeClr val="tx1"/>
                    </a:solidFill>
                  </a:rPr>
                  <a:t>On linear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𝑓</m:t>
                        </m:r>
                      </m:e>
                      <m:sub>
                        <m:r>
                          <a:rPr lang="en-US" b="0" i="1" smtClean="0">
                            <a:solidFill>
                              <a:schemeClr val="tx1"/>
                            </a:solidFill>
                            <a:latin typeface="Cambria Math" panose="02040503050406030204" pitchFamily="18" charset="0"/>
                          </a:rPr>
                          <m:t>𝑖</m:t>
                        </m:r>
                      </m:sub>
                    </m:sSub>
                  </m:oMath>
                </a14:m>
                <a:r>
                  <a:rPr lang="en-US" dirty="0">
                    <a:solidFill>
                      <a:schemeClr val="tx1"/>
                    </a:solidFill>
                  </a:rPr>
                  <a:t> in </a:t>
                </a:r>
                <a14:m>
                  <m:oMath xmlns:m="http://schemas.openxmlformats.org/officeDocument/2006/math">
                    <m:r>
                      <a:rPr lang="en-US" b="0" i="1" smtClean="0">
                        <a:solidFill>
                          <a:schemeClr val="tx1"/>
                        </a:solidFill>
                        <a:latin typeface="Cambria Math" panose="02040503050406030204" pitchFamily="18" charset="0"/>
                      </a:rPr>
                      <m:t>𝑃</m:t>
                    </m:r>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𝑃</m:t>
                        </m:r>
                      </m:e>
                      <m:sup>
                        <m:r>
                          <m:rPr>
                            <m:sty m:val="p"/>
                          </m:rPr>
                          <a:rPr lang="en-US" b="0" i="0" smtClean="0">
                            <a:solidFill>
                              <a:schemeClr val="tx1"/>
                            </a:solidFill>
                            <a:latin typeface="Cambria Math" panose="02040503050406030204" pitchFamily="18" charset="0"/>
                          </a:rPr>
                          <m:t>T</m:t>
                        </m:r>
                      </m:sup>
                    </m:sSup>
                  </m:oMath>
                </a14:m>
                <a:r>
                  <a:rPr lang="en-US" dirty="0">
                    <a:solidFill>
                      <a:schemeClr val="tx1"/>
                    </a:solidFill>
                  </a:rPr>
                  <a:t> and concave </a:t>
                </a:r>
                <a14:m>
                  <m:oMath xmlns:m="http://schemas.openxmlformats.org/officeDocument/2006/math">
                    <m:r>
                      <a:rPr lang="en-US" b="0" i="1" smtClean="0">
                        <a:solidFill>
                          <a:schemeClr val="tx1"/>
                        </a:solidFill>
                        <a:latin typeface="Cambria Math" panose="02040503050406030204" pitchFamily="18" charset="0"/>
                      </a:rPr>
                      <m:t>𝑔</m:t>
                    </m:r>
                  </m:oMath>
                </a14:m>
                <a:r>
                  <a:rPr lang="en-US" dirty="0">
                    <a:solidFill>
                      <a:schemeClr val="tx1"/>
                    </a:solidFill>
                  </a:rPr>
                  <a:t>:</a:t>
                </a:r>
              </a:p>
              <a:p>
                <a:pPr marL="285750" indent="-285750">
                  <a:buFont typeface="Arial" panose="020B0604020202020204" pitchFamily="34" charset="0"/>
                  <a:buChar char="•"/>
                </a:pPr>
                <a:r>
                  <a:rPr lang="en-US" dirty="0">
                    <a:solidFill>
                      <a:schemeClr val="tx1"/>
                    </a:solidFill>
                  </a:rPr>
                  <a:t>Polynomial-time algorithm for </a:t>
                </a:r>
                <a:r>
                  <a:rPr lang="en-US" dirty="0"/>
                  <a:t>MCDR with optimal utility and small rank violation </a:t>
                </a:r>
                <a14:m>
                  <m:oMath xmlns:m="http://schemas.openxmlformats.org/officeDocument/2006/math">
                    <m:r>
                      <a:rPr lang="en-US">
                        <a:latin typeface="Cambria Math" panose="02040503050406030204" pitchFamily="18" charset="0"/>
                      </a:rPr>
                      <m:t>𝑠</m:t>
                    </m:r>
                    <m:r>
                      <a:rPr lang="en-US">
                        <a:latin typeface="Cambria Math" panose="02040503050406030204" pitchFamily="18" charset="0"/>
                      </a:rPr>
                      <m:t>=</m:t>
                    </m:r>
                    <m:rad>
                      <m:radPr>
                        <m:degHide m:val="on"/>
                        <m:ctrlPr>
                          <a:rPr lang="en-US" i="1">
                            <a:latin typeface="Cambria Math" panose="02040503050406030204" pitchFamily="18" charset="0"/>
                          </a:rPr>
                        </m:ctrlPr>
                      </m:radPr>
                      <m:deg/>
                      <m:e>
                        <m:r>
                          <a:rPr lang="en-US">
                            <a:latin typeface="Cambria Math" panose="02040503050406030204" pitchFamily="18" charset="0"/>
                          </a:rPr>
                          <m:t>2</m:t>
                        </m:r>
                        <m:r>
                          <a:rPr lang="en-US">
                            <a:latin typeface="Cambria Math" panose="02040503050406030204" pitchFamily="18" charset="0"/>
                          </a:rPr>
                          <m:t>𝑘</m:t>
                        </m:r>
                        <m:r>
                          <a:rPr lang="en-US">
                            <a:latin typeface="Cambria Math" panose="02040503050406030204" pitchFamily="18" charset="0"/>
                          </a:rPr>
                          <m:t>+</m:t>
                        </m:r>
                        <m:r>
                          <a:rPr lang="en-US">
                            <a:latin typeface="Cambria Math" panose="02040503050406030204" pitchFamily="18" charset="0"/>
                          </a:rPr>
                          <m:t>1</m:t>
                        </m:r>
                        <m:r>
                          <a:rPr lang="en-US">
                            <a:latin typeface="Cambria Math" panose="02040503050406030204" pitchFamily="18" charset="0"/>
                          </a:rPr>
                          <m:t>/</m:t>
                        </m:r>
                        <m:r>
                          <a:rPr lang="en-US">
                            <a:latin typeface="Cambria Math" panose="02040503050406030204" pitchFamily="18" charset="0"/>
                          </a:rPr>
                          <m:t>4</m:t>
                        </m:r>
                      </m:e>
                    </m:rad>
                    <m:r>
                      <a:rPr lang="en-US">
                        <a:latin typeface="Cambria Math" panose="02040503050406030204" pitchFamily="18" charset="0"/>
                      </a:rPr>
                      <m:t>−</m:t>
                    </m:r>
                    <m:r>
                      <a:rPr lang="en-US" b="0" i="0" smtClean="0">
                        <a:latin typeface="Cambria Math" panose="02040503050406030204" pitchFamily="18" charset="0"/>
                      </a:rPr>
                      <m:t>3</m:t>
                    </m:r>
                    <m:r>
                      <a:rPr lang="en-US" b="0" i="0" smtClean="0">
                        <a:latin typeface="Cambria Math" panose="02040503050406030204" pitchFamily="18" charset="0"/>
                      </a:rPr>
                      <m:t>/</m:t>
                    </m:r>
                    <m:r>
                      <a:rPr lang="en-US" b="0" i="0" smtClean="0">
                        <a:latin typeface="Cambria Math" panose="02040503050406030204" pitchFamily="18" charset="0"/>
                      </a:rPr>
                      <m:t>2</m:t>
                    </m:r>
                  </m:oMath>
                </a14:m>
                <a:r>
                  <a:rPr lang="en-US" dirty="0"/>
                  <a:t> </a:t>
                </a:r>
              </a:p>
              <a:p>
                <a:pPr marL="285750" indent="-285750">
                  <a:buFont typeface="Arial" panose="020B0604020202020204" pitchFamily="34" charset="0"/>
                  <a:buChar char="•"/>
                </a:pPr>
                <a:r>
                  <a:rPr lang="en-US" dirty="0">
                    <a:sym typeface="Wingdings" panose="05000000000000000000" pitchFamily="2" charset="2"/>
                  </a:rPr>
                  <a:t>Approximation ratio </a:t>
                </a:r>
                <a14:m>
                  <m:oMath xmlns:m="http://schemas.openxmlformats.org/officeDocument/2006/math">
                    <m:r>
                      <a:rPr lang="en-US" b="0" i="1" smtClean="0">
                        <a:latin typeface="Cambria Math" panose="02040503050406030204" pitchFamily="18" charset="0"/>
                        <a:sym typeface="Wingdings" panose="05000000000000000000" pitchFamily="2" charset="2"/>
                      </a:rPr>
                      <m:t>1</m:t>
                    </m:r>
                    <m:r>
                      <a:rPr lang="en-US" b="0" i="1" smtClean="0">
                        <a:latin typeface="Cambria Math" panose="02040503050406030204" pitchFamily="18" charset="0"/>
                        <a:sym typeface="Wingdings" panose="05000000000000000000" pitchFamily="2" charset="2"/>
                      </a:rPr>
                      <m:t>−</m:t>
                    </m:r>
                    <m:r>
                      <a:rPr lang="en-US" b="0" i="1" smtClean="0">
                        <a:latin typeface="Cambria Math" panose="02040503050406030204" pitchFamily="18" charset="0"/>
                        <a:sym typeface="Wingdings" panose="05000000000000000000" pitchFamily="2" charset="2"/>
                      </a:rPr>
                      <m:t>𝑠</m:t>
                    </m:r>
                    <m:r>
                      <a:rPr lang="en-US" b="0" i="1" smtClean="0">
                        <a:latin typeface="Cambria Math" panose="02040503050406030204" pitchFamily="18" charset="0"/>
                        <a:sym typeface="Wingdings" panose="05000000000000000000" pitchFamily="2" charset="2"/>
                      </a:rPr>
                      <m:t>/</m:t>
                    </m:r>
                    <m:r>
                      <a:rPr lang="en-US" b="0" i="1" smtClean="0">
                        <a:latin typeface="Cambria Math" panose="02040503050406030204" pitchFamily="18" charset="0"/>
                        <a:sym typeface="Wingdings" panose="05000000000000000000" pitchFamily="2" charset="2"/>
                      </a:rPr>
                      <m:t>𝑑</m:t>
                    </m:r>
                  </m:oMath>
                </a14:m>
                <a:r>
                  <a:rPr lang="en-US" dirty="0">
                    <a:sym typeface="Wingdings" panose="05000000000000000000" pitchFamily="2" charset="2"/>
                  </a:rPr>
                  <a:t> on utility when no rank violation</a:t>
                </a:r>
              </a:p>
            </p:txBody>
          </p:sp>
        </mc:Choice>
        <mc:Fallback>
          <p:sp>
            <p:nvSpPr>
              <p:cNvPr id="24" name="TextBox 23">
                <a:extLst>
                  <a:ext uri="{FF2B5EF4-FFF2-40B4-BE49-F238E27FC236}">
                    <a16:creationId xmlns:a16="http://schemas.microsoft.com/office/drawing/2014/main" id="{6FB869FA-4872-4F9C-94AF-87F3F645F905}"/>
                  </a:ext>
                </a:extLst>
              </p:cNvPr>
              <p:cNvSpPr txBox="1">
                <a:spLocks noRot="1" noChangeAspect="1" noMove="1" noResize="1" noEditPoints="1" noAdjustHandles="1" noChangeArrowheads="1" noChangeShapeType="1" noTextEdit="1"/>
              </p:cNvSpPr>
              <p:nvPr/>
            </p:nvSpPr>
            <p:spPr>
              <a:xfrm>
                <a:off x="8040656" y="2575976"/>
                <a:ext cx="4015356" cy="1812740"/>
              </a:xfrm>
              <a:prstGeom prst="rect">
                <a:avLst/>
              </a:prstGeom>
              <a:blipFill>
                <a:blip r:embed="rId6"/>
                <a:stretch>
                  <a:fillRect l="-1214" t="-1684" b="-4714"/>
                </a:stretch>
              </a:blipFill>
            </p:spPr>
            <p:txBody>
              <a:bodyPr/>
              <a:lstStyle/>
              <a:p>
                <a:r>
                  <a:rPr lang="en-US">
                    <a:noFill/>
                  </a:rPr>
                  <a:t> </a:t>
                </a:r>
              </a:p>
            </p:txBody>
          </p:sp>
        </mc:Fallback>
      </mc:AlternateContent>
    </p:spTree>
    <p:extLst>
      <p:ext uri="{BB962C8B-B14F-4D97-AF65-F5344CB8AC3E}">
        <p14:creationId xmlns:p14="http://schemas.microsoft.com/office/powerpoint/2010/main" val="25562748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Straight Arrow Connector 24">
            <a:extLst>
              <a:ext uri="{FF2B5EF4-FFF2-40B4-BE49-F238E27FC236}">
                <a16:creationId xmlns:a16="http://schemas.microsoft.com/office/drawing/2014/main" id="{0BDAD914-BA40-4C97-88EC-4F64F4CA2842}"/>
              </a:ext>
            </a:extLst>
          </p:cNvPr>
          <p:cNvCxnSpPr>
            <a:cxnSpLocks/>
          </p:cNvCxnSpPr>
          <p:nvPr/>
        </p:nvCxnSpPr>
        <p:spPr>
          <a:xfrm flipV="1">
            <a:off x="9785548" y="1253280"/>
            <a:ext cx="0" cy="55438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845FE8E-107A-40D1-8D15-80EA4C9A36BD}"/>
              </a:ext>
            </a:extLst>
          </p:cNvPr>
          <p:cNvCxnSpPr>
            <a:cxnSpLocks/>
          </p:cNvCxnSpPr>
          <p:nvPr/>
        </p:nvCxnSpPr>
        <p:spPr>
          <a:xfrm flipH="1" flipV="1">
            <a:off x="4572001" y="2457377"/>
            <a:ext cx="553692" cy="49832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854FF01-C78F-47F6-98BA-764E40E3757A}"/>
              </a:ext>
            </a:extLst>
          </p:cNvPr>
          <p:cNvCxnSpPr>
            <a:cxnSpLocks/>
          </p:cNvCxnSpPr>
          <p:nvPr/>
        </p:nvCxnSpPr>
        <p:spPr>
          <a:xfrm flipH="1">
            <a:off x="7159081" y="2300840"/>
            <a:ext cx="1198594" cy="69755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2B574F3B-2F46-4799-9E7A-21E06A177E07}"/>
              </a:ext>
            </a:extLst>
          </p:cNvPr>
          <p:cNvSpPr/>
          <p:nvPr/>
        </p:nvSpPr>
        <p:spPr>
          <a:xfrm>
            <a:off x="4703883" y="2676288"/>
            <a:ext cx="2784231" cy="1241473"/>
          </a:xfrm>
          <a:prstGeom prst="ellipse">
            <a:avLst/>
          </a:prstGeom>
          <a:solidFill>
            <a:schemeClr val="accent1">
              <a:lumMod val="7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dirty="0"/>
              <a:t>Main Contributions</a:t>
            </a:r>
          </a:p>
        </p:txBody>
      </p:sp>
      <p:sp>
        <p:nvSpPr>
          <p:cNvPr id="5" name="Rectangle 4">
            <a:extLst>
              <a:ext uri="{FF2B5EF4-FFF2-40B4-BE49-F238E27FC236}">
                <a16:creationId xmlns:a16="http://schemas.microsoft.com/office/drawing/2014/main" id="{E40951D8-F1AC-4E38-B08C-8404F43AF103}"/>
              </a:ext>
            </a:extLst>
          </p:cNvPr>
          <p:cNvSpPr/>
          <p:nvPr/>
        </p:nvSpPr>
        <p:spPr>
          <a:xfrm>
            <a:off x="2115429" y="1943329"/>
            <a:ext cx="2491741" cy="55438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000" dirty="0"/>
              <a:t>Problem Formulation</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7DA11CC-36AA-4D7A-B2B4-7E89F734F583}"/>
                  </a:ext>
                </a:extLst>
              </p:cNvPr>
              <p:cNvSpPr txBox="1"/>
              <p:nvPr/>
            </p:nvSpPr>
            <p:spPr>
              <a:xfrm>
                <a:off x="82647" y="2581357"/>
                <a:ext cx="4621237" cy="1109663"/>
              </a:xfrm>
              <a:prstGeom prst="rect">
                <a:avLst/>
              </a:prstGeom>
              <a:noFill/>
            </p:spPr>
            <p:txBody>
              <a:bodyPr wrap="square" rtlCol="0">
                <a:spAutoFit/>
              </a:bodyPr>
              <a:lstStyle/>
              <a:p>
                <a:r>
                  <a:rPr lang="en-US" i="1" dirty="0"/>
                  <a:t>Multi-criteria dimensionality reduction (MCDR)</a:t>
                </a:r>
                <a:r>
                  <a:rPr lang="en-US" dirty="0"/>
                  <a:t>:</a:t>
                </a:r>
              </a:p>
              <a:p>
                <a:pPr/>
                <a14:m>
                  <m:oMathPara xmlns:m="http://schemas.openxmlformats.org/officeDocument/2006/math">
                    <m:oMathParaPr>
                      <m:jc m:val="centerGroup"/>
                    </m:oMathParaPr>
                    <m:oMath xmlns:m="http://schemas.openxmlformats.org/officeDocument/2006/math">
                      <m:limLow>
                        <m:limLowPr>
                          <m:ctrlPr>
                            <a:rPr lang="en-US" sz="2000" i="1" dirty="0" smtClean="0">
                              <a:solidFill>
                                <a:schemeClr val="accent2">
                                  <a:lumMod val="50000"/>
                                </a:schemeClr>
                              </a:solidFill>
                              <a:latin typeface="Cambria Math" panose="02040503050406030204" pitchFamily="18" charset="0"/>
                            </a:rPr>
                          </m:ctrlPr>
                        </m:limLowPr>
                        <m:e>
                          <m:r>
                            <m:rPr>
                              <m:sty m:val="p"/>
                            </m:rPr>
                            <a:rPr lang="en-US" sz="2000" b="0" i="0" dirty="0">
                              <a:solidFill>
                                <a:schemeClr val="accent2">
                                  <a:lumMod val="50000"/>
                                </a:schemeClr>
                              </a:solidFill>
                              <a:latin typeface="Cambria Math" panose="02040503050406030204" pitchFamily="18" charset="0"/>
                            </a:rPr>
                            <m:t>max</m:t>
                          </m:r>
                        </m:e>
                        <m:lim>
                          <m:r>
                            <m:rPr>
                              <m:sty m:val="p"/>
                            </m:rPr>
                            <a:rPr lang="en-US" sz="2000" b="0" i="0" dirty="0" smtClean="0">
                              <a:solidFill>
                                <a:schemeClr val="accent2">
                                  <a:lumMod val="50000"/>
                                </a:schemeClr>
                              </a:solidFill>
                              <a:latin typeface="Cambria Math" panose="02040503050406030204" pitchFamily="18" charset="0"/>
                            </a:rPr>
                            <m:t>projection</m:t>
                          </m:r>
                          <m:r>
                            <a:rPr lang="en-US" sz="2000" b="0" i="0" dirty="0" smtClean="0">
                              <a:solidFill>
                                <a:schemeClr val="accent2">
                                  <a:lumMod val="50000"/>
                                </a:schemeClr>
                              </a:solidFill>
                              <a:latin typeface="Cambria Math" panose="02040503050406030204" pitchFamily="18" charset="0"/>
                            </a:rPr>
                            <m:t> </m:t>
                          </m:r>
                          <m:r>
                            <a:rPr lang="en-US" sz="2000" b="0" i="1" dirty="0">
                              <a:solidFill>
                                <a:schemeClr val="accent2">
                                  <a:lumMod val="50000"/>
                                </a:schemeClr>
                              </a:solidFill>
                              <a:latin typeface="Cambria Math" panose="02040503050406030204" pitchFamily="18" charset="0"/>
                            </a:rPr>
                            <m:t>𝑃</m:t>
                          </m:r>
                        </m:lim>
                      </m:limLow>
                      <m:r>
                        <a:rPr lang="en-US" sz="2000" b="0" i="1" dirty="0">
                          <a:solidFill>
                            <a:schemeClr val="accent2">
                              <a:lumMod val="50000"/>
                            </a:schemeClr>
                          </a:solidFill>
                          <a:latin typeface="Cambria Math" panose="02040503050406030204" pitchFamily="18" charset="0"/>
                        </a:rPr>
                        <m:t>  </m:t>
                      </m:r>
                      <m:r>
                        <a:rPr lang="en-US" sz="2000" b="0" i="1">
                          <a:solidFill>
                            <a:schemeClr val="accent2">
                              <a:lumMod val="50000"/>
                            </a:schemeClr>
                          </a:solidFill>
                          <a:latin typeface="Cambria Math" panose="02040503050406030204" pitchFamily="18" charset="0"/>
                        </a:rPr>
                        <m:t>𝑔</m:t>
                      </m:r>
                      <m:d>
                        <m:dPr>
                          <m:ctrlPr>
                            <a:rPr lang="en-US" sz="2000" i="1">
                              <a:solidFill>
                                <a:schemeClr val="accent2">
                                  <a:lumMod val="50000"/>
                                </a:schemeClr>
                              </a:solidFill>
                              <a:latin typeface="Cambria Math" panose="02040503050406030204" pitchFamily="18" charset="0"/>
                            </a:rPr>
                          </m:ctrlPr>
                        </m:dPr>
                        <m:e>
                          <m:sSub>
                            <m:sSubPr>
                              <m:ctrlPr>
                                <a:rPr lang="en-US" sz="2000" i="1">
                                  <a:solidFill>
                                    <a:schemeClr val="accent2">
                                      <a:lumMod val="50000"/>
                                    </a:schemeClr>
                                  </a:solidFill>
                                  <a:latin typeface="Cambria Math" panose="02040503050406030204" pitchFamily="18" charset="0"/>
                                </a:rPr>
                              </m:ctrlPr>
                            </m:sSubPr>
                            <m:e>
                              <m:r>
                                <a:rPr lang="en-US" sz="2000" b="0" i="1" smtClean="0">
                                  <a:solidFill>
                                    <a:schemeClr val="accent2">
                                      <a:lumMod val="50000"/>
                                    </a:schemeClr>
                                  </a:solidFill>
                                  <a:latin typeface="Cambria Math" panose="02040503050406030204" pitchFamily="18" charset="0"/>
                                </a:rPr>
                                <m:t>𝑓</m:t>
                              </m:r>
                            </m:e>
                            <m:sub>
                              <m:r>
                                <a:rPr lang="en-US" sz="2000" b="0" i="1">
                                  <a:solidFill>
                                    <a:schemeClr val="accent2">
                                      <a:lumMod val="50000"/>
                                    </a:schemeClr>
                                  </a:solidFill>
                                  <a:latin typeface="Cambria Math" panose="02040503050406030204" pitchFamily="18" charset="0"/>
                                </a:rPr>
                                <m:t>1</m:t>
                              </m:r>
                            </m:sub>
                          </m:sSub>
                          <m:d>
                            <m:dPr>
                              <m:ctrlPr>
                                <a:rPr lang="en-US" sz="2000" i="1">
                                  <a:solidFill>
                                    <a:schemeClr val="accent2">
                                      <a:lumMod val="50000"/>
                                    </a:schemeClr>
                                  </a:solidFill>
                                  <a:latin typeface="Cambria Math" panose="02040503050406030204" pitchFamily="18" charset="0"/>
                                </a:rPr>
                              </m:ctrlPr>
                            </m:dPr>
                            <m:e>
                              <m:r>
                                <a:rPr lang="en-US" sz="2000" b="0" i="1">
                                  <a:solidFill>
                                    <a:schemeClr val="accent2">
                                      <a:lumMod val="50000"/>
                                    </a:schemeClr>
                                  </a:solidFill>
                                  <a:latin typeface="Cambria Math" panose="02040503050406030204" pitchFamily="18" charset="0"/>
                                </a:rPr>
                                <m:t>𝑃</m:t>
                              </m:r>
                            </m:e>
                          </m:d>
                          <m:r>
                            <a:rPr lang="en-US" sz="2000" b="0" i="1">
                              <a:solidFill>
                                <a:schemeClr val="accent2">
                                  <a:lumMod val="50000"/>
                                </a:schemeClr>
                              </a:solidFill>
                              <a:latin typeface="Cambria Math" panose="02040503050406030204" pitchFamily="18" charset="0"/>
                            </a:rPr>
                            <m:t>, </m:t>
                          </m:r>
                          <m:sSub>
                            <m:sSubPr>
                              <m:ctrlPr>
                                <a:rPr lang="en-US" sz="2000" i="1">
                                  <a:solidFill>
                                    <a:schemeClr val="accent2">
                                      <a:lumMod val="50000"/>
                                    </a:schemeClr>
                                  </a:solidFill>
                                  <a:latin typeface="Cambria Math" panose="02040503050406030204" pitchFamily="18" charset="0"/>
                                </a:rPr>
                              </m:ctrlPr>
                            </m:sSubPr>
                            <m:e>
                              <m:r>
                                <a:rPr lang="en-US" sz="2000" b="0" i="1" smtClean="0">
                                  <a:solidFill>
                                    <a:schemeClr val="accent2">
                                      <a:lumMod val="50000"/>
                                    </a:schemeClr>
                                  </a:solidFill>
                                  <a:latin typeface="Cambria Math" panose="02040503050406030204" pitchFamily="18" charset="0"/>
                                </a:rPr>
                                <m:t>𝑓</m:t>
                              </m:r>
                            </m:e>
                            <m:sub>
                              <m:r>
                                <a:rPr lang="en-US" sz="2000" b="0" i="1">
                                  <a:solidFill>
                                    <a:schemeClr val="accent2">
                                      <a:lumMod val="50000"/>
                                    </a:schemeClr>
                                  </a:solidFill>
                                  <a:latin typeface="Cambria Math" panose="02040503050406030204" pitchFamily="18" charset="0"/>
                                </a:rPr>
                                <m:t>2</m:t>
                              </m:r>
                            </m:sub>
                          </m:sSub>
                          <m:d>
                            <m:dPr>
                              <m:ctrlPr>
                                <a:rPr lang="en-US" sz="2000" i="1">
                                  <a:solidFill>
                                    <a:schemeClr val="accent2">
                                      <a:lumMod val="50000"/>
                                    </a:schemeClr>
                                  </a:solidFill>
                                  <a:latin typeface="Cambria Math" panose="02040503050406030204" pitchFamily="18" charset="0"/>
                                </a:rPr>
                              </m:ctrlPr>
                            </m:dPr>
                            <m:e>
                              <m:r>
                                <a:rPr lang="en-US" sz="2000" b="0" i="1">
                                  <a:solidFill>
                                    <a:schemeClr val="accent2">
                                      <a:lumMod val="50000"/>
                                    </a:schemeClr>
                                  </a:solidFill>
                                  <a:latin typeface="Cambria Math" panose="02040503050406030204" pitchFamily="18" charset="0"/>
                                </a:rPr>
                                <m:t>𝑃</m:t>
                              </m:r>
                            </m:e>
                          </m:d>
                          <m:r>
                            <a:rPr lang="en-US" sz="2000" b="0" i="1">
                              <a:solidFill>
                                <a:schemeClr val="accent2">
                                  <a:lumMod val="50000"/>
                                </a:schemeClr>
                              </a:solidFill>
                              <a:latin typeface="Cambria Math" panose="02040503050406030204" pitchFamily="18" charset="0"/>
                            </a:rPr>
                            <m:t>, …, </m:t>
                          </m:r>
                          <m:sSub>
                            <m:sSubPr>
                              <m:ctrlPr>
                                <a:rPr lang="en-US" sz="2000" i="1">
                                  <a:solidFill>
                                    <a:schemeClr val="accent2">
                                      <a:lumMod val="50000"/>
                                    </a:schemeClr>
                                  </a:solidFill>
                                  <a:latin typeface="Cambria Math" panose="02040503050406030204" pitchFamily="18" charset="0"/>
                                </a:rPr>
                              </m:ctrlPr>
                            </m:sSubPr>
                            <m:e>
                              <m:r>
                                <a:rPr lang="en-US" sz="2000" b="0" i="1" smtClean="0">
                                  <a:solidFill>
                                    <a:schemeClr val="accent2">
                                      <a:lumMod val="50000"/>
                                    </a:schemeClr>
                                  </a:solidFill>
                                  <a:latin typeface="Cambria Math" panose="02040503050406030204" pitchFamily="18" charset="0"/>
                                </a:rPr>
                                <m:t>𝑓</m:t>
                              </m:r>
                            </m:e>
                            <m:sub>
                              <m:r>
                                <a:rPr lang="en-US" sz="2000" b="0" i="1">
                                  <a:solidFill>
                                    <a:schemeClr val="accent2">
                                      <a:lumMod val="50000"/>
                                    </a:schemeClr>
                                  </a:solidFill>
                                  <a:latin typeface="Cambria Math" panose="02040503050406030204" pitchFamily="18" charset="0"/>
                                </a:rPr>
                                <m:t>𝑘</m:t>
                              </m:r>
                            </m:sub>
                          </m:sSub>
                          <m:d>
                            <m:dPr>
                              <m:ctrlPr>
                                <a:rPr lang="en-US" sz="2000" i="1">
                                  <a:solidFill>
                                    <a:schemeClr val="accent2">
                                      <a:lumMod val="50000"/>
                                    </a:schemeClr>
                                  </a:solidFill>
                                  <a:latin typeface="Cambria Math" panose="02040503050406030204" pitchFamily="18" charset="0"/>
                                </a:rPr>
                              </m:ctrlPr>
                            </m:dPr>
                            <m:e>
                              <m:r>
                                <a:rPr lang="en-US" sz="2000" b="0" i="1">
                                  <a:solidFill>
                                    <a:schemeClr val="accent2">
                                      <a:lumMod val="50000"/>
                                    </a:schemeClr>
                                  </a:solidFill>
                                  <a:latin typeface="Cambria Math" panose="02040503050406030204" pitchFamily="18" charset="0"/>
                                </a:rPr>
                                <m:t>𝑃</m:t>
                              </m:r>
                            </m:e>
                          </m:d>
                        </m:e>
                      </m:d>
                    </m:oMath>
                  </m:oMathPara>
                </a14:m>
                <a:endParaRPr lang="en-US" dirty="0">
                  <a:solidFill>
                    <a:schemeClr val="accent2">
                      <a:lumMod val="50000"/>
                    </a:schemeClr>
                  </a:solidFill>
                </a:endParaRPr>
              </a:p>
              <a:p>
                <a:r>
                  <a:rPr lang="en-US" dirty="0">
                    <a:solidFill>
                      <a:schemeClr val="tx1"/>
                    </a:solidFill>
                  </a:rPr>
                  <a:t>Utility criterion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𝑓</m:t>
                        </m:r>
                      </m:e>
                      <m:sub>
                        <m:r>
                          <a:rPr lang="en-US" b="0" i="1" smtClean="0">
                            <a:solidFill>
                              <a:schemeClr val="tx1"/>
                            </a:solidFill>
                            <a:latin typeface="Cambria Math" panose="02040503050406030204" pitchFamily="18" charset="0"/>
                          </a:rPr>
                          <m:t>𝑖</m:t>
                        </m:r>
                      </m:sub>
                    </m:sSub>
                  </m:oMath>
                </a14:m>
                <a:r>
                  <a:rPr lang="en-US" dirty="0">
                    <a:solidFill>
                      <a:schemeClr val="tx1"/>
                    </a:solidFill>
                  </a:rPr>
                  <a:t>’s and social welfare </a:t>
                </a:r>
                <a14:m>
                  <m:oMath xmlns:m="http://schemas.openxmlformats.org/officeDocument/2006/math">
                    <m:r>
                      <a:rPr lang="en-US" b="0" i="1" smtClean="0">
                        <a:solidFill>
                          <a:schemeClr val="tx1"/>
                        </a:solidFill>
                        <a:latin typeface="Cambria Math" panose="02040503050406030204" pitchFamily="18" charset="0"/>
                      </a:rPr>
                      <m:t>𝑔</m:t>
                    </m:r>
                  </m:oMath>
                </a14:m>
                <a:endParaRPr lang="en-US" dirty="0">
                  <a:solidFill>
                    <a:schemeClr val="tx1"/>
                  </a:solidFill>
                </a:endParaRPr>
              </a:p>
            </p:txBody>
          </p:sp>
        </mc:Choice>
        <mc:Fallback xmlns="">
          <p:sp>
            <p:nvSpPr>
              <p:cNvPr id="11" name="TextBox 10">
                <a:extLst>
                  <a:ext uri="{FF2B5EF4-FFF2-40B4-BE49-F238E27FC236}">
                    <a16:creationId xmlns:a16="http://schemas.microsoft.com/office/drawing/2014/main" id="{37DA11CC-36AA-4D7A-B2B4-7E89F734F583}"/>
                  </a:ext>
                </a:extLst>
              </p:cNvPr>
              <p:cNvSpPr txBox="1">
                <a:spLocks noRot="1" noChangeAspect="1" noMove="1" noResize="1" noEditPoints="1" noAdjustHandles="1" noChangeArrowheads="1" noChangeShapeType="1" noTextEdit="1"/>
              </p:cNvSpPr>
              <p:nvPr/>
            </p:nvSpPr>
            <p:spPr>
              <a:xfrm>
                <a:off x="82647" y="2581357"/>
                <a:ext cx="4621237" cy="1109663"/>
              </a:xfrm>
              <a:prstGeom prst="rect">
                <a:avLst/>
              </a:prstGeom>
              <a:blipFill>
                <a:blip r:embed="rId3"/>
                <a:stretch>
                  <a:fillRect l="-1187" t="-2747" r="-396" b="-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69D39D29-DA57-4F61-964A-A138DB58EED2}"/>
                  </a:ext>
                </a:extLst>
              </p:cNvPr>
              <p:cNvSpPr/>
              <p:nvPr/>
            </p:nvSpPr>
            <p:spPr>
              <a:xfrm>
                <a:off x="420272" y="432126"/>
                <a:ext cx="4186898" cy="55438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600" i="1" dirty="0">
                    <a:solidFill>
                      <a:schemeClr val="tx1"/>
                    </a:solidFill>
                  </a:rPr>
                  <a:t>Mar-Loss</a:t>
                </a:r>
                <a:r>
                  <a:rPr lang="en-US" sz="1600" dirty="0">
                    <a:solidFill>
                      <a:schemeClr val="tx1"/>
                    </a:solidFill>
                  </a:rPr>
                  <a:t>: </a:t>
                </a:r>
                <a14:m>
                  <m:oMath xmlns:m="http://schemas.openxmlformats.org/officeDocument/2006/math">
                    <m:limLow>
                      <m:limLowPr>
                        <m:ctrlPr>
                          <a:rPr lang="en-US" sz="1600" i="1">
                            <a:solidFill>
                              <a:schemeClr val="tx1"/>
                            </a:solidFill>
                            <a:latin typeface="Cambria Math" panose="02040503050406030204" pitchFamily="18" charset="0"/>
                            <a:sym typeface="Arial"/>
                          </a:rPr>
                        </m:ctrlPr>
                      </m:limLowPr>
                      <m:e>
                        <m:r>
                          <m:rPr>
                            <m:sty m:val="p"/>
                          </m:rPr>
                          <a:rPr lang="en-US" sz="1600">
                            <a:solidFill>
                              <a:schemeClr val="tx1"/>
                            </a:solidFill>
                            <a:latin typeface="Cambria Math" panose="02040503050406030204" pitchFamily="18" charset="0"/>
                            <a:sym typeface="Arial"/>
                          </a:rPr>
                          <m:t>min</m:t>
                        </m:r>
                      </m:e>
                      <m:lim>
                        <m:r>
                          <a:rPr lang="en-US" sz="1600" i="1">
                            <a:solidFill>
                              <a:schemeClr val="tx1"/>
                            </a:solidFill>
                            <a:latin typeface="Cambria Math" panose="02040503050406030204" pitchFamily="18" charset="0"/>
                            <a:sym typeface="Arial"/>
                          </a:rPr>
                          <m:t>𝑃</m:t>
                        </m:r>
                      </m:lim>
                    </m:limLow>
                    <m:limLow>
                      <m:limLowPr>
                        <m:ctrlPr>
                          <a:rPr lang="en-US" sz="1600" i="1">
                            <a:solidFill>
                              <a:schemeClr val="tx1"/>
                            </a:solidFill>
                            <a:latin typeface="Cambria Math" panose="02040503050406030204" pitchFamily="18" charset="0"/>
                            <a:sym typeface="Arial"/>
                          </a:rPr>
                        </m:ctrlPr>
                      </m:limLowPr>
                      <m:e>
                        <m:r>
                          <m:rPr>
                            <m:sty m:val="p"/>
                          </m:rPr>
                          <a:rPr lang="en-US" sz="1600">
                            <a:solidFill>
                              <a:schemeClr val="tx1"/>
                            </a:solidFill>
                            <a:latin typeface="Cambria Math" panose="02040503050406030204" pitchFamily="18" charset="0"/>
                            <a:sym typeface="Arial"/>
                          </a:rPr>
                          <m:t>max</m:t>
                        </m:r>
                      </m:e>
                      <m:lim>
                        <m:r>
                          <a:rPr lang="en-US" sz="1600" i="1">
                            <a:solidFill>
                              <a:schemeClr val="tx1"/>
                            </a:solidFill>
                            <a:latin typeface="Cambria Math" panose="02040503050406030204" pitchFamily="18" charset="0"/>
                            <a:sym typeface="Arial"/>
                          </a:rPr>
                          <m:t>𝑖</m:t>
                        </m:r>
                        <m:r>
                          <a:rPr lang="en-US" sz="1600" i="1">
                            <a:solidFill>
                              <a:schemeClr val="tx1"/>
                            </a:solidFill>
                            <a:latin typeface="Cambria Math" panose="02040503050406030204" pitchFamily="18" charset="0"/>
                            <a:sym typeface="Arial"/>
                          </a:rPr>
                          <m:t>∈{1,…,</m:t>
                        </m:r>
                        <m:r>
                          <a:rPr lang="en-US" sz="1600" i="1">
                            <a:solidFill>
                              <a:schemeClr val="tx1"/>
                            </a:solidFill>
                            <a:latin typeface="Cambria Math" panose="02040503050406030204" pitchFamily="18" charset="0"/>
                            <a:sym typeface="Arial"/>
                          </a:rPr>
                          <m:t>𝑘</m:t>
                        </m:r>
                        <m:r>
                          <a:rPr lang="en-US" sz="1600" i="1">
                            <a:solidFill>
                              <a:schemeClr val="tx1"/>
                            </a:solidFill>
                            <a:latin typeface="Cambria Math" panose="02040503050406030204" pitchFamily="18" charset="0"/>
                            <a:sym typeface="Arial"/>
                          </a:rPr>
                          <m:t>}</m:t>
                        </m:r>
                      </m:lim>
                    </m:limLow>
                    <m:d>
                      <m:dPr>
                        <m:ctrlPr>
                          <a:rPr lang="en-US" sz="1600" i="1">
                            <a:solidFill>
                              <a:schemeClr val="tx1"/>
                            </a:solidFill>
                            <a:latin typeface="Cambria Math" panose="02040503050406030204" pitchFamily="18" charset="0"/>
                            <a:sym typeface="Arial"/>
                          </a:rPr>
                        </m:ctrlPr>
                      </m:dPr>
                      <m:e>
                        <m:func>
                          <m:funcPr>
                            <m:ctrlPr>
                              <a:rPr lang="en-US" sz="1600" i="1">
                                <a:solidFill>
                                  <a:schemeClr val="tx1"/>
                                </a:solidFill>
                                <a:latin typeface="Cambria Math" panose="02040503050406030204" pitchFamily="18" charset="0"/>
                                <a:sym typeface="Arial"/>
                              </a:rPr>
                            </m:ctrlPr>
                          </m:funcPr>
                          <m:fName>
                            <m:limLow>
                              <m:limLowPr>
                                <m:ctrlPr>
                                  <a:rPr lang="en-US" sz="1600" i="1">
                                    <a:solidFill>
                                      <a:schemeClr val="tx1"/>
                                    </a:solidFill>
                                    <a:latin typeface="Cambria Math" panose="02040503050406030204" pitchFamily="18" charset="0"/>
                                    <a:sym typeface="Arial"/>
                                  </a:rPr>
                                </m:ctrlPr>
                              </m:limLowPr>
                              <m:e>
                                <m:r>
                                  <m:rPr>
                                    <m:sty m:val="p"/>
                                  </m:rPr>
                                  <a:rPr lang="en-US" sz="1600">
                                    <a:solidFill>
                                      <a:schemeClr val="tx1"/>
                                    </a:solidFill>
                                    <a:latin typeface="Cambria Math" panose="02040503050406030204" pitchFamily="18" charset="0"/>
                                    <a:sym typeface="Arial"/>
                                  </a:rPr>
                                  <m:t>max</m:t>
                                </m:r>
                              </m:e>
                              <m:lim>
                                <m:r>
                                  <a:rPr lang="en-US" sz="1600" i="1">
                                    <a:solidFill>
                                      <a:schemeClr val="tx1"/>
                                    </a:solidFill>
                                    <a:latin typeface="Cambria Math" panose="02040503050406030204" pitchFamily="18" charset="0"/>
                                    <a:sym typeface="Arial"/>
                                  </a:rPr>
                                  <m:t>𝑄</m:t>
                                </m:r>
                              </m:lim>
                            </m:limLow>
                          </m:fName>
                          <m:e>
                            <m:sSubSup>
                              <m:sSubSupPr>
                                <m:ctrlPr>
                                  <a:rPr lang="en-US" sz="1600" i="1">
                                    <a:solidFill>
                                      <a:schemeClr val="tx1"/>
                                    </a:solidFill>
                                    <a:latin typeface="Cambria Math" panose="02040503050406030204" pitchFamily="18" charset="0"/>
                                    <a:sym typeface="Arial"/>
                                  </a:rPr>
                                </m:ctrlPr>
                              </m:sSubSupPr>
                              <m:e>
                                <m:d>
                                  <m:dPr>
                                    <m:begChr m:val="‖"/>
                                    <m:endChr m:val="‖"/>
                                    <m:ctrlPr>
                                      <a:rPr lang="en-US" sz="1600" i="1">
                                        <a:solidFill>
                                          <a:schemeClr val="tx1"/>
                                        </a:solidFill>
                                        <a:latin typeface="Cambria Math" panose="02040503050406030204" pitchFamily="18" charset="0"/>
                                        <a:sym typeface="Arial"/>
                                      </a:rPr>
                                    </m:ctrlPr>
                                  </m:dPr>
                                  <m:e>
                                    <m:sSub>
                                      <m:sSubPr>
                                        <m:ctrlPr>
                                          <a:rPr lang="en-US" sz="1600" i="1">
                                            <a:solidFill>
                                              <a:schemeClr val="tx1"/>
                                            </a:solidFill>
                                            <a:latin typeface="Cambria Math" panose="02040503050406030204" pitchFamily="18" charset="0"/>
                                            <a:sym typeface="Arial"/>
                                          </a:rPr>
                                        </m:ctrlPr>
                                      </m:sSubPr>
                                      <m:e>
                                        <m:r>
                                          <a:rPr lang="en-US" sz="1600" i="1">
                                            <a:solidFill>
                                              <a:schemeClr val="tx1"/>
                                            </a:solidFill>
                                            <a:latin typeface="Cambria Math" panose="02040503050406030204" pitchFamily="18" charset="0"/>
                                            <a:sym typeface="Arial"/>
                                          </a:rPr>
                                          <m:t>𝐴</m:t>
                                        </m:r>
                                      </m:e>
                                      <m:sub>
                                        <m:r>
                                          <a:rPr lang="en-US" sz="1600" i="1">
                                            <a:solidFill>
                                              <a:schemeClr val="tx1"/>
                                            </a:solidFill>
                                            <a:latin typeface="Cambria Math" panose="02040503050406030204" pitchFamily="18" charset="0"/>
                                            <a:sym typeface="Arial"/>
                                          </a:rPr>
                                          <m:t>𝑖</m:t>
                                        </m:r>
                                      </m:sub>
                                    </m:sSub>
                                    <m:r>
                                      <a:rPr lang="en-US" sz="1600" i="1">
                                        <a:solidFill>
                                          <a:schemeClr val="tx1"/>
                                        </a:solidFill>
                                        <a:latin typeface="Cambria Math" panose="02040503050406030204" pitchFamily="18" charset="0"/>
                                        <a:sym typeface="Arial"/>
                                      </a:rPr>
                                      <m:t>𝑄</m:t>
                                    </m:r>
                                  </m:e>
                                </m:d>
                              </m:e>
                              <m:sub>
                                <m:r>
                                  <a:rPr lang="en-US" sz="1600" i="1">
                                    <a:solidFill>
                                      <a:schemeClr val="tx1"/>
                                    </a:solidFill>
                                    <a:latin typeface="Cambria Math" panose="02040503050406030204" pitchFamily="18" charset="0"/>
                                    <a:sym typeface="Arial"/>
                                  </a:rPr>
                                  <m:t>𝐹</m:t>
                                </m:r>
                              </m:sub>
                              <m:sup>
                                <m:r>
                                  <a:rPr lang="en-US" sz="1600" i="1">
                                    <a:solidFill>
                                      <a:schemeClr val="tx1"/>
                                    </a:solidFill>
                                    <a:latin typeface="Cambria Math" panose="02040503050406030204" pitchFamily="18" charset="0"/>
                                    <a:sym typeface="Arial"/>
                                  </a:rPr>
                                  <m:t>2</m:t>
                                </m:r>
                              </m:sup>
                            </m:sSubSup>
                          </m:e>
                        </m:func>
                        <m:r>
                          <a:rPr lang="en-US" sz="1600" i="1">
                            <a:solidFill>
                              <a:schemeClr val="tx1"/>
                            </a:solidFill>
                            <a:latin typeface="Cambria Math" panose="02040503050406030204" pitchFamily="18" charset="0"/>
                            <a:sym typeface="Arial"/>
                          </a:rPr>
                          <m:t>−</m:t>
                        </m:r>
                        <m:sSubSup>
                          <m:sSubSupPr>
                            <m:ctrlPr>
                              <a:rPr lang="en-US" sz="1600" i="1">
                                <a:solidFill>
                                  <a:schemeClr val="tx1"/>
                                </a:solidFill>
                                <a:latin typeface="Cambria Math" panose="02040503050406030204" pitchFamily="18" charset="0"/>
                                <a:sym typeface="Arial"/>
                              </a:rPr>
                            </m:ctrlPr>
                          </m:sSubSupPr>
                          <m:e>
                            <m:d>
                              <m:dPr>
                                <m:begChr m:val="‖"/>
                                <m:endChr m:val="‖"/>
                                <m:ctrlPr>
                                  <a:rPr lang="en-US" sz="1600" i="1">
                                    <a:solidFill>
                                      <a:schemeClr val="tx1"/>
                                    </a:solidFill>
                                    <a:latin typeface="Cambria Math" panose="02040503050406030204" pitchFamily="18" charset="0"/>
                                    <a:sym typeface="Arial"/>
                                  </a:rPr>
                                </m:ctrlPr>
                              </m:dPr>
                              <m:e>
                                <m:sSub>
                                  <m:sSubPr>
                                    <m:ctrlPr>
                                      <a:rPr lang="en-US" sz="1600" i="1">
                                        <a:solidFill>
                                          <a:schemeClr val="tx1"/>
                                        </a:solidFill>
                                        <a:latin typeface="Cambria Math" panose="02040503050406030204" pitchFamily="18" charset="0"/>
                                        <a:sym typeface="Arial"/>
                                      </a:rPr>
                                    </m:ctrlPr>
                                  </m:sSubPr>
                                  <m:e>
                                    <m:r>
                                      <a:rPr lang="en-US" sz="1600" i="1">
                                        <a:solidFill>
                                          <a:schemeClr val="tx1"/>
                                        </a:solidFill>
                                        <a:latin typeface="Cambria Math" panose="02040503050406030204" pitchFamily="18" charset="0"/>
                                        <a:sym typeface="Arial"/>
                                      </a:rPr>
                                      <m:t>𝐴</m:t>
                                    </m:r>
                                  </m:e>
                                  <m:sub>
                                    <m:r>
                                      <a:rPr lang="en-US" sz="1600" i="1">
                                        <a:solidFill>
                                          <a:schemeClr val="tx1"/>
                                        </a:solidFill>
                                        <a:latin typeface="Cambria Math" panose="02040503050406030204" pitchFamily="18" charset="0"/>
                                        <a:sym typeface="Arial"/>
                                      </a:rPr>
                                      <m:t>𝑖</m:t>
                                    </m:r>
                                  </m:sub>
                                </m:sSub>
                                <m:r>
                                  <a:rPr lang="en-US" sz="1600" i="1">
                                    <a:solidFill>
                                      <a:schemeClr val="tx1"/>
                                    </a:solidFill>
                                    <a:latin typeface="Cambria Math" panose="02040503050406030204" pitchFamily="18" charset="0"/>
                                    <a:sym typeface="Arial"/>
                                  </a:rPr>
                                  <m:t>𝑃</m:t>
                                </m:r>
                              </m:e>
                            </m:d>
                          </m:e>
                          <m:sub>
                            <m:r>
                              <a:rPr lang="en-US" sz="1600" i="1">
                                <a:solidFill>
                                  <a:schemeClr val="tx1"/>
                                </a:solidFill>
                                <a:latin typeface="Cambria Math" panose="02040503050406030204" pitchFamily="18" charset="0"/>
                                <a:sym typeface="Arial"/>
                              </a:rPr>
                              <m:t>𝐹</m:t>
                            </m:r>
                          </m:sub>
                          <m:sup>
                            <m:r>
                              <a:rPr lang="en-US" sz="1600" i="1">
                                <a:solidFill>
                                  <a:schemeClr val="tx1"/>
                                </a:solidFill>
                                <a:latin typeface="Cambria Math" panose="02040503050406030204" pitchFamily="18" charset="0"/>
                                <a:sym typeface="Arial"/>
                              </a:rPr>
                              <m:t>2</m:t>
                            </m:r>
                          </m:sup>
                        </m:sSubSup>
                      </m:e>
                    </m:d>
                  </m:oMath>
                </a14:m>
                <a:r>
                  <a:rPr lang="en-US" sz="1600" dirty="0">
                    <a:solidFill>
                      <a:schemeClr val="tx1"/>
                    </a:solidFill>
                  </a:rPr>
                  <a:t> </a:t>
                </a:r>
              </a:p>
            </p:txBody>
          </p:sp>
        </mc:Choice>
        <mc:Fallback xmlns="">
          <p:sp>
            <p:nvSpPr>
              <p:cNvPr id="12" name="Rectangle 11">
                <a:extLst>
                  <a:ext uri="{FF2B5EF4-FFF2-40B4-BE49-F238E27FC236}">
                    <a16:creationId xmlns:a16="http://schemas.microsoft.com/office/drawing/2014/main" id="{69D39D29-DA57-4F61-964A-A138DB58EED2}"/>
                  </a:ext>
                </a:extLst>
              </p:cNvPr>
              <p:cNvSpPr>
                <a:spLocks noRot="1" noChangeAspect="1" noMove="1" noResize="1" noEditPoints="1" noAdjustHandles="1" noChangeArrowheads="1" noChangeShapeType="1" noTextEdit="1"/>
              </p:cNvSpPr>
              <p:nvPr/>
            </p:nvSpPr>
            <p:spPr>
              <a:xfrm>
                <a:off x="420272" y="432126"/>
                <a:ext cx="4186898" cy="554380"/>
              </a:xfrm>
              <a:prstGeom prst="rect">
                <a:avLst/>
              </a:prstGeom>
              <a:blipFill>
                <a:blip r:embed="rId4"/>
                <a:stretch>
                  <a:fillRect l="-2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CB7E86C1-D395-4A76-86F7-04F0A0141AE6}"/>
                  </a:ext>
                </a:extLst>
              </p:cNvPr>
              <p:cNvSpPr/>
              <p:nvPr/>
            </p:nvSpPr>
            <p:spPr>
              <a:xfrm>
                <a:off x="82647" y="1235428"/>
                <a:ext cx="2491741" cy="55438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i="1" dirty="0">
                    <a:solidFill>
                      <a:schemeClr val="tx1"/>
                    </a:solidFill>
                  </a:rPr>
                  <a:t>NSW</a:t>
                </a:r>
                <a:r>
                  <a:rPr lang="en-US" sz="1600" dirty="0">
                    <a:solidFill>
                      <a:schemeClr val="tx1"/>
                    </a:solidFill>
                  </a:rPr>
                  <a:t>: </a:t>
                </a:r>
                <a14:m>
                  <m:oMath xmlns:m="http://schemas.openxmlformats.org/officeDocument/2006/math">
                    <m:limLow>
                      <m:limLowPr>
                        <m:ctrlPr>
                          <a:rPr lang="en-US" sz="1600" i="1" smtClean="0">
                            <a:solidFill>
                              <a:schemeClr val="tx1"/>
                            </a:solidFill>
                            <a:latin typeface="Cambria Math" panose="02040503050406030204" pitchFamily="18" charset="0"/>
                            <a:sym typeface="Arial"/>
                          </a:rPr>
                        </m:ctrlPr>
                      </m:limLowPr>
                      <m:e>
                        <m:r>
                          <m:rPr>
                            <m:sty m:val="p"/>
                          </m:rPr>
                          <a:rPr lang="en-US" sz="1600">
                            <a:solidFill>
                              <a:schemeClr val="tx1"/>
                            </a:solidFill>
                            <a:latin typeface="Cambria Math" panose="02040503050406030204" pitchFamily="18" charset="0"/>
                            <a:sym typeface="Arial"/>
                          </a:rPr>
                          <m:t>m</m:t>
                        </m:r>
                        <m:r>
                          <m:rPr>
                            <m:sty m:val="p"/>
                          </m:rPr>
                          <a:rPr lang="en-US" sz="1600" b="0" i="0" smtClean="0">
                            <a:solidFill>
                              <a:schemeClr val="tx1"/>
                            </a:solidFill>
                            <a:latin typeface="Cambria Math" panose="02040503050406030204" pitchFamily="18" charset="0"/>
                            <a:sym typeface="Arial"/>
                          </a:rPr>
                          <m:t>ax</m:t>
                        </m:r>
                      </m:e>
                      <m:lim>
                        <m:r>
                          <a:rPr lang="en-US" sz="1600" i="1">
                            <a:solidFill>
                              <a:schemeClr val="tx1"/>
                            </a:solidFill>
                            <a:latin typeface="Cambria Math" panose="02040503050406030204" pitchFamily="18" charset="0"/>
                            <a:sym typeface="Arial"/>
                          </a:rPr>
                          <m:t>𝑃</m:t>
                        </m:r>
                      </m:lim>
                    </m:limLow>
                    <m:r>
                      <a:rPr lang="en-US" sz="1600" b="0" i="1" smtClean="0">
                        <a:solidFill>
                          <a:schemeClr val="tx1"/>
                        </a:solidFill>
                        <a:latin typeface="Cambria Math" panose="02040503050406030204" pitchFamily="18" charset="0"/>
                        <a:sym typeface="Arial"/>
                      </a:rPr>
                      <m:t>    </m:t>
                    </m:r>
                    <m:nary>
                      <m:naryPr>
                        <m:chr m:val="∏"/>
                        <m:ctrlPr>
                          <a:rPr lang="en-US" sz="1600" i="1" smtClean="0">
                            <a:solidFill>
                              <a:schemeClr val="tx1"/>
                            </a:solidFill>
                            <a:latin typeface="Cambria Math" panose="02040503050406030204" pitchFamily="18" charset="0"/>
                            <a:sym typeface="Arial"/>
                          </a:rPr>
                        </m:ctrlPr>
                      </m:naryPr>
                      <m:sub>
                        <m:r>
                          <m:rPr>
                            <m:brk m:alnAt="23"/>
                          </m:rPr>
                          <a:rPr lang="en-US" sz="1600" b="0" i="1" smtClean="0">
                            <a:solidFill>
                              <a:schemeClr val="tx1"/>
                            </a:solidFill>
                            <a:latin typeface="Cambria Math" panose="02040503050406030204" pitchFamily="18" charset="0"/>
                            <a:sym typeface="Arial"/>
                          </a:rPr>
                          <m:t>𝑖</m:t>
                        </m:r>
                        <m:r>
                          <a:rPr lang="en-US" sz="1600" b="0" i="1" smtClean="0">
                            <a:solidFill>
                              <a:schemeClr val="tx1"/>
                            </a:solidFill>
                            <a:latin typeface="Cambria Math" panose="02040503050406030204" pitchFamily="18" charset="0"/>
                            <a:sym typeface="Arial"/>
                          </a:rPr>
                          <m:t>=</m:t>
                        </m:r>
                        <m:r>
                          <m:rPr>
                            <m:brk m:alnAt="23"/>
                          </m:rPr>
                          <a:rPr lang="en-US" sz="1600" b="0" i="1" smtClean="0">
                            <a:solidFill>
                              <a:schemeClr val="tx1"/>
                            </a:solidFill>
                            <a:latin typeface="Cambria Math" panose="02040503050406030204" pitchFamily="18" charset="0"/>
                            <a:sym typeface="Arial"/>
                          </a:rPr>
                          <m:t>1</m:t>
                        </m:r>
                      </m:sub>
                      <m:sup>
                        <m:r>
                          <a:rPr lang="en-US" sz="1600" b="0" i="1" smtClean="0">
                            <a:solidFill>
                              <a:schemeClr val="tx1"/>
                            </a:solidFill>
                            <a:latin typeface="Cambria Math" panose="02040503050406030204" pitchFamily="18" charset="0"/>
                            <a:sym typeface="Arial"/>
                          </a:rPr>
                          <m:t>𝑘</m:t>
                        </m:r>
                      </m:sup>
                      <m:e>
                        <m:sSubSup>
                          <m:sSubSupPr>
                            <m:ctrlPr>
                              <a:rPr lang="en-US" sz="1600" i="1" smtClean="0">
                                <a:solidFill>
                                  <a:schemeClr val="tx1"/>
                                </a:solidFill>
                                <a:latin typeface="Cambria Math" panose="02040503050406030204" pitchFamily="18" charset="0"/>
                                <a:sym typeface="Arial"/>
                              </a:rPr>
                            </m:ctrlPr>
                          </m:sSubSupPr>
                          <m:e>
                            <m:d>
                              <m:dPr>
                                <m:begChr m:val="‖"/>
                                <m:endChr m:val="‖"/>
                                <m:ctrlPr>
                                  <a:rPr lang="en-US" sz="1600" i="1">
                                    <a:solidFill>
                                      <a:schemeClr val="tx1"/>
                                    </a:solidFill>
                                    <a:latin typeface="Cambria Math" panose="02040503050406030204" pitchFamily="18" charset="0"/>
                                    <a:sym typeface="Arial"/>
                                  </a:rPr>
                                </m:ctrlPr>
                              </m:dPr>
                              <m:e>
                                <m:sSub>
                                  <m:sSubPr>
                                    <m:ctrlPr>
                                      <a:rPr lang="en-US" sz="1600" i="1">
                                        <a:solidFill>
                                          <a:schemeClr val="tx1"/>
                                        </a:solidFill>
                                        <a:latin typeface="Cambria Math" panose="02040503050406030204" pitchFamily="18" charset="0"/>
                                        <a:sym typeface="Arial"/>
                                      </a:rPr>
                                    </m:ctrlPr>
                                  </m:sSubPr>
                                  <m:e>
                                    <m:r>
                                      <a:rPr lang="en-US" sz="1600" i="1">
                                        <a:solidFill>
                                          <a:schemeClr val="tx1"/>
                                        </a:solidFill>
                                        <a:latin typeface="Cambria Math" panose="02040503050406030204" pitchFamily="18" charset="0"/>
                                        <a:sym typeface="Arial"/>
                                      </a:rPr>
                                      <m:t>𝐴</m:t>
                                    </m:r>
                                  </m:e>
                                  <m:sub>
                                    <m:r>
                                      <a:rPr lang="en-US" sz="1600" i="1">
                                        <a:solidFill>
                                          <a:schemeClr val="tx1"/>
                                        </a:solidFill>
                                        <a:latin typeface="Cambria Math" panose="02040503050406030204" pitchFamily="18" charset="0"/>
                                        <a:sym typeface="Arial"/>
                                      </a:rPr>
                                      <m:t>𝑖</m:t>
                                    </m:r>
                                  </m:sub>
                                </m:sSub>
                                <m:r>
                                  <a:rPr lang="en-US" sz="1600" i="1">
                                    <a:solidFill>
                                      <a:schemeClr val="tx1"/>
                                    </a:solidFill>
                                    <a:latin typeface="Cambria Math" panose="02040503050406030204" pitchFamily="18" charset="0"/>
                                    <a:sym typeface="Arial"/>
                                  </a:rPr>
                                  <m:t>𝑃</m:t>
                                </m:r>
                              </m:e>
                            </m:d>
                          </m:e>
                          <m:sub>
                            <m:r>
                              <a:rPr lang="en-US" sz="1600" i="1">
                                <a:solidFill>
                                  <a:schemeClr val="tx1"/>
                                </a:solidFill>
                                <a:latin typeface="Cambria Math" panose="02040503050406030204" pitchFamily="18" charset="0"/>
                                <a:sym typeface="Arial"/>
                              </a:rPr>
                              <m:t>𝐹</m:t>
                            </m:r>
                          </m:sub>
                          <m:sup>
                            <m:r>
                              <a:rPr lang="en-US" sz="1600" i="1">
                                <a:solidFill>
                                  <a:schemeClr val="tx1"/>
                                </a:solidFill>
                                <a:latin typeface="Cambria Math" panose="02040503050406030204" pitchFamily="18" charset="0"/>
                                <a:sym typeface="Arial"/>
                              </a:rPr>
                              <m:t>2</m:t>
                            </m:r>
                          </m:sup>
                        </m:sSubSup>
                      </m:e>
                    </m:nary>
                  </m:oMath>
                </a14:m>
                <a:endParaRPr lang="en-US" sz="1600" dirty="0">
                  <a:solidFill>
                    <a:schemeClr val="tx1"/>
                  </a:solidFill>
                </a:endParaRPr>
              </a:p>
            </p:txBody>
          </p:sp>
        </mc:Choice>
        <mc:Fallback xmlns="">
          <p:sp>
            <p:nvSpPr>
              <p:cNvPr id="13" name="Rectangle 12">
                <a:extLst>
                  <a:ext uri="{FF2B5EF4-FFF2-40B4-BE49-F238E27FC236}">
                    <a16:creationId xmlns:a16="http://schemas.microsoft.com/office/drawing/2014/main" id="{CB7E86C1-D395-4A76-86F7-04F0A0141AE6}"/>
                  </a:ext>
                </a:extLst>
              </p:cNvPr>
              <p:cNvSpPr>
                <a:spLocks noRot="1" noChangeAspect="1" noMove="1" noResize="1" noEditPoints="1" noAdjustHandles="1" noChangeArrowheads="1" noChangeShapeType="1" noTextEdit="1"/>
              </p:cNvSpPr>
              <p:nvPr/>
            </p:nvSpPr>
            <p:spPr>
              <a:xfrm>
                <a:off x="82647" y="1235428"/>
                <a:ext cx="2491741" cy="554380"/>
              </a:xfrm>
              <a:prstGeom prst="rect">
                <a:avLst/>
              </a:prstGeom>
              <a:blipFill>
                <a:blip r:embed="rId5"/>
                <a:stretch>
                  <a:fillRect t="-49462" b="-77419"/>
                </a:stretch>
              </a:blipFill>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D21BAABB-226C-460D-AD1E-418F18B02AF9}"/>
              </a:ext>
            </a:extLst>
          </p:cNvPr>
          <p:cNvCxnSpPr/>
          <p:nvPr/>
        </p:nvCxnSpPr>
        <p:spPr>
          <a:xfrm flipH="1" flipV="1">
            <a:off x="2377440" y="1690688"/>
            <a:ext cx="548640" cy="3350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2091918-5984-4C8D-9318-69031FC20990}"/>
              </a:ext>
            </a:extLst>
          </p:cNvPr>
          <p:cNvCxnSpPr>
            <a:cxnSpLocks/>
          </p:cNvCxnSpPr>
          <p:nvPr/>
        </p:nvCxnSpPr>
        <p:spPr>
          <a:xfrm flipV="1">
            <a:off x="3554729" y="949314"/>
            <a:ext cx="0" cy="104695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8BF9A053-59CB-46E9-8DC1-F64083E30119}"/>
              </a:ext>
            </a:extLst>
          </p:cNvPr>
          <p:cNvSpPr/>
          <p:nvPr/>
        </p:nvSpPr>
        <p:spPr>
          <a:xfrm>
            <a:off x="8124383" y="1809287"/>
            <a:ext cx="2896186" cy="64809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000" dirty="0"/>
              <a:t>Algorithms and Performance Guarantee</a:t>
            </a:r>
          </a:p>
        </p:txBody>
      </p:sp>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6FB869FA-4872-4F9C-94AF-87F3F645F905}"/>
                  </a:ext>
                </a:extLst>
              </p:cNvPr>
              <p:cNvSpPr txBox="1"/>
              <p:nvPr/>
            </p:nvSpPr>
            <p:spPr>
              <a:xfrm>
                <a:off x="8040656" y="2575976"/>
                <a:ext cx="4015356" cy="1812740"/>
              </a:xfrm>
              <a:prstGeom prst="rect">
                <a:avLst/>
              </a:prstGeom>
              <a:noFill/>
            </p:spPr>
            <p:txBody>
              <a:bodyPr wrap="square" rtlCol="0">
                <a:spAutoFit/>
              </a:bodyPr>
              <a:lstStyle/>
              <a:p>
                <a:r>
                  <a:rPr lang="en-US" dirty="0">
                    <a:solidFill>
                      <a:schemeClr val="tx1"/>
                    </a:solidFill>
                  </a:rPr>
                  <a:t>On linear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𝑓</m:t>
                        </m:r>
                      </m:e>
                      <m:sub>
                        <m:r>
                          <a:rPr lang="en-US" b="0" i="1" smtClean="0">
                            <a:solidFill>
                              <a:schemeClr val="tx1"/>
                            </a:solidFill>
                            <a:latin typeface="Cambria Math" panose="02040503050406030204" pitchFamily="18" charset="0"/>
                          </a:rPr>
                          <m:t>𝑖</m:t>
                        </m:r>
                      </m:sub>
                    </m:sSub>
                  </m:oMath>
                </a14:m>
                <a:r>
                  <a:rPr lang="en-US" dirty="0">
                    <a:solidFill>
                      <a:schemeClr val="tx1"/>
                    </a:solidFill>
                  </a:rPr>
                  <a:t> in </a:t>
                </a:r>
                <a14:m>
                  <m:oMath xmlns:m="http://schemas.openxmlformats.org/officeDocument/2006/math">
                    <m:r>
                      <a:rPr lang="en-US" b="0" i="1" smtClean="0">
                        <a:solidFill>
                          <a:schemeClr val="tx1"/>
                        </a:solidFill>
                        <a:latin typeface="Cambria Math" panose="02040503050406030204" pitchFamily="18" charset="0"/>
                      </a:rPr>
                      <m:t>𝑃</m:t>
                    </m:r>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𝑃</m:t>
                        </m:r>
                      </m:e>
                      <m:sup>
                        <m:r>
                          <m:rPr>
                            <m:sty m:val="p"/>
                          </m:rPr>
                          <a:rPr lang="en-US" b="0" i="0" smtClean="0">
                            <a:solidFill>
                              <a:schemeClr val="tx1"/>
                            </a:solidFill>
                            <a:latin typeface="Cambria Math" panose="02040503050406030204" pitchFamily="18" charset="0"/>
                          </a:rPr>
                          <m:t>T</m:t>
                        </m:r>
                      </m:sup>
                    </m:sSup>
                  </m:oMath>
                </a14:m>
                <a:r>
                  <a:rPr lang="en-US" dirty="0">
                    <a:solidFill>
                      <a:schemeClr val="tx1"/>
                    </a:solidFill>
                  </a:rPr>
                  <a:t> and concave </a:t>
                </a:r>
                <a14:m>
                  <m:oMath xmlns:m="http://schemas.openxmlformats.org/officeDocument/2006/math">
                    <m:r>
                      <a:rPr lang="en-US" b="0" i="1" smtClean="0">
                        <a:solidFill>
                          <a:schemeClr val="tx1"/>
                        </a:solidFill>
                        <a:latin typeface="Cambria Math" panose="02040503050406030204" pitchFamily="18" charset="0"/>
                      </a:rPr>
                      <m:t>𝑔</m:t>
                    </m:r>
                  </m:oMath>
                </a14:m>
                <a:r>
                  <a:rPr lang="en-US" dirty="0">
                    <a:solidFill>
                      <a:schemeClr val="tx1"/>
                    </a:solidFill>
                  </a:rPr>
                  <a:t>:</a:t>
                </a:r>
              </a:p>
              <a:p>
                <a:pPr marL="285750" indent="-285750">
                  <a:buFont typeface="Arial" panose="020B0604020202020204" pitchFamily="34" charset="0"/>
                  <a:buChar char="•"/>
                </a:pPr>
                <a:r>
                  <a:rPr lang="en-US" dirty="0">
                    <a:solidFill>
                      <a:schemeClr val="tx1"/>
                    </a:solidFill>
                  </a:rPr>
                  <a:t>Polynomial-time algorithm for </a:t>
                </a:r>
                <a:r>
                  <a:rPr lang="en-US" dirty="0"/>
                  <a:t>MCDR with optimal utility and small rank violation </a:t>
                </a:r>
                <a14:m>
                  <m:oMath xmlns:m="http://schemas.openxmlformats.org/officeDocument/2006/math">
                    <m:r>
                      <a:rPr lang="en-US">
                        <a:latin typeface="Cambria Math" panose="02040503050406030204" pitchFamily="18" charset="0"/>
                      </a:rPr>
                      <m:t>𝑠</m:t>
                    </m:r>
                    <m:r>
                      <a:rPr lang="en-US">
                        <a:latin typeface="Cambria Math" panose="02040503050406030204" pitchFamily="18" charset="0"/>
                      </a:rPr>
                      <m:t>=</m:t>
                    </m:r>
                    <m:rad>
                      <m:radPr>
                        <m:degHide m:val="on"/>
                        <m:ctrlPr>
                          <a:rPr lang="en-US" i="1">
                            <a:latin typeface="Cambria Math" panose="02040503050406030204" pitchFamily="18" charset="0"/>
                          </a:rPr>
                        </m:ctrlPr>
                      </m:radPr>
                      <m:deg/>
                      <m:e>
                        <m:r>
                          <a:rPr lang="en-US">
                            <a:latin typeface="Cambria Math" panose="02040503050406030204" pitchFamily="18" charset="0"/>
                          </a:rPr>
                          <m:t>2</m:t>
                        </m:r>
                        <m:r>
                          <a:rPr lang="en-US">
                            <a:latin typeface="Cambria Math" panose="02040503050406030204" pitchFamily="18" charset="0"/>
                          </a:rPr>
                          <m:t>𝑘</m:t>
                        </m:r>
                        <m:r>
                          <a:rPr lang="en-US">
                            <a:latin typeface="Cambria Math" panose="02040503050406030204" pitchFamily="18" charset="0"/>
                          </a:rPr>
                          <m:t>+1/4</m:t>
                        </m:r>
                      </m:e>
                    </m:rad>
                    <m:r>
                      <a:rPr lang="en-US">
                        <a:latin typeface="Cambria Math" panose="02040503050406030204" pitchFamily="18" charset="0"/>
                      </a:rPr>
                      <m:t>−</m:t>
                    </m:r>
                    <m:r>
                      <a:rPr lang="en-US" b="0" i="0" smtClean="0">
                        <a:latin typeface="Cambria Math" panose="02040503050406030204" pitchFamily="18" charset="0"/>
                      </a:rPr>
                      <m:t>3/2</m:t>
                    </m:r>
                  </m:oMath>
                </a14:m>
                <a:r>
                  <a:rPr lang="en-US" dirty="0"/>
                  <a:t> </a:t>
                </a:r>
              </a:p>
              <a:p>
                <a:pPr marL="285750" indent="-285750">
                  <a:buFont typeface="Arial" panose="020B0604020202020204" pitchFamily="34" charset="0"/>
                  <a:buChar char="•"/>
                </a:pPr>
                <a:r>
                  <a:rPr lang="en-US" dirty="0">
                    <a:sym typeface="Wingdings" panose="05000000000000000000" pitchFamily="2" charset="2"/>
                  </a:rPr>
                  <a:t>Approximation ratio </a:t>
                </a:r>
                <a14:m>
                  <m:oMath xmlns:m="http://schemas.openxmlformats.org/officeDocument/2006/math">
                    <m:r>
                      <a:rPr lang="en-US" b="0" i="1" smtClean="0">
                        <a:latin typeface="Cambria Math" panose="02040503050406030204" pitchFamily="18" charset="0"/>
                        <a:sym typeface="Wingdings" panose="05000000000000000000" pitchFamily="2" charset="2"/>
                      </a:rPr>
                      <m:t>1−</m:t>
                    </m:r>
                    <m:r>
                      <a:rPr lang="en-US" b="0" i="1" smtClean="0">
                        <a:latin typeface="Cambria Math" panose="02040503050406030204" pitchFamily="18" charset="0"/>
                        <a:sym typeface="Wingdings" panose="05000000000000000000" pitchFamily="2" charset="2"/>
                      </a:rPr>
                      <m:t>𝑠</m:t>
                    </m:r>
                    <m:r>
                      <a:rPr lang="en-US" b="0" i="1" smtClean="0">
                        <a:latin typeface="Cambria Math" panose="02040503050406030204" pitchFamily="18" charset="0"/>
                        <a:sym typeface="Wingdings" panose="05000000000000000000" pitchFamily="2" charset="2"/>
                      </a:rPr>
                      <m:t>/</m:t>
                    </m:r>
                    <m:r>
                      <a:rPr lang="en-US" b="0" i="1" smtClean="0">
                        <a:latin typeface="Cambria Math" panose="02040503050406030204" pitchFamily="18" charset="0"/>
                        <a:sym typeface="Wingdings" panose="05000000000000000000" pitchFamily="2" charset="2"/>
                      </a:rPr>
                      <m:t>𝑑</m:t>
                    </m:r>
                  </m:oMath>
                </a14:m>
                <a:r>
                  <a:rPr lang="en-US" dirty="0">
                    <a:sym typeface="Wingdings" panose="05000000000000000000" pitchFamily="2" charset="2"/>
                  </a:rPr>
                  <a:t> on utility when no rank violation</a:t>
                </a:r>
              </a:p>
            </p:txBody>
          </p:sp>
        </mc:Choice>
        <mc:Fallback>
          <p:sp>
            <p:nvSpPr>
              <p:cNvPr id="24" name="TextBox 23">
                <a:extLst>
                  <a:ext uri="{FF2B5EF4-FFF2-40B4-BE49-F238E27FC236}">
                    <a16:creationId xmlns:a16="http://schemas.microsoft.com/office/drawing/2014/main" id="{6FB869FA-4872-4F9C-94AF-87F3F645F905}"/>
                  </a:ext>
                </a:extLst>
              </p:cNvPr>
              <p:cNvSpPr txBox="1">
                <a:spLocks noRot="1" noChangeAspect="1" noMove="1" noResize="1" noEditPoints="1" noAdjustHandles="1" noChangeArrowheads="1" noChangeShapeType="1" noTextEdit="1"/>
              </p:cNvSpPr>
              <p:nvPr/>
            </p:nvSpPr>
            <p:spPr>
              <a:xfrm>
                <a:off x="8040656" y="2575976"/>
                <a:ext cx="4015356" cy="1812740"/>
              </a:xfrm>
              <a:prstGeom prst="rect">
                <a:avLst/>
              </a:prstGeom>
              <a:blipFill>
                <a:blip r:embed="rId6"/>
                <a:stretch>
                  <a:fillRect l="-1214" t="-1684" b="-47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Rectangle 26">
                <a:extLst>
                  <a:ext uri="{FF2B5EF4-FFF2-40B4-BE49-F238E27FC236}">
                    <a16:creationId xmlns:a16="http://schemas.microsoft.com/office/drawing/2014/main" id="{19854D85-56EB-403A-9BFC-9ED81E005DA1}"/>
                  </a:ext>
                </a:extLst>
              </p:cNvPr>
              <p:cNvSpPr/>
              <p:nvPr/>
            </p:nvSpPr>
            <p:spPr>
              <a:xfrm>
                <a:off x="8326609" y="449978"/>
                <a:ext cx="2561786" cy="823959"/>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i="1" dirty="0">
                    <a:solidFill>
                      <a:schemeClr val="tx1"/>
                    </a:solidFill>
                  </a:rPr>
                  <a:t>Multiplicative Weight (MW) </a:t>
                </a:r>
                <a:r>
                  <a:rPr lang="en-US" sz="1600" dirty="0">
                    <a:solidFill>
                      <a:schemeClr val="tx1"/>
                    </a:solidFill>
                  </a:rPr>
                  <a:t>method for scalable up to </a:t>
                </a:r>
              </a:p>
              <a:p>
                <a:pPr algn="ctr"/>
                <a14:m>
                  <m:oMath xmlns:m="http://schemas.openxmlformats.org/officeDocument/2006/math">
                    <m:r>
                      <a:rPr lang="en-US" sz="1600" b="0" i="1" smtClean="0">
                        <a:solidFill>
                          <a:schemeClr val="tx1"/>
                        </a:solidFill>
                        <a:latin typeface="Cambria Math" panose="02040503050406030204" pitchFamily="18" charset="0"/>
                      </a:rPr>
                      <m:t>≈1000</m:t>
                    </m:r>
                  </m:oMath>
                </a14:m>
                <a:r>
                  <a:rPr lang="en-US" sz="1600" dirty="0">
                    <a:solidFill>
                      <a:schemeClr val="tx1"/>
                    </a:solidFill>
                  </a:rPr>
                  <a:t> dimensions</a:t>
                </a:r>
              </a:p>
            </p:txBody>
          </p:sp>
        </mc:Choice>
        <mc:Fallback xmlns="">
          <p:sp>
            <p:nvSpPr>
              <p:cNvPr id="27" name="Rectangle 26">
                <a:extLst>
                  <a:ext uri="{FF2B5EF4-FFF2-40B4-BE49-F238E27FC236}">
                    <a16:creationId xmlns:a16="http://schemas.microsoft.com/office/drawing/2014/main" id="{19854D85-56EB-403A-9BFC-9ED81E005DA1}"/>
                  </a:ext>
                </a:extLst>
              </p:cNvPr>
              <p:cNvSpPr>
                <a:spLocks noRot="1" noChangeAspect="1" noMove="1" noResize="1" noEditPoints="1" noAdjustHandles="1" noChangeArrowheads="1" noChangeShapeType="1" noTextEdit="1"/>
              </p:cNvSpPr>
              <p:nvPr/>
            </p:nvSpPr>
            <p:spPr>
              <a:xfrm>
                <a:off x="8326609" y="449978"/>
                <a:ext cx="2561786" cy="823959"/>
              </a:xfrm>
              <a:prstGeom prst="rect">
                <a:avLst/>
              </a:prstGeom>
              <a:blipFill>
                <a:blip r:embed="rId7"/>
                <a:stretch>
                  <a:fillRect t="-1460" b="-8759"/>
                </a:stretch>
              </a:blipFill>
            </p:spPr>
            <p:txBody>
              <a:bodyPr/>
              <a:lstStyle/>
              <a:p>
                <a:r>
                  <a:rPr lang="en-US">
                    <a:noFill/>
                  </a:rPr>
                  <a:t> </a:t>
                </a:r>
              </a:p>
            </p:txBody>
          </p:sp>
        </mc:Fallback>
      </mc:AlternateContent>
    </p:spTree>
    <p:extLst>
      <p:ext uri="{BB962C8B-B14F-4D97-AF65-F5344CB8AC3E}">
        <p14:creationId xmlns:p14="http://schemas.microsoft.com/office/powerpoint/2010/main" val="3108945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Straight Arrow Connector 24">
            <a:extLst>
              <a:ext uri="{FF2B5EF4-FFF2-40B4-BE49-F238E27FC236}">
                <a16:creationId xmlns:a16="http://schemas.microsoft.com/office/drawing/2014/main" id="{0BDAD914-BA40-4C97-88EC-4F64F4CA2842}"/>
              </a:ext>
            </a:extLst>
          </p:cNvPr>
          <p:cNvCxnSpPr>
            <a:cxnSpLocks/>
          </p:cNvCxnSpPr>
          <p:nvPr/>
        </p:nvCxnSpPr>
        <p:spPr>
          <a:xfrm flipV="1">
            <a:off x="9785548" y="1253280"/>
            <a:ext cx="0" cy="55438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35" name="Picture 34" descr="A close up of a map&#10;&#10;Description automatically generated">
            <a:extLst>
              <a:ext uri="{FF2B5EF4-FFF2-40B4-BE49-F238E27FC236}">
                <a16:creationId xmlns:a16="http://schemas.microsoft.com/office/drawing/2014/main" id="{BB0491D6-4C24-446D-92BA-6FA2DD864889}"/>
              </a:ext>
            </a:extLst>
          </p:cNvPr>
          <p:cNvPicPr>
            <a:picLocks noChangeAspect="1"/>
          </p:cNvPicPr>
          <p:nvPr/>
        </p:nvPicPr>
        <p:blipFill>
          <a:blip r:embed="rId3"/>
          <a:stretch>
            <a:fillRect/>
          </a:stretch>
        </p:blipFill>
        <p:spPr>
          <a:xfrm>
            <a:off x="4844568" y="253218"/>
            <a:ext cx="2958896" cy="215235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cxnSp>
        <p:nvCxnSpPr>
          <p:cNvPr id="8" name="Straight Connector 7">
            <a:extLst>
              <a:ext uri="{FF2B5EF4-FFF2-40B4-BE49-F238E27FC236}">
                <a16:creationId xmlns:a16="http://schemas.microsoft.com/office/drawing/2014/main" id="{C845FE8E-107A-40D1-8D15-80EA4C9A36BD}"/>
              </a:ext>
            </a:extLst>
          </p:cNvPr>
          <p:cNvCxnSpPr>
            <a:cxnSpLocks/>
          </p:cNvCxnSpPr>
          <p:nvPr/>
        </p:nvCxnSpPr>
        <p:spPr>
          <a:xfrm flipH="1" flipV="1">
            <a:off x="4572001" y="2457377"/>
            <a:ext cx="553692" cy="49832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854FF01-C78F-47F6-98BA-764E40E3757A}"/>
              </a:ext>
            </a:extLst>
          </p:cNvPr>
          <p:cNvCxnSpPr>
            <a:cxnSpLocks/>
          </p:cNvCxnSpPr>
          <p:nvPr/>
        </p:nvCxnSpPr>
        <p:spPr>
          <a:xfrm flipH="1">
            <a:off x="7159081" y="2300840"/>
            <a:ext cx="1198594" cy="69755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2B574F3B-2F46-4799-9E7A-21E06A177E07}"/>
              </a:ext>
            </a:extLst>
          </p:cNvPr>
          <p:cNvSpPr/>
          <p:nvPr/>
        </p:nvSpPr>
        <p:spPr>
          <a:xfrm>
            <a:off x="4703883" y="2676288"/>
            <a:ext cx="2784231" cy="1241473"/>
          </a:xfrm>
          <a:prstGeom prst="ellipse">
            <a:avLst/>
          </a:prstGeom>
          <a:solidFill>
            <a:schemeClr val="accent1">
              <a:lumMod val="7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dirty="0"/>
              <a:t>Main Contributions</a:t>
            </a:r>
          </a:p>
        </p:txBody>
      </p:sp>
      <p:sp>
        <p:nvSpPr>
          <p:cNvPr id="5" name="Rectangle 4">
            <a:extLst>
              <a:ext uri="{FF2B5EF4-FFF2-40B4-BE49-F238E27FC236}">
                <a16:creationId xmlns:a16="http://schemas.microsoft.com/office/drawing/2014/main" id="{E40951D8-F1AC-4E38-B08C-8404F43AF103}"/>
              </a:ext>
            </a:extLst>
          </p:cNvPr>
          <p:cNvSpPr/>
          <p:nvPr/>
        </p:nvSpPr>
        <p:spPr>
          <a:xfrm>
            <a:off x="2115429" y="1943329"/>
            <a:ext cx="2491741" cy="55438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000" dirty="0"/>
              <a:t>Problem Formulation</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7DA11CC-36AA-4D7A-B2B4-7E89F734F583}"/>
                  </a:ext>
                </a:extLst>
              </p:cNvPr>
              <p:cNvSpPr txBox="1"/>
              <p:nvPr/>
            </p:nvSpPr>
            <p:spPr>
              <a:xfrm>
                <a:off x="82647" y="2581357"/>
                <a:ext cx="4621237" cy="1109663"/>
              </a:xfrm>
              <a:prstGeom prst="rect">
                <a:avLst/>
              </a:prstGeom>
              <a:noFill/>
            </p:spPr>
            <p:txBody>
              <a:bodyPr wrap="square" rtlCol="0">
                <a:spAutoFit/>
              </a:bodyPr>
              <a:lstStyle/>
              <a:p>
                <a:r>
                  <a:rPr lang="en-US" i="1" dirty="0"/>
                  <a:t>Multi-criteria dimensionality reduction (MCDR)</a:t>
                </a:r>
                <a:r>
                  <a:rPr lang="en-US" dirty="0"/>
                  <a:t>:</a:t>
                </a:r>
              </a:p>
              <a:p>
                <a:pPr/>
                <a14:m>
                  <m:oMathPara xmlns:m="http://schemas.openxmlformats.org/officeDocument/2006/math">
                    <m:oMathParaPr>
                      <m:jc m:val="centerGroup"/>
                    </m:oMathParaPr>
                    <m:oMath xmlns:m="http://schemas.openxmlformats.org/officeDocument/2006/math">
                      <m:limLow>
                        <m:limLowPr>
                          <m:ctrlPr>
                            <a:rPr lang="en-US" sz="2000" i="1" dirty="0" smtClean="0">
                              <a:solidFill>
                                <a:schemeClr val="accent2">
                                  <a:lumMod val="50000"/>
                                </a:schemeClr>
                              </a:solidFill>
                              <a:latin typeface="Cambria Math" panose="02040503050406030204" pitchFamily="18" charset="0"/>
                            </a:rPr>
                          </m:ctrlPr>
                        </m:limLowPr>
                        <m:e>
                          <m:r>
                            <m:rPr>
                              <m:sty m:val="p"/>
                            </m:rPr>
                            <a:rPr lang="en-US" sz="2000" b="0" i="0" dirty="0">
                              <a:solidFill>
                                <a:schemeClr val="accent2">
                                  <a:lumMod val="50000"/>
                                </a:schemeClr>
                              </a:solidFill>
                              <a:latin typeface="Cambria Math" panose="02040503050406030204" pitchFamily="18" charset="0"/>
                            </a:rPr>
                            <m:t>max</m:t>
                          </m:r>
                        </m:e>
                        <m:lim>
                          <m:r>
                            <m:rPr>
                              <m:sty m:val="p"/>
                            </m:rPr>
                            <a:rPr lang="en-US" sz="2000" b="0" i="0" dirty="0" smtClean="0">
                              <a:solidFill>
                                <a:schemeClr val="accent2">
                                  <a:lumMod val="50000"/>
                                </a:schemeClr>
                              </a:solidFill>
                              <a:latin typeface="Cambria Math" panose="02040503050406030204" pitchFamily="18" charset="0"/>
                            </a:rPr>
                            <m:t>projection</m:t>
                          </m:r>
                          <m:r>
                            <a:rPr lang="en-US" sz="2000" b="0" i="0" dirty="0" smtClean="0">
                              <a:solidFill>
                                <a:schemeClr val="accent2">
                                  <a:lumMod val="50000"/>
                                </a:schemeClr>
                              </a:solidFill>
                              <a:latin typeface="Cambria Math" panose="02040503050406030204" pitchFamily="18" charset="0"/>
                            </a:rPr>
                            <m:t> </m:t>
                          </m:r>
                          <m:r>
                            <a:rPr lang="en-US" sz="2000" b="0" i="1" dirty="0">
                              <a:solidFill>
                                <a:schemeClr val="accent2">
                                  <a:lumMod val="50000"/>
                                </a:schemeClr>
                              </a:solidFill>
                              <a:latin typeface="Cambria Math" panose="02040503050406030204" pitchFamily="18" charset="0"/>
                            </a:rPr>
                            <m:t>𝑃</m:t>
                          </m:r>
                        </m:lim>
                      </m:limLow>
                      <m:r>
                        <a:rPr lang="en-US" sz="2000" b="0" i="1" dirty="0">
                          <a:solidFill>
                            <a:schemeClr val="accent2">
                              <a:lumMod val="50000"/>
                            </a:schemeClr>
                          </a:solidFill>
                          <a:latin typeface="Cambria Math" panose="02040503050406030204" pitchFamily="18" charset="0"/>
                        </a:rPr>
                        <m:t>  </m:t>
                      </m:r>
                      <m:r>
                        <a:rPr lang="en-US" sz="2000" b="0" i="1">
                          <a:solidFill>
                            <a:schemeClr val="accent2">
                              <a:lumMod val="50000"/>
                            </a:schemeClr>
                          </a:solidFill>
                          <a:latin typeface="Cambria Math" panose="02040503050406030204" pitchFamily="18" charset="0"/>
                        </a:rPr>
                        <m:t>𝑔</m:t>
                      </m:r>
                      <m:d>
                        <m:dPr>
                          <m:ctrlPr>
                            <a:rPr lang="en-US" sz="2000" i="1">
                              <a:solidFill>
                                <a:schemeClr val="accent2">
                                  <a:lumMod val="50000"/>
                                </a:schemeClr>
                              </a:solidFill>
                              <a:latin typeface="Cambria Math" panose="02040503050406030204" pitchFamily="18" charset="0"/>
                            </a:rPr>
                          </m:ctrlPr>
                        </m:dPr>
                        <m:e>
                          <m:sSub>
                            <m:sSubPr>
                              <m:ctrlPr>
                                <a:rPr lang="en-US" sz="2000" i="1">
                                  <a:solidFill>
                                    <a:schemeClr val="accent2">
                                      <a:lumMod val="50000"/>
                                    </a:schemeClr>
                                  </a:solidFill>
                                  <a:latin typeface="Cambria Math" panose="02040503050406030204" pitchFamily="18" charset="0"/>
                                </a:rPr>
                              </m:ctrlPr>
                            </m:sSubPr>
                            <m:e>
                              <m:r>
                                <a:rPr lang="en-US" sz="2000" b="0" i="1" smtClean="0">
                                  <a:solidFill>
                                    <a:schemeClr val="accent2">
                                      <a:lumMod val="50000"/>
                                    </a:schemeClr>
                                  </a:solidFill>
                                  <a:latin typeface="Cambria Math" panose="02040503050406030204" pitchFamily="18" charset="0"/>
                                </a:rPr>
                                <m:t>𝑓</m:t>
                              </m:r>
                            </m:e>
                            <m:sub>
                              <m:r>
                                <a:rPr lang="en-US" sz="2000" b="0" i="1">
                                  <a:solidFill>
                                    <a:schemeClr val="accent2">
                                      <a:lumMod val="50000"/>
                                    </a:schemeClr>
                                  </a:solidFill>
                                  <a:latin typeface="Cambria Math" panose="02040503050406030204" pitchFamily="18" charset="0"/>
                                </a:rPr>
                                <m:t>1</m:t>
                              </m:r>
                            </m:sub>
                          </m:sSub>
                          <m:d>
                            <m:dPr>
                              <m:ctrlPr>
                                <a:rPr lang="en-US" sz="2000" i="1">
                                  <a:solidFill>
                                    <a:schemeClr val="accent2">
                                      <a:lumMod val="50000"/>
                                    </a:schemeClr>
                                  </a:solidFill>
                                  <a:latin typeface="Cambria Math" panose="02040503050406030204" pitchFamily="18" charset="0"/>
                                </a:rPr>
                              </m:ctrlPr>
                            </m:dPr>
                            <m:e>
                              <m:r>
                                <a:rPr lang="en-US" sz="2000" b="0" i="1">
                                  <a:solidFill>
                                    <a:schemeClr val="accent2">
                                      <a:lumMod val="50000"/>
                                    </a:schemeClr>
                                  </a:solidFill>
                                  <a:latin typeface="Cambria Math" panose="02040503050406030204" pitchFamily="18" charset="0"/>
                                </a:rPr>
                                <m:t>𝑃</m:t>
                              </m:r>
                            </m:e>
                          </m:d>
                          <m:r>
                            <a:rPr lang="en-US" sz="2000" b="0" i="1">
                              <a:solidFill>
                                <a:schemeClr val="accent2">
                                  <a:lumMod val="50000"/>
                                </a:schemeClr>
                              </a:solidFill>
                              <a:latin typeface="Cambria Math" panose="02040503050406030204" pitchFamily="18" charset="0"/>
                            </a:rPr>
                            <m:t>, </m:t>
                          </m:r>
                          <m:sSub>
                            <m:sSubPr>
                              <m:ctrlPr>
                                <a:rPr lang="en-US" sz="2000" i="1">
                                  <a:solidFill>
                                    <a:schemeClr val="accent2">
                                      <a:lumMod val="50000"/>
                                    </a:schemeClr>
                                  </a:solidFill>
                                  <a:latin typeface="Cambria Math" panose="02040503050406030204" pitchFamily="18" charset="0"/>
                                </a:rPr>
                              </m:ctrlPr>
                            </m:sSubPr>
                            <m:e>
                              <m:r>
                                <a:rPr lang="en-US" sz="2000" b="0" i="1" smtClean="0">
                                  <a:solidFill>
                                    <a:schemeClr val="accent2">
                                      <a:lumMod val="50000"/>
                                    </a:schemeClr>
                                  </a:solidFill>
                                  <a:latin typeface="Cambria Math" panose="02040503050406030204" pitchFamily="18" charset="0"/>
                                </a:rPr>
                                <m:t>𝑓</m:t>
                              </m:r>
                            </m:e>
                            <m:sub>
                              <m:r>
                                <a:rPr lang="en-US" sz="2000" b="0" i="1">
                                  <a:solidFill>
                                    <a:schemeClr val="accent2">
                                      <a:lumMod val="50000"/>
                                    </a:schemeClr>
                                  </a:solidFill>
                                  <a:latin typeface="Cambria Math" panose="02040503050406030204" pitchFamily="18" charset="0"/>
                                </a:rPr>
                                <m:t>2</m:t>
                              </m:r>
                            </m:sub>
                          </m:sSub>
                          <m:d>
                            <m:dPr>
                              <m:ctrlPr>
                                <a:rPr lang="en-US" sz="2000" i="1">
                                  <a:solidFill>
                                    <a:schemeClr val="accent2">
                                      <a:lumMod val="50000"/>
                                    </a:schemeClr>
                                  </a:solidFill>
                                  <a:latin typeface="Cambria Math" panose="02040503050406030204" pitchFamily="18" charset="0"/>
                                </a:rPr>
                              </m:ctrlPr>
                            </m:dPr>
                            <m:e>
                              <m:r>
                                <a:rPr lang="en-US" sz="2000" b="0" i="1">
                                  <a:solidFill>
                                    <a:schemeClr val="accent2">
                                      <a:lumMod val="50000"/>
                                    </a:schemeClr>
                                  </a:solidFill>
                                  <a:latin typeface="Cambria Math" panose="02040503050406030204" pitchFamily="18" charset="0"/>
                                </a:rPr>
                                <m:t>𝑃</m:t>
                              </m:r>
                            </m:e>
                          </m:d>
                          <m:r>
                            <a:rPr lang="en-US" sz="2000" b="0" i="1">
                              <a:solidFill>
                                <a:schemeClr val="accent2">
                                  <a:lumMod val="50000"/>
                                </a:schemeClr>
                              </a:solidFill>
                              <a:latin typeface="Cambria Math" panose="02040503050406030204" pitchFamily="18" charset="0"/>
                            </a:rPr>
                            <m:t>, …, </m:t>
                          </m:r>
                          <m:sSub>
                            <m:sSubPr>
                              <m:ctrlPr>
                                <a:rPr lang="en-US" sz="2000" i="1">
                                  <a:solidFill>
                                    <a:schemeClr val="accent2">
                                      <a:lumMod val="50000"/>
                                    </a:schemeClr>
                                  </a:solidFill>
                                  <a:latin typeface="Cambria Math" panose="02040503050406030204" pitchFamily="18" charset="0"/>
                                </a:rPr>
                              </m:ctrlPr>
                            </m:sSubPr>
                            <m:e>
                              <m:r>
                                <a:rPr lang="en-US" sz="2000" b="0" i="1" smtClean="0">
                                  <a:solidFill>
                                    <a:schemeClr val="accent2">
                                      <a:lumMod val="50000"/>
                                    </a:schemeClr>
                                  </a:solidFill>
                                  <a:latin typeface="Cambria Math" panose="02040503050406030204" pitchFamily="18" charset="0"/>
                                </a:rPr>
                                <m:t>𝑓</m:t>
                              </m:r>
                            </m:e>
                            <m:sub>
                              <m:r>
                                <a:rPr lang="en-US" sz="2000" b="0" i="1">
                                  <a:solidFill>
                                    <a:schemeClr val="accent2">
                                      <a:lumMod val="50000"/>
                                    </a:schemeClr>
                                  </a:solidFill>
                                  <a:latin typeface="Cambria Math" panose="02040503050406030204" pitchFamily="18" charset="0"/>
                                </a:rPr>
                                <m:t>𝑘</m:t>
                              </m:r>
                            </m:sub>
                          </m:sSub>
                          <m:d>
                            <m:dPr>
                              <m:ctrlPr>
                                <a:rPr lang="en-US" sz="2000" i="1">
                                  <a:solidFill>
                                    <a:schemeClr val="accent2">
                                      <a:lumMod val="50000"/>
                                    </a:schemeClr>
                                  </a:solidFill>
                                  <a:latin typeface="Cambria Math" panose="02040503050406030204" pitchFamily="18" charset="0"/>
                                </a:rPr>
                              </m:ctrlPr>
                            </m:dPr>
                            <m:e>
                              <m:r>
                                <a:rPr lang="en-US" sz="2000" b="0" i="1">
                                  <a:solidFill>
                                    <a:schemeClr val="accent2">
                                      <a:lumMod val="50000"/>
                                    </a:schemeClr>
                                  </a:solidFill>
                                  <a:latin typeface="Cambria Math" panose="02040503050406030204" pitchFamily="18" charset="0"/>
                                </a:rPr>
                                <m:t>𝑃</m:t>
                              </m:r>
                            </m:e>
                          </m:d>
                        </m:e>
                      </m:d>
                    </m:oMath>
                  </m:oMathPara>
                </a14:m>
                <a:endParaRPr lang="en-US" dirty="0">
                  <a:solidFill>
                    <a:schemeClr val="accent2">
                      <a:lumMod val="50000"/>
                    </a:schemeClr>
                  </a:solidFill>
                </a:endParaRPr>
              </a:p>
              <a:p>
                <a:r>
                  <a:rPr lang="en-US" dirty="0">
                    <a:solidFill>
                      <a:schemeClr val="tx1"/>
                    </a:solidFill>
                  </a:rPr>
                  <a:t>Utility criterion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𝑓</m:t>
                        </m:r>
                      </m:e>
                      <m:sub>
                        <m:r>
                          <a:rPr lang="en-US" b="0" i="1" smtClean="0">
                            <a:solidFill>
                              <a:schemeClr val="tx1"/>
                            </a:solidFill>
                            <a:latin typeface="Cambria Math" panose="02040503050406030204" pitchFamily="18" charset="0"/>
                          </a:rPr>
                          <m:t>𝑖</m:t>
                        </m:r>
                      </m:sub>
                    </m:sSub>
                  </m:oMath>
                </a14:m>
                <a:r>
                  <a:rPr lang="en-US" dirty="0">
                    <a:solidFill>
                      <a:schemeClr val="tx1"/>
                    </a:solidFill>
                  </a:rPr>
                  <a:t>’s and social welfare </a:t>
                </a:r>
                <a14:m>
                  <m:oMath xmlns:m="http://schemas.openxmlformats.org/officeDocument/2006/math">
                    <m:r>
                      <a:rPr lang="en-US" b="0" i="1" smtClean="0">
                        <a:solidFill>
                          <a:schemeClr val="tx1"/>
                        </a:solidFill>
                        <a:latin typeface="Cambria Math" panose="02040503050406030204" pitchFamily="18" charset="0"/>
                      </a:rPr>
                      <m:t>𝑔</m:t>
                    </m:r>
                  </m:oMath>
                </a14:m>
                <a:endParaRPr lang="en-US" dirty="0">
                  <a:solidFill>
                    <a:schemeClr val="tx1"/>
                  </a:solidFill>
                </a:endParaRPr>
              </a:p>
            </p:txBody>
          </p:sp>
        </mc:Choice>
        <mc:Fallback xmlns="">
          <p:sp>
            <p:nvSpPr>
              <p:cNvPr id="11" name="TextBox 10">
                <a:extLst>
                  <a:ext uri="{FF2B5EF4-FFF2-40B4-BE49-F238E27FC236}">
                    <a16:creationId xmlns:a16="http://schemas.microsoft.com/office/drawing/2014/main" id="{37DA11CC-36AA-4D7A-B2B4-7E89F734F583}"/>
                  </a:ext>
                </a:extLst>
              </p:cNvPr>
              <p:cNvSpPr txBox="1">
                <a:spLocks noRot="1" noChangeAspect="1" noMove="1" noResize="1" noEditPoints="1" noAdjustHandles="1" noChangeArrowheads="1" noChangeShapeType="1" noTextEdit="1"/>
              </p:cNvSpPr>
              <p:nvPr/>
            </p:nvSpPr>
            <p:spPr>
              <a:xfrm>
                <a:off x="82647" y="2581357"/>
                <a:ext cx="4621237" cy="1109663"/>
              </a:xfrm>
              <a:prstGeom prst="rect">
                <a:avLst/>
              </a:prstGeom>
              <a:blipFill>
                <a:blip r:embed="rId4"/>
                <a:stretch>
                  <a:fillRect l="-1187" t="-2747" r="-396" b="-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69D39D29-DA57-4F61-964A-A138DB58EED2}"/>
                  </a:ext>
                </a:extLst>
              </p:cNvPr>
              <p:cNvSpPr/>
              <p:nvPr/>
            </p:nvSpPr>
            <p:spPr>
              <a:xfrm>
                <a:off x="420272" y="432126"/>
                <a:ext cx="4186898" cy="55438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600" i="1" dirty="0">
                    <a:solidFill>
                      <a:schemeClr val="tx1"/>
                    </a:solidFill>
                  </a:rPr>
                  <a:t>Mar-Loss</a:t>
                </a:r>
                <a:r>
                  <a:rPr lang="en-US" sz="1600" dirty="0">
                    <a:solidFill>
                      <a:schemeClr val="tx1"/>
                    </a:solidFill>
                  </a:rPr>
                  <a:t>: </a:t>
                </a:r>
                <a14:m>
                  <m:oMath xmlns:m="http://schemas.openxmlformats.org/officeDocument/2006/math">
                    <m:limLow>
                      <m:limLowPr>
                        <m:ctrlPr>
                          <a:rPr lang="en-US" sz="1600" i="1">
                            <a:solidFill>
                              <a:schemeClr val="tx1"/>
                            </a:solidFill>
                            <a:latin typeface="Cambria Math" panose="02040503050406030204" pitchFamily="18" charset="0"/>
                            <a:sym typeface="Arial"/>
                          </a:rPr>
                        </m:ctrlPr>
                      </m:limLowPr>
                      <m:e>
                        <m:r>
                          <m:rPr>
                            <m:sty m:val="p"/>
                          </m:rPr>
                          <a:rPr lang="en-US" sz="1600">
                            <a:solidFill>
                              <a:schemeClr val="tx1"/>
                            </a:solidFill>
                            <a:latin typeface="Cambria Math" panose="02040503050406030204" pitchFamily="18" charset="0"/>
                            <a:sym typeface="Arial"/>
                          </a:rPr>
                          <m:t>min</m:t>
                        </m:r>
                      </m:e>
                      <m:lim>
                        <m:r>
                          <a:rPr lang="en-US" sz="1600" i="1">
                            <a:solidFill>
                              <a:schemeClr val="tx1"/>
                            </a:solidFill>
                            <a:latin typeface="Cambria Math" panose="02040503050406030204" pitchFamily="18" charset="0"/>
                            <a:sym typeface="Arial"/>
                          </a:rPr>
                          <m:t>𝑃</m:t>
                        </m:r>
                      </m:lim>
                    </m:limLow>
                    <m:limLow>
                      <m:limLowPr>
                        <m:ctrlPr>
                          <a:rPr lang="en-US" sz="1600" i="1">
                            <a:solidFill>
                              <a:schemeClr val="tx1"/>
                            </a:solidFill>
                            <a:latin typeface="Cambria Math" panose="02040503050406030204" pitchFamily="18" charset="0"/>
                            <a:sym typeface="Arial"/>
                          </a:rPr>
                        </m:ctrlPr>
                      </m:limLowPr>
                      <m:e>
                        <m:r>
                          <m:rPr>
                            <m:sty m:val="p"/>
                          </m:rPr>
                          <a:rPr lang="en-US" sz="1600">
                            <a:solidFill>
                              <a:schemeClr val="tx1"/>
                            </a:solidFill>
                            <a:latin typeface="Cambria Math" panose="02040503050406030204" pitchFamily="18" charset="0"/>
                            <a:sym typeface="Arial"/>
                          </a:rPr>
                          <m:t>max</m:t>
                        </m:r>
                      </m:e>
                      <m:lim>
                        <m:r>
                          <a:rPr lang="en-US" sz="1600" i="1">
                            <a:solidFill>
                              <a:schemeClr val="tx1"/>
                            </a:solidFill>
                            <a:latin typeface="Cambria Math" panose="02040503050406030204" pitchFamily="18" charset="0"/>
                            <a:sym typeface="Arial"/>
                          </a:rPr>
                          <m:t>𝑖</m:t>
                        </m:r>
                        <m:r>
                          <a:rPr lang="en-US" sz="1600" i="1">
                            <a:solidFill>
                              <a:schemeClr val="tx1"/>
                            </a:solidFill>
                            <a:latin typeface="Cambria Math" panose="02040503050406030204" pitchFamily="18" charset="0"/>
                            <a:sym typeface="Arial"/>
                          </a:rPr>
                          <m:t>∈{1,…,</m:t>
                        </m:r>
                        <m:r>
                          <a:rPr lang="en-US" sz="1600" i="1">
                            <a:solidFill>
                              <a:schemeClr val="tx1"/>
                            </a:solidFill>
                            <a:latin typeface="Cambria Math" panose="02040503050406030204" pitchFamily="18" charset="0"/>
                            <a:sym typeface="Arial"/>
                          </a:rPr>
                          <m:t>𝑘</m:t>
                        </m:r>
                        <m:r>
                          <a:rPr lang="en-US" sz="1600" i="1">
                            <a:solidFill>
                              <a:schemeClr val="tx1"/>
                            </a:solidFill>
                            <a:latin typeface="Cambria Math" panose="02040503050406030204" pitchFamily="18" charset="0"/>
                            <a:sym typeface="Arial"/>
                          </a:rPr>
                          <m:t>}</m:t>
                        </m:r>
                      </m:lim>
                    </m:limLow>
                    <m:d>
                      <m:dPr>
                        <m:ctrlPr>
                          <a:rPr lang="en-US" sz="1600" i="1">
                            <a:solidFill>
                              <a:schemeClr val="tx1"/>
                            </a:solidFill>
                            <a:latin typeface="Cambria Math" panose="02040503050406030204" pitchFamily="18" charset="0"/>
                            <a:sym typeface="Arial"/>
                          </a:rPr>
                        </m:ctrlPr>
                      </m:dPr>
                      <m:e>
                        <m:func>
                          <m:funcPr>
                            <m:ctrlPr>
                              <a:rPr lang="en-US" sz="1600" i="1">
                                <a:solidFill>
                                  <a:schemeClr val="tx1"/>
                                </a:solidFill>
                                <a:latin typeface="Cambria Math" panose="02040503050406030204" pitchFamily="18" charset="0"/>
                                <a:sym typeface="Arial"/>
                              </a:rPr>
                            </m:ctrlPr>
                          </m:funcPr>
                          <m:fName>
                            <m:limLow>
                              <m:limLowPr>
                                <m:ctrlPr>
                                  <a:rPr lang="en-US" sz="1600" i="1">
                                    <a:solidFill>
                                      <a:schemeClr val="tx1"/>
                                    </a:solidFill>
                                    <a:latin typeface="Cambria Math" panose="02040503050406030204" pitchFamily="18" charset="0"/>
                                    <a:sym typeface="Arial"/>
                                  </a:rPr>
                                </m:ctrlPr>
                              </m:limLowPr>
                              <m:e>
                                <m:r>
                                  <m:rPr>
                                    <m:sty m:val="p"/>
                                  </m:rPr>
                                  <a:rPr lang="en-US" sz="1600">
                                    <a:solidFill>
                                      <a:schemeClr val="tx1"/>
                                    </a:solidFill>
                                    <a:latin typeface="Cambria Math" panose="02040503050406030204" pitchFamily="18" charset="0"/>
                                    <a:sym typeface="Arial"/>
                                  </a:rPr>
                                  <m:t>max</m:t>
                                </m:r>
                              </m:e>
                              <m:lim>
                                <m:r>
                                  <a:rPr lang="en-US" sz="1600" i="1">
                                    <a:solidFill>
                                      <a:schemeClr val="tx1"/>
                                    </a:solidFill>
                                    <a:latin typeface="Cambria Math" panose="02040503050406030204" pitchFamily="18" charset="0"/>
                                    <a:sym typeface="Arial"/>
                                  </a:rPr>
                                  <m:t>𝑄</m:t>
                                </m:r>
                              </m:lim>
                            </m:limLow>
                          </m:fName>
                          <m:e>
                            <m:sSubSup>
                              <m:sSubSupPr>
                                <m:ctrlPr>
                                  <a:rPr lang="en-US" sz="1600" i="1">
                                    <a:solidFill>
                                      <a:schemeClr val="tx1"/>
                                    </a:solidFill>
                                    <a:latin typeface="Cambria Math" panose="02040503050406030204" pitchFamily="18" charset="0"/>
                                    <a:sym typeface="Arial"/>
                                  </a:rPr>
                                </m:ctrlPr>
                              </m:sSubSupPr>
                              <m:e>
                                <m:d>
                                  <m:dPr>
                                    <m:begChr m:val="‖"/>
                                    <m:endChr m:val="‖"/>
                                    <m:ctrlPr>
                                      <a:rPr lang="en-US" sz="1600" i="1">
                                        <a:solidFill>
                                          <a:schemeClr val="tx1"/>
                                        </a:solidFill>
                                        <a:latin typeface="Cambria Math" panose="02040503050406030204" pitchFamily="18" charset="0"/>
                                        <a:sym typeface="Arial"/>
                                      </a:rPr>
                                    </m:ctrlPr>
                                  </m:dPr>
                                  <m:e>
                                    <m:sSub>
                                      <m:sSubPr>
                                        <m:ctrlPr>
                                          <a:rPr lang="en-US" sz="1600" i="1">
                                            <a:solidFill>
                                              <a:schemeClr val="tx1"/>
                                            </a:solidFill>
                                            <a:latin typeface="Cambria Math" panose="02040503050406030204" pitchFamily="18" charset="0"/>
                                            <a:sym typeface="Arial"/>
                                          </a:rPr>
                                        </m:ctrlPr>
                                      </m:sSubPr>
                                      <m:e>
                                        <m:r>
                                          <a:rPr lang="en-US" sz="1600" i="1">
                                            <a:solidFill>
                                              <a:schemeClr val="tx1"/>
                                            </a:solidFill>
                                            <a:latin typeface="Cambria Math" panose="02040503050406030204" pitchFamily="18" charset="0"/>
                                            <a:sym typeface="Arial"/>
                                          </a:rPr>
                                          <m:t>𝐴</m:t>
                                        </m:r>
                                      </m:e>
                                      <m:sub>
                                        <m:r>
                                          <a:rPr lang="en-US" sz="1600" i="1">
                                            <a:solidFill>
                                              <a:schemeClr val="tx1"/>
                                            </a:solidFill>
                                            <a:latin typeface="Cambria Math" panose="02040503050406030204" pitchFamily="18" charset="0"/>
                                            <a:sym typeface="Arial"/>
                                          </a:rPr>
                                          <m:t>𝑖</m:t>
                                        </m:r>
                                      </m:sub>
                                    </m:sSub>
                                    <m:r>
                                      <a:rPr lang="en-US" sz="1600" i="1">
                                        <a:solidFill>
                                          <a:schemeClr val="tx1"/>
                                        </a:solidFill>
                                        <a:latin typeface="Cambria Math" panose="02040503050406030204" pitchFamily="18" charset="0"/>
                                        <a:sym typeface="Arial"/>
                                      </a:rPr>
                                      <m:t>𝑄</m:t>
                                    </m:r>
                                  </m:e>
                                </m:d>
                              </m:e>
                              <m:sub>
                                <m:r>
                                  <a:rPr lang="en-US" sz="1600" i="1">
                                    <a:solidFill>
                                      <a:schemeClr val="tx1"/>
                                    </a:solidFill>
                                    <a:latin typeface="Cambria Math" panose="02040503050406030204" pitchFamily="18" charset="0"/>
                                    <a:sym typeface="Arial"/>
                                  </a:rPr>
                                  <m:t>𝐹</m:t>
                                </m:r>
                              </m:sub>
                              <m:sup>
                                <m:r>
                                  <a:rPr lang="en-US" sz="1600" i="1">
                                    <a:solidFill>
                                      <a:schemeClr val="tx1"/>
                                    </a:solidFill>
                                    <a:latin typeface="Cambria Math" panose="02040503050406030204" pitchFamily="18" charset="0"/>
                                    <a:sym typeface="Arial"/>
                                  </a:rPr>
                                  <m:t>2</m:t>
                                </m:r>
                              </m:sup>
                            </m:sSubSup>
                          </m:e>
                        </m:func>
                        <m:r>
                          <a:rPr lang="en-US" sz="1600" i="1">
                            <a:solidFill>
                              <a:schemeClr val="tx1"/>
                            </a:solidFill>
                            <a:latin typeface="Cambria Math" panose="02040503050406030204" pitchFamily="18" charset="0"/>
                            <a:sym typeface="Arial"/>
                          </a:rPr>
                          <m:t>−</m:t>
                        </m:r>
                        <m:sSubSup>
                          <m:sSubSupPr>
                            <m:ctrlPr>
                              <a:rPr lang="en-US" sz="1600" i="1">
                                <a:solidFill>
                                  <a:schemeClr val="tx1"/>
                                </a:solidFill>
                                <a:latin typeface="Cambria Math" panose="02040503050406030204" pitchFamily="18" charset="0"/>
                                <a:sym typeface="Arial"/>
                              </a:rPr>
                            </m:ctrlPr>
                          </m:sSubSupPr>
                          <m:e>
                            <m:d>
                              <m:dPr>
                                <m:begChr m:val="‖"/>
                                <m:endChr m:val="‖"/>
                                <m:ctrlPr>
                                  <a:rPr lang="en-US" sz="1600" i="1">
                                    <a:solidFill>
                                      <a:schemeClr val="tx1"/>
                                    </a:solidFill>
                                    <a:latin typeface="Cambria Math" panose="02040503050406030204" pitchFamily="18" charset="0"/>
                                    <a:sym typeface="Arial"/>
                                  </a:rPr>
                                </m:ctrlPr>
                              </m:dPr>
                              <m:e>
                                <m:sSub>
                                  <m:sSubPr>
                                    <m:ctrlPr>
                                      <a:rPr lang="en-US" sz="1600" i="1">
                                        <a:solidFill>
                                          <a:schemeClr val="tx1"/>
                                        </a:solidFill>
                                        <a:latin typeface="Cambria Math" panose="02040503050406030204" pitchFamily="18" charset="0"/>
                                        <a:sym typeface="Arial"/>
                                      </a:rPr>
                                    </m:ctrlPr>
                                  </m:sSubPr>
                                  <m:e>
                                    <m:r>
                                      <a:rPr lang="en-US" sz="1600" i="1">
                                        <a:solidFill>
                                          <a:schemeClr val="tx1"/>
                                        </a:solidFill>
                                        <a:latin typeface="Cambria Math" panose="02040503050406030204" pitchFamily="18" charset="0"/>
                                        <a:sym typeface="Arial"/>
                                      </a:rPr>
                                      <m:t>𝐴</m:t>
                                    </m:r>
                                  </m:e>
                                  <m:sub>
                                    <m:r>
                                      <a:rPr lang="en-US" sz="1600" i="1">
                                        <a:solidFill>
                                          <a:schemeClr val="tx1"/>
                                        </a:solidFill>
                                        <a:latin typeface="Cambria Math" panose="02040503050406030204" pitchFamily="18" charset="0"/>
                                        <a:sym typeface="Arial"/>
                                      </a:rPr>
                                      <m:t>𝑖</m:t>
                                    </m:r>
                                  </m:sub>
                                </m:sSub>
                                <m:r>
                                  <a:rPr lang="en-US" sz="1600" i="1">
                                    <a:solidFill>
                                      <a:schemeClr val="tx1"/>
                                    </a:solidFill>
                                    <a:latin typeface="Cambria Math" panose="02040503050406030204" pitchFamily="18" charset="0"/>
                                    <a:sym typeface="Arial"/>
                                  </a:rPr>
                                  <m:t>𝑃</m:t>
                                </m:r>
                              </m:e>
                            </m:d>
                          </m:e>
                          <m:sub>
                            <m:r>
                              <a:rPr lang="en-US" sz="1600" i="1">
                                <a:solidFill>
                                  <a:schemeClr val="tx1"/>
                                </a:solidFill>
                                <a:latin typeface="Cambria Math" panose="02040503050406030204" pitchFamily="18" charset="0"/>
                                <a:sym typeface="Arial"/>
                              </a:rPr>
                              <m:t>𝐹</m:t>
                            </m:r>
                          </m:sub>
                          <m:sup>
                            <m:r>
                              <a:rPr lang="en-US" sz="1600" i="1">
                                <a:solidFill>
                                  <a:schemeClr val="tx1"/>
                                </a:solidFill>
                                <a:latin typeface="Cambria Math" panose="02040503050406030204" pitchFamily="18" charset="0"/>
                                <a:sym typeface="Arial"/>
                              </a:rPr>
                              <m:t>2</m:t>
                            </m:r>
                          </m:sup>
                        </m:sSubSup>
                      </m:e>
                    </m:d>
                  </m:oMath>
                </a14:m>
                <a:r>
                  <a:rPr lang="en-US" sz="1600" dirty="0">
                    <a:solidFill>
                      <a:schemeClr val="tx1"/>
                    </a:solidFill>
                  </a:rPr>
                  <a:t> </a:t>
                </a:r>
              </a:p>
            </p:txBody>
          </p:sp>
        </mc:Choice>
        <mc:Fallback xmlns="">
          <p:sp>
            <p:nvSpPr>
              <p:cNvPr id="12" name="Rectangle 11">
                <a:extLst>
                  <a:ext uri="{FF2B5EF4-FFF2-40B4-BE49-F238E27FC236}">
                    <a16:creationId xmlns:a16="http://schemas.microsoft.com/office/drawing/2014/main" id="{69D39D29-DA57-4F61-964A-A138DB58EED2}"/>
                  </a:ext>
                </a:extLst>
              </p:cNvPr>
              <p:cNvSpPr>
                <a:spLocks noRot="1" noChangeAspect="1" noMove="1" noResize="1" noEditPoints="1" noAdjustHandles="1" noChangeArrowheads="1" noChangeShapeType="1" noTextEdit="1"/>
              </p:cNvSpPr>
              <p:nvPr/>
            </p:nvSpPr>
            <p:spPr>
              <a:xfrm>
                <a:off x="420272" y="432126"/>
                <a:ext cx="4186898" cy="554380"/>
              </a:xfrm>
              <a:prstGeom prst="rect">
                <a:avLst/>
              </a:prstGeom>
              <a:blipFill>
                <a:blip r:embed="rId5"/>
                <a:stretch>
                  <a:fillRect l="-2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CB7E86C1-D395-4A76-86F7-04F0A0141AE6}"/>
                  </a:ext>
                </a:extLst>
              </p:cNvPr>
              <p:cNvSpPr/>
              <p:nvPr/>
            </p:nvSpPr>
            <p:spPr>
              <a:xfrm>
                <a:off x="82647" y="1235428"/>
                <a:ext cx="2491741" cy="55438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i="1" dirty="0">
                    <a:solidFill>
                      <a:schemeClr val="tx1"/>
                    </a:solidFill>
                  </a:rPr>
                  <a:t>NSW</a:t>
                </a:r>
                <a:r>
                  <a:rPr lang="en-US" sz="1600" dirty="0">
                    <a:solidFill>
                      <a:schemeClr val="tx1"/>
                    </a:solidFill>
                  </a:rPr>
                  <a:t>: </a:t>
                </a:r>
                <a14:m>
                  <m:oMath xmlns:m="http://schemas.openxmlformats.org/officeDocument/2006/math">
                    <m:limLow>
                      <m:limLowPr>
                        <m:ctrlPr>
                          <a:rPr lang="en-US" sz="1600" i="1" smtClean="0">
                            <a:solidFill>
                              <a:schemeClr val="tx1"/>
                            </a:solidFill>
                            <a:latin typeface="Cambria Math" panose="02040503050406030204" pitchFamily="18" charset="0"/>
                            <a:sym typeface="Arial"/>
                          </a:rPr>
                        </m:ctrlPr>
                      </m:limLowPr>
                      <m:e>
                        <m:r>
                          <m:rPr>
                            <m:sty m:val="p"/>
                          </m:rPr>
                          <a:rPr lang="en-US" sz="1600">
                            <a:solidFill>
                              <a:schemeClr val="tx1"/>
                            </a:solidFill>
                            <a:latin typeface="Cambria Math" panose="02040503050406030204" pitchFamily="18" charset="0"/>
                            <a:sym typeface="Arial"/>
                          </a:rPr>
                          <m:t>m</m:t>
                        </m:r>
                        <m:r>
                          <m:rPr>
                            <m:sty m:val="p"/>
                          </m:rPr>
                          <a:rPr lang="en-US" sz="1600" b="0" i="0" smtClean="0">
                            <a:solidFill>
                              <a:schemeClr val="tx1"/>
                            </a:solidFill>
                            <a:latin typeface="Cambria Math" panose="02040503050406030204" pitchFamily="18" charset="0"/>
                            <a:sym typeface="Arial"/>
                          </a:rPr>
                          <m:t>ax</m:t>
                        </m:r>
                      </m:e>
                      <m:lim>
                        <m:r>
                          <a:rPr lang="en-US" sz="1600" i="1">
                            <a:solidFill>
                              <a:schemeClr val="tx1"/>
                            </a:solidFill>
                            <a:latin typeface="Cambria Math" panose="02040503050406030204" pitchFamily="18" charset="0"/>
                            <a:sym typeface="Arial"/>
                          </a:rPr>
                          <m:t>𝑃</m:t>
                        </m:r>
                      </m:lim>
                    </m:limLow>
                    <m:r>
                      <a:rPr lang="en-US" sz="1600" b="0" i="1" smtClean="0">
                        <a:solidFill>
                          <a:schemeClr val="tx1"/>
                        </a:solidFill>
                        <a:latin typeface="Cambria Math" panose="02040503050406030204" pitchFamily="18" charset="0"/>
                        <a:sym typeface="Arial"/>
                      </a:rPr>
                      <m:t>    </m:t>
                    </m:r>
                    <m:nary>
                      <m:naryPr>
                        <m:chr m:val="∏"/>
                        <m:ctrlPr>
                          <a:rPr lang="en-US" sz="1600" i="1" smtClean="0">
                            <a:solidFill>
                              <a:schemeClr val="tx1"/>
                            </a:solidFill>
                            <a:latin typeface="Cambria Math" panose="02040503050406030204" pitchFamily="18" charset="0"/>
                            <a:sym typeface="Arial"/>
                          </a:rPr>
                        </m:ctrlPr>
                      </m:naryPr>
                      <m:sub>
                        <m:r>
                          <m:rPr>
                            <m:brk m:alnAt="23"/>
                          </m:rPr>
                          <a:rPr lang="en-US" sz="1600" b="0" i="1" smtClean="0">
                            <a:solidFill>
                              <a:schemeClr val="tx1"/>
                            </a:solidFill>
                            <a:latin typeface="Cambria Math" panose="02040503050406030204" pitchFamily="18" charset="0"/>
                            <a:sym typeface="Arial"/>
                          </a:rPr>
                          <m:t>𝑖</m:t>
                        </m:r>
                        <m:r>
                          <a:rPr lang="en-US" sz="1600" b="0" i="1" smtClean="0">
                            <a:solidFill>
                              <a:schemeClr val="tx1"/>
                            </a:solidFill>
                            <a:latin typeface="Cambria Math" panose="02040503050406030204" pitchFamily="18" charset="0"/>
                            <a:sym typeface="Arial"/>
                          </a:rPr>
                          <m:t>=</m:t>
                        </m:r>
                        <m:r>
                          <m:rPr>
                            <m:brk m:alnAt="23"/>
                          </m:rPr>
                          <a:rPr lang="en-US" sz="1600" b="0" i="1" smtClean="0">
                            <a:solidFill>
                              <a:schemeClr val="tx1"/>
                            </a:solidFill>
                            <a:latin typeface="Cambria Math" panose="02040503050406030204" pitchFamily="18" charset="0"/>
                            <a:sym typeface="Arial"/>
                          </a:rPr>
                          <m:t>1</m:t>
                        </m:r>
                      </m:sub>
                      <m:sup>
                        <m:r>
                          <a:rPr lang="en-US" sz="1600" b="0" i="1" smtClean="0">
                            <a:solidFill>
                              <a:schemeClr val="tx1"/>
                            </a:solidFill>
                            <a:latin typeface="Cambria Math" panose="02040503050406030204" pitchFamily="18" charset="0"/>
                            <a:sym typeface="Arial"/>
                          </a:rPr>
                          <m:t>𝑘</m:t>
                        </m:r>
                      </m:sup>
                      <m:e>
                        <m:sSubSup>
                          <m:sSubSupPr>
                            <m:ctrlPr>
                              <a:rPr lang="en-US" sz="1600" i="1" smtClean="0">
                                <a:solidFill>
                                  <a:schemeClr val="tx1"/>
                                </a:solidFill>
                                <a:latin typeface="Cambria Math" panose="02040503050406030204" pitchFamily="18" charset="0"/>
                                <a:sym typeface="Arial"/>
                              </a:rPr>
                            </m:ctrlPr>
                          </m:sSubSupPr>
                          <m:e>
                            <m:d>
                              <m:dPr>
                                <m:begChr m:val="‖"/>
                                <m:endChr m:val="‖"/>
                                <m:ctrlPr>
                                  <a:rPr lang="en-US" sz="1600" i="1">
                                    <a:solidFill>
                                      <a:schemeClr val="tx1"/>
                                    </a:solidFill>
                                    <a:latin typeface="Cambria Math" panose="02040503050406030204" pitchFamily="18" charset="0"/>
                                    <a:sym typeface="Arial"/>
                                  </a:rPr>
                                </m:ctrlPr>
                              </m:dPr>
                              <m:e>
                                <m:sSub>
                                  <m:sSubPr>
                                    <m:ctrlPr>
                                      <a:rPr lang="en-US" sz="1600" i="1">
                                        <a:solidFill>
                                          <a:schemeClr val="tx1"/>
                                        </a:solidFill>
                                        <a:latin typeface="Cambria Math" panose="02040503050406030204" pitchFamily="18" charset="0"/>
                                        <a:sym typeface="Arial"/>
                                      </a:rPr>
                                    </m:ctrlPr>
                                  </m:sSubPr>
                                  <m:e>
                                    <m:r>
                                      <a:rPr lang="en-US" sz="1600" i="1">
                                        <a:solidFill>
                                          <a:schemeClr val="tx1"/>
                                        </a:solidFill>
                                        <a:latin typeface="Cambria Math" panose="02040503050406030204" pitchFamily="18" charset="0"/>
                                        <a:sym typeface="Arial"/>
                                      </a:rPr>
                                      <m:t>𝐴</m:t>
                                    </m:r>
                                  </m:e>
                                  <m:sub>
                                    <m:r>
                                      <a:rPr lang="en-US" sz="1600" i="1">
                                        <a:solidFill>
                                          <a:schemeClr val="tx1"/>
                                        </a:solidFill>
                                        <a:latin typeface="Cambria Math" panose="02040503050406030204" pitchFamily="18" charset="0"/>
                                        <a:sym typeface="Arial"/>
                                      </a:rPr>
                                      <m:t>𝑖</m:t>
                                    </m:r>
                                  </m:sub>
                                </m:sSub>
                                <m:r>
                                  <a:rPr lang="en-US" sz="1600" i="1">
                                    <a:solidFill>
                                      <a:schemeClr val="tx1"/>
                                    </a:solidFill>
                                    <a:latin typeface="Cambria Math" panose="02040503050406030204" pitchFamily="18" charset="0"/>
                                    <a:sym typeface="Arial"/>
                                  </a:rPr>
                                  <m:t>𝑃</m:t>
                                </m:r>
                              </m:e>
                            </m:d>
                          </m:e>
                          <m:sub>
                            <m:r>
                              <a:rPr lang="en-US" sz="1600" i="1">
                                <a:solidFill>
                                  <a:schemeClr val="tx1"/>
                                </a:solidFill>
                                <a:latin typeface="Cambria Math" panose="02040503050406030204" pitchFamily="18" charset="0"/>
                                <a:sym typeface="Arial"/>
                              </a:rPr>
                              <m:t>𝐹</m:t>
                            </m:r>
                          </m:sub>
                          <m:sup>
                            <m:r>
                              <a:rPr lang="en-US" sz="1600" i="1">
                                <a:solidFill>
                                  <a:schemeClr val="tx1"/>
                                </a:solidFill>
                                <a:latin typeface="Cambria Math" panose="02040503050406030204" pitchFamily="18" charset="0"/>
                                <a:sym typeface="Arial"/>
                              </a:rPr>
                              <m:t>2</m:t>
                            </m:r>
                          </m:sup>
                        </m:sSubSup>
                      </m:e>
                    </m:nary>
                  </m:oMath>
                </a14:m>
                <a:endParaRPr lang="en-US" sz="1600" dirty="0">
                  <a:solidFill>
                    <a:schemeClr val="tx1"/>
                  </a:solidFill>
                </a:endParaRPr>
              </a:p>
            </p:txBody>
          </p:sp>
        </mc:Choice>
        <mc:Fallback xmlns="">
          <p:sp>
            <p:nvSpPr>
              <p:cNvPr id="13" name="Rectangle 12">
                <a:extLst>
                  <a:ext uri="{FF2B5EF4-FFF2-40B4-BE49-F238E27FC236}">
                    <a16:creationId xmlns:a16="http://schemas.microsoft.com/office/drawing/2014/main" id="{CB7E86C1-D395-4A76-86F7-04F0A0141AE6}"/>
                  </a:ext>
                </a:extLst>
              </p:cNvPr>
              <p:cNvSpPr>
                <a:spLocks noRot="1" noChangeAspect="1" noMove="1" noResize="1" noEditPoints="1" noAdjustHandles="1" noChangeArrowheads="1" noChangeShapeType="1" noTextEdit="1"/>
              </p:cNvSpPr>
              <p:nvPr/>
            </p:nvSpPr>
            <p:spPr>
              <a:xfrm>
                <a:off x="82647" y="1235428"/>
                <a:ext cx="2491741" cy="554380"/>
              </a:xfrm>
              <a:prstGeom prst="rect">
                <a:avLst/>
              </a:prstGeom>
              <a:blipFill>
                <a:blip r:embed="rId6"/>
                <a:stretch>
                  <a:fillRect t="-49462" b="-77419"/>
                </a:stretch>
              </a:blipFill>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D21BAABB-226C-460D-AD1E-418F18B02AF9}"/>
              </a:ext>
            </a:extLst>
          </p:cNvPr>
          <p:cNvCxnSpPr/>
          <p:nvPr/>
        </p:nvCxnSpPr>
        <p:spPr>
          <a:xfrm flipH="1" flipV="1">
            <a:off x="2377440" y="1690688"/>
            <a:ext cx="548640" cy="3350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2091918-5984-4C8D-9318-69031FC20990}"/>
              </a:ext>
            </a:extLst>
          </p:cNvPr>
          <p:cNvCxnSpPr>
            <a:cxnSpLocks/>
          </p:cNvCxnSpPr>
          <p:nvPr/>
        </p:nvCxnSpPr>
        <p:spPr>
          <a:xfrm flipV="1">
            <a:off x="3554729" y="949314"/>
            <a:ext cx="0" cy="104695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8BF9A053-59CB-46E9-8DC1-F64083E30119}"/>
              </a:ext>
            </a:extLst>
          </p:cNvPr>
          <p:cNvSpPr/>
          <p:nvPr/>
        </p:nvSpPr>
        <p:spPr>
          <a:xfrm>
            <a:off x="8124383" y="1809287"/>
            <a:ext cx="2896186" cy="64809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000" dirty="0"/>
              <a:t>Algorithms and Performance Guarantee</a:t>
            </a:r>
          </a:p>
        </p:txBody>
      </p:sp>
      <mc:AlternateContent xmlns:mc="http://schemas.openxmlformats.org/markup-compatibility/2006" xmlns:a14="http://schemas.microsoft.com/office/drawing/2010/main">
        <mc:Choice Requires="a14">
          <p:sp>
            <p:nvSpPr>
              <p:cNvPr id="27" name="Rectangle 26">
                <a:extLst>
                  <a:ext uri="{FF2B5EF4-FFF2-40B4-BE49-F238E27FC236}">
                    <a16:creationId xmlns:a16="http://schemas.microsoft.com/office/drawing/2014/main" id="{19854D85-56EB-403A-9BFC-9ED81E005DA1}"/>
                  </a:ext>
                </a:extLst>
              </p:cNvPr>
              <p:cNvSpPr/>
              <p:nvPr/>
            </p:nvSpPr>
            <p:spPr>
              <a:xfrm>
                <a:off x="8326609" y="449978"/>
                <a:ext cx="2561786" cy="823959"/>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i="1" dirty="0">
                    <a:solidFill>
                      <a:schemeClr val="tx1"/>
                    </a:solidFill>
                  </a:rPr>
                  <a:t>Multiplicative Weight (MW) </a:t>
                </a:r>
                <a:r>
                  <a:rPr lang="en-US" sz="1600" dirty="0">
                    <a:solidFill>
                      <a:schemeClr val="tx1"/>
                    </a:solidFill>
                  </a:rPr>
                  <a:t>method for scalable up to </a:t>
                </a:r>
              </a:p>
              <a:p>
                <a:pPr algn="ctr"/>
                <a14:m>
                  <m:oMath xmlns:m="http://schemas.openxmlformats.org/officeDocument/2006/math">
                    <m:r>
                      <a:rPr lang="en-US" sz="1600" b="0" i="1" smtClean="0">
                        <a:solidFill>
                          <a:schemeClr val="tx1"/>
                        </a:solidFill>
                        <a:latin typeface="Cambria Math" panose="02040503050406030204" pitchFamily="18" charset="0"/>
                      </a:rPr>
                      <m:t>≈1000</m:t>
                    </m:r>
                  </m:oMath>
                </a14:m>
                <a:r>
                  <a:rPr lang="en-US" sz="1600" dirty="0">
                    <a:solidFill>
                      <a:schemeClr val="tx1"/>
                    </a:solidFill>
                  </a:rPr>
                  <a:t> dimensions</a:t>
                </a:r>
              </a:p>
            </p:txBody>
          </p:sp>
        </mc:Choice>
        <mc:Fallback xmlns="">
          <p:sp>
            <p:nvSpPr>
              <p:cNvPr id="27" name="Rectangle 26">
                <a:extLst>
                  <a:ext uri="{FF2B5EF4-FFF2-40B4-BE49-F238E27FC236}">
                    <a16:creationId xmlns:a16="http://schemas.microsoft.com/office/drawing/2014/main" id="{19854D85-56EB-403A-9BFC-9ED81E005DA1}"/>
                  </a:ext>
                </a:extLst>
              </p:cNvPr>
              <p:cNvSpPr>
                <a:spLocks noRot="1" noChangeAspect="1" noMove="1" noResize="1" noEditPoints="1" noAdjustHandles="1" noChangeArrowheads="1" noChangeShapeType="1" noTextEdit="1"/>
              </p:cNvSpPr>
              <p:nvPr/>
            </p:nvSpPr>
            <p:spPr>
              <a:xfrm>
                <a:off x="8326609" y="449978"/>
                <a:ext cx="2561786" cy="823959"/>
              </a:xfrm>
              <a:prstGeom prst="rect">
                <a:avLst/>
              </a:prstGeom>
              <a:blipFill>
                <a:blip r:embed="rId7"/>
                <a:stretch>
                  <a:fillRect t="-1460" b="-875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ADDC477D-99D3-4422-98AA-038DF45151C2}"/>
                  </a:ext>
                </a:extLst>
              </p:cNvPr>
              <p:cNvSpPr txBox="1"/>
              <p:nvPr/>
            </p:nvSpPr>
            <p:spPr>
              <a:xfrm>
                <a:off x="8040656" y="2575976"/>
                <a:ext cx="4015356" cy="1812740"/>
              </a:xfrm>
              <a:prstGeom prst="rect">
                <a:avLst/>
              </a:prstGeom>
              <a:noFill/>
            </p:spPr>
            <p:txBody>
              <a:bodyPr wrap="square" rtlCol="0">
                <a:spAutoFit/>
              </a:bodyPr>
              <a:lstStyle/>
              <a:p>
                <a:r>
                  <a:rPr lang="en-US" dirty="0">
                    <a:solidFill>
                      <a:schemeClr val="tx1"/>
                    </a:solidFill>
                  </a:rPr>
                  <a:t>On linear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𝑓</m:t>
                        </m:r>
                      </m:e>
                      <m:sub>
                        <m:r>
                          <a:rPr lang="en-US" b="0" i="1" smtClean="0">
                            <a:solidFill>
                              <a:schemeClr val="tx1"/>
                            </a:solidFill>
                            <a:latin typeface="Cambria Math" panose="02040503050406030204" pitchFamily="18" charset="0"/>
                          </a:rPr>
                          <m:t>𝑖</m:t>
                        </m:r>
                      </m:sub>
                    </m:sSub>
                  </m:oMath>
                </a14:m>
                <a:r>
                  <a:rPr lang="en-US" dirty="0">
                    <a:solidFill>
                      <a:schemeClr val="tx1"/>
                    </a:solidFill>
                  </a:rPr>
                  <a:t> in </a:t>
                </a:r>
                <a14:m>
                  <m:oMath xmlns:m="http://schemas.openxmlformats.org/officeDocument/2006/math">
                    <m:r>
                      <a:rPr lang="en-US" b="0" i="1" smtClean="0">
                        <a:solidFill>
                          <a:schemeClr val="tx1"/>
                        </a:solidFill>
                        <a:latin typeface="Cambria Math" panose="02040503050406030204" pitchFamily="18" charset="0"/>
                      </a:rPr>
                      <m:t>𝑃</m:t>
                    </m:r>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𝑃</m:t>
                        </m:r>
                      </m:e>
                      <m:sup>
                        <m:r>
                          <m:rPr>
                            <m:sty m:val="p"/>
                          </m:rPr>
                          <a:rPr lang="en-US" b="0" i="0" smtClean="0">
                            <a:solidFill>
                              <a:schemeClr val="tx1"/>
                            </a:solidFill>
                            <a:latin typeface="Cambria Math" panose="02040503050406030204" pitchFamily="18" charset="0"/>
                          </a:rPr>
                          <m:t>T</m:t>
                        </m:r>
                      </m:sup>
                    </m:sSup>
                  </m:oMath>
                </a14:m>
                <a:r>
                  <a:rPr lang="en-US" dirty="0">
                    <a:solidFill>
                      <a:schemeClr val="tx1"/>
                    </a:solidFill>
                  </a:rPr>
                  <a:t> and concave </a:t>
                </a:r>
                <a14:m>
                  <m:oMath xmlns:m="http://schemas.openxmlformats.org/officeDocument/2006/math">
                    <m:r>
                      <a:rPr lang="en-US" b="0" i="1" smtClean="0">
                        <a:solidFill>
                          <a:schemeClr val="tx1"/>
                        </a:solidFill>
                        <a:latin typeface="Cambria Math" panose="02040503050406030204" pitchFamily="18" charset="0"/>
                      </a:rPr>
                      <m:t>𝑔</m:t>
                    </m:r>
                  </m:oMath>
                </a14:m>
                <a:r>
                  <a:rPr lang="en-US" dirty="0">
                    <a:solidFill>
                      <a:schemeClr val="tx1"/>
                    </a:solidFill>
                  </a:rPr>
                  <a:t>:</a:t>
                </a:r>
              </a:p>
              <a:p>
                <a:pPr marL="285750" indent="-285750">
                  <a:buFont typeface="Arial" panose="020B0604020202020204" pitchFamily="34" charset="0"/>
                  <a:buChar char="•"/>
                </a:pPr>
                <a:r>
                  <a:rPr lang="en-US" dirty="0">
                    <a:solidFill>
                      <a:schemeClr val="tx1"/>
                    </a:solidFill>
                  </a:rPr>
                  <a:t>Polynomial-time algorithm for </a:t>
                </a:r>
                <a:r>
                  <a:rPr lang="en-US" dirty="0"/>
                  <a:t>MCDR with optimal utility and small rank violation </a:t>
                </a:r>
                <a14:m>
                  <m:oMath xmlns:m="http://schemas.openxmlformats.org/officeDocument/2006/math">
                    <m:r>
                      <a:rPr lang="en-US">
                        <a:latin typeface="Cambria Math" panose="02040503050406030204" pitchFamily="18" charset="0"/>
                      </a:rPr>
                      <m:t>𝑠</m:t>
                    </m:r>
                    <m:r>
                      <a:rPr lang="en-US">
                        <a:latin typeface="Cambria Math" panose="02040503050406030204" pitchFamily="18" charset="0"/>
                      </a:rPr>
                      <m:t>=</m:t>
                    </m:r>
                    <m:rad>
                      <m:radPr>
                        <m:degHide m:val="on"/>
                        <m:ctrlPr>
                          <a:rPr lang="en-US" i="1">
                            <a:latin typeface="Cambria Math" panose="02040503050406030204" pitchFamily="18" charset="0"/>
                          </a:rPr>
                        </m:ctrlPr>
                      </m:radPr>
                      <m:deg/>
                      <m:e>
                        <m:r>
                          <a:rPr lang="en-US">
                            <a:latin typeface="Cambria Math" panose="02040503050406030204" pitchFamily="18" charset="0"/>
                          </a:rPr>
                          <m:t>2</m:t>
                        </m:r>
                        <m:r>
                          <a:rPr lang="en-US">
                            <a:latin typeface="Cambria Math" panose="02040503050406030204" pitchFamily="18" charset="0"/>
                          </a:rPr>
                          <m:t>𝑘</m:t>
                        </m:r>
                        <m:r>
                          <a:rPr lang="en-US">
                            <a:latin typeface="Cambria Math" panose="02040503050406030204" pitchFamily="18" charset="0"/>
                          </a:rPr>
                          <m:t>+1/4</m:t>
                        </m:r>
                      </m:e>
                    </m:rad>
                    <m:r>
                      <a:rPr lang="en-US">
                        <a:latin typeface="Cambria Math" panose="02040503050406030204" pitchFamily="18" charset="0"/>
                      </a:rPr>
                      <m:t>−</m:t>
                    </m:r>
                    <m:r>
                      <a:rPr lang="en-US" b="0" i="0" smtClean="0">
                        <a:latin typeface="Cambria Math" panose="02040503050406030204" pitchFamily="18" charset="0"/>
                      </a:rPr>
                      <m:t>3/2</m:t>
                    </m:r>
                  </m:oMath>
                </a14:m>
                <a:r>
                  <a:rPr lang="en-US" dirty="0"/>
                  <a:t> </a:t>
                </a:r>
              </a:p>
              <a:p>
                <a:pPr marL="285750" indent="-285750">
                  <a:buFont typeface="Arial" panose="020B0604020202020204" pitchFamily="34" charset="0"/>
                  <a:buChar char="•"/>
                </a:pPr>
                <a:r>
                  <a:rPr lang="en-US" dirty="0">
                    <a:sym typeface="Wingdings" panose="05000000000000000000" pitchFamily="2" charset="2"/>
                  </a:rPr>
                  <a:t>Approximation ratio </a:t>
                </a:r>
                <a14:m>
                  <m:oMath xmlns:m="http://schemas.openxmlformats.org/officeDocument/2006/math">
                    <m:r>
                      <a:rPr lang="en-US" b="0" i="1" smtClean="0">
                        <a:latin typeface="Cambria Math" panose="02040503050406030204" pitchFamily="18" charset="0"/>
                        <a:sym typeface="Wingdings" panose="05000000000000000000" pitchFamily="2" charset="2"/>
                      </a:rPr>
                      <m:t>1−</m:t>
                    </m:r>
                    <m:r>
                      <a:rPr lang="en-US" b="0" i="1" smtClean="0">
                        <a:latin typeface="Cambria Math" panose="02040503050406030204" pitchFamily="18" charset="0"/>
                        <a:sym typeface="Wingdings" panose="05000000000000000000" pitchFamily="2" charset="2"/>
                      </a:rPr>
                      <m:t>𝑠</m:t>
                    </m:r>
                    <m:r>
                      <a:rPr lang="en-US" b="0" i="1" smtClean="0">
                        <a:latin typeface="Cambria Math" panose="02040503050406030204" pitchFamily="18" charset="0"/>
                        <a:sym typeface="Wingdings" panose="05000000000000000000" pitchFamily="2" charset="2"/>
                      </a:rPr>
                      <m:t>/</m:t>
                    </m:r>
                    <m:r>
                      <a:rPr lang="en-US" b="0" i="1" smtClean="0">
                        <a:latin typeface="Cambria Math" panose="02040503050406030204" pitchFamily="18" charset="0"/>
                        <a:sym typeface="Wingdings" panose="05000000000000000000" pitchFamily="2" charset="2"/>
                      </a:rPr>
                      <m:t>𝑑</m:t>
                    </m:r>
                  </m:oMath>
                </a14:m>
                <a:r>
                  <a:rPr lang="en-US" dirty="0">
                    <a:sym typeface="Wingdings" panose="05000000000000000000" pitchFamily="2" charset="2"/>
                  </a:rPr>
                  <a:t> on utility when no rank violation</a:t>
                </a:r>
              </a:p>
            </p:txBody>
          </p:sp>
        </mc:Choice>
        <mc:Fallback>
          <p:sp>
            <p:nvSpPr>
              <p:cNvPr id="17" name="TextBox 16">
                <a:extLst>
                  <a:ext uri="{FF2B5EF4-FFF2-40B4-BE49-F238E27FC236}">
                    <a16:creationId xmlns:a16="http://schemas.microsoft.com/office/drawing/2014/main" id="{ADDC477D-99D3-4422-98AA-038DF45151C2}"/>
                  </a:ext>
                </a:extLst>
              </p:cNvPr>
              <p:cNvSpPr txBox="1">
                <a:spLocks noRot="1" noChangeAspect="1" noMove="1" noResize="1" noEditPoints="1" noAdjustHandles="1" noChangeArrowheads="1" noChangeShapeType="1" noTextEdit="1"/>
              </p:cNvSpPr>
              <p:nvPr/>
            </p:nvSpPr>
            <p:spPr>
              <a:xfrm>
                <a:off x="8040656" y="2575976"/>
                <a:ext cx="4015356" cy="1812740"/>
              </a:xfrm>
              <a:prstGeom prst="rect">
                <a:avLst/>
              </a:prstGeom>
              <a:blipFill>
                <a:blip r:embed="rId8"/>
                <a:stretch>
                  <a:fillRect l="-1214" t="-1684" b="-4714"/>
                </a:stretch>
              </a:blipFill>
            </p:spPr>
            <p:txBody>
              <a:bodyPr/>
              <a:lstStyle/>
              <a:p>
                <a:r>
                  <a:rPr lang="en-US">
                    <a:noFill/>
                  </a:rPr>
                  <a:t> </a:t>
                </a:r>
              </a:p>
            </p:txBody>
          </p:sp>
        </mc:Fallback>
      </mc:AlternateContent>
      <p:sp>
        <p:nvSpPr>
          <p:cNvPr id="21" name="TextBox 20">
            <a:extLst>
              <a:ext uri="{FF2B5EF4-FFF2-40B4-BE49-F238E27FC236}">
                <a16:creationId xmlns:a16="http://schemas.microsoft.com/office/drawing/2014/main" id="{788F5F1D-9C41-4BC3-B177-C9854BB98AC9}"/>
              </a:ext>
            </a:extLst>
          </p:cNvPr>
          <p:cNvSpPr txBox="1"/>
          <p:nvPr/>
        </p:nvSpPr>
        <p:spPr>
          <a:xfrm>
            <a:off x="5462022" y="108026"/>
            <a:ext cx="1861143" cy="276999"/>
          </a:xfrm>
          <a:prstGeom prst="rect">
            <a:avLst/>
          </a:prstGeom>
          <a:noFill/>
        </p:spPr>
        <p:txBody>
          <a:bodyPr wrap="square" rtlCol="0">
            <a:spAutoFit/>
          </a:bodyPr>
          <a:lstStyle/>
          <a:p>
            <a:r>
              <a:rPr lang="en-US" sz="1200" dirty="0">
                <a:sym typeface="Wingdings" panose="05000000000000000000" pitchFamily="2" charset="2"/>
              </a:rPr>
              <a:t>Marginal Loss objective </a:t>
            </a:r>
          </a:p>
        </p:txBody>
      </p:sp>
    </p:spTree>
    <p:extLst>
      <p:ext uri="{BB962C8B-B14F-4D97-AF65-F5344CB8AC3E}">
        <p14:creationId xmlns:p14="http://schemas.microsoft.com/office/powerpoint/2010/main" val="36012359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Straight Arrow Connector 24">
            <a:extLst>
              <a:ext uri="{FF2B5EF4-FFF2-40B4-BE49-F238E27FC236}">
                <a16:creationId xmlns:a16="http://schemas.microsoft.com/office/drawing/2014/main" id="{0BDAD914-BA40-4C97-88EC-4F64F4CA2842}"/>
              </a:ext>
            </a:extLst>
          </p:cNvPr>
          <p:cNvCxnSpPr>
            <a:cxnSpLocks/>
          </p:cNvCxnSpPr>
          <p:nvPr/>
        </p:nvCxnSpPr>
        <p:spPr>
          <a:xfrm flipV="1">
            <a:off x="9785548" y="1253280"/>
            <a:ext cx="0" cy="55438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35" name="Picture 34" descr="A close up of a map&#10;&#10;Description automatically generated">
            <a:extLst>
              <a:ext uri="{FF2B5EF4-FFF2-40B4-BE49-F238E27FC236}">
                <a16:creationId xmlns:a16="http://schemas.microsoft.com/office/drawing/2014/main" id="{BB0491D6-4C24-446D-92BA-6FA2DD864889}"/>
              </a:ext>
            </a:extLst>
          </p:cNvPr>
          <p:cNvPicPr>
            <a:picLocks noChangeAspect="1"/>
          </p:cNvPicPr>
          <p:nvPr/>
        </p:nvPicPr>
        <p:blipFill>
          <a:blip r:embed="rId3"/>
          <a:stretch>
            <a:fillRect/>
          </a:stretch>
        </p:blipFill>
        <p:spPr>
          <a:xfrm>
            <a:off x="4844568" y="253218"/>
            <a:ext cx="2958896" cy="215235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cxnSp>
        <p:nvCxnSpPr>
          <p:cNvPr id="8" name="Straight Connector 7">
            <a:extLst>
              <a:ext uri="{FF2B5EF4-FFF2-40B4-BE49-F238E27FC236}">
                <a16:creationId xmlns:a16="http://schemas.microsoft.com/office/drawing/2014/main" id="{C845FE8E-107A-40D1-8D15-80EA4C9A36BD}"/>
              </a:ext>
            </a:extLst>
          </p:cNvPr>
          <p:cNvCxnSpPr>
            <a:cxnSpLocks/>
          </p:cNvCxnSpPr>
          <p:nvPr/>
        </p:nvCxnSpPr>
        <p:spPr>
          <a:xfrm flipH="1" flipV="1">
            <a:off x="4572001" y="2457377"/>
            <a:ext cx="553692" cy="49832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854FF01-C78F-47F6-98BA-764E40E3757A}"/>
              </a:ext>
            </a:extLst>
          </p:cNvPr>
          <p:cNvCxnSpPr>
            <a:cxnSpLocks/>
          </p:cNvCxnSpPr>
          <p:nvPr/>
        </p:nvCxnSpPr>
        <p:spPr>
          <a:xfrm flipH="1">
            <a:off x="7159081" y="2300840"/>
            <a:ext cx="1198594" cy="69755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C4883C2-2DA8-4E72-81BE-5BBA0BFBF33E}"/>
              </a:ext>
            </a:extLst>
          </p:cNvPr>
          <p:cNvSpPr>
            <a:spLocks noGrp="1"/>
          </p:cNvSpPr>
          <p:nvPr>
            <p:ph type="title"/>
          </p:nvPr>
        </p:nvSpPr>
        <p:spPr/>
        <p:txBody>
          <a:bodyPr/>
          <a:lstStyle/>
          <a:p>
            <a:endParaRPr lang="en-US" dirty="0"/>
          </a:p>
        </p:txBody>
      </p:sp>
      <p:sp>
        <p:nvSpPr>
          <p:cNvPr id="4" name="Oval 3">
            <a:extLst>
              <a:ext uri="{FF2B5EF4-FFF2-40B4-BE49-F238E27FC236}">
                <a16:creationId xmlns:a16="http://schemas.microsoft.com/office/drawing/2014/main" id="{2B574F3B-2F46-4799-9E7A-21E06A177E07}"/>
              </a:ext>
            </a:extLst>
          </p:cNvPr>
          <p:cNvSpPr/>
          <p:nvPr/>
        </p:nvSpPr>
        <p:spPr>
          <a:xfrm>
            <a:off x="4703883" y="2676288"/>
            <a:ext cx="2784231" cy="1241473"/>
          </a:xfrm>
          <a:prstGeom prst="ellipse">
            <a:avLst/>
          </a:prstGeom>
          <a:solidFill>
            <a:schemeClr val="accent1">
              <a:lumMod val="7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dirty="0"/>
              <a:t>Main Contributions</a:t>
            </a:r>
          </a:p>
        </p:txBody>
      </p:sp>
      <p:sp>
        <p:nvSpPr>
          <p:cNvPr id="5" name="Rectangle 4">
            <a:extLst>
              <a:ext uri="{FF2B5EF4-FFF2-40B4-BE49-F238E27FC236}">
                <a16:creationId xmlns:a16="http://schemas.microsoft.com/office/drawing/2014/main" id="{E40951D8-F1AC-4E38-B08C-8404F43AF103}"/>
              </a:ext>
            </a:extLst>
          </p:cNvPr>
          <p:cNvSpPr/>
          <p:nvPr/>
        </p:nvSpPr>
        <p:spPr>
          <a:xfrm>
            <a:off x="2115429" y="1943329"/>
            <a:ext cx="2491741" cy="55438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000" dirty="0"/>
              <a:t>Problem Formulation</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7DA11CC-36AA-4D7A-B2B4-7E89F734F583}"/>
                  </a:ext>
                </a:extLst>
              </p:cNvPr>
              <p:cNvSpPr txBox="1"/>
              <p:nvPr/>
            </p:nvSpPr>
            <p:spPr>
              <a:xfrm>
                <a:off x="82647" y="2581357"/>
                <a:ext cx="4621237" cy="1109663"/>
              </a:xfrm>
              <a:prstGeom prst="rect">
                <a:avLst/>
              </a:prstGeom>
              <a:noFill/>
            </p:spPr>
            <p:txBody>
              <a:bodyPr wrap="square" rtlCol="0">
                <a:spAutoFit/>
              </a:bodyPr>
              <a:lstStyle/>
              <a:p>
                <a:r>
                  <a:rPr lang="en-US" i="1" dirty="0"/>
                  <a:t>Multi-criteria dimensionality reduction (MCDR)</a:t>
                </a:r>
                <a:r>
                  <a:rPr lang="en-US" dirty="0"/>
                  <a:t>:</a:t>
                </a:r>
              </a:p>
              <a:p>
                <a:pPr/>
                <a14:m>
                  <m:oMathPara xmlns:m="http://schemas.openxmlformats.org/officeDocument/2006/math">
                    <m:oMathParaPr>
                      <m:jc m:val="centerGroup"/>
                    </m:oMathParaPr>
                    <m:oMath xmlns:m="http://schemas.openxmlformats.org/officeDocument/2006/math">
                      <m:limLow>
                        <m:limLowPr>
                          <m:ctrlPr>
                            <a:rPr lang="en-US" sz="2000" i="1" dirty="0" smtClean="0">
                              <a:solidFill>
                                <a:schemeClr val="accent2">
                                  <a:lumMod val="50000"/>
                                </a:schemeClr>
                              </a:solidFill>
                              <a:latin typeface="Cambria Math" panose="02040503050406030204" pitchFamily="18" charset="0"/>
                            </a:rPr>
                          </m:ctrlPr>
                        </m:limLowPr>
                        <m:e>
                          <m:r>
                            <m:rPr>
                              <m:sty m:val="p"/>
                            </m:rPr>
                            <a:rPr lang="en-US" sz="2000" b="0" i="0" dirty="0">
                              <a:solidFill>
                                <a:schemeClr val="accent2">
                                  <a:lumMod val="50000"/>
                                </a:schemeClr>
                              </a:solidFill>
                              <a:latin typeface="Cambria Math" panose="02040503050406030204" pitchFamily="18" charset="0"/>
                            </a:rPr>
                            <m:t>max</m:t>
                          </m:r>
                        </m:e>
                        <m:lim>
                          <m:r>
                            <m:rPr>
                              <m:sty m:val="p"/>
                            </m:rPr>
                            <a:rPr lang="en-US" sz="2000" b="0" i="0" dirty="0" smtClean="0">
                              <a:solidFill>
                                <a:schemeClr val="accent2">
                                  <a:lumMod val="50000"/>
                                </a:schemeClr>
                              </a:solidFill>
                              <a:latin typeface="Cambria Math" panose="02040503050406030204" pitchFamily="18" charset="0"/>
                            </a:rPr>
                            <m:t>projection</m:t>
                          </m:r>
                          <m:r>
                            <a:rPr lang="en-US" sz="2000" b="0" i="0" dirty="0" smtClean="0">
                              <a:solidFill>
                                <a:schemeClr val="accent2">
                                  <a:lumMod val="50000"/>
                                </a:schemeClr>
                              </a:solidFill>
                              <a:latin typeface="Cambria Math" panose="02040503050406030204" pitchFamily="18" charset="0"/>
                            </a:rPr>
                            <m:t> </m:t>
                          </m:r>
                          <m:r>
                            <a:rPr lang="en-US" sz="2000" b="0" i="1" dirty="0">
                              <a:solidFill>
                                <a:schemeClr val="accent2">
                                  <a:lumMod val="50000"/>
                                </a:schemeClr>
                              </a:solidFill>
                              <a:latin typeface="Cambria Math" panose="02040503050406030204" pitchFamily="18" charset="0"/>
                            </a:rPr>
                            <m:t>𝑃</m:t>
                          </m:r>
                        </m:lim>
                      </m:limLow>
                      <m:r>
                        <a:rPr lang="en-US" sz="2000" b="0" i="1" dirty="0">
                          <a:solidFill>
                            <a:schemeClr val="accent2">
                              <a:lumMod val="50000"/>
                            </a:schemeClr>
                          </a:solidFill>
                          <a:latin typeface="Cambria Math" panose="02040503050406030204" pitchFamily="18" charset="0"/>
                        </a:rPr>
                        <m:t>  </m:t>
                      </m:r>
                      <m:r>
                        <a:rPr lang="en-US" sz="2000" b="0" i="1">
                          <a:solidFill>
                            <a:schemeClr val="accent2">
                              <a:lumMod val="50000"/>
                            </a:schemeClr>
                          </a:solidFill>
                          <a:latin typeface="Cambria Math" panose="02040503050406030204" pitchFamily="18" charset="0"/>
                        </a:rPr>
                        <m:t>𝑔</m:t>
                      </m:r>
                      <m:d>
                        <m:dPr>
                          <m:ctrlPr>
                            <a:rPr lang="en-US" sz="2000" i="1">
                              <a:solidFill>
                                <a:schemeClr val="accent2">
                                  <a:lumMod val="50000"/>
                                </a:schemeClr>
                              </a:solidFill>
                              <a:latin typeface="Cambria Math" panose="02040503050406030204" pitchFamily="18" charset="0"/>
                            </a:rPr>
                          </m:ctrlPr>
                        </m:dPr>
                        <m:e>
                          <m:sSub>
                            <m:sSubPr>
                              <m:ctrlPr>
                                <a:rPr lang="en-US" sz="2000" i="1">
                                  <a:solidFill>
                                    <a:schemeClr val="accent2">
                                      <a:lumMod val="50000"/>
                                    </a:schemeClr>
                                  </a:solidFill>
                                  <a:latin typeface="Cambria Math" panose="02040503050406030204" pitchFamily="18" charset="0"/>
                                </a:rPr>
                              </m:ctrlPr>
                            </m:sSubPr>
                            <m:e>
                              <m:r>
                                <a:rPr lang="en-US" sz="2000" b="0" i="1" smtClean="0">
                                  <a:solidFill>
                                    <a:schemeClr val="accent2">
                                      <a:lumMod val="50000"/>
                                    </a:schemeClr>
                                  </a:solidFill>
                                  <a:latin typeface="Cambria Math" panose="02040503050406030204" pitchFamily="18" charset="0"/>
                                </a:rPr>
                                <m:t>𝑓</m:t>
                              </m:r>
                            </m:e>
                            <m:sub>
                              <m:r>
                                <a:rPr lang="en-US" sz="2000" b="0" i="1">
                                  <a:solidFill>
                                    <a:schemeClr val="accent2">
                                      <a:lumMod val="50000"/>
                                    </a:schemeClr>
                                  </a:solidFill>
                                  <a:latin typeface="Cambria Math" panose="02040503050406030204" pitchFamily="18" charset="0"/>
                                </a:rPr>
                                <m:t>1</m:t>
                              </m:r>
                            </m:sub>
                          </m:sSub>
                          <m:d>
                            <m:dPr>
                              <m:ctrlPr>
                                <a:rPr lang="en-US" sz="2000" i="1">
                                  <a:solidFill>
                                    <a:schemeClr val="accent2">
                                      <a:lumMod val="50000"/>
                                    </a:schemeClr>
                                  </a:solidFill>
                                  <a:latin typeface="Cambria Math" panose="02040503050406030204" pitchFamily="18" charset="0"/>
                                </a:rPr>
                              </m:ctrlPr>
                            </m:dPr>
                            <m:e>
                              <m:r>
                                <a:rPr lang="en-US" sz="2000" b="0" i="1">
                                  <a:solidFill>
                                    <a:schemeClr val="accent2">
                                      <a:lumMod val="50000"/>
                                    </a:schemeClr>
                                  </a:solidFill>
                                  <a:latin typeface="Cambria Math" panose="02040503050406030204" pitchFamily="18" charset="0"/>
                                </a:rPr>
                                <m:t>𝑃</m:t>
                              </m:r>
                            </m:e>
                          </m:d>
                          <m:r>
                            <a:rPr lang="en-US" sz="2000" b="0" i="1">
                              <a:solidFill>
                                <a:schemeClr val="accent2">
                                  <a:lumMod val="50000"/>
                                </a:schemeClr>
                              </a:solidFill>
                              <a:latin typeface="Cambria Math" panose="02040503050406030204" pitchFamily="18" charset="0"/>
                            </a:rPr>
                            <m:t>, </m:t>
                          </m:r>
                          <m:sSub>
                            <m:sSubPr>
                              <m:ctrlPr>
                                <a:rPr lang="en-US" sz="2000" i="1">
                                  <a:solidFill>
                                    <a:schemeClr val="accent2">
                                      <a:lumMod val="50000"/>
                                    </a:schemeClr>
                                  </a:solidFill>
                                  <a:latin typeface="Cambria Math" panose="02040503050406030204" pitchFamily="18" charset="0"/>
                                </a:rPr>
                              </m:ctrlPr>
                            </m:sSubPr>
                            <m:e>
                              <m:r>
                                <a:rPr lang="en-US" sz="2000" b="0" i="1" smtClean="0">
                                  <a:solidFill>
                                    <a:schemeClr val="accent2">
                                      <a:lumMod val="50000"/>
                                    </a:schemeClr>
                                  </a:solidFill>
                                  <a:latin typeface="Cambria Math" panose="02040503050406030204" pitchFamily="18" charset="0"/>
                                </a:rPr>
                                <m:t>𝑓</m:t>
                              </m:r>
                            </m:e>
                            <m:sub>
                              <m:r>
                                <a:rPr lang="en-US" sz="2000" b="0" i="1">
                                  <a:solidFill>
                                    <a:schemeClr val="accent2">
                                      <a:lumMod val="50000"/>
                                    </a:schemeClr>
                                  </a:solidFill>
                                  <a:latin typeface="Cambria Math" panose="02040503050406030204" pitchFamily="18" charset="0"/>
                                </a:rPr>
                                <m:t>2</m:t>
                              </m:r>
                            </m:sub>
                          </m:sSub>
                          <m:d>
                            <m:dPr>
                              <m:ctrlPr>
                                <a:rPr lang="en-US" sz="2000" i="1">
                                  <a:solidFill>
                                    <a:schemeClr val="accent2">
                                      <a:lumMod val="50000"/>
                                    </a:schemeClr>
                                  </a:solidFill>
                                  <a:latin typeface="Cambria Math" panose="02040503050406030204" pitchFamily="18" charset="0"/>
                                </a:rPr>
                              </m:ctrlPr>
                            </m:dPr>
                            <m:e>
                              <m:r>
                                <a:rPr lang="en-US" sz="2000" b="0" i="1">
                                  <a:solidFill>
                                    <a:schemeClr val="accent2">
                                      <a:lumMod val="50000"/>
                                    </a:schemeClr>
                                  </a:solidFill>
                                  <a:latin typeface="Cambria Math" panose="02040503050406030204" pitchFamily="18" charset="0"/>
                                </a:rPr>
                                <m:t>𝑃</m:t>
                              </m:r>
                            </m:e>
                          </m:d>
                          <m:r>
                            <a:rPr lang="en-US" sz="2000" b="0" i="1">
                              <a:solidFill>
                                <a:schemeClr val="accent2">
                                  <a:lumMod val="50000"/>
                                </a:schemeClr>
                              </a:solidFill>
                              <a:latin typeface="Cambria Math" panose="02040503050406030204" pitchFamily="18" charset="0"/>
                            </a:rPr>
                            <m:t>, …, </m:t>
                          </m:r>
                          <m:sSub>
                            <m:sSubPr>
                              <m:ctrlPr>
                                <a:rPr lang="en-US" sz="2000" i="1">
                                  <a:solidFill>
                                    <a:schemeClr val="accent2">
                                      <a:lumMod val="50000"/>
                                    </a:schemeClr>
                                  </a:solidFill>
                                  <a:latin typeface="Cambria Math" panose="02040503050406030204" pitchFamily="18" charset="0"/>
                                </a:rPr>
                              </m:ctrlPr>
                            </m:sSubPr>
                            <m:e>
                              <m:r>
                                <a:rPr lang="en-US" sz="2000" b="0" i="1" smtClean="0">
                                  <a:solidFill>
                                    <a:schemeClr val="accent2">
                                      <a:lumMod val="50000"/>
                                    </a:schemeClr>
                                  </a:solidFill>
                                  <a:latin typeface="Cambria Math" panose="02040503050406030204" pitchFamily="18" charset="0"/>
                                </a:rPr>
                                <m:t>𝑓</m:t>
                              </m:r>
                            </m:e>
                            <m:sub>
                              <m:r>
                                <a:rPr lang="en-US" sz="2000" b="0" i="1">
                                  <a:solidFill>
                                    <a:schemeClr val="accent2">
                                      <a:lumMod val="50000"/>
                                    </a:schemeClr>
                                  </a:solidFill>
                                  <a:latin typeface="Cambria Math" panose="02040503050406030204" pitchFamily="18" charset="0"/>
                                </a:rPr>
                                <m:t>𝑘</m:t>
                              </m:r>
                            </m:sub>
                          </m:sSub>
                          <m:d>
                            <m:dPr>
                              <m:ctrlPr>
                                <a:rPr lang="en-US" sz="2000" i="1">
                                  <a:solidFill>
                                    <a:schemeClr val="accent2">
                                      <a:lumMod val="50000"/>
                                    </a:schemeClr>
                                  </a:solidFill>
                                  <a:latin typeface="Cambria Math" panose="02040503050406030204" pitchFamily="18" charset="0"/>
                                </a:rPr>
                              </m:ctrlPr>
                            </m:dPr>
                            <m:e>
                              <m:r>
                                <a:rPr lang="en-US" sz="2000" b="0" i="1">
                                  <a:solidFill>
                                    <a:schemeClr val="accent2">
                                      <a:lumMod val="50000"/>
                                    </a:schemeClr>
                                  </a:solidFill>
                                  <a:latin typeface="Cambria Math" panose="02040503050406030204" pitchFamily="18" charset="0"/>
                                </a:rPr>
                                <m:t>𝑃</m:t>
                              </m:r>
                            </m:e>
                          </m:d>
                        </m:e>
                      </m:d>
                    </m:oMath>
                  </m:oMathPara>
                </a14:m>
                <a:endParaRPr lang="en-US" dirty="0">
                  <a:solidFill>
                    <a:schemeClr val="accent2">
                      <a:lumMod val="50000"/>
                    </a:schemeClr>
                  </a:solidFill>
                </a:endParaRPr>
              </a:p>
              <a:p>
                <a:r>
                  <a:rPr lang="en-US" dirty="0">
                    <a:solidFill>
                      <a:schemeClr val="tx1"/>
                    </a:solidFill>
                  </a:rPr>
                  <a:t>Utility criterion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𝑓</m:t>
                        </m:r>
                      </m:e>
                      <m:sub>
                        <m:r>
                          <a:rPr lang="en-US" b="0" i="1" smtClean="0">
                            <a:solidFill>
                              <a:schemeClr val="tx1"/>
                            </a:solidFill>
                            <a:latin typeface="Cambria Math" panose="02040503050406030204" pitchFamily="18" charset="0"/>
                          </a:rPr>
                          <m:t>𝑖</m:t>
                        </m:r>
                      </m:sub>
                    </m:sSub>
                  </m:oMath>
                </a14:m>
                <a:r>
                  <a:rPr lang="en-US" dirty="0">
                    <a:solidFill>
                      <a:schemeClr val="tx1"/>
                    </a:solidFill>
                  </a:rPr>
                  <a:t>’s and social welfare </a:t>
                </a:r>
                <a14:m>
                  <m:oMath xmlns:m="http://schemas.openxmlformats.org/officeDocument/2006/math">
                    <m:r>
                      <a:rPr lang="en-US" b="0" i="1" smtClean="0">
                        <a:solidFill>
                          <a:schemeClr val="tx1"/>
                        </a:solidFill>
                        <a:latin typeface="Cambria Math" panose="02040503050406030204" pitchFamily="18" charset="0"/>
                      </a:rPr>
                      <m:t>𝑔</m:t>
                    </m:r>
                  </m:oMath>
                </a14:m>
                <a:endParaRPr lang="en-US" dirty="0">
                  <a:solidFill>
                    <a:schemeClr val="tx1"/>
                  </a:solidFill>
                </a:endParaRPr>
              </a:p>
            </p:txBody>
          </p:sp>
        </mc:Choice>
        <mc:Fallback xmlns="">
          <p:sp>
            <p:nvSpPr>
              <p:cNvPr id="11" name="TextBox 10">
                <a:extLst>
                  <a:ext uri="{FF2B5EF4-FFF2-40B4-BE49-F238E27FC236}">
                    <a16:creationId xmlns:a16="http://schemas.microsoft.com/office/drawing/2014/main" id="{37DA11CC-36AA-4D7A-B2B4-7E89F734F583}"/>
                  </a:ext>
                </a:extLst>
              </p:cNvPr>
              <p:cNvSpPr txBox="1">
                <a:spLocks noRot="1" noChangeAspect="1" noMove="1" noResize="1" noEditPoints="1" noAdjustHandles="1" noChangeArrowheads="1" noChangeShapeType="1" noTextEdit="1"/>
              </p:cNvSpPr>
              <p:nvPr/>
            </p:nvSpPr>
            <p:spPr>
              <a:xfrm>
                <a:off x="82647" y="2581357"/>
                <a:ext cx="4621237" cy="1109663"/>
              </a:xfrm>
              <a:prstGeom prst="rect">
                <a:avLst/>
              </a:prstGeom>
              <a:blipFill>
                <a:blip r:embed="rId4"/>
                <a:stretch>
                  <a:fillRect l="-1187" t="-2747" r="-396" b="-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69D39D29-DA57-4F61-964A-A138DB58EED2}"/>
                  </a:ext>
                </a:extLst>
              </p:cNvPr>
              <p:cNvSpPr/>
              <p:nvPr/>
            </p:nvSpPr>
            <p:spPr>
              <a:xfrm>
                <a:off x="420272" y="432126"/>
                <a:ext cx="4186898" cy="55438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600" i="1" dirty="0">
                    <a:solidFill>
                      <a:schemeClr val="tx1"/>
                    </a:solidFill>
                  </a:rPr>
                  <a:t>Mar-Loss</a:t>
                </a:r>
                <a:r>
                  <a:rPr lang="en-US" sz="1600" dirty="0">
                    <a:solidFill>
                      <a:schemeClr val="tx1"/>
                    </a:solidFill>
                  </a:rPr>
                  <a:t>: </a:t>
                </a:r>
                <a14:m>
                  <m:oMath xmlns:m="http://schemas.openxmlformats.org/officeDocument/2006/math">
                    <m:limLow>
                      <m:limLowPr>
                        <m:ctrlPr>
                          <a:rPr lang="en-US" sz="1600" i="1">
                            <a:solidFill>
                              <a:schemeClr val="tx1"/>
                            </a:solidFill>
                            <a:latin typeface="Cambria Math" panose="02040503050406030204" pitchFamily="18" charset="0"/>
                            <a:sym typeface="Arial"/>
                          </a:rPr>
                        </m:ctrlPr>
                      </m:limLowPr>
                      <m:e>
                        <m:r>
                          <m:rPr>
                            <m:sty m:val="p"/>
                          </m:rPr>
                          <a:rPr lang="en-US" sz="1600">
                            <a:solidFill>
                              <a:schemeClr val="tx1"/>
                            </a:solidFill>
                            <a:latin typeface="Cambria Math" panose="02040503050406030204" pitchFamily="18" charset="0"/>
                            <a:sym typeface="Arial"/>
                          </a:rPr>
                          <m:t>min</m:t>
                        </m:r>
                      </m:e>
                      <m:lim>
                        <m:r>
                          <a:rPr lang="en-US" sz="1600" i="1">
                            <a:solidFill>
                              <a:schemeClr val="tx1"/>
                            </a:solidFill>
                            <a:latin typeface="Cambria Math" panose="02040503050406030204" pitchFamily="18" charset="0"/>
                            <a:sym typeface="Arial"/>
                          </a:rPr>
                          <m:t>𝑃</m:t>
                        </m:r>
                      </m:lim>
                    </m:limLow>
                    <m:limLow>
                      <m:limLowPr>
                        <m:ctrlPr>
                          <a:rPr lang="en-US" sz="1600" i="1">
                            <a:solidFill>
                              <a:schemeClr val="tx1"/>
                            </a:solidFill>
                            <a:latin typeface="Cambria Math" panose="02040503050406030204" pitchFamily="18" charset="0"/>
                            <a:sym typeface="Arial"/>
                          </a:rPr>
                        </m:ctrlPr>
                      </m:limLowPr>
                      <m:e>
                        <m:r>
                          <m:rPr>
                            <m:sty m:val="p"/>
                          </m:rPr>
                          <a:rPr lang="en-US" sz="1600">
                            <a:solidFill>
                              <a:schemeClr val="tx1"/>
                            </a:solidFill>
                            <a:latin typeface="Cambria Math" panose="02040503050406030204" pitchFamily="18" charset="0"/>
                            <a:sym typeface="Arial"/>
                          </a:rPr>
                          <m:t>max</m:t>
                        </m:r>
                      </m:e>
                      <m:lim>
                        <m:r>
                          <a:rPr lang="en-US" sz="1600" i="1">
                            <a:solidFill>
                              <a:schemeClr val="tx1"/>
                            </a:solidFill>
                            <a:latin typeface="Cambria Math" panose="02040503050406030204" pitchFamily="18" charset="0"/>
                            <a:sym typeface="Arial"/>
                          </a:rPr>
                          <m:t>𝑖</m:t>
                        </m:r>
                        <m:r>
                          <a:rPr lang="en-US" sz="1600" i="1">
                            <a:solidFill>
                              <a:schemeClr val="tx1"/>
                            </a:solidFill>
                            <a:latin typeface="Cambria Math" panose="02040503050406030204" pitchFamily="18" charset="0"/>
                            <a:sym typeface="Arial"/>
                          </a:rPr>
                          <m:t>∈{1,…,</m:t>
                        </m:r>
                        <m:r>
                          <a:rPr lang="en-US" sz="1600" i="1">
                            <a:solidFill>
                              <a:schemeClr val="tx1"/>
                            </a:solidFill>
                            <a:latin typeface="Cambria Math" panose="02040503050406030204" pitchFamily="18" charset="0"/>
                            <a:sym typeface="Arial"/>
                          </a:rPr>
                          <m:t>𝑘</m:t>
                        </m:r>
                        <m:r>
                          <a:rPr lang="en-US" sz="1600" i="1">
                            <a:solidFill>
                              <a:schemeClr val="tx1"/>
                            </a:solidFill>
                            <a:latin typeface="Cambria Math" panose="02040503050406030204" pitchFamily="18" charset="0"/>
                            <a:sym typeface="Arial"/>
                          </a:rPr>
                          <m:t>}</m:t>
                        </m:r>
                      </m:lim>
                    </m:limLow>
                    <m:d>
                      <m:dPr>
                        <m:ctrlPr>
                          <a:rPr lang="en-US" sz="1600" i="1">
                            <a:solidFill>
                              <a:schemeClr val="tx1"/>
                            </a:solidFill>
                            <a:latin typeface="Cambria Math" panose="02040503050406030204" pitchFamily="18" charset="0"/>
                            <a:sym typeface="Arial"/>
                          </a:rPr>
                        </m:ctrlPr>
                      </m:dPr>
                      <m:e>
                        <m:func>
                          <m:funcPr>
                            <m:ctrlPr>
                              <a:rPr lang="en-US" sz="1600" i="1">
                                <a:solidFill>
                                  <a:schemeClr val="tx1"/>
                                </a:solidFill>
                                <a:latin typeface="Cambria Math" panose="02040503050406030204" pitchFamily="18" charset="0"/>
                                <a:sym typeface="Arial"/>
                              </a:rPr>
                            </m:ctrlPr>
                          </m:funcPr>
                          <m:fName>
                            <m:limLow>
                              <m:limLowPr>
                                <m:ctrlPr>
                                  <a:rPr lang="en-US" sz="1600" i="1">
                                    <a:solidFill>
                                      <a:schemeClr val="tx1"/>
                                    </a:solidFill>
                                    <a:latin typeface="Cambria Math" panose="02040503050406030204" pitchFamily="18" charset="0"/>
                                    <a:sym typeface="Arial"/>
                                  </a:rPr>
                                </m:ctrlPr>
                              </m:limLowPr>
                              <m:e>
                                <m:r>
                                  <m:rPr>
                                    <m:sty m:val="p"/>
                                  </m:rPr>
                                  <a:rPr lang="en-US" sz="1600">
                                    <a:solidFill>
                                      <a:schemeClr val="tx1"/>
                                    </a:solidFill>
                                    <a:latin typeface="Cambria Math" panose="02040503050406030204" pitchFamily="18" charset="0"/>
                                    <a:sym typeface="Arial"/>
                                  </a:rPr>
                                  <m:t>max</m:t>
                                </m:r>
                              </m:e>
                              <m:lim>
                                <m:r>
                                  <a:rPr lang="en-US" sz="1600" i="1">
                                    <a:solidFill>
                                      <a:schemeClr val="tx1"/>
                                    </a:solidFill>
                                    <a:latin typeface="Cambria Math" panose="02040503050406030204" pitchFamily="18" charset="0"/>
                                    <a:sym typeface="Arial"/>
                                  </a:rPr>
                                  <m:t>𝑄</m:t>
                                </m:r>
                              </m:lim>
                            </m:limLow>
                          </m:fName>
                          <m:e>
                            <m:sSubSup>
                              <m:sSubSupPr>
                                <m:ctrlPr>
                                  <a:rPr lang="en-US" sz="1600" i="1">
                                    <a:solidFill>
                                      <a:schemeClr val="tx1"/>
                                    </a:solidFill>
                                    <a:latin typeface="Cambria Math" panose="02040503050406030204" pitchFamily="18" charset="0"/>
                                    <a:sym typeface="Arial"/>
                                  </a:rPr>
                                </m:ctrlPr>
                              </m:sSubSupPr>
                              <m:e>
                                <m:d>
                                  <m:dPr>
                                    <m:begChr m:val="‖"/>
                                    <m:endChr m:val="‖"/>
                                    <m:ctrlPr>
                                      <a:rPr lang="en-US" sz="1600" i="1">
                                        <a:solidFill>
                                          <a:schemeClr val="tx1"/>
                                        </a:solidFill>
                                        <a:latin typeface="Cambria Math" panose="02040503050406030204" pitchFamily="18" charset="0"/>
                                        <a:sym typeface="Arial"/>
                                      </a:rPr>
                                    </m:ctrlPr>
                                  </m:dPr>
                                  <m:e>
                                    <m:sSub>
                                      <m:sSubPr>
                                        <m:ctrlPr>
                                          <a:rPr lang="en-US" sz="1600" i="1">
                                            <a:solidFill>
                                              <a:schemeClr val="tx1"/>
                                            </a:solidFill>
                                            <a:latin typeface="Cambria Math" panose="02040503050406030204" pitchFamily="18" charset="0"/>
                                            <a:sym typeface="Arial"/>
                                          </a:rPr>
                                        </m:ctrlPr>
                                      </m:sSubPr>
                                      <m:e>
                                        <m:r>
                                          <a:rPr lang="en-US" sz="1600" i="1">
                                            <a:solidFill>
                                              <a:schemeClr val="tx1"/>
                                            </a:solidFill>
                                            <a:latin typeface="Cambria Math" panose="02040503050406030204" pitchFamily="18" charset="0"/>
                                            <a:sym typeface="Arial"/>
                                          </a:rPr>
                                          <m:t>𝐴</m:t>
                                        </m:r>
                                      </m:e>
                                      <m:sub>
                                        <m:r>
                                          <a:rPr lang="en-US" sz="1600" i="1">
                                            <a:solidFill>
                                              <a:schemeClr val="tx1"/>
                                            </a:solidFill>
                                            <a:latin typeface="Cambria Math" panose="02040503050406030204" pitchFamily="18" charset="0"/>
                                            <a:sym typeface="Arial"/>
                                          </a:rPr>
                                          <m:t>𝑖</m:t>
                                        </m:r>
                                      </m:sub>
                                    </m:sSub>
                                    <m:r>
                                      <a:rPr lang="en-US" sz="1600" i="1">
                                        <a:solidFill>
                                          <a:schemeClr val="tx1"/>
                                        </a:solidFill>
                                        <a:latin typeface="Cambria Math" panose="02040503050406030204" pitchFamily="18" charset="0"/>
                                        <a:sym typeface="Arial"/>
                                      </a:rPr>
                                      <m:t>𝑄</m:t>
                                    </m:r>
                                  </m:e>
                                </m:d>
                              </m:e>
                              <m:sub>
                                <m:r>
                                  <a:rPr lang="en-US" sz="1600" i="1">
                                    <a:solidFill>
                                      <a:schemeClr val="tx1"/>
                                    </a:solidFill>
                                    <a:latin typeface="Cambria Math" panose="02040503050406030204" pitchFamily="18" charset="0"/>
                                    <a:sym typeface="Arial"/>
                                  </a:rPr>
                                  <m:t>𝐹</m:t>
                                </m:r>
                              </m:sub>
                              <m:sup>
                                <m:r>
                                  <a:rPr lang="en-US" sz="1600" i="1">
                                    <a:solidFill>
                                      <a:schemeClr val="tx1"/>
                                    </a:solidFill>
                                    <a:latin typeface="Cambria Math" panose="02040503050406030204" pitchFamily="18" charset="0"/>
                                    <a:sym typeface="Arial"/>
                                  </a:rPr>
                                  <m:t>2</m:t>
                                </m:r>
                              </m:sup>
                            </m:sSubSup>
                          </m:e>
                        </m:func>
                        <m:r>
                          <a:rPr lang="en-US" sz="1600" i="1">
                            <a:solidFill>
                              <a:schemeClr val="tx1"/>
                            </a:solidFill>
                            <a:latin typeface="Cambria Math" panose="02040503050406030204" pitchFamily="18" charset="0"/>
                            <a:sym typeface="Arial"/>
                          </a:rPr>
                          <m:t>−</m:t>
                        </m:r>
                        <m:sSubSup>
                          <m:sSubSupPr>
                            <m:ctrlPr>
                              <a:rPr lang="en-US" sz="1600" i="1">
                                <a:solidFill>
                                  <a:schemeClr val="tx1"/>
                                </a:solidFill>
                                <a:latin typeface="Cambria Math" panose="02040503050406030204" pitchFamily="18" charset="0"/>
                                <a:sym typeface="Arial"/>
                              </a:rPr>
                            </m:ctrlPr>
                          </m:sSubSupPr>
                          <m:e>
                            <m:d>
                              <m:dPr>
                                <m:begChr m:val="‖"/>
                                <m:endChr m:val="‖"/>
                                <m:ctrlPr>
                                  <a:rPr lang="en-US" sz="1600" i="1">
                                    <a:solidFill>
                                      <a:schemeClr val="tx1"/>
                                    </a:solidFill>
                                    <a:latin typeface="Cambria Math" panose="02040503050406030204" pitchFamily="18" charset="0"/>
                                    <a:sym typeface="Arial"/>
                                  </a:rPr>
                                </m:ctrlPr>
                              </m:dPr>
                              <m:e>
                                <m:sSub>
                                  <m:sSubPr>
                                    <m:ctrlPr>
                                      <a:rPr lang="en-US" sz="1600" i="1">
                                        <a:solidFill>
                                          <a:schemeClr val="tx1"/>
                                        </a:solidFill>
                                        <a:latin typeface="Cambria Math" panose="02040503050406030204" pitchFamily="18" charset="0"/>
                                        <a:sym typeface="Arial"/>
                                      </a:rPr>
                                    </m:ctrlPr>
                                  </m:sSubPr>
                                  <m:e>
                                    <m:r>
                                      <a:rPr lang="en-US" sz="1600" i="1">
                                        <a:solidFill>
                                          <a:schemeClr val="tx1"/>
                                        </a:solidFill>
                                        <a:latin typeface="Cambria Math" panose="02040503050406030204" pitchFamily="18" charset="0"/>
                                        <a:sym typeface="Arial"/>
                                      </a:rPr>
                                      <m:t>𝐴</m:t>
                                    </m:r>
                                  </m:e>
                                  <m:sub>
                                    <m:r>
                                      <a:rPr lang="en-US" sz="1600" i="1">
                                        <a:solidFill>
                                          <a:schemeClr val="tx1"/>
                                        </a:solidFill>
                                        <a:latin typeface="Cambria Math" panose="02040503050406030204" pitchFamily="18" charset="0"/>
                                        <a:sym typeface="Arial"/>
                                      </a:rPr>
                                      <m:t>𝑖</m:t>
                                    </m:r>
                                  </m:sub>
                                </m:sSub>
                                <m:r>
                                  <a:rPr lang="en-US" sz="1600" i="1">
                                    <a:solidFill>
                                      <a:schemeClr val="tx1"/>
                                    </a:solidFill>
                                    <a:latin typeface="Cambria Math" panose="02040503050406030204" pitchFamily="18" charset="0"/>
                                    <a:sym typeface="Arial"/>
                                  </a:rPr>
                                  <m:t>𝑃</m:t>
                                </m:r>
                              </m:e>
                            </m:d>
                          </m:e>
                          <m:sub>
                            <m:r>
                              <a:rPr lang="en-US" sz="1600" i="1">
                                <a:solidFill>
                                  <a:schemeClr val="tx1"/>
                                </a:solidFill>
                                <a:latin typeface="Cambria Math" panose="02040503050406030204" pitchFamily="18" charset="0"/>
                                <a:sym typeface="Arial"/>
                              </a:rPr>
                              <m:t>𝐹</m:t>
                            </m:r>
                          </m:sub>
                          <m:sup>
                            <m:r>
                              <a:rPr lang="en-US" sz="1600" i="1">
                                <a:solidFill>
                                  <a:schemeClr val="tx1"/>
                                </a:solidFill>
                                <a:latin typeface="Cambria Math" panose="02040503050406030204" pitchFamily="18" charset="0"/>
                                <a:sym typeface="Arial"/>
                              </a:rPr>
                              <m:t>2</m:t>
                            </m:r>
                          </m:sup>
                        </m:sSubSup>
                      </m:e>
                    </m:d>
                  </m:oMath>
                </a14:m>
                <a:r>
                  <a:rPr lang="en-US" sz="1600" dirty="0">
                    <a:solidFill>
                      <a:schemeClr val="tx1"/>
                    </a:solidFill>
                  </a:rPr>
                  <a:t> </a:t>
                </a:r>
              </a:p>
            </p:txBody>
          </p:sp>
        </mc:Choice>
        <mc:Fallback xmlns="">
          <p:sp>
            <p:nvSpPr>
              <p:cNvPr id="12" name="Rectangle 11">
                <a:extLst>
                  <a:ext uri="{FF2B5EF4-FFF2-40B4-BE49-F238E27FC236}">
                    <a16:creationId xmlns:a16="http://schemas.microsoft.com/office/drawing/2014/main" id="{69D39D29-DA57-4F61-964A-A138DB58EED2}"/>
                  </a:ext>
                </a:extLst>
              </p:cNvPr>
              <p:cNvSpPr>
                <a:spLocks noRot="1" noChangeAspect="1" noMove="1" noResize="1" noEditPoints="1" noAdjustHandles="1" noChangeArrowheads="1" noChangeShapeType="1" noTextEdit="1"/>
              </p:cNvSpPr>
              <p:nvPr/>
            </p:nvSpPr>
            <p:spPr>
              <a:xfrm>
                <a:off x="420272" y="432126"/>
                <a:ext cx="4186898" cy="554380"/>
              </a:xfrm>
              <a:prstGeom prst="rect">
                <a:avLst/>
              </a:prstGeom>
              <a:blipFill>
                <a:blip r:embed="rId5"/>
                <a:stretch>
                  <a:fillRect l="-2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CB7E86C1-D395-4A76-86F7-04F0A0141AE6}"/>
                  </a:ext>
                </a:extLst>
              </p:cNvPr>
              <p:cNvSpPr/>
              <p:nvPr/>
            </p:nvSpPr>
            <p:spPr>
              <a:xfrm>
                <a:off x="82647" y="1235428"/>
                <a:ext cx="2491741" cy="55438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i="1" dirty="0">
                    <a:solidFill>
                      <a:schemeClr val="tx1"/>
                    </a:solidFill>
                  </a:rPr>
                  <a:t>NSW</a:t>
                </a:r>
                <a:r>
                  <a:rPr lang="en-US" sz="1600" dirty="0">
                    <a:solidFill>
                      <a:schemeClr val="tx1"/>
                    </a:solidFill>
                  </a:rPr>
                  <a:t>: </a:t>
                </a:r>
                <a14:m>
                  <m:oMath xmlns:m="http://schemas.openxmlformats.org/officeDocument/2006/math">
                    <m:limLow>
                      <m:limLowPr>
                        <m:ctrlPr>
                          <a:rPr lang="en-US" sz="1600" i="1" smtClean="0">
                            <a:solidFill>
                              <a:schemeClr val="tx1"/>
                            </a:solidFill>
                            <a:latin typeface="Cambria Math" panose="02040503050406030204" pitchFamily="18" charset="0"/>
                            <a:sym typeface="Arial"/>
                          </a:rPr>
                        </m:ctrlPr>
                      </m:limLowPr>
                      <m:e>
                        <m:r>
                          <m:rPr>
                            <m:sty m:val="p"/>
                          </m:rPr>
                          <a:rPr lang="en-US" sz="1600">
                            <a:solidFill>
                              <a:schemeClr val="tx1"/>
                            </a:solidFill>
                            <a:latin typeface="Cambria Math" panose="02040503050406030204" pitchFamily="18" charset="0"/>
                            <a:sym typeface="Arial"/>
                          </a:rPr>
                          <m:t>m</m:t>
                        </m:r>
                        <m:r>
                          <m:rPr>
                            <m:sty m:val="p"/>
                          </m:rPr>
                          <a:rPr lang="en-US" sz="1600" b="0" i="0" smtClean="0">
                            <a:solidFill>
                              <a:schemeClr val="tx1"/>
                            </a:solidFill>
                            <a:latin typeface="Cambria Math" panose="02040503050406030204" pitchFamily="18" charset="0"/>
                            <a:sym typeface="Arial"/>
                          </a:rPr>
                          <m:t>ax</m:t>
                        </m:r>
                      </m:e>
                      <m:lim>
                        <m:r>
                          <a:rPr lang="en-US" sz="1600" i="1">
                            <a:solidFill>
                              <a:schemeClr val="tx1"/>
                            </a:solidFill>
                            <a:latin typeface="Cambria Math" panose="02040503050406030204" pitchFamily="18" charset="0"/>
                            <a:sym typeface="Arial"/>
                          </a:rPr>
                          <m:t>𝑃</m:t>
                        </m:r>
                      </m:lim>
                    </m:limLow>
                    <m:r>
                      <a:rPr lang="en-US" sz="1600" b="0" i="1" smtClean="0">
                        <a:solidFill>
                          <a:schemeClr val="tx1"/>
                        </a:solidFill>
                        <a:latin typeface="Cambria Math" panose="02040503050406030204" pitchFamily="18" charset="0"/>
                        <a:sym typeface="Arial"/>
                      </a:rPr>
                      <m:t>    </m:t>
                    </m:r>
                    <m:nary>
                      <m:naryPr>
                        <m:chr m:val="∏"/>
                        <m:ctrlPr>
                          <a:rPr lang="en-US" sz="1600" i="1" smtClean="0">
                            <a:solidFill>
                              <a:schemeClr val="tx1"/>
                            </a:solidFill>
                            <a:latin typeface="Cambria Math" panose="02040503050406030204" pitchFamily="18" charset="0"/>
                            <a:sym typeface="Arial"/>
                          </a:rPr>
                        </m:ctrlPr>
                      </m:naryPr>
                      <m:sub>
                        <m:r>
                          <m:rPr>
                            <m:brk m:alnAt="23"/>
                          </m:rPr>
                          <a:rPr lang="en-US" sz="1600" b="0" i="1" smtClean="0">
                            <a:solidFill>
                              <a:schemeClr val="tx1"/>
                            </a:solidFill>
                            <a:latin typeface="Cambria Math" panose="02040503050406030204" pitchFamily="18" charset="0"/>
                            <a:sym typeface="Arial"/>
                          </a:rPr>
                          <m:t>𝑖</m:t>
                        </m:r>
                        <m:r>
                          <a:rPr lang="en-US" sz="1600" b="0" i="1" smtClean="0">
                            <a:solidFill>
                              <a:schemeClr val="tx1"/>
                            </a:solidFill>
                            <a:latin typeface="Cambria Math" panose="02040503050406030204" pitchFamily="18" charset="0"/>
                            <a:sym typeface="Arial"/>
                          </a:rPr>
                          <m:t>=</m:t>
                        </m:r>
                        <m:r>
                          <m:rPr>
                            <m:brk m:alnAt="23"/>
                          </m:rPr>
                          <a:rPr lang="en-US" sz="1600" b="0" i="1" smtClean="0">
                            <a:solidFill>
                              <a:schemeClr val="tx1"/>
                            </a:solidFill>
                            <a:latin typeface="Cambria Math" panose="02040503050406030204" pitchFamily="18" charset="0"/>
                            <a:sym typeface="Arial"/>
                          </a:rPr>
                          <m:t>1</m:t>
                        </m:r>
                      </m:sub>
                      <m:sup>
                        <m:r>
                          <a:rPr lang="en-US" sz="1600" b="0" i="1" smtClean="0">
                            <a:solidFill>
                              <a:schemeClr val="tx1"/>
                            </a:solidFill>
                            <a:latin typeface="Cambria Math" panose="02040503050406030204" pitchFamily="18" charset="0"/>
                            <a:sym typeface="Arial"/>
                          </a:rPr>
                          <m:t>𝑘</m:t>
                        </m:r>
                      </m:sup>
                      <m:e>
                        <m:sSubSup>
                          <m:sSubSupPr>
                            <m:ctrlPr>
                              <a:rPr lang="en-US" sz="1600" i="1" smtClean="0">
                                <a:solidFill>
                                  <a:schemeClr val="tx1"/>
                                </a:solidFill>
                                <a:latin typeface="Cambria Math" panose="02040503050406030204" pitchFamily="18" charset="0"/>
                                <a:sym typeface="Arial"/>
                              </a:rPr>
                            </m:ctrlPr>
                          </m:sSubSupPr>
                          <m:e>
                            <m:d>
                              <m:dPr>
                                <m:begChr m:val="‖"/>
                                <m:endChr m:val="‖"/>
                                <m:ctrlPr>
                                  <a:rPr lang="en-US" sz="1600" i="1">
                                    <a:solidFill>
                                      <a:schemeClr val="tx1"/>
                                    </a:solidFill>
                                    <a:latin typeface="Cambria Math" panose="02040503050406030204" pitchFamily="18" charset="0"/>
                                    <a:sym typeface="Arial"/>
                                  </a:rPr>
                                </m:ctrlPr>
                              </m:dPr>
                              <m:e>
                                <m:sSub>
                                  <m:sSubPr>
                                    <m:ctrlPr>
                                      <a:rPr lang="en-US" sz="1600" i="1">
                                        <a:solidFill>
                                          <a:schemeClr val="tx1"/>
                                        </a:solidFill>
                                        <a:latin typeface="Cambria Math" panose="02040503050406030204" pitchFamily="18" charset="0"/>
                                        <a:sym typeface="Arial"/>
                                      </a:rPr>
                                    </m:ctrlPr>
                                  </m:sSubPr>
                                  <m:e>
                                    <m:r>
                                      <a:rPr lang="en-US" sz="1600" i="1">
                                        <a:solidFill>
                                          <a:schemeClr val="tx1"/>
                                        </a:solidFill>
                                        <a:latin typeface="Cambria Math" panose="02040503050406030204" pitchFamily="18" charset="0"/>
                                        <a:sym typeface="Arial"/>
                                      </a:rPr>
                                      <m:t>𝐴</m:t>
                                    </m:r>
                                  </m:e>
                                  <m:sub>
                                    <m:r>
                                      <a:rPr lang="en-US" sz="1600" i="1">
                                        <a:solidFill>
                                          <a:schemeClr val="tx1"/>
                                        </a:solidFill>
                                        <a:latin typeface="Cambria Math" panose="02040503050406030204" pitchFamily="18" charset="0"/>
                                        <a:sym typeface="Arial"/>
                                      </a:rPr>
                                      <m:t>𝑖</m:t>
                                    </m:r>
                                  </m:sub>
                                </m:sSub>
                                <m:r>
                                  <a:rPr lang="en-US" sz="1600" i="1">
                                    <a:solidFill>
                                      <a:schemeClr val="tx1"/>
                                    </a:solidFill>
                                    <a:latin typeface="Cambria Math" panose="02040503050406030204" pitchFamily="18" charset="0"/>
                                    <a:sym typeface="Arial"/>
                                  </a:rPr>
                                  <m:t>𝑃</m:t>
                                </m:r>
                              </m:e>
                            </m:d>
                          </m:e>
                          <m:sub>
                            <m:r>
                              <a:rPr lang="en-US" sz="1600" i="1">
                                <a:solidFill>
                                  <a:schemeClr val="tx1"/>
                                </a:solidFill>
                                <a:latin typeface="Cambria Math" panose="02040503050406030204" pitchFamily="18" charset="0"/>
                                <a:sym typeface="Arial"/>
                              </a:rPr>
                              <m:t>𝐹</m:t>
                            </m:r>
                          </m:sub>
                          <m:sup>
                            <m:r>
                              <a:rPr lang="en-US" sz="1600" i="1">
                                <a:solidFill>
                                  <a:schemeClr val="tx1"/>
                                </a:solidFill>
                                <a:latin typeface="Cambria Math" panose="02040503050406030204" pitchFamily="18" charset="0"/>
                                <a:sym typeface="Arial"/>
                              </a:rPr>
                              <m:t>2</m:t>
                            </m:r>
                          </m:sup>
                        </m:sSubSup>
                      </m:e>
                    </m:nary>
                  </m:oMath>
                </a14:m>
                <a:endParaRPr lang="en-US" sz="1600" dirty="0">
                  <a:solidFill>
                    <a:schemeClr val="tx1"/>
                  </a:solidFill>
                </a:endParaRPr>
              </a:p>
            </p:txBody>
          </p:sp>
        </mc:Choice>
        <mc:Fallback xmlns="">
          <p:sp>
            <p:nvSpPr>
              <p:cNvPr id="13" name="Rectangle 12">
                <a:extLst>
                  <a:ext uri="{FF2B5EF4-FFF2-40B4-BE49-F238E27FC236}">
                    <a16:creationId xmlns:a16="http://schemas.microsoft.com/office/drawing/2014/main" id="{CB7E86C1-D395-4A76-86F7-04F0A0141AE6}"/>
                  </a:ext>
                </a:extLst>
              </p:cNvPr>
              <p:cNvSpPr>
                <a:spLocks noRot="1" noChangeAspect="1" noMove="1" noResize="1" noEditPoints="1" noAdjustHandles="1" noChangeArrowheads="1" noChangeShapeType="1" noTextEdit="1"/>
              </p:cNvSpPr>
              <p:nvPr/>
            </p:nvSpPr>
            <p:spPr>
              <a:xfrm>
                <a:off x="82647" y="1235428"/>
                <a:ext cx="2491741" cy="554380"/>
              </a:xfrm>
              <a:prstGeom prst="rect">
                <a:avLst/>
              </a:prstGeom>
              <a:blipFill>
                <a:blip r:embed="rId6"/>
                <a:stretch>
                  <a:fillRect t="-49462" b="-77419"/>
                </a:stretch>
              </a:blipFill>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D21BAABB-226C-460D-AD1E-418F18B02AF9}"/>
              </a:ext>
            </a:extLst>
          </p:cNvPr>
          <p:cNvCxnSpPr/>
          <p:nvPr/>
        </p:nvCxnSpPr>
        <p:spPr>
          <a:xfrm flipH="1" flipV="1">
            <a:off x="2377440" y="1690688"/>
            <a:ext cx="548640" cy="3350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2091918-5984-4C8D-9318-69031FC20990}"/>
              </a:ext>
            </a:extLst>
          </p:cNvPr>
          <p:cNvCxnSpPr>
            <a:cxnSpLocks/>
          </p:cNvCxnSpPr>
          <p:nvPr/>
        </p:nvCxnSpPr>
        <p:spPr>
          <a:xfrm flipV="1">
            <a:off x="3554729" y="949314"/>
            <a:ext cx="0" cy="104695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8BF9A053-59CB-46E9-8DC1-F64083E30119}"/>
              </a:ext>
            </a:extLst>
          </p:cNvPr>
          <p:cNvSpPr/>
          <p:nvPr/>
        </p:nvSpPr>
        <p:spPr>
          <a:xfrm>
            <a:off x="8124383" y="1809287"/>
            <a:ext cx="2896186" cy="64809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000" dirty="0"/>
              <a:t>Algorithms and Performance Guarantee</a:t>
            </a:r>
          </a:p>
        </p:txBody>
      </p:sp>
      <mc:AlternateContent xmlns:mc="http://schemas.openxmlformats.org/markup-compatibility/2006" xmlns:a14="http://schemas.microsoft.com/office/drawing/2010/main">
        <mc:Choice Requires="a14">
          <p:sp>
            <p:nvSpPr>
              <p:cNvPr id="27" name="Rectangle 26">
                <a:extLst>
                  <a:ext uri="{FF2B5EF4-FFF2-40B4-BE49-F238E27FC236}">
                    <a16:creationId xmlns:a16="http://schemas.microsoft.com/office/drawing/2014/main" id="{19854D85-56EB-403A-9BFC-9ED81E005DA1}"/>
                  </a:ext>
                </a:extLst>
              </p:cNvPr>
              <p:cNvSpPr/>
              <p:nvPr/>
            </p:nvSpPr>
            <p:spPr>
              <a:xfrm>
                <a:off x="8326609" y="449978"/>
                <a:ext cx="2561786" cy="823959"/>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i="1" dirty="0">
                    <a:solidFill>
                      <a:schemeClr val="tx1"/>
                    </a:solidFill>
                  </a:rPr>
                  <a:t>Multiplicative Weight (MW) </a:t>
                </a:r>
                <a:r>
                  <a:rPr lang="en-US" sz="1600" dirty="0">
                    <a:solidFill>
                      <a:schemeClr val="tx1"/>
                    </a:solidFill>
                  </a:rPr>
                  <a:t>method for scalable up to </a:t>
                </a:r>
              </a:p>
              <a:p>
                <a:pPr algn="ctr"/>
                <a14:m>
                  <m:oMath xmlns:m="http://schemas.openxmlformats.org/officeDocument/2006/math">
                    <m:r>
                      <a:rPr lang="en-US" sz="1600" b="0" i="1" smtClean="0">
                        <a:solidFill>
                          <a:schemeClr val="tx1"/>
                        </a:solidFill>
                        <a:latin typeface="Cambria Math" panose="02040503050406030204" pitchFamily="18" charset="0"/>
                      </a:rPr>
                      <m:t>≈1000</m:t>
                    </m:r>
                  </m:oMath>
                </a14:m>
                <a:r>
                  <a:rPr lang="en-US" sz="1600" dirty="0">
                    <a:solidFill>
                      <a:schemeClr val="tx1"/>
                    </a:solidFill>
                  </a:rPr>
                  <a:t> dimensions</a:t>
                </a:r>
              </a:p>
            </p:txBody>
          </p:sp>
        </mc:Choice>
        <mc:Fallback xmlns="">
          <p:sp>
            <p:nvSpPr>
              <p:cNvPr id="27" name="Rectangle 26">
                <a:extLst>
                  <a:ext uri="{FF2B5EF4-FFF2-40B4-BE49-F238E27FC236}">
                    <a16:creationId xmlns:a16="http://schemas.microsoft.com/office/drawing/2014/main" id="{19854D85-56EB-403A-9BFC-9ED81E005DA1}"/>
                  </a:ext>
                </a:extLst>
              </p:cNvPr>
              <p:cNvSpPr>
                <a:spLocks noRot="1" noChangeAspect="1" noMove="1" noResize="1" noEditPoints="1" noAdjustHandles="1" noChangeArrowheads="1" noChangeShapeType="1" noTextEdit="1"/>
              </p:cNvSpPr>
              <p:nvPr/>
            </p:nvSpPr>
            <p:spPr>
              <a:xfrm>
                <a:off x="8326609" y="449978"/>
                <a:ext cx="2561786" cy="823959"/>
              </a:xfrm>
              <a:prstGeom prst="rect">
                <a:avLst/>
              </a:prstGeom>
              <a:blipFill>
                <a:blip r:embed="rId7"/>
                <a:stretch>
                  <a:fillRect t="-1460" b="-8759"/>
                </a:stretch>
              </a:blipFill>
            </p:spPr>
            <p:txBody>
              <a:bodyPr/>
              <a:lstStyle/>
              <a:p>
                <a:r>
                  <a:rPr lang="en-US">
                    <a:noFill/>
                  </a:rPr>
                  <a:t> </a:t>
                </a:r>
              </a:p>
            </p:txBody>
          </p:sp>
        </mc:Fallback>
      </mc:AlternateContent>
      <p:sp>
        <p:nvSpPr>
          <p:cNvPr id="38" name="Rectangle 37">
            <a:extLst>
              <a:ext uri="{FF2B5EF4-FFF2-40B4-BE49-F238E27FC236}">
                <a16:creationId xmlns:a16="http://schemas.microsoft.com/office/drawing/2014/main" id="{7168507A-8593-4F86-A4E7-8CA5557990CA}"/>
              </a:ext>
            </a:extLst>
          </p:cNvPr>
          <p:cNvSpPr/>
          <p:nvPr/>
        </p:nvSpPr>
        <p:spPr>
          <a:xfrm>
            <a:off x="1153550" y="4158523"/>
            <a:ext cx="3550333" cy="758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000" dirty="0"/>
              <a:t>Theory: low-rank property in semi-definite program (SDP)</a:t>
            </a:r>
          </a:p>
        </p:txBody>
      </p:sp>
      <p:cxnSp>
        <p:nvCxnSpPr>
          <p:cNvPr id="39" name="Straight Connector 38">
            <a:extLst>
              <a:ext uri="{FF2B5EF4-FFF2-40B4-BE49-F238E27FC236}">
                <a16:creationId xmlns:a16="http://schemas.microsoft.com/office/drawing/2014/main" id="{1CD6D246-E783-415A-8056-D272C3E7EDB4}"/>
              </a:ext>
            </a:extLst>
          </p:cNvPr>
          <p:cNvCxnSpPr>
            <a:cxnSpLocks/>
            <a:stCxn id="4" idx="3"/>
          </p:cNvCxnSpPr>
          <p:nvPr/>
        </p:nvCxnSpPr>
        <p:spPr>
          <a:xfrm flipH="1">
            <a:off x="4382511" y="3735951"/>
            <a:ext cx="729113" cy="605917"/>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5F410028-AEDE-4D4A-A0C0-BA45D493C9B9}"/>
              </a:ext>
            </a:extLst>
          </p:cNvPr>
          <p:cNvSpPr txBox="1"/>
          <p:nvPr/>
        </p:nvSpPr>
        <p:spPr>
          <a:xfrm>
            <a:off x="341141" y="5059866"/>
            <a:ext cx="4621237" cy="92333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prstClr val="black"/>
                </a:solidFill>
              </a:rPr>
              <a:t>Every extreme point of the SDP-Relaxation of MCDR has low rank.</a:t>
            </a:r>
          </a:p>
          <a:p>
            <a:pPr marL="285750" indent="-285750">
              <a:buFont typeface="Arial" panose="020B0604020202020204" pitchFamily="34" charset="0"/>
              <a:buChar char="•"/>
            </a:pPr>
            <a:r>
              <a:rPr lang="en-US" dirty="0">
                <a:solidFill>
                  <a:prstClr val="black"/>
                </a:solidFill>
              </a:rPr>
              <a:t>Optimization result + ML application</a:t>
            </a:r>
          </a:p>
        </p:txBody>
      </p:sp>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8D0E239A-9591-46C6-B618-394FA7FAAF39}"/>
                  </a:ext>
                </a:extLst>
              </p:cNvPr>
              <p:cNvSpPr txBox="1"/>
              <p:nvPr/>
            </p:nvSpPr>
            <p:spPr>
              <a:xfrm>
                <a:off x="8040656" y="2575976"/>
                <a:ext cx="4015356" cy="1812740"/>
              </a:xfrm>
              <a:prstGeom prst="rect">
                <a:avLst/>
              </a:prstGeom>
              <a:noFill/>
            </p:spPr>
            <p:txBody>
              <a:bodyPr wrap="square" rtlCol="0">
                <a:spAutoFit/>
              </a:bodyPr>
              <a:lstStyle/>
              <a:p>
                <a:r>
                  <a:rPr lang="en-US" dirty="0">
                    <a:solidFill>
                      <a:schemeClr val="tx1"/>
                    </a:solidFill>
                  </a:rPr>
                  <a:t>On linear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𝑓</m:t>
                        </m:r>
                      </m:e>
                      <m:sub>
                        <m:r>
                          <a:rPr lang="en-US" b="0" i="1" smtClean="0">
                            <a:solidFill>
                              <a:schemeClr val="tx1"/>
                            </a:solidFill>
                            <a:latin typeface="Cambria Math" panose="02040503050406030204" pitchFamily="18" charset="0"/>
                          </a:rPr>
                          <m:t>𝑖</m:t>
                        </m:r>
                      </m:sub>
                    </m:sSub>
                  </m:oMath>
                </a14:m>
                <a:r>
                  <a:rPr lang="en-US" dirty="0">
                    <a:solidFill>
                      <a:schemeClr val="tx1"/>
                    </a:solidFill>
                  </a:rPr>
                  <a:t> in </a:t>
                </a:r>
                <a14:m>
                  <m:oMath xmlns:m="http://schemas.openxmlformats.org/officeDocument/2006/math">
                    <m:r>
                      <a:rPr lang="en-US" b="0" i="1" smtClean="0">
                        <a:solidFill>
                          <a:schemeClr val="tx1"/>
                        </a:solidFill>
                        <a:latin typeface="Cambria Math" panose="02040503050406030204" pitchFamily="18" charset="0"/>
                      </a:rPr>
                      <m:t>𝑃</m:t>
                    </m:r>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𝑃</m:t>
                        </m:r>
                      </m:e>
                      <m:sup>
                        <m:r>
                          <m:rPr>
                            <m:sty m:val="p"/>
                          </m:rPr>
                          <a:rPr lang="en-US" b="0" i="0" smtClean="0">
                            <a:solidFill>
                              <a:schemeClr val="tx1"/>
                            </a:solidFill>
                            <a:latin typeface="Cambria Math" panose="02040503050406030204" pitchFamily="18" charset="0"/>
                          </a:rPr>
                          <m:t>T</m:t>
                        </m:r>
                      </m:sup>
                    </m:sSup>
                  </m:oMath>
                </a14:m>
                <a:r>
                  <a:rPr lang="en-US" dirty="0">
                    <a:solidFill>
                      <a:schemeClr val="tx1"/>
                    </a:solidFill>
                  </a:rPr>
                  <a:t> and concave </a:t>
                </a:r>
                <a14:m>
                  <m:oMath xmlns:m="http://schemas.openxmlformats.org/officeDocument/2006/math">
                    <m:r>
                      <a:rPr lang="en-US" b="0" i="1" smtClean="0">
                        <a:solidFill>
                          <a:schemeClr val="tx1"/>
                        </a:solidFill>
                        <a:latin typeface="Cambria Math" panose="02040503050406030204" pitchFamily="18" charset="0"/>
                      </a:rPr>
                      <m:t>𝑔</m:t>
                    </m:r>
                  </m:oMath>
                </a14:m>
                <a:r>
                  <a:rPr lang="en-US" dirty="0">
                    <a:solidFill>
                      <a:schemeClr val="tx1"/>
                    </a:solidFill>
                  </a:rPr>
                  <a:t>:</a:t>
                </a:r>
              </a:p>
              <a:p>
                <a:pPr marL="285750" indent="-285750">
                  <a:buFont typeface="Arial" panose="020B0604020202020204" pitchFamily="34" charset="0"/>
                  <a:buChar char="•"/>
                </a:pPr>
                <a:r>
                  <a:rPr lang="en-US" dirty="0">
                    <a:solidFill>
                      <a:schemeClr val="tx1"/>
                    </a:solidFill>
                  </a:rPr>
                  <a:t>Polynomial-time algorithm for </a:t>
                </a:r>
                <a:r>
                  <a:rPr lang="en-US" dirty="0"/>
                  <a:t>MCDR with optimal utility and small rank violation </a:t>
                </a:r>
                <a14:m>
                  <m:oMath xmlns:m="http://schemas.openxmlformats.org/officeDocument/2006/math">
                    <m:r>
                      <a:rPr lang="en-US">
                        <a:latin typeface="Cambria Math" panose="02040503050406030204" pitchFamily="18" charset="0"/>
                      </a:rPr>
                      <m:t>𝑠</m:t>
                    </m:r>
                    <m:r>
                      <a:rPr lang="en-US">
                        <a:latin typeface="Cambria Math" panose="02040503050406030204" pitchFamily="18" charset="0"/>
                      </a:rPr>
                      <m:t>=</m:t>
                    </m:r>
                    <m:rad>
                      <m:radPr>
                        <m:degHide m:val="on"/>
                        <m:ctrlPr>
                          <a:rPr lang="en-US" i="1">
                            <a:latin typeface="Cambria Math" panose="02040503050406030204" pitchFamily="18" charset="0"/>
                          </a:rPr>
                        </m:ctrlPr>
                      </m:radPr>
                      <m:deg/>
                      <m:e>
                        <m:r>
                          <a:rPr lang="en-US">
                            <a:latin typeface="Cambria Math" panose="02040503050406030204" pitchFamily="18" charset="0"/>
                          </a:rPr>
                          <m:t>2</m:t>
                        </m:r>
                        <m:r>
                          <a:rPr lang="en-US">
                            <a:latin typeface="Cambria Math" panose="02040503050406030204" pitchFamily="18" charset="0"/>
                          </a:rPr>
                          <m:t>𝑘</m:t>
                        </m:r>
                        <m:r>
                          <a:rPr lang="en-US">
                            <a:latin typeface="Cambria Math" panose="02040503050406030204" pitchFamily="18" charset="0"/>
                          </a:rPr>
                          <m:t>+1/4</m:t>
                        </m:r>
                      </m:e>
                    </m:rad>
                    <m:r>
                      <a:rPr lang="en-US">
                        <a:latin typeface="Cambria Math" panose="02040503050406030204" pitchFamily="18" charset="0"/>
                      </a:rPr>
                      <m:t>−</m:t>
                    </m:r>
                    <m:r>
                      <a:rPr lang="en-US" b="0" i="0" smtClean="0">
                        <a:latin typeface="Cambria Math" panose="02040503050406030204" pitchFamily="18" charset="0"/>
                      </a:rPr>
                      <m:t>3/2</m:t>
                    </m:r>
                  </m:oMath>
                </a14:m>
                <a:r>
                  <a:rPr lang="en-US" dirty="0"/>
                  <a:t> </a:t>
                </a:r>
              </a:p>
              <a:p>
                <a:pPr marL="285750" indent="-285750">
                  <a:buFont typeface="Arial" panose="020B0604020202020204" pitchFamily="34" charset="0"/>
                  <a:buChar char="•"/>
                </a:pPr>
                <a:r>
                  <a:rPr lang="en-US" dirty="0">
                    <a:sym typeface="Wingdings" panose="05000000000000000000" pitchFamily="2" charset="2"/>
                  </a:rPr>
                  <a:t>Approximation ratio </a:t>
                </a:r>
                <a14:m>
                  <m:oMath xmlns:m="http://schemas.openxmlformats.org/officeDocument/2006/math">
                    <m:r>
                      <a:rPr lang="en-US" b="0" i="1" smtClean="0">
                        <a:latin typeface="Cambria Math" panose="02040503050406030204" pitchFamily="18" charset="0"/>
                        <a:sym typeface="Wingdings" panose="05000000000000000000" pitchFamily="2" charset="2"/>
                      </a:rPr>
                      <m:t>1−</m:t>
                    </m:r>
                    <m:r>
                      <a:rPr lang="en-US" b="0" i="1" smtClean="0">
                        <a:latin typeface="Cambria Math" panose="02040503050406030204" pitchFamily="18" charset="0"/>
                        <a:sym typeface="Wingdings" panose="05000000000000000000" pitchFamily="2" charset="2"/>
                      </a:rPr>
                      <m:t>𝑠</m:t>
                    </m:r>
                    <m:r>
                      <a:rPr lang="en-US" b="0" i="1" smtClean="0">
                        <a:latin typeface="Cambria Math" panose="02040503050406030204" pitchFamily="18" charset="0"/>
                        <a:sym typeface="Wingdings" panose="05000000000000000000" pitchFamily="2" charset="2"/>
                      </a:rPr>
                      <m:t>/</m:t>
                    </m:r>
                    <m:r>
                      <a:rPr lang="en-US" b="0" i="1" smtClean="0">
                        <a:latin typeface="Cambria Math" panose="02040503050406030204" pitchFamily="18" charset="0"/>
                        <a:sym typeface="Wingdings" panose="05000000000000000000" pitchFamily="2" charset="2"/>
                      </a:rPr>
                      <m:t>𝑑</m:t>
                    </m:r>
                  </m:oMath>
                </a14:m>
                <a:r>
                  <a:rPr lang="en-US" dirty="0">
                    <a:sym typeface="Wingdings" panose="05000000000000000000" pitchFamily="2" charset="2"/>
                  </a:rPr>
                  <a:t> on utility when no rank violation</a:t>
                </a:r>
              </a:p>
            </p:txBody>
          </p:sp>
        </mc:Choice>
        <mc:Fallback>
          <p:sp>
            <p:nvSpPr>
              <p:cNvPr id="26" name="TextBox 25">
                <a:extLst>
                  <a:ext uri="{FF2B5EF4-FFF2-40B4-BE49-F238E27FC236}">
                    <a16:creationId xmlns:a16="http://schemas.microsoft.com/office/drawing/2014/main" id="{8D0E239A-9591-46C6-B618-394FA7FAAF39}"/>
                  </a:ext>
                </a:extLst>
              </p:cNvPr>
              <p:cNvSpPr txBox="1">
                <a:spLocks noRot="1" noChangeAspect="1" noMove="1" noResize="1" noEditPoints="1" noAdjustHandles="1" noChangeArrowheads="1" noChangeShapeType="1" noTextEdit="1"/>
              </p:cNvSpPr>
              <p:nvPr/>
            </p:nvSpPr>
            <p:spPr>
              <a:xfrm>
                <a:off x="8040656" y="2575976"/>
                <a:ext cx="4015356" cy="1812740"/>
              </a:xfrm>
              <a:prstGeom prst="rect">
                <a:avLst/>
              </a:prstGeom>
              <a:blipFill>
                <a:blip r:embed="rId8"/>
                <a:stretch>
                  <a:fillRect l="-1214" t="-1684" b="-4714"/>
                </a:stretch>
              </a:blipFill>
            </p:spPr>
            <p:txBody>
              <a:bodyPr/>
              <a:lstStyle/>
              <a:p>
                <a:r>
                  <a:rPr lang="en-US">
                    <a:noFill/>
                  </a:rPr>
                  <a:t> </a:t>
                </a:r>
              </a:p>
            </p:txBody>
          </p:sp>
        </mc:Fallback>
      </mc:AlternateContent>
      <p:sp>
        <p:nvSpPr>
          <p:cNvPr id="21" name="TextBox 20">
            <a:extLst>
              <a:ext uri="{FF2B5EF4-FFF2-40B4-BE49-F238E27FC236}">
                <a16:creationId xmlns:a16="http://schemas.microsoft.com/office/drawing/2014/main" id="{E8F9DAF2-728C-4966-8D42-9EB55F7241EA}"/>
              </a:ext>
            </a:extLst>
          </p:cNvPr>
          <p:cNvSpPr txBox="1"/>
          <p:nvPr/>
        </p:nvSpPr>
        <p:spPr>
          <a:xfrm>
            <a:off x="5462022" y="108026"/>
            <a:ext cx="1861143" cy="276999"/>
          </a:xfrm>
          <a:prstGeom prst="rect">
            <a:avLst/>
          </a:prstGeom>
          <a:noFill/>
        </p:spPr>
        <p:txBody>
          <a:bodyPr wrap="square" rtlCol="0">
            <a:spAutoFit/>
          </a:bodyPr>
          <a:lstStyle/>
          <a:p>
            <a:r>
              <a:rPr lang="en-US" sz="1200" dirty="0">
                <a:sym typeface="Wingdings" panose="05000000000000000000" pitchFamily="2" charset="2"/>
              </a:rPr>
              <a:t>Marginal Loss objective </a:t>
            </a:r>
          </a:p>
        </p:txBody>
      </p:sp>
    </p:spTree>
    <p:extLst>
      <p:ext uri="{BB962C8B-B14F-4D97-AF65-F5344CB8AC3E}">
        <p14:creationId xmlns:p14="http://schemas.microsoft.com/office/powerpoint/2010/main" val="35169451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Straight Arrow Connector 24">
            <a:extLst>
              <a:ext uri="{FF2B5EF4-FFF2-40B4-BE49-F238E27FC236}">
                <a16:creationId xmlns:a16="http://schemas.microsoft.com/office/drawing/2014/main" id="{0BDAD914-BA40-4C97-88EC-4F64F4CA2842}"/>
              </a:ext>
            </a:extLst>
          </p:cNvPr>
          <p:cNvCxnSpPr>
            <a:cxnSpLocks/>
          </p:cNvCxnSpPr>
          <p:nvPr/>
        </p:nvCxnSpPr>
        <p:spPr>
          <a:xfrm flipV="1">
            <a:off x="9785548" y="1253280"/>
            <a:ext cx="0" cy="55438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35" name="Picture 34" descr="A close up of a map&#10;&#10;Description automatically generated">
            <a:extLst>
              <a:ext uri="{FF2B5EF4-FFF2-40B4-BE49-F238E27FC236}">
                <a16:creationId xmlns:a16="http://schemas.microsoft.com/office/drawing/2014/main" id="{BB0491D6-4C24-446D-92BA-6FA2DD864889}"/>
              </a:ext>
            </a:extLst>
          </p:cNvPr>
          <p:cNvPicPr>
            <a:picLocks noChangeAspect="1"/>
          </p:cNvPicPr>
          <p:nvPr/>
        </p:nvPicPr>
        <p:blipFill>
          <a:blip r:embed="rId3"/>
          <a:stretch>
            <a:fillRect/>
          </a:stretch>
        </p:blipFill>
        <p:spPr>
          <a:xfrm>
            <a:off x="4844568" y="253218"/>
            <a:ext cx="2958896" cy="215235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cxnSp>
        <p:nvCxnSpPr>
          <p:cNvPr id="8" name="Straight Connector 7">
            <a:extLst>
              <a:ext uri="{FF2B5EF4-FFF2-40B4-BE49-F238E27FC236}">
                <a16:creationId xmlns:a16="http://schemas.microsoft.com/office/drawing/2014/main" id="{C845FE8E-107A-40D1-8D15-80EA4C9A36BD}"/>
              </a:ext>
            </a:extLst>
          </p:cNvPr>
          <p:cNvCxnSpPr>
            <a:cxnSpLocks/>
          </p:cNvCxnSpPr>
          <p:nvPr/>
        </p:nvCxnSpPr>
        <p:spPr>
          <a:xfrm flipH="1" flipV="1">
            <a:off x="4572001" y="2457377"/>
            <a:ext cx="553692" cy="49832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854FF01-C78F-47F6-98BA-764E40E3757A}"/>
              </a:ext>
            </a:extLst>
          </p:cNvPr>
          <p:cNvCxnSpPr>
            <a:cxnSpLocks/>
          </p:cNvCxnSpPr>
          <p:nvPr/>
        </p:nvCxnSpPr>
        <p:spPr>
          <a:xfrm flipH="1">
            <a:off x="7159081" y="2300840"/>
            <a:ext cx="1198594" cy="69755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C4883C2-2DA8-4E72-81BE-5BBA0BFBF33E}"/>
              </a:ext>
            </a:extLst>
          </p:cNvPr>
          <p:cNvSpPr>
            <a:spLocks noGrp="1"/>
          </p:cNvSpPr>
          <p:nvPr>
            <p:ph type="title"/>
          </p:nvPr>
        </p:nvSpPr>
        <p:spPr/>
        <p:txBody>
          <a:bodyPr/>
          <a:lstStyle/>
          <a:p>
            <a:endParaRPr lang="en-US" dirty="0"/>
          </a:p>
        </p:txBody>
      </p:sp>
      <p:sp>
        <p:nvSpPr>
          <p:cNvPr id="4" name="Oval 3">
            <a:extLst>
              <a:ext uri="{FF2B5EF4-FFF2-40B4-BE49-F238E27FC236}">
                <a16:creationId xmlns:a16="http://schemas.microsoft.com/office/drawing/2014/main" id="{2B574F3B-2F46-4799-9E7A-21E06A177E07}"/>
              </a:ext>
            </a:extLst>
          </p:cNvPr>
          <p:cNvSpPr/>
          <p:nvPr/>
        </p:nvSpPr>
        <p:spPr>
          <a:xfrm>
            <a:off x="4703883" y="2676288"/>
            <a:ext cx="2784231" cy="1241473"/>
          </a:xfrm>
          <a:prstGeom prst="ellipse">
            <a:avLst/>
          </a:prstGeom>
          <a:solidFill>
            <a:schemeClr val="accent1">
              <a:lumMod val="7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dirty="0"/>
              <a:t>Main Contributions</a:t>
            </a:r>
          </a:p>
        </p:txBody>
      </p:sp>
      <p:sp>
        <p:nvSpPr>
          <p:cNvPr id="5" name="Rectangle 4">
            <a:extLst>
              <a:ext uri="{FF2B5EF4-FFF2-40B4-BE49-F238E27FC236}">
                <a16:creationId xmlns:a16="http://schemas.microsoft.com/office/drawing/2014/main" id="{E40951D8-F1AC-4E38-B08C-8404F43AF103}"/>
              </a:ext>
            </a:extLst>
          </p:cNvPr>
          <p:cNvSpPr/>
          <p:nvPr/>
        </p:nvSpPr>
        <p:spPr>
          <a:xfrm>
            <a:off x="2115429" y="1943329"/>
            <a:ext cx="2491741" cy="55438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000" dirty="0"/>
              <a:t>Problem Formulation</a:t>
            </a:r>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37DA11CC-36AA-4D7A-B2B4-7E89F734F583}"/>
                  </a:ext>
                </a:extLst>
              </p:cNvPr>
              <p:cNvSpPr txBox="1"/>
              <p:nvPr/>
            </p:nvSpPr>
            <p:spPr>
              <a:xfrm>
                <a:off x="82647" y="2581357"/>
                <a:ext cx="4621237" cy="1109663"/>
              </a:xfrm>
              <a:prstGeom prst="rect">
                <a:avLst/>
              </a:prstGeom>
              <a:noFill/>
            </p:spPr>
            <p:txBody>
              <a:bodyPr wrap="square" rtlCol="0">
                <a:spAutoFit/>
              </a:bodyPr>
              <a:lstStyle/>
              <a:p>
                <a:r>
                  <a:rPr lang="en-US" i="1" dirty="0"/>
                  <a:t>Multi-criteria dimensionality reduction (MCDR)</a:t>
                </a:r>
                <a:r>
                  <a:rPr lang="en-US" dirty="0"/>
                  <a:t>:</a:t>
                </a:r>
              </a:p>
              <a:p>
                <a14:m>
                  <m:oMathPara xmlns:m="http://schemas.openxmlformats.org/officeDocument/2006/math">
                    <m:oMathParaPr>
                      <m:jc m:val="centerGroup"/>
                    </m:oMathParaPr>
                    <m:oMath xmlns:m="http://schemas.openxmlformats.org/officeDocument/2006/math">
                      <m:limLow>
                        <m:limLowPr>
                          <m:ctrlPr>
                            <a:rPr lang="en-US" sz="2000" i="1" dirty="0" smtClean="0">
                              <a:solidFill>
                                <a:schemeClr val="accent2">
                                  <a:lumMod val="50000"/>
                                </a:schemeClr>
                              </a:solidFill>
                              <a:latin typeface="Cambria Math" panose="02040503050406030204" pitchFamily="18" charset="0"/>
                            </a:rPr>
                          </m:ctrlPr>
                        </m:limLowPr>
                        <m:e>
                          <m:r>
                            <m:rPr>
                              <m:sty m:val="p"/>
                            </m:rPr>
                            <a:rPr lang="en-US" sz="2000" b="0" i="0" dirty="0">
                              <a:solidFill>
                                <a:schemeClr val="accent2">
                                  <a:lumMod val="50000"/>
                                </a:schemeClr>
                              </a:solidFill>
                              <a:latin typeface="Cambria Math" panose="02040503050406030204" pitchFamily="18" charset="0"/>
                            </a:rPr>
                            <m:t>m</m:t>
                          </m:r>
                          <m:r>
                            <m:rPr>
                              <m:sty m:val="p"/>
                            </m:rPr>
                            <a:rPr lang="en-US" sz="2000" b="0" i="0" dirty="0">
                              <a:solidFill>
                                <a:schemeClr val="accent2">
                                  <a:lumMod val="50000"/>
                                </a:schemeClr>
                              </a:solidFill>
                              <a:latin typeface="Cambria Math" panose="02040503050406030204" pitchFamily="18" charset="0"/>
                            </a:rPr>
                            <m:t>ax</m:t>
                          </m:r>
                        </m:e>
                        <m:lim>
                          <m:r>
                            <m:rPr>
                              <m:sty m:val="p"/>
                            </m:rPr>
                            <a:rPr lang="en-US" sz="2000" b="0" i="0" dirty="0" smtClean="0">
                              <a:solidFill>
                                <a:schemeClr val="accent2">
                                  <a:lumMod val="50000"/>
                                </a:schemeClr>
                              </a:solidFill>
                              <a:latin typeface="Cambria Math" panose="02040503050406030204" pitchFamily="18" charset="0"/>
                            </a:rPr>
                            <m:t>projection</m:t>
                          </m:r>
                          <m:r>
                            <a:rPr lang="en-US" sz="2000" b="0" i="0" dirty="0" smtClean="0">
                              <a:solidFill>
                                <a:schemeClr val="accent2">
                                  <a:lumMod val="50000"/>
                                </a:schemeClr>
                              </a:solidFill>
                              <a:latin typeface="Cambria Math" panose="02040503050406030204" pitchFamily="18" charset="0"/>
                            </a:rPr>
                            <m:t> </m:t>
                          </m:r>
                          <m:r>
                            <a:rPr lang="en-US" sz="2000" b="0" i="1" dirty="0">
                              <a:solidFill>
                                <a:schemeClr val="accent2">
                                  <a:lumMod val="50000"/>
                                </a:schemeClr>
                              </a:solidFill>
                              <a:latin typeface="Cambria Math" panose="02040503050406030204" pitchFamily="18" charset="0"/>
                            </a:rPr>
                            <m:t>𝑃</m:t>
                          </m:r>
                        </m:lim>
                      </m:limLow>
                      <m:r>
                        <a:rPr lang="en-US" sz="2000" b="0" i="1" dirty="0">
                          <a:solidFill>
                            <a:schemeClr val="accent2">
                              <a:lumMod val="50000"/>
                            </a:schemeClr>
                          </a:solidFill>
                          <a:latin typeface="Cambria Math" panose="02040503050406030204" pitchFamily="18" charset="0"/>
                        </a:rPr>
                        <m:t>  </m:t>
                      </m:r>
                      <m:r>
                        <a:rPr lang="en-US" sz="2000" b="0" i="1">
                          <a:solidFill>
                            <a:schemeClr val="accent2">
                              <a:lumMod val="50000"/>
                            </a:schemeClr>
                          </a:solidFill>
                          <a:latin typeface="Cambria Math" panose="02040503050406030204" pitchFamily="18" charset="0"/>
                        </a:rPr>
                        <m:t>𝑔</m:t>
                      </m:r>
                      <m:d>
                        <m:dPr>
                          <m:ctrlPr>
                            <a:rPr lang="en-US" sz="2000" i="1">
                              <a:solidFill>
                                <a:schemeClr val="accent2">
                                  <a:lumMod val="50000"/>
                                </a:schemeClr>
                              </a:solidFill>
                              <a:latin typeface="Cambria Math" panose="02040503050406030204" pitchFamily="18" charset="0"/>
                            </a:rPr>
                          </m:ctrlPr>
                        </m:dPr>
                        <m:e>
                          <m:sSub>
                            <m:sSubPr>
                              <m:ctrlPr>
                                <a:rPr lang="en-US" sz="2000" i="1">
                                  <a:solidFill>
                                    <a:schemeClr val="accent2">
                                      <a:lumMod val="50000"/>
                                    </a:schemeClr>
                                  </a:solidFill>
                                  <a:latin typeface="Cambria Math" panose="02040503050406030204" pitchFamily="18" charset="0"/>
                                </a:rPr>
                              </m:ctrlPr>
                            </m:sSubPr>
                            <m:e>
                              <m:r>
                                <a:rPr lang="en-US" sz="2000" b="0" i="1" smtClean="0">
                                  <a:solidFill>
                                    <a:schemeClr val="accent2">
                                      <a:lumMod val="50000"/>
                                    </a:schemeClr>
                                  </a:solidFill>
                                  <a:latin typeface="Cambria Math" panose="02040503050406030204" pitchFamily="18" charset="0"/>
                                </a:rPr>
                                <m:t>𝑓</m:t>
                              </m:r>
                            </m:e>
                            <m:sub>
                              <m:r>
                                <a:rPr lang="en-US" sz="2000" b="0" i="1">
                                  <a:solidFill>
                                    <a:schemeClr val="accent2">
                                      <a:lumMod val="50000"/>
                                    </a:schemeClr>
                                  </a:solidFill>
                                  <a:latin typeface="Cambria Math" panose="02040503050406030204" pitchFamily="18" charset="0"/>
                                </a:rPr>
                                <m:t>1</m:t>
                              </m:r>
                            </m:sub>
                          </m:sSub>
                          <m:d>
                            <m:dPr>
                              <m:ctrlPr>
                                <a:rPr lang="en-US" sz="2000" i="1">
                                  <a:solidFill>
                                    <a:schemeClr val="accent2">
                                      <a:lumMod val="50000"/>
                                    </a:schemeClr>
                                  </a:solidFill>
                                  <a:latin typeface="Cambria Math" panose="02040503050406030204" pitchFamily="18" charset="0"/>
                                </a:rPr>
                              </m:ctrlPr>
                            </m:dPr>
                            <m:e>
                              <m:r>
                                <a:rPr lang="en-US" sz="2000" b="0" i="1">
                                  <a:solidFill>
                                    <a:schemeClr val="accent2">
                                      <a:lumMod val="50000"/>
                                    </a:schemeClr>
                                  </a:solidFill>
                                  <a:latin typeface="Cambria Math" panose="02040503050406030204" pitchFamily="18" charset="0"/>
                                </a:rPr>
                                <m:t>𝑃</m:t>
                              </m:r>
                            </m:e>
                          </m:d>
                          <m:r>
                            <a:rPr lang="en-US" sz="2000" b="0" i="1">
                              <a:solidFill>
                                <a:schemeClr val="accent2">
                                  <a:lumMod val="50000"/>
                                </a:schemeClr>
                              </a:solidFill>
                              <a:latin typeface="Cambria Math" panose="02040503050406030204" pitchFamily="18" charset="0"/>
                            </a:rPr>
                            <m:t>, </m:t>
                          </m:r>
                          <m:sSub>
                            <m:sSubPr>
                              <m:ctrlPr>
                                <a:rPr lang="en-US" sz="2000" i="1">
                                  <a:solidFill>
                                    <a:schemeClr val="accent2">
                                      <a:lumMod val="50000"/>
                                    </a:schemeClr>
                                  </a:solidFill>
                                  <a:latin typeface="Cambria Math" panose="02040503050406030204" pitchFamily="18" charset="0"/>
                                </a:rPr>
                              </m:ctrlPr>
                            </m:sSubPr>
                            <m:e>
                              <m:r>
                                <a:rPr lang="en-US" sz="2000" b="0" i="1" smtClean="0">
                                  <a:solidFill>
                                    <a:schemeClr val="accent2">
                                      <a:lumMod val="50000"/>
                                    </a:schemeClr>
                                  </a:solidFill>
                                  <a:latin typeface="Cambria Math" panose="02040503050406030204" pitchFamily="18" charset="0"/>
                                </a:rPr>
                                <m:t>𝑓</m:t>
                              </m:r>
                            </m:e>
                            <m:sub>
                              <m:r>
                                <a:rPr lang="en-US" sz="2000" b="0" i="1">
                                  <a:solidFill>
                                    <a:schemeClr val="accent2">
                                      <a:lumMod val="50000"/>
                                    </a:schemeClr>
                                  </a:solidFill>
                                  <a:latin typeface="Cambria Math" panose="02040503050406030204" pitchFamily="18" charset="0"/>
                                </a:rPr>
                                <m:t>2</m:t>
                              </m:r>
                            </m:sub>
                          </m:sSub>
                          <m:d>
                            <m:dPr>
                              <m:ctrlPr>
                                <a:rPr lang="en-US" sz="2000" i="1">
                                  <a:solidFill>
                                    <a:schemeClr val="accent2">
                                      <a:lumMod val="50000"/>
                                    </a:schemeClr>
                                  </a:solidFill>
                                  <a:latin typeface="Cambria Math" panose="02040503050406030204" pitchFamily="18" charset="0"/>
                                </a:rPr>
                              </m:ctrlPr>
                            </m:dPr>
                            <m:e>
                              <m:r>
                                <a:rPr lang="en-US" sz="2000" b="0" i="1">
                                  <a:solidFill>
                                    <a:schemeClr val="accent2">
                                      <a:lumMod val="50000"/>
                                    </a:schemeClr>
                                  </a:solidFill>
                                  <a:latin typeface="Cambria Math" panose="02040503050406030204" pitchFamily="18" charset="0"/>
                                </a:rPr>
                                <m:t>𝑃</m:t>
                              </m:r>
                            </m:e>
                          </m:d>
                          <m:r>
                            <a:rPr lang="en-US" sz="2000" b="0" i="1">
                              <a:solidFill>
                                <a:schemeClr val="accent2">
                                  <a:lumMod val="50000"/>
                                </a:schemeClr>
                              </a:solidFill>
                              <a:latin typeface="Cambria Math" panose="02040503050406030204" pitchFamily="18" charset="0"/>
                            </a:rPr>
                            <m:t>, …, </m:t>
                          </m:r>
                          <m:sSub>
                            <m:sSubPr>
                              <m:ctrlPr>
                                <a:rPr lang="en-US" sz="2000" i="1">
                                  <a:solidFill>
                                    <a:schemeClr val="accent2">
                                      <a:lumMod val="50000"/>
                                    </a:schemeClr>
                                  </a:solidFill>
                                  <a:latin typeface="Cambria Math" panose="02040503050406030204" pitchFamily="18" charset="0"/>
                                </a:rPr>
                              </m:ctrlPr>
                            </m:sSubPr>
                            <m:e>
                              <m:r>
                                <a:rPr lang="en-US" sz="2000" b="0" i="1" smtClean="0">
                                  <a:solidFill>
                                    <a:schemeClr val="accent2">
                                      <a:lumMod val="50000"/>
                                    </a:schemeClr>
                                  </a:solidFill>
                                  <a:latin typeface="Cambria Math" panose="02040503050406030204" pitchFamily="18" charset="0"/>
                                </a:rPr>
                                <m:t>𝑓</m:t>
                              </m:r>
                            </m:e>
                            <m:sub>
                              <m:r>
                                <a:rPr lang="en-US" sz="2000" b="0" i="1">
                                  <a:solidFill>
                                    <a:schemeClr val="accent2">
                                      <a:lumMod val="50000"/>
                                    </a:schemeClr>
                                  </a:solidFill>
                                  <a:latin typeface="Cambria Math" panose="02040503050406030204" pitchFamily="18" charset="0"/>
                                </a:rPr>
                                <m:t>𝑘</m:t>
                              </m:r>
                            </m:sub>
                          </m:sSub>
                          <m:d>
                            <m:dPr>
                              <m:ctrlPr>
                                <a:rPr lang="en-US" sz="2000" i="1">
                                  <a:solidFill>
                                    <a:schemeClr val="accent2">
                                      <a:lumMod val="50000"/>
                                    </a:schemeClr>
                                  </a:solidFill>
                                  <a:latin typeface="Cambria Math" panose="02040503050406030204" pitchFamily="18" charset="0"/>
                                </a:rPr>
                              </m:ctrlPr>
                            </m:dPr>
                            <m:e>
                              <m:r>
                                <a:rPr lang="en-US" sz="2000" b="0" i="1">
                                  <a:solidFill>
                                    <a:schemeClr val="accent2">
                                      <a:lumMod val="50000"/>
                                    </a:schemeClr>
                                  </a:solidFill>
                                  <a:latin typeface="Cambria Math" panose="02040503050406030204" pitchFamily="18" charset="0"/>
                                </a:rPr>
                                <m:t>𝑃</m:t>
                              </m:r>
                            </m:e>
                          </m:d>
                        </m:e>
                      </m:d>
                    </m:oMath>
                  </m:oMathPara>
                </a14:m>
                <a:endParaRPr lang="en-US" dirty="0">
                  <a:solidFill>
                    <a:schemeClr val="accent2">
                      <a:lumMod val="50000"/>
                    </a:schemeClr>
                  </a:solidFill>
                </a:endParaRPr>
              </a:p>
              <a:p>
                <a:r>
                  <a:rPr lang="en-US" dirty="0">
                    <a:solidFill>
                      <a:schemeClr val="tx1"/>
                    </a:solidFill>
                  </a:rPr>
                  <a:t>Utility criterion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𝑓</m:t>
                        </m:r>
                      </m:e>
                      <m:sub>
                        <m:r>
                          <a:rPr lang="en-US" b="0" i="1" smtClean="0">
                            <a:solidFill>
                              <a:schemeClr val="tx1"/>
                            </a:solidFill>
                            <a:latin typeface="Cambria Math" panose="02040503050406030204" pitchFamily="18" charset="0"/>
                          </a:rPr>
                          <m:t>𝑖</m:t>
                        </m:r>
                      </m:sub>
                    </m:sSub>
                  </m:oMath>
                </a14:m>
                <a:r>
                  <a:rPr lang="en-US" dirty="0">
                    <a:solidFill>
                      <a:schemeClr val="tx1"/>
                    </a:solidFill>
                  </a:rPr>
                  <a:t>’s and social welfare </a:t>
                </a:r>
                <a14:m>
                  <m:oMath xmlns:m="http://schemas.openxmlformats.org/officeDocument/2006/math">
                    <m:r>
                      <a:rPr lang="en-US" b="0" i="1" smtClean="0">
                        <a:solidFill>
                          <a:schemeClr val="tx1"/>
                        </a:solidFill>
                        <a:latin typeface="Cambria Math" panose="02040503050406030204" pitchFamily="18" charset="0"/>
                      </a:rPr>
                      <m:t>𝑔</m:t>
                    </m:r>
                  </m:oMath>
                </a14:m>
                <a:endParaRPr lang="en-US" dirty="0">
                  <a:solidFill>
                    <a:schemeClr val="tx1"/>
                  </a:solidFill>
                </a:endParaRPr>
              </a:p>
            </p:txBody>
          </p:sp>
        </mc:Choice>
        <mc:Fallback>
          <p:sp>
            <p:nvSpPr>
              <p:cNvPr id="11" name="TextBox 10">
                <a:extLst>
                  <a:ext uri="{FF2B5EF4-FFF2-40B4-BE49-F238E27FC236}">
                    <a16:creationId xmlns:a16="http://schemas.microsoft.com/office/drawing/2014/main" id="{37DA11CC-36AA-4D7A-B2B4-7E89F734F583}"/>
                  </a:ext>
                </a:extLst>
              </p:cNvPr>
              <p:cNvSpPr txBox="1">
                <a:spLocks noRot="1" noChangeAspect="1" noMove="1" noResize="1" noEditPoints="1" noAdjustHandles="1" noChangeArrowheads="1" noChangeShapeType="1" noTextEdit="1"/>
              </p:cNvSpPr>
              <p:nvPr/>
            </p:nvSpPr>
            <p:spPr>
              <a:xfrm>
                <a:off x="82647" y="2581357"/>
                <a:ext cx="4621237" cy="1109663"/>
              </a:xfrm>
              <a:prstGeom prst="rect">
                <a:avLst/>
              </a:prstGeom>
              <a:blipFill>
                <a:blip r:embed="rId4"/>
                <a:stretch>
                  <a:fillRect l="-1187" t="-2747" r="-396" b="-769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Rectangle 11">
                <a:extLst>
                  <a:ext uri="{FF2B5EF4-FFF2-40B4-BE49-F238E27FC236}">
                    <a16:creationId xmlns:a16="http://schemas.microsoft.com/office/drawing/2014/main" id="{69D39D29-DA57-4F61-964A-A138DB58EED2}"/>
                  </a:ext>
                </a:extLst>
              </p:cNvPr>
              <p:cNvSpPr/>
              <p:nvPr/>
            </p:nvSpPr>
            <p:spPr>
              <a:xfrm>
                <a:off x="420272" y="432126"/>
                <a:ext cx="4186898" cy="55438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600" i="1" dirty="0">
                    <a:solidFill>
                      <a:schemeClr val="tx1"/>
                    </a:solidFill>
                  </a:rPr>
                  <a:t>Mar-Loss</a:t>
                </a:r>
                <a:r>
                  <a:rPr lang="en-US" sz="1600" dirty="0">
                    <a:solidFill>
                      <a:schemeClr val="tx1"/>
                    </a:solidFill>
                  </a:rPr>
                  <a:t>: </a:t>
                </a:r>
                <a14:m>
                  <m:oMath xmlns:m="http://schemas.openxmlformats.org/officeDocument/2006/math">
                    <m:limLow>
                      <m:limLowPr>
                        <m:ctrlPr>
                          <a:rPr lang="en-US" sz="1600" i="1">
                            <a:solidFill>
                              <a:schemeClr val="tx1"/>
                            </a:solidFill>
                            <a:latin typeface="Cambria Math" panose="02040503050406030204" pitchFamily="18" charset="0"/>
                            <a:sym typeface="Arial"/>
                          </a:rPr>
                        </m:ctrlPr>
                      </m:limLowPr>
                      <m:e>
                        <m:r>
                          <m:rPr>
                            <m:sty m:val="p"/>
                          </m:rPr>
                          <a:rPr lang="en-US" sz="1600">
                            <a:solidFill>
                              <a:schemeClr val="tx1"/>
                            </a:solidFill>
                            <a:latin typeface="Cambria Math" panose="02040503050406030204" pitchFamily="18" charset="0"/>
                            <a:sym typeface="Arial"/>
                          </a:rPr>
                          <m:t>min</m:t>
                        </m:r>
                      </m:e>
                      <m:lim>
                        <m:r>
                          <a:rPr lang="en-US" sz="1600" i="1">
                            <a:solidFill>
                              <a:schemeClr val="tx1"/>
                            </a:solidFill>
                            <a:latin typeface="Cambria Math" panose="02040503050406030204" pitchFamily="18" charset="0"/>
                            <a:sym typeface="Arial"/>
                          </a:rPr>
                          <m:t>𝑃</m:t>
                        </m:r>
                      </m:lim>
                    </m:limLow>
                    <m:limLow>
                      <m:limLowPr>
                        <m:ctrlPr>
                          <a:rPr lang="en-US" sz="1600" i="1">
                            <a:solidFill>
                              <a:schemeClr val="tx1"/>
                            </a:solidFill>
                            <a:latin typeface="Cambria Math" panose="02040503050406030204" pitchFamily="18" charset="0"/>
                            <a:sym typeface="Arial"/>
                          </a:rPr>
                        </m:ctrlPr>
                      </m:limLowPr>
                      <m:e>
                        <m:r>
                          <m:rPr>
                            <m:sty m:val="p"/>
                          </m:rPr>
                          <a:rPr lang="en-US" sz="1600">
                            <a:solidFill>
                              <a:schemeClr val="tx1"/>
                            </a:solidFill>
                            <a:latin typeface="Cambria Math" panose="02040503050406030204" pitchFamily="18" charset="0"/>
                            <a:sym typeface="Arial"/>
                          </a:rPr>
                          <m:t>max</m:t>
                        </m:r>
                      </m:e>
                      <m:lim>
                        <m:r>
                          <a:rPr lang="en-US" sz="1600" i="1">
                            <a:solidFill>
                              <a:schemeClr val="tx1"/>
                            </a:solidFill>
                            <a:latin typeface="Cambria Math" panose="02040503050406030204" pitchFamily="18" charset="0"/>
                            <a:sym typeface="Arial"/>
                          </a:rPr>
                          <m:t>𝑖</m:t>
                        </m:r>
                        <m:r>
                          <a:rPr lang="en-US" sz="1600" i="1">
                            <a:solidFill>
                              <a:schemeClr val="tx1"/>
                            </a:solidFill>
                            <a:latin typeface="Cambria Math" panose="02040503050406030204" pitchFamily="18" charset="0"/>
                            <a:sym typeface="Arial"/>
                          </a:rPr>
                          <m:t>∈{1,…,</m:t>
                        </m:r>
                        <m:r>
                          <a:rPr lang="en-US" sz="1600" i="1">
                            <a:solidFill>
                              <a:schemeClr val="tx1"/>
                            </a:solidFill>
                            <a:latin typeface="Cambria Math" panose="02040503050406030204" pitchFamily="18" charset="0"/>
                            <a:sym typeface="Arial"/>
                          </a:rPr>
                          <m:t>𝑘</m:t>
                        </m:r>
                        <m:r>
                          <a:rPr lang="en-US" sz="1600" i="1">
                            <a:solidFill>
                              <a:schemeClr val="tx1"/>
                            </a:solidFill>
                            <a:latin typeface="Cambria Math" panose="02040503050406030204" pitchFamily="18" charset="0"/>
                            <a:sym typeface="Arial"/>
                          </a:rPr>
                          <m:t>}</m:t>
                        </m:r>
                      </m:lim>
                    </m:limLow>
                    <m:d>
                      <m:dPr>
                        <m:ctrlPr>
                          <a:rPr lang="en-US" sz="1600" i="1">
                            <a:solidFill>
                              <a:schemeClr val="tx1"/>
                            </a:solidFill>
                            <a:latin typeface="Cambria Math" panose="02040503050406030204" pitchFamily="18" charset="0"/>
                            <a:sym typeface="Arial"/>
                          </a:rPr>
                        </m:ctrlPr>
                      </m:dPr>
                      <m:e>
                        <m:func>
                          <m:funcPr>
                            <m:ctrlPr>
                              <a:rPr lang="en-US" sz="1600" i="1">
                                <a:solidFill>
                                  <a:schemeClr val="tx1"/>
                                </a:solidFill>
                                <a:latin typeface="Cambria Math" panose="02040503050406030204" pitchFamily="18" charset="0"/>
                                <a:sym typeface="Arial"/>
                              </a:rPr>
                            </m:ctrlPr>
                          </m:funcPr>
                          <m:fName>
                            <m:limLow>
                              <m:limLowPr>
                                <m:ctrlPr>
                                  <a:rPr lang="en-US" sz="1600" i="1">
                                    <a:solidFill>
                                      <a:schemeClr val="tx1"/>
                                    </a:solidFill>
                                    <a:latin typeface="Cambria Math" panose="02040503050406030204" pitchFamily="18" charset="0"/>
                                    <a:sym typeface="Arial"/>
                                  </a:rPr>
                                </m:ctrlPr>
                              </m:limLowPr>
                              <m:e>
                                <m:r>
                                  <m:rPr>
                                    <m:sty m:val="p"/>
                                  </m:rPr>
                                  <a:rPr lang="en-US" sz="1600">
                                    <a:solidFill>
                                      <a:schemeClr val="tx1"/>
                                    </a:solidFill>
                                    <a:latin typeface="Cambria Math" panose="02040503050406030204" pitchFamily="18" charset="0"/>
                                    <a:sym typeface="Arial"/>
                                  </a:rPr>
                                  <m:t>max</m:t>
                                </m:r>
                              </m:e>
                              <m:lim>
                                <m:r>
                                  <a:rPr lang="en-US" sz="1600" i="1">
                                    <a:solidFill>
                                      <a:schemeClr val="tx1"/>
                                    </a:solidFill>
                                    <a:latin typeface="Cambria Math" panose="02040503050406030204" pitchFamily="18" charset="0"/>
                                    <a:sym typeface="Arial"/>
                                  </a:rPr>
                                  <m:t>𝑄</m:t>
                                </m:r>
                              </m:lim>
                            </m:limLow>
                          </m:fName>
                          <m:e>
                            <m:sSubSup>
                              <m:sSubSupPr>
                                <m:ctrlPr>
                                  <a:rPr lang="en-US" sz="1600" i="1">
                                    <a:solidFill>
                                      <a:schemeClr val="tx1"/>
                                    </a:solidFill>
                                    <a:latin typeface="Cambria Math" panose="02040503050406030204" pitchFamily="18" charset="0"/>
                                    <a:sym typeface="Arial"/>
                                  </a:rPr>
                                </m:ctrlPr>
                              </m:sSubSupPr>
                              <m:e>
                                <m:d>
                                  <m:dPr>
                                    <m:begChr m:val="‖"/>
                                    <m:endChr m:val="‖"/>
                                    <m:ctrlPr>
                                      <a:rPr lang="en-US" sz="1600" i="1">
                                        <a:solidFill>
                                          <a:schemeClr val="tx1"/>
                                        </a:solidFill>
                                        <a:latin typeface="Cambria Math" panose="02040503050406030204" pitchFamily="18" charset="0"/>
                                        <a:sym typeface="Arial"/>
                                      </a:rPr>
                                    </m:ctrlPr>
                                  </m:dPr>
                                  <m:e>
                                    <m:sSub>
                                      <m:sSubPr>
                                        <m:ctrlPr>
                                          <a:rPr lang="en-US" sz="1600" i="1">
                                            <a:solidFill>
                                              <a:schemeClr val="tx1"/>
                                            </a:solidFill>
                                            <a:latin typeface="Cambria Math" panose="02040503050406030204" pitchFamily="18" charset="0"/>
                                            <a:sym typeface="Arial"/>
                                          </a:rPr>
                                        </m:ctrlPr>
                                      </m:sSubPr>
                                      <m:e>
                                        <m:r>
                                          <a:rPr lang="en-US" sz="1600" i="1">
                                            <a:solidFill>
                                              <a:schemeClr val="tx1"/>
                                            </a:solidFill>
                                            <a:latin typeface="Cambria Math" panose="02040503050406030204" pitchFamily="18" charset="0"/>
                                            <a:sym typeface="Arial"/>
                                          </a:rPr>
                                          <m:t>𝐴</m:t>
                                        </m:r>
                                      </m:e>
                                      <m:sub>
                                        <m:r>
                                          <a:rPr lang="en-US" sz="1600" i="1">
                                            <a:solidFill>
                                              <a:schemeClr val="tx1"/>
                                            </a:solidFill>
                                            <a:latin typeface="Cambria Math" panose="02040503050406030204" pitchFamily="18" charset="0"/>
                                            <a:sym typeface="Arial"/>
                                          </a:rPr>
                                          <m:t>𝑖</m:t>
                                        </m:r>
                                      </m:sub>
                                    </m:sSub>
                                    <m:r>
                                      <a:rPr lang="en-US" sz="1600" i="1">
                                        <a:solidFill>
                                          <a:schemeClr val="tx1"/>
                                        </a:solidFill>
                                        <a:latin typeface="Cambria Math" panose="02040503050406030204" pitchFamily="18" charset="0"/>
                                        <a:sym typeface="Arial"/>
                                      </a:rPr>
                                      <m:t>𝑄</m:t>
                                    </m:r>
                                  </m:e>
                                </m:d>
                              </m:e>
                              <m:sub>
                                <m:r>
                                  <a:rPr lang="en-US" sz="1600" i="1">
                                    <a:solidFill>
                                      <a:schemeClr val="tx1"/>
                                    </a:solidFill>
                                    <a:latin typeface="Cambria Math" panose="02040503050406030204" pitchFamily="18" charset="0"/>
                                    <a:sym typeface="Arial"/>
                                  </a:rPr>
                                  <m:t>𝐹</m:t>
                                </m:r>
                              </m:sub>
                              <m:sup>
                                <m:r>
                                  <a:rPr lang="en-US" sz="1600" i="1">
                                    <a:solidFill>
                                      <a:schemeClr val="tx1"/>
                                    </a:solidFill>
                                    <a:latin typeface="Cambria Math" panose="02040503050406030204" pitchFamily="18" charset="0"/>
                                    <a:sym typeface="Arial"/>
                                  </a:rPr>
                                  <m:t>2</m:t>
                                </m:r>
                              </m:sup>
                            </m:sSubSup>
                          </m:e>
                        </m:func>
                        <m:r>
                          <a:rPr lang="en-US" sz="1600" i="1">
                            <a:solidFill>
                              <a:schemeClr val="tx1"/>
                            </a:solidFill>
                            <a:latin typeface="Cambria Math" panose="02040503050406030204" pitchFamily="18" charset="0"/>
                            <a:sym typeface="Arial"/>
                          </a:rPr>
                          <m:t>−</m:t>
                        </m:r>
                        <m:sSubSup>
                          <m:sSubSupPr>
                            <m:ctrlPr>
                              <a:rPr lang="en-US" sz="1600" i="1">
                                <a:solidFill>
                                  <a:schemeClr val="tx1"/>
                                </a:solidFill>
                                <a:latin typeface="Cambria Math" panose="02040503050406030204" pitchFamily="18" charset="0"/>
                                <a:sym typeface="Arial"/>
                              </a:rPr>
                            </m:ctrlPr>
                          </m:sSubSupPr>
                          <m:e>
                            <m:d>
                              <m:dPr>
                                <m:begChr m:val="‖"/>
                                <m:endChr m:val="‖"/>
                                <m:ctrlPr>
                                  <a:rPr lang="en-US" sz="1600" i="1">
                                    <a:solidFill>
                                      <a:schemeClr val="tx1"/>
                                    </a:solidFill>
                                    <a:latin typeface="Cambria Math" panose="02040503050406030204" pitchFamily="18" charset="0"/>
                                    <a:sym typeface="Arial"/>
                                  </a:rPr>
                                </m:ctrlPr>
                              </m:dPr>
                              <m:e>
                                <m:sSub>
                                  <m:sSubPr>
                                    <m:ctrlPr>
                                      <a:rPr lang="en-US" sz="1600" i="1">
                                        <a:solidFill>
                                          <a:schemeClr val="tx1"/>
                                        </a:solidFill>
                                        <a:latin typeface="Cambria Math" panose="02040503050406030204" pitchFamily="18" charset="0"/>
                                        <a:sym typeface="Arial"/>
                                      </a:rPr>
                                    </m:ctrlPr>
                                  </m:sSubPr>
                                  <m:e>
                                    <m:r>
                                      <a:rPr lang="en-US" sz="1600" i="1">
                                        <a:solidFill>
                                          <a:schemeClr val="tx1"/>
                                        </a:solidFill>
                                        <a:latin typeface="Cambria Math" panose="02040503050406030204" pitchFamily="18" charset="0"/>
                                        <a:sym typeface="Arial"/>
                                      </a:rPr>
                                      <m:t>𝐴</m:t>
                                    </m:r>
                                  </m:e>
                                  <m:sub>
                                    <m:r>
                                      <a:rPr lang="en-US" sz="1600" i="1">
                                        <a:solidFill>
                                          <a:schemeClr val="tx1"/>
                                        </a:solidFill>
                                        <a:latin typeface="Cambria Math" panose="02040503050406030204" pitchFamily="18" charset="0"/>
                                        <a:sym typeface="Arial"/>
                                      </a:rPr>
                                      <m:t>𝑖</m:t>
                                    </m:r>
                                  </m:sub>
                                </m:sSub>
                                <m:r>
                                  <a:rPr lang="en-US" sz="1600" i="1">
                                    <a:solidFill>
                                      <a:schemeClr val="tx1"/>
                                    </a:solidFill>
                                    <a:latin typeface="Cambria Math" panose="02040503050406030204" pitchFamily="18" charset="0"/>
                                    <a:sym typeface="Arial"/>
                                  </a:rPr>
                                  <m:t>𝑃</m:t>
                                </m:r>
                              </m:e>
                            </m:d>
                          </m:e>
                          <m:sub>
                            <m:r>
                              <a:rPr lang="en-US" sz="1600" i="1">
                                <a:solidFill>
                                  <a:schemeClr val="tx1"/>
                                </a:solidFill>
                                <a:latin typeface="Cambria Math" panose="02040503050406030204" pitchFamily="18" charset="0"/>
                                <a:sym typeface="Arial"/>
                              </a:rPr>
                              <m:t>𝐹</m:t>
                            </m:r>
                          </m:sub>
                          <m:sup>
                            <m:r>
                              <a:rPr lang="en-US" sz="1600" i="1">
                                <a:solidFill>
                                  <a:schemeClr val="tx1"/>
                                </a:solidFill>
                                <a:latin typeface="Cambria Math" panose="02040503050406030204" pitchFamily="18" charset="0"/>
                                <a:sym typeface="Arial"/>
                              </a:rPr>
                              <m:t>2</m:t>
                            </m:r>
                          </m:sup>
                        </m:sSubSup>
                      </m:e>
                    </m:d>
                  </m:oMath>
                </a14:m>
                <a:r>
                  <a:rPr lang="en-US" sz="1600" dirty="0">
                    <a:solidFill>
                      <a:schemeClr val="tx1"/>
                    </a:solidFill>
                  </a:rPr>
                  <a:t> </a:t>
                </a:r>
              </a:p>
            </p:txBody>
          </p:sp>
        </mc:Choice>
        <mc:Fallback>
          <p:sp>
            <p:nvSpPr>
              <p:cNvPr id="12" name="Rectangle 11">
                <a:extLst>
                  <a:ext uri="{FF2B5EF4-FFF2-40B4-BE49-F238E27FC236}">
                    <a16:creationId xmlns:a16="http://schemas.microsoft.com/office/drawing/2014/main" id="{69D39D29-DA57-4F61-964A-A138DB58EED2}"/>
                  </a:ext>
                </a:extLst>
              </p:cNvPr>
              <p:cNvSpPr>
                <a:spLocks noRot="1" noChangeAspect="1" noMove="1" noResize="1" noEditPoints="1" noAdjustHandles="1" noChangeArrowheads="1" noChangeShapeType="1" noTextEdit="1"/>
              </p:cNvSpPr>
              <p:nvPr/>
            </p:nvSpPr>
            <p:spPr>
              <a:xfrm>
                <a:off x="420272" y="432126"/>
                <a:ext cx="4186898" cy="554380"/>
              </a:xfrm>
              <a:prstGeom prst="rect">
                <a:avLst/>
              </a:prstGeom>
              <a:blipFill>
                <a:blip r:embed="rId5"/>
                <a:stretch>
                  <a:fillRect l="-29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Rectangle 12">
                <a:extLst>
                  <a:ext uri="{FF2B5EF4-FFF2-40B4-BE49-F238E27FC236}">
                    <a16:creationId xmlns:a16="http://schemas.microsoft.com/office/drawing/2014/main" id="{CB7E86C1-D395-4A76-86F7-04F0A0141AE6}"/>
                  </a:ext>
                </a:extLst>
              </p:cNvPr>
              <p:cNvSpPr/>
              <p:nvPr/>
            </p:nvSpPr>
            <p:spPr>
              <a:xfrm>
                <a:off x="82647" y="1235428"/>
                <a:ext cx="2491741" cy="55438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i="1" dirty="0">
                    <a:solidFill>
                      <a:schemeClr val="tx1"/>
                    </a:solidFill>
                  </a:rPr>
                  <a:t>NSW</a:t>
                </a:r>
                <a:r>
                  <a:rPr lang="en-US" sz="1600" dirty="0">
                    <a:solidFill>
                      <a:schemeClr val="tx1"/>
                    </a:solidFill>
                  </a:rPr>
                  <a:t>: </a:t>
                </a:r>
                <a14:m>
                  <m:oMath xmlns:m="http://schemas.openxmlformats.org/officeDocument/2006/math">
                    <m:limLow>
                      <m:limLowPr>
                        <m:ctrlPr>
                          <a:rPr lang="en-US" sz="1600" i="1" smtClean="0">
                            <a:solidFill>
                              <a:schemeClr val="tx1"/>
                            </a:solidFill>
                            <a:latin typeface="Cambria Math" panose="02040503050406030204" pitchFamily="18" charset="0"/>
                            <a:sym typeface="Arial"/>
                          </a:rPr>
                        </m:ctrlPr>
                      </m:limLowPr>
                      <m:e>
                        <m:r>
                          <m:rPr>
                            <m:sty m:val="p"/>
                          </m:rPr>
                          <a:rPr lang="en-US" sz="1600">
                            <a:solidFill>
                              <a:schemeClr val="tx1"/>
                            </a:solidFill>
                            <a:latin typeface="Cambria Math" panose="02040503050406030204" pitchFamily="18" charset="0"/>
                            <a:sym typeface="Arial"/>
                          </a:rPr>
                          <m:t>m</m:t>
                        </m:r>
                        <m:r>
                          <m:rPr>
                            <m:sty m:val="p"/>
                          </m:rPr>
                          <a:rPr lang="en-US" sz="1600" b="0" i="0" smtClean="0">
                            <a:solidFill>
                              <a:schemeClr val="tx1"/>
                            </a:solidFill>
                            <a:latin typeface="Cambria Math" panose="02040503050406030204" pitchFamily="18" charset="0"/>
                            <a:sym typeface="Arial"/>
                          </a:rPr>
                          <m:t>ax</m:t>
                        </m:r>
                      </m:e>
                      <m:lim>
                        <m:r>
                          <a:rPr lang="en-US" sz="1600" i="1">
                            <a:solidFill>
                              <a:schemeClr val="tx1"/>
                            </a:solidFill>
                            <a:latin typeface="Cambria Math" panose="02040503050406030204" pitchFamily="18" charset="0"/>
                            <a:sym typeface="Arial"/>
                          </a:rPr>
                          <m:t>𝑃</m:t>
                        </m:r>
                      </m:lim>
                    </m:limLow>
                    <m:r>
                      <a:rPr lang="en-US" sz="1600" b="0" i="1" smtClean="0">
                        <a:solidFill>
                          <a:schemeClr val="tx1"/>
                        </a:solidFill>
                        <a:latin typeface="Cambria Math" panose="02040503050406030204" pitchFamily="18" charset="0"/>
                        <a:sym typeface="Arial"/>
                      </a:rPr>
                      <m:t>    </m:t>
                    </m:r>
                    <m:nary>
                      <m:naryPr>
                        <m:chr m:val="∏"/>
                        <m:ctrlPr>
                          <a:rPr lang="en-US" sz="1600" i="1" smtClean="0">
                            <a:solidFill>
                              <a:schemeClr val="tx1"/>
                            </a:solidFill>
                            <a:latin typeface="Cambria Math" panose="02040503050406030204" pitchFamily="18" charset="0"/>
                            <a:sym typeface="Arial"/>
                          </a:rPr>
                        </m:ctrlPr>
                      </m:naryPr>
                      <m:sub>
                        <m:r>
                          <m:rPr>
                            <m:brk m:alnAt="23"/>
                          </m:rPr>
                          <a:rPr lang="en-US" sz="1600" b="0" i="1" smtClean="0">
                            <a:solidFill>
                              <a:schemeClr val="tx1"/>
                            </a:solidFill>
                            <a:latin typeface="Cambria Math" panose="02040503050406030204" pitchFamily="18" charset="0"/>
                            <a:sym typeface="Arial"/>
                          </a:rPr>
                          <m:t>𝑖</m:t>
                        </m:r>
                        <m:r>
                          <a:rPr lang="en-US" sz="1600" b="0" i="1" smtClean="0">
                            <a:solidFill>
                              <a:schemeClr val="tx1"/>
                            </a:solidFill>
                            <a:latin typeface="Cambria Math" panose="02040503050406030204" pitchFamily="18" charset="0"/>
                            <a:sym typeface="Arial"/>
                          </a:rPr>
                          <m:t>=</m:t>
                        </m:r>
                        <m:r>
                          <m:rPr>
                            <m:brk m:alnAt="23"/>
                          </m:rPr>
                          <a:rPr lang="en-US" sz="1600" b="0" i="1" smtClean="0">
                            <a:solidFill>
                              <a:schemeClr val="tx1"/>
                            </a:solidFill>
                            <a:latin typeface="Cambria Math" panose="02040503050406030204" pitchFamily="18" charset="0"/>
                            <a:sym typeface="Arial"/>
                          </a:rPr>
                          <m:t>1</m:t>
                        </m:r>
                      </m:sub>
                      <m:sup>
                        <m:r>
                          <a:rPr lang="en-US" sz="1600" b="0" i="1" smtClean="0">
                            <a:solidFill>
                              <a:schemeClr val="tx1"/>
                            </a:solidFill>
                            <a:latin typeface="Cambria Math" panose="02040503050406030204" pitchFamily="18" charset="0"/>
                            <a:sym typeface="Arial"/>
                          </a:rPr>
                          <m:t>𝑘</m:t>
                        </m:r>
                      </m:sup>
                      <m:e>
                        <m:sSubSup>
                          <m:sSubSupPr>
                            <m:ctrlPr>
                              <a:rPr lang="en-US" sz="1600" i="1" smtClean="0">
                                <a:solidFill>
                                  <a:schemeClr val="tx1"/>
                                </a:solidFill>
                                <a:latin typeface="Cambria Math" panose="02040503050406030204" pitchFamily="18" charset="0"/>
                                <a:sym typeface="Arial"/>
                              </a:rPr>
                            </m:ctrlPr>
                          </m:sSubSupPr>
                          <m:e>
                            <m:d>
                              <m:dPr>
                                <m:begChr m:val="‖"/>
                                <m:endChr m:val="‖"/>
                                <m:ctrlPr>
                                  <a:rPr lang="en-US" sz="1600" i="1">
                                    <a:solidFill>
                                      <a:schemeClr val="tx1"/>
                                    </a:solidFill>
                                    <a:latin typeface="Cambria Math" panose="02040503050406030204" pitchFamily="18" charset="0"/>
                                    <a:sym typeface="Arial"/>
                                  </a:rPr>
                                </m:ctrlPr>
                              </m:dPr>
                              <m:e>
                                <m:sSub>
                                  <m:sSubPr>
                                    <m:ctrlPr>
                                      <a:rPr lang="en-US" sz="1600" i="1">
                                        <a:solidFill>
                                          <a:schemeClr val="tx1"/>
                                        </a:solidFill>
                                        <a:latin typeface="Cambria Math" panose="02040503050406030204" pitchFamily="18" charset="0"/>
                                        <a:sym typeface="Arial"/>
                                      </a:rPr>
                                    </m:ctrlPr>
                                  </m:sSubPr>
                                  <m:e>
                                    <m:r>
                                      <a:rPr lang="en-US" sz="1600" i="1">
                                        <a:solidFill>
                                          <a:schemeClr val="tx1"/>
                                        </a:solidFill>
                                        <a:latin typeface="Cambria Math" panose="02040503050406030204" pitchFamily="18" charset="0"/>
                                        <a:sym typeface="Arial"/>
                                      </a:rPr>
                                      <m:t>𝐴</m:t>
                                    </m:r>
                                  </m:e>
                                  <m:sub>
                                    <m:r>
                                      <a:rPr lang="en-US" sz="1600" i="1">
                                        <a:solidFill>
                                          <a:schemeClr val="tx1"/>
                                        </a:solidFill>
                                        <a:latin typeface="Cambria Math" panose="02040503050406030204" pitchFamily="18" charset="0"/>
                                        <a:sym typeface="Arial"/>
                                      </a:rPr>
                                      <m:t>𝑖</m:t>
                                    </m:r>
                                  </m:sub>
                                </m:sSub>
                                <m:r>
                                  <a:rPr lang="en-US" sz="1600" i="1">
                                    <a:solidFill>
                                      <a:schemeClr val="tx1"/>
                                    </a:solidFill>
                                    <a:latin typeface="Cambria Math" panose="02040503050406030204" pitchFamily="18" charset="0"/>
                                    <a:sym typeface="Arial"/>
                                  </a:rPr>
                                  <m:t>𝑃</m:t>
                                </m:r>
                              </m:e>
                            </m:d>
                          </m:e>
                          <m:sub>
                            <m:r>
                              <a:rPr lang="en-US" sz="1600" i="1">
                                <a:solidFill>
                                  <a:schemeClr val="tx1"/>
                                </a:solidFill>
                                <a:latin typeface="Cambria Math" panose="02040503050406030204" pitchFamily="18" charset="0"/>
                                <a:sym typeface="Arial"/>
                              </a:rPr>
                              <m:t>𝐹</m:t>
                            </m:r>
                          </m:sub>
                          <m:sup>
                            <m:r>
                              <a:rPr lang="en-US" sz="1600" i="1">
                                <a:solidFill>
                                  <a:schemeClr val="tx1"/>
                                </a:solidFill>
                                <a:latin typeface="Cambria Math" panose="02040503050406030204" pitchFamily="18" charset="0"/>
                                <a:sym typeface="Arial"/>
                              </a:rPr>
                              <m:t>2</m:t>
                            </m:r>
                          </m:sup>
                        </m:sSubSup>
                      </m:e>
                    </m:nary>
                  </m:oMath>
                </a14:m>
                <a:endParaRPr lang="en-US" sz="1600" dirty="0">
                  <a:solidFill>
                    <a:schemeClr val="tx1"/>
                  </a:solidFill>
                </a:endParaRPr>
              </a:p>
            </p:txBody>
          </p:sp>
        </mc:Choice>
        <mc:Fallback>
          <p:sp>
            <p:nvSpPr>
              <p:cNvPr id="13" name="Rectangle 12">
                <a:extLst>
                  <a:ext uri="{FF2B5EF4-FFF2-40B4-BE49-F238E27FC236}">
                    <a16:creationId xmlns:a16="http://schemas.microsoft.com/office/drawing/2014/main" id="{CB7E86C1-D395-4A76-86F7-04F0A0141AE6}"/>
                  </a:ext>
                </a:extLst>
              </p:cNvPr>
              <p:cNvSpPr>
                <a:spLocks noRot="1" noChangeAspect="1" noMove="1" noResize="1" noEditPoints="1" noAdjustHandles="1" noChangeArrowheads="1" noChangeShapeType="1" noTextEdit="1"/>
              </p:cNvSpPr>
              <p:nvPr/>
            </p:nvSpPr>
            <p:spPr>
              <a:xfrm>
                <a:off x="82647" y="1235428"/>
                <a:ext cx="2491741" cy="554380"/>
              </a:xfrm>
              <a:prstGeom prst="rect">
                <a:avLst/>
              </a:prstGeom>
              <a:blipFill>
                <a:blip r:embed="rId6"/>
                <a:stretch>
                  <a:fillRect t="-49462" b="-77419"/>
                </a:stretch>
              </a:blipFill>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D21BAABB-226C-460D-AD1E-418F18B02AF9}"/>
              </a:ext>
            </a:extLst>
          </p:cNvPr>
          <p:cNvCxnSpPr/>
          <p:nvPr/>
        </p:nvCxnSpPr>
        <p:spPr>
          <a:xfrm flipH="1" flipV="1">
            <a:off x="2377440" y="1690688"/>
            <a:ext cx="548640" cy="3350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2091918-5984-4C8D-9318-69031FC20990}"/>
              </a:ext>
            </a:extLst>
          </p:cNvPr>
          <p:cNvCxnSpPr>
            <a:cxnSpLocks/>
          </p:cNvCxnSpPr>
          <p:nvPr/>
        </p:nvCxnSpPr>
        <p:spPr>
          <a:xfrm flipV="1">
            <a:off x="3554729" y="949314"/>
            <a:ext cx="0" cy="104695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8BF9A053-59CB-46E9-8DC1-F64083E30119}"/>
              </a:ext>
            </a:extLst>
          </p:cNvPr>
          <p:cNvSpPr/>
          <p:nvPr/>
        </p:nvSpPr>
        <p:spPr>
          <a:xfrm>
            <a:off x="8124383" y="1809287"/>
            <a:ext cx="2896186" cy="64809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000" dirty="0"/>
              <a:t>Algorithms and Performance Guarantee</a:t>
            </a:r>
          </a:p>
        </p:txBody>
      </p:sp>
      <mc:AlternateContent xmlns:mc="http://schemas.openxmlformats.org/markup-compatibility/2006">
        <mc:Choice xmlns:a14="http://schemas.microsoft.com/office/drawing/2010/main" Requires="a14">
          <p:sp>
            <p:nvSpPr>
              <p:cNvPr id="27" name="Rectangle 26">
                <a:extLst>
                  <a:ext uri="{FF2B5EF4-FFF2-40B4-BE49-F238E27FC236}">
                    <a16:creationId xmlns:a16="http://schemas.microsoft.com/office/drawing/2014/main" id="{19854D85-56EB-403A-9BFC-9ED81E005DA1}"/>
                  </a:ext>
                </a:extLst>
              </p:cNvPr>
              <p:cNvSpPr/>
              <p:nvPr/>
            </p:nvSpPr>
            <p:spPr>
              <a:xfrm>
                <a:off x="8326609" y="449978"/>
                <a:ext cx="2561786" cy="823959"/>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i="1" dirty="0">
                    <a:solidFill>
                      <a:schemeClr val="tx1"/>
                    </a:solidFill>
                  </a:rPr>
                  <a:t>Multiplicative Weight (MW) </a:t>
                </a:r>
                <a:r>
                  <a:rPr lang="en-US" sz="1600" dirty="0">
                    <a:solidFill>
                      <a:schemeClr val="tx1"/>
                    </a:solidFill>
                  </a:rPr>
                  <a:t>method for scalable up to </a:t>
                </a:r>
              </a:p>
              <a:p>
                <a:pPr algn="ctr"/>
                <a14:m>
                  <m:oMath xmlns:m="http://schemas.openxmlformats.org/officeDocument/2006/math">
                    <m:r>
                      <a:rPr lang="en-US" sz="1600" b="0" i="1" smtClean="0">
                        <a:solidFill>
                          <a:schemeClr val="tx1"/>
                        </a:solidFill>
                        <a:latin typeface="Cambria Math" panose="02040503050406030204" pitchFamily="18" charset="0"/>
                      </a:rPr>
                      <m:t>≈1000</m:t>
                    </m:r>
                  </m:oMath>
                </a14:m>
                <a:r>
                  <a:rPr lang="en-US" sz="1600" dirty="0">
                    <a:solidFill>
                      <a:schemeClr val="tx1"/>
                    </a:solidFill>
                  </a:rPr>
                  <a:t> dimensions</a:t>
                </a:r>
              </a:p>
            </p:txBody>
          </p:sp>
        </mc:Choice>
        <mc:Fallback>
          <p:sp>
            <p:nvSpPr>
              <p:cNvPr id="27" name="Rectangle 26">
                <a:extLst>
                  <a:ext uri="{FF2B5EF4-FFF2-40B4-BE49-F238E27FC236}">
                    <a16:creationId xmlns:a16="http://schemas.microsoft.com/office/drawing/2014/main" id="{19854D85-56EB-403A-9BFC-9ED81E005DA1}"/>
                  </a:ext>
                </a:extLst>
              </p:cNvPr>
              <p:cNvSpPr>
                <a:spLocks noRot="1" noChangeAspect="1" noMove="1" noResize="1" noEditPoints="1" noAdjustHandles="1" noChangeArrowheads="1" noChangeShapeType="1" noTextEdit="1"/>
              </p:cNvSpPr>
              <p:nvPr/>
            </p:nvSpPr>
            <p:spPr>
              <a:xfrm>
                <a:off x="8326609" y="449978"/>
                <a:ext cx="2561786" cy="823959"/>
              </a:xfrm>
              <a:prstGeom prst="rect">
                <a:avLst/>
              </a:prstGeom>
              <a:blipFill>
                <a:blip r:embed="rId7"/>
                <a:stretch>
                  <a:fillRect t="-1460" b="-8759"/>
                </a:stretch>
              </a:blipFill>
            </p:spPr>
            <p:txBody>
              <a:bodyPr/>
              <a:lstStyle/>
              <a:p>
                <a:r>
                  <a:rPr lang="en-US">
                    <a:noFill/>
                  </a:rPr>
                  <a:t> </a:t>
                </a:r>
              </a:p>
            </p:txBody>
          </p:sp>
        </mc:Fallback>
      </mc:AlternateContent>
      <p:sp>
        <p:nvSpPr>
          <p:cNvPr id="38" name="Rectangle 37">
            <a:extLst>
              <a:ext uri="{FF2B5EF4-FFF2-40B4-BE49-F238E27FC236}">
                <a16:creationId xmlns:a16="http://schemas.microsoft.com/office/drawing/2014/main" id="{7168507A-8593-4F86-A4E7-8CA5557990CA}"/>
              </a:ext>
            </a:extLst>
          </p:cNvPr>
          <p:cNvSpPr/>
          <p:nvPr/>
        </p:nvSpPr>
        <p:spPr>
          <a:xfrm>
            <a:off x="1153550" y="4158523"/>
            <a:ext cx="3550333" cy="758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000" dirty="0"/>
              <a:t>Theory: low-rank property in semi-definite program (SDP)</a:t>
            </a:r>
          </a:p>
        </p:txBody>
      </p:sp>
      <p:cxnSp>
        <p:nvCxnSpPr>
          <p:cNvPr id="39" name="Straight Connector 38">
            <a:extLst>
              <a:ext uri="{FF2B5EF4-FFF2-40B4-BE49-F238E27FC236}">
                <a16:creationId xmlns:a16="http://schemas.microsoft.com/office/drawing/2014/main" id="{1CD6D246-E783-415A-8056-D272C3E7EDB4}"/>
              </a:ext>
            </a:extLst>
          </p:cNvPr>
          <p:cNvCxnSpPr>
            <a:cxnSpLocks/>
            <a:stCxn id="4" idx="3"/>
          </p:cNvCxnSpPr>
          <p:nvPr/>
        </p:nvCxnSpPr>
        <p:spPr>
          <a:xfrm flipH="1">
            <a:off x="4382511" y="3735951"/>
            <a:ext cx="729113" cy="605917"/>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5F410028-AEDE-4D4A-A0C0-BA45D493C9B9}"/>
              </a:ext>
            </a:extLst>
          </p:cNvPr>
          <p:cNvSpPr txBox="1"/>
          <p:nvPr/>
        </p:nvSpPr>
        <p:spPr>
          <a:xfrm>
            <a:off x="341141" y="5059866"/>
            <a:ext cx="4621237" cy="92333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prstClr val="black"/>
                </a:solidFill>
              </a:rPr>
              <a:t>Every extreme point of the SDP-Relaxation of MCDR has low rank.</a:t>
            </a:r>
          </a:p>
          <a:p>
            <a:pPr marL="285750" indent="-285750">
              <a:buFont typeface="Arial" panose="020B0604020202020204" pitchFamily="34" charset="0"/>
              <a:buChar char="•"/>
            </a:pPr>
            <a:r>
              <a:rPr lang="en-US" dirty="0">
                <a:solidFill>
                  <a:prstClr val="black"/>
                </a:solidFill>
              </a:rPr>
              <a:t>Optimization result + ML application</a:t>
            </a:r>
          </a:p>
        </p:txBody>
      </p:sp>
      <p:sp>
        <p:nvSpPr>
          <p:cNvPr id="46" name="Rectangle 45">
            <a:extLst>
              <a:ext uri="{FF2B5EF4-FFF2-40B4-BE49-F238E27FC236}">
                <a16:creationId xmlns:a16="http://schemas.microsoft.com/office/drawing/2014/main" id="{A261EA11-8AB5-4956-8E31-AACB1534053C}"/>
              </a:ext>
            </a:extLst>
          </p:cNvPr>
          <p:cNvSpPr/>
          <p:nvPr/>
        </p:nvSpPr>
        <p:spPr>
          <a:xfrm>
            <a:off x="7009250" y="4425442"/>
            <a:ext cx="2440699" cy="551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000" dirty="0"/>
              <a:t>Complexity of MCDR</a:t>
            </a:r>
          </a:p>
        </p:txBody>
      </p:sp>
      <p:cxnSp>
        <p:nvCxnSpPr>
          <p:cNvPr id="47" name="Straight Connector 46">
            <a:extLst>
              <a:ext uri="{FF2B5EF4-FFF2-40B4-BE49-F238E27FC236}">
                <a16:creationId xmlns:a16="http://schemas.microsoft.com/office/drawing/2014/main" id="{3F9FC70A-2A7D-4D93-B92C-104DC680B066}"/>
              </a:ext>
            </a:extLst>
          </p:cNvPr>
          <p:cNvCxnSpPr>
            <a:cxnSpLocks/>
            <a:stCxn id="46" idx="0"/>
          </p:cNvCxnSpPr>
          <p:nvPr/>
        </p:nvCxnSpPr>
        <p:spPr>
          <a:xfrm flipH="1" flipV="1">
            <a:off x="7168068" y="3667114"/>
            <a:ext cx="1061532" cy="758328"/>
          </a:xfrm>
          <a:prstGeom prst="line">
            <a:avLst/>
          </a:prstGeom>
          <a:ln w="762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2" name="Rectangle 51">
                <a:extLst>
                  <a:ext uri="{FF2B5EF4-FFF2-40B4-BE49-F238E27FC236}">
                    <a16:creationId xmlns:a16="http://schemas.microsoft.com/office/drawing/2014/main" id="{0FFC4CF2-F2B7-48CF-8A62-341720A013AB}"/>
                  </a:ext>
                </a:extLst>
              </p:cNvPr>
              <p:cNvSpPr/>
              <p:nvPr/>
            </p:nvSpPr>
            <p:spPr>
              <a:xfrm>
                <a:off x="5334886" y="5280068"/>
                <a:ext cx="2080936" cy="45483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a:solidFill>
                      <a:schemeClr val="tx1"/>
                    </a:solidFill>
                  </a:rPr>
                  <a:t>NP-hard for general </a:t>
                </a:r>
                <a14:m>
                  <m:oMath xmlns:m="http://schemas.openxmlformats.org/officeDocument/2006/math">
                    <m:r>
                      <a:rPr lang="en-US" sz="1600" b="0" i="1" smtClean="0">
                        <a:solidFill>
                          <a:schemeClr val="tx1"/>
                        </a:solidFill>
                        <a:latin typeface="Cambria Math" panose="02040503050406030204" pitchFamily="18" charset="0"/>
                      </a:rPr>
                      <m:t>𝑘</m:t>
                    </m:r>
                  </m:oMath>
                </a14:m>
                <a:endParaRPr lang="en-US" sz="1600" dirty="0">
                  <a:solidFill>
                    <a:schemeClr val="tx1"/>
                  </a:solidFill>
                </a:endParaRPr>
              </a:p>
            </p:txBody>
          </p:sp>
        </mc:Choice>
        <mc:Fallback>
          <p:sp>
            <p:nvSpPr>
              <p:cNvPr id="52" name="Rectangle 51">
                <a:extLst>
                  <a:ext uri="{FF2B5EF4-FFF2-40B4-BE49-F238E27FC236}">
                    <a16:creationId xmlns:a16="http://schemas.microsoft.com/office/drawing/2014/main" id="{0FFC4CF2-F2B7-48CF-8A62-341720A013AB}"/>
                  </a:ext>
                </a:extLst>
              </p:cNvPr>
              <p:cNvSpPr>
                <a:spLocks noRot="1" noChangeAspect="1" noMove="1" noResize="1" noEditPoints="1" noAdjustHandles="1" noChangeArrowheads="1" noChangeShapeType="1" noTextEdit="1"/>
              </p:cNvSpPr>
              <p:nvPr/>
            </p:nvSpPr>
            <p:spPr>
              <a:xfrm>
                <a:off x="5334886" y="5280068"/>
                <a:ext cx="2080936" cy="454837"/>
              </a:xfrm>
              <a:prstGeom prst="rect">
                <a:avLst/>
              </a:prstGeom>
              <a:blipFill>
                <a:blip r:embed="rId8"/>
                <a:stretch>
                  <a:fillRect b="-259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3" name="Rectangle 52">
                <a:extLst>
                  <a:ext uri="{FF2B5EF4-FFF2-40B4-BE49-F238E27FC236}">
                    <a16:creationId xmlns:a16="http://schemas.microsoft.com/office/drawing/2014/main" id="{A40E2950-54AA-471B-800B-41173D0A4147}"/>
                  </a:ext>
                </a:extLst>
              </p:cNvPr>
              <p:cNvSpPr/>
              <p:nvPr/>
            </p:nvSpPr>
            <p:spPr>
              <a:xfrm>
                <a:off x="7734114" y="5196659"/>
                <a:ext cx="1726853" cy="55438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a:solidFill>
                      <a:schemeClr val="tx1"/>
                    </a:solidFill>
                  </a:rPr>
                  <a:t>Polynomial-time for fixed </a:t>
                </a:r>
                <a14:m>
                  <m:oMath xmlns:m="http://schemas.openxmlformats.org/officeDocument/2006/math">
                    <m:r>
                      <a:rPr lang="en-US" sz="1600" b="0" i="1" smtClean="0">
                        <a:solidFill>
                          <a:schemeClr val="tx1"/>
                        </a:solidFill>
                        <a:latin typeface="Cambria Math" panose="02040503050406030204" pitchFamily="18" charset="0"/>
                      </a:rPr>
                      <m:t>𝑘</m:t>
                    </m:r>
                  </m:oMath>
                </a14:m>
                <a:endParaRPr lang="en-US" sz="1600" dirty="0">
                  <a:solidFill>
                    <a:schemeClr val="tx1"/>
                  </a:solidFill>
                </a:endParaRPr>
              </a:p>
            </p:txBody>
          </p:sp>
        </mc:Choice>
        <mc:Fallback>
          <p:sp>
            <p:nvSpPr>
              <p:cNvPr id="53" name="Rectangle 52">
                <a:extLst>
                  <a:ext uri="{FF2B5EF4-FFF2-40B4-BE49-F238E27FC236}">
                    <a16:creationId xmlns:a16="http://schemas.microsoft.com/office/drawing/2014/main" id="{A40E2950-54AA-471B-800B-41173D0A4147}"/>
                  </a:ext>
                </a:extLst>
              </p:cNvPr>
              <p:cNvSpPr>
                <a:spLocks noRot="1" noChangeAspect="1" noMove="1" noResize="1" noEditPoints="1" noAdjustHandles="1" noChangeArrowheads="1" noChangeShapeType="1" noTextEdit="1"/>
              </p:cNvSpPr>
              <p:nvPr/>
            </p:nvSpPr>
            <p:spPr>
              <a:xfrm>
                <a:off x="7734114" y="5196659"/>
                <a:ext cx="1726853" cy="554380"/>
              </a:xfrm>
              <a:prstGeom prst="rect">
                <a:avLst/>
              </a:prstGeom>
              <a:blipFill>
                <a:blip r:embed="rId9"/>
                <a:stretch>
                  <a:fillRect t="-4301" b="-15054"/>
                </a:stretch>
              </a:blipFill>
            </p:spPr>
            <p:txBody>
              <a:bodyPr/>
              <a:lstStyle/>
              <a:p>
                <a:r>
                  <a:rPr lang="en-US">
                    <a:noFill/>
                  </a:rPr>
                  <a:t> </a:t>
                </a:r>
              </a:p>
            </p:txBody>
          </p:sp>
        </mc:Fallback>
      </mc:AlternateContent>
      <p:cxnSp>
        <p:nvCxnSpPr>
          <p:cNvPr id="54" name="Straight Arrow Connector 53">
            <a:extLst>
              <a:ext uri="{FF2B5EF4-FFF2-40B4-BE49-F238E27FC236}">
                <a16:creationId xmlns:a16="http://schemas.microsoft.com/office/drawing/2014/main" id="{F622D3CD-EFAE-477B-980D-81260E38DADC}"/>
              </a:ext>
            </a:extLst>
          </p:cNvPr>
          <p:cNvCxnSpPr>
            <a:cxnSpLocks/>
            <a:endCxn id="53" idx="0"/>
          </p:cNvCxnSpPr>
          <p:nvPr/>
        </p:nvCxnSpPr>
        <p:spPr>
          <a:xfrm>
            <a:off x="8545389" y="4923739"/>
            <a:ext cx="52152" cy="2729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64DE1017-E484-4CB6-9244-031968B042BB}"/>
              </a:ext>
            </a:extLst>
          </p:cNvPr>
          <p:cNvCxnSpPr>
            <a:cxnSpLocks/>
          </p:cNvCxnSpPr>
          <p:nvPr/>
        </p:nvCxnSpPr>
        <p:spPr>
          <a:xfrm flipH="1">
            <a:off x="7159081" y="4910850"/>
            <a:ext cx="291323" cy="36921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3155A80E-7528-45EA-B585-388CC29E7B2C}"/>
                  </a:ext>
                </a:extLst>
              </p:cNvPr>
              <p:cNvSpPr txBox="1"/>
              <p:nvPr/>
            </p:nvSpPr>
            <p:spPr>
              <a:xfrm>
                <a:off x="8040656" y="2575976"/>
                <a:ext cx="4015356" cy="1812740"/>
              </a:xfrm>
              <a:prstGeom prst="rect">
                <a:avLst/>
              </a:prstGeom>
              <a:noFill/>
            </p:spPr>
            <p:txBody>
              <a:bodyPr wrap="square" rtlCol="0">
                <a:spAutoFit/>
              </a:bodyPr>
              <a:lstStyle/>
              <a:p>
                <a:r>
                  <a:rPr lang="en-US" dirty="0">
                    <a:solidFill>
                      <a:schemeClr val="tx1"/>
                    </a:solidFill>
                  </a:rPr>
                  <a:t>On linear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𝑓</m:t>
                        </m:r>
                      </m:e>
                      <m:sub>
                        <m:r>
                          <a:rPr lang="en-US" b="0" i="1" smtClean="0">
                            <a:solidFill>
                              <a:schemeClr val="tx1"/>
                            </a:solidFill>
                            <a:latin typeface="Cambria Math" panose="02040503050406030204" pitchFamily="18" charset="0"/>
                          </a:rPr>
                          <m:t>𝑖</m:t>
                        </m:r>
                      </m:sub>
                    </m:sSub>
                  </m:oMath>
                </a14:m>
                <a:r>
                  <a:rPr lang="en-US" dirty="0">
                    <a:solidFill>
                      <a:schemeClr val="tx1"/>
                    </a:solidFill>
                  </a:rPr>
                  <a:t> in </a:t>
                </a:r>
                <a14:m>
                  <m:oMath xmlns:m="http://schemas.openxmlformats.org/officeDocument/2006/math">
                    <m:r>
                      <a:rPr lang="en-US" b="0" i="1" smtClean="0">
                        <a:solidFill>
                          <a:schemeClr val="tx1"/>
                        </a:solidFill>
                        <a:latin typeface="Cambria Math" panose="02040503050406030204" pitchFamily="18" charset="0"/>
                      </a:rPr>
                      <m:t>𝑃</m:t>
                    </m:r>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𝑃</m:t>
                        </m:r>
                      </m:e>
                      <m:sup>
                        <m:r>
                          <m:rPr>
                            <m:sty m:val="p"/>
                          </m:rPr>
                          <a:rPr lang="en-US" b="0" i="0" smtClean="0">
                            <a:solidFill>
                              <a:schemeClr val="tx1"/>
                            </a:solidFill>
                            <a:latin typeface="Cambria Math" panose="02040503050406030204" pitchFamily="18" charset="0"/>
                          </a:rPr>
                          <m:t>T</m:t>
                        </m:r>
                      </m:sup>
                    </m:sSup>
                  </m:oMath>
                </a14:m>
                <a:r>
                  <a:rPr lang="en-US" dirty="0">
                    <a:solidFill>
                      <a:schemeClr val="tx1"/>
                    </a:solidFill>
                  </a:rPr>
                  <a:t> and concave </a:t>
                </a:r>
                <a14:m>
                  <m:oMath xmlns:m="http://schemas.openxmlformats.org/officeDocument/2006/math">
                    <m:r>
                      <a:rPr lang="en-US" b="0" i="1" smtClean="0">
                        <a:solidFill>
                          <a:schemeClr val="tx1"/>
                        </a:solidFill>
                        <a:latin typeface="Cambria Math" panose="02040503050406030204" pitchFamily="18" charset="0"/>
                      </a:rPr>
                      <m:t>𝑔</m:t>
                    </m:r>
                  </m:oMath>
                </a14:m>
                <a:r>
                  <a:rPr lang="en-US" dirty="0">
                    <a:solidFill>
                      <a:schemeClr val="tx1"/>
                    </a:solidFill>
                  </a:rPr>
                  <a:t>:</a:t>
                </a:r>
              </a:p>
              <a:p>
                <a:pPr marL="285750" indent="-285750">
                  <a:buFont typeface="Arial" panose="020B0604020202020204" pitchFamily="34" charset="0"/>
                  <a:buChar char="•"/>
                </a:pPr>
                <a:r>
                  <a:rPr lang="en-US" dirty="0">
                    <a:solidFill>
                      <a:schemeClr val="tx1"/>
                    </a:solidFill>
                  </a:rPr>
                  <a:t>Polynomial-time algorithm for </a:t>
                </a:r>
                <a:r>
                  <a:rPr lang="en-US" dirty="0"/>
                  <a:t>MCDR with optimal utility and small rank violation </a:t>
                </a:r>
                <a14:m>
                  <m:oMath xmlns:m="http://schemas.openxmlformats.org/officeDocument/2006/math">
                    <m:r>
                      <a:rPr lang="en-US"/>
                      <m:t>𝑠</m:t>
                    </m:r>
                    <m:r>
                      <a:rPr lang="en-US"/>
                      <m:t>=</m:t>
                    </m:r>
                    <m:rad>
                      <m:radPr>
                        <m:degHide m:val="on"/>
                        <m:ctrlPr>
                          <a:rPr lang="en-US"/>
                        </m:ctrlPr>
                      </m:radPr>
                      <m:deg/>
                      <m:e>
                        <m:r>
                          <a:rPr lang="en-US"/>
                          <m:t>2</m:t>
                        </m:r>
                        <m:r>
                          <a:rPr lang="en-US"/>
                          <m:t>𝑘</m:t>
                        </m:r>
                        <m:r>
                          <a:rPr lang="en-US"/>
                          <m:t>+1/4</m:t>
                        </m:r>
                      </m:e>
                    </m:rad>
                    <m:r>
                      <a:rPr lang="en-US"/>
                      <m:t>−</m:t>
                    </m:r>
                    <m:r>
                      <a:rPr lang="en-US" b="0" i="0" smtClean="0">
                        <a:latin typeface="Cambria Math" panose="02040503050406030204" pitchFamily="18" charset="0"/>
                      </a:rPr>
                      <m:t>3/2</m:t>
                    </m:r>
                  </m:oMath>
                </a14:m>
                <a:r>
                  <a:rPr lang="en-US" dirty="0"/>
                  <a:t> </a:t>
                </a:r>
              </a:p>
              <a:p>
                <a:pPr marL="285750" indent="-285750">
                  <a:buFont typeface="Arial" panose="020B0604020202020204" pitchFamily="34" charset="0"/>
                  <a:buChar char="•"/>
                </a:pPr>
                <a:r>
                  <a:rPr lang="en-US" dirty="0">
                    <a:sym typeface="Wingdings" panose="05000000000000000000" pitchFamily="2" charset="2"/>
                  </a:rPr>
                  <a:t>Approximation ratio </a:t>
                </a:r>
                <a14:m>
                  <m:oMath xmlns:m="http://schemas.openxmlformats.org/officeDocument/2006/math">
                    <m:r>
                      <a:rPr lang="en-US" b="0" i="1" smtClean="0">
                        <a:latin typeface="Cambria Math" panose="02040503050406030204" pitchFamily="18" charset="0"/>
                        <a:sym typeface="Wingdings" panose="05000000000000000000" pitchFamily="2" charset="2"/>
                      </a:rPr>
                      <m:t>1−</m:t>
                    </m:r>
                    <m:r>
                      <a:rPr lang="en-US" b="0" i="1" smtClean="0">
                        <a:latin typeface="Cambria Math" panose="02040503050406030204" pitchFamily="18" charset="0"/>
                        <a:sym typeface="Wingdings" panose="05000000000000000000" pitchFamily="2" charset="2"/>
                      </a:rPr>
                      <m:t>𝑠</m:t>
                    </m:r>
                    <m:r>
                      <a:rPr lang="en-US" b="0" i="1" smtClean="0">
                        <a:latin typeface="Cambria Math" panose="02040503050406030204" pitchFamily="18" charset="0"/>
                        <a:sym typeface="Wingdings" panose="05000000000000000000" pitchFamily="2" charset="2"/>
                      </a:rPr>
                      <m:t>/</m:t>
                    </m:r>
                    <m:r>
                      <a:rPr lang="en-US" b="0" i="1" smtClean="0">
                        <a:latin typeface="Cambria Math" panose="02040503050406030204" pitchFamily="18" charset="0"/>
                        <a:sym typeface="Wingdings" panose="05000000000000000000" pitchFamily="2" charset="2"/>
                      </a:rPr>
                      <m:t>𝑑</m:t>
                    </m:r>
                  </m:oMath>
                </a14:m>
                <a:r>
                  <a:rPr lang="en-US" dirty="0">
                    <a:sym typeface="Wingdings" panose="05000000000000000000" pitchFamily="2" charset="2"/>
                  </a:rPr>
                  <a:t> on utility when no rank violation</a:t>
                </a:r>
              </a:p>
            </p:txBody>
          </p:sp>
        </mc:Choice>
        <mc:Fallback>
          <p:sp>
            <p:nvSpPr>
              <p:cNvPr id="26" name="TextBox 25">
                <a:extLst>
                  <a:ext uri="{FF2B5EF4-FFF2-40B4-BE49-F238E27FC236}">
                    <a16:creationId xmlns:a16="http://schemas.microsoft.com/office/drawing/2014/main" id="{3155A80E-7528-45EA-B585-388CC29E7B2C}"/>
                  </a:ext>
                </a:extLst>
              </p:cNvPr>
              <p:cNvSpPr txBox="1">
                <a:spLocks noRot="1" noChangeAspect="1" noMove="1" noResize="1" noEditPoints="1" noAdjustHandles="1" noChangeArrowheads="1" noChangeShapeType="1" noTextEdit="1"/>
              </p:cNvSpPr>
              <p:nvPr/>
            </p:nvSpPr>
            <p:spPr>
              <a:xfrm>
                <a:off x="8040656" y="2575976"/>
                <a:ext cx="4015356" cy="1812740"/>
              </a:xfrm>
              <a:prstGeom prst="rect">
                <a:avLst/>
              </a:prstGeom>
              <a:blipFill>
                <a:blip r:embed="rId10"/>
                <a:stretch>
                  <a:fillRect l="-1214" t="-1684" b="-4714"/>
                </a:stretch>
              </a:blipFill>
            </p:spPr>
            <p:txBody>
              <a:bodyPr/>
              <a:lstStyle/>
              <a:p>
                <a:r>
                  <a:rPr lang="en-US">
                    <a:noFill/>
                  </a:rPr>
                  <a:t> </a:t>
                </a:r>
              </a:p>
            </p:txBody>
          </p:sp>
        </mc:Fallback>
      </mc:AlternateContent>
      <p:sp>
        <p:nvSpPr>
          <p:cNvPr id="36" name="TextBox 35">
            <a:extLst>
              <a:ext uri="{FF2B5EF4-FFF2-40B4-BE49-F238E27FC236}">
                <a16:creationId xmlns:a16="http://schemas.microsoft.com/office/drawing/2014/main" id="{1EDAC02D-4AC6-4E46-AFD9-3C4BE363EB17}"/>
              </a:ext>
            </a:extLst>
          </p:cNvPr>
          <p:cNvSpPr txBox="1"/>
          <p:nvPr/>
        </p:nvSpPr>
        <p:spPr>
          <a:xfrm>
            <a:off x="7734114" y="5695400"/>
            <a:ext cx="1861143" cy="461665"/>
          </a:xfrm>
          <a:prstGeom prst="rect">
            <a:avLst/>
          </a:prstGeom>
          <a:noFill/>
        </p:spPr>
        <p:txBody>
          <a:bodyPr wrap="square" rtlCol="0">
            <a:spAutoFit/>
          </a:bodyPr>
          <a:lstStyle/>
          <a:p>
            <a:pPr marL="171450" indent="-171450">
              <a:buFont typeface="Arial" panose="020B0604020202020204" pitchFamily="34" charset="0"/>
              <a:buChar char="•"/>
            </a:pPr>
            <a:r>
              <a:rPr lang="en-US" sz="1200" dirty="0"/>
              <a:t>Algorithmic theory of quadratic maps.</a:t>
            </a:r>
            <a:endParaRPr lang="en-US" sz="1200" dirty="0">
              <a:sym typeface="Wingdings" panose="05000000000000000000" pitchFamily="2" charset="2"/>
            </a:endParaRPr>
          </a:p>
        </p:txBody>
      </p:sp>
      <p:sp>
        <p:nvSpPr>
          <p:cNvPr id="37" name="TextBox 36">
            <a:extLst>
              <a:ext uri="{FF2B5EF4-FFF2-40B4-BE49-F238E27FC236}">
                <a16:creationId xmlns:a16="http://schemas.microsoft.com/office/drawing/2014/main" id="{1E68F489-AFBF-4374-A91E-D5AA981F4E3F}"/>
              </a:ext>
            </a:extLst>
          </p:cNvPr>
          <p:cNvSpPr txBox="1"/>
          <p:nvPr/>
        </p:nvSpPr>
        <p:spPr>
          <a:xfrm>
            <a:off x="5417674" y="5695400"/>
            <a:ext cx="1861143" cy="276999"/>
          </a:xfrm>
          <a:prstGeom prst="rect">
            <a:avLst/>
          </a:prstGeom>
          <a:noFill/>
        </p:spPr>
        <p:txBody>
          <a:bodyPr wrap="square" rtlCol="0">
            <a:spAutoFit/>
          </a:bodyPr>
          <a:lstStyle/>
          <a:p>
            <a:pPr marL="171450" indent="-171450">
              <a:buFont typeface="Arial" panose="020B0604020202020204" pitchFamily="34" charset="0"/>
              <a:buChar char="•"/>
            </a:pPr>
            <a:r>
              <a:rPr lang="en-US" sz="1200" dirty="0"/>
              <a:t>Reduction to MAX-CUT</a:t>
            </a:r>
            <a:endParaRPr lang="en-US" sz="1200" dirty="0">
              <a:sym typeface="Wingdings" panose="05000000000000000000" pitchFamily="2" charset="2"/>
            </a:endParaRPr>
          </a:p>
        </p:txBody>
      </p:sp>
      <p:sp>
        <p:nvSpPr>
          <p:cNvPr id="29" name="TextBox 28">
            <a:extLst>
              <a:ext uri="{FF2B5EF4-FFF2-40B4-BE49-F238E27FC236}">
                <a16:creationId xmlns:a16="http://schemas.microsoft.com/office/drawing/2014/main" id="{70CBC65D-BA61-41B1-BDB4-5099FA38E117}"/>
              </a:ext>
            </a:extLst>
          </p:cNvPr>
          <p:cNvSpPr txBox="1"/>
          <p:nvPr/>
        </p:nvSpPr>
        <p:spPr>
          <a:xfrm>
            <a:off x="5462022" y="108026"/>
            <a:ext cx="1861143" cy="276999"/>
          </a:xfrm>
          <a:prstGeom prst="rect">
            <a:avLst/>
          </a:prstGeom>
          <a:noFill/>
        </p:spPr>
        <p:txBody>
          <a:bodyPr wrap="square" rtlCol="0">
            <a:spAutoFit/>
          </a:bodyPr>
          <a:lstStyle/>
          <a:p>
            <a:r>
              <a:rPr lang="en-US" sz="1200" dirty="0">
                <a:sym typeface="Wingdings" panose="05000000000000000000" pitchFamily="2" charset="2"/>
              </a:rPr>
              <a:t>Marginal Loss objective </a:t>
            </a:r>
          </a:p>
        </p:txBody>
      </p:sp>
    </p:spTree>
    <p:extLst>
      <p:ext uri="{BB962C8B-B14F-4D97-AF65-F5344CB8AC3E}">
        <p14:creationId xmlns:p14="http://schemas.microsoft.com/office/powerpoint/2010/main" val="18951284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Straight Arrow Connector 24">
            <a:extLst>
              <a:ext uri="{FF2B5EF4-FFF2-40B4-BE49-F238E27FC236}">
                <a16:creationId xmlns:a16="http://schemas.microsoft.com/office/drawing/2014/main" id="{0BDAD914-BA40-4C97-88EC-4F64F4CA2842}"/>
              </a:ext>
            </a:extLst>
          </p:cNvPr>
          <p:cNvCxnSpPr>
            <a:cxnSpLocks/>
          </p:cNvCxnSpPr>
          <p:nvPr/>
        </p:nvCxnSpPr>
        <p:spPr>
          <a:xfrm flipV="1">
            <a:off x="9785548" y="1253280"/>
            <a:ext cx="0" cy="55438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35" name="Picture 34" descr="A close up of a map&#10;&#10;Description automatically generated">
            <a:extLst>
              <a:ext uri="{FF2B5EF4-FFF2-40B4-BE49-F238E27FC236}">
                <a16:creationId xmlns:a16="http://schemas.microsoft.com/office/drawing/2014/main" id="{BB0491D6-4C24-446D-92BA-6FA2DD864889}"/>
              </a:ext>
            </a:extLst>
          </p:cNvPr>
          <p:cNvPicPr>
            <a:picLocks noChangeAspect="1"/>
          </p:cNvPicPr>
          <p:nvPr/>
        </p:nvPicPr>
        <p:blipFill>
          <a:blip r:embed="rId3"/>
          <a:stretch>
            <a:fillRect/>
          </a:stretch>
        </p:blipFill>
        <p:spPr>
          <a:xfrm>
            <a:off x="4844568" y="253218"/>
            <a:ext cx="2958896" cy="215235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cxnSp>
        <p:nvCxnSpPr>
          <p:cNvPr id="8" name="Straight Connector 7">
            <a:extLst>
              <a:ext uri="{FF2B5EF4-FFF2-40B4-BE49-F238E27FC236}">
                <a16:creationId xmlns:a16="http://schemas.microsoft.com/office/drawing/2014/main" id="{C845FE8E-107A-40D1-8D15-80EA4C9A36BD}"/>
              </a:ext>
            </a:extLst>
          </p:cNvPr>
          <p:cNvCxnSpPr>
            <a:cxnSpLocks/>
          </p:cNvCxnSpPr>
          <p:nvPr/>
        </p:nvCxnSpPr>
        <p:spPr>
          <a:xfrm flipH="1" flipV="1">
            <a:off x="4572001" y="2457377"/>
            <a:ext cx="553692" cy="49832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854FF01-C78F-47F6-98BA-764E40E3757A}"/>
              </a:ext>
            </a:extLst>
          </p:cNvPr>
          <p:cNvCxnSpPr>
            <a:cxnSpLocks/>
          </p:cNvCxnSpPr>
          <p:nvPr/>
        </p:nvCxnSpPr>
        <p:spPr>
          <a:xfrm flipH="1">
            <a:off x="7159081" y="2300840"/>
            <a:ext cx="1198594" cy="69755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C4883C2-2DA8-4E72-81BE-5BBA0BFBF33E}"/>
              </a:ext>
            </a:extLst>
          </p:cNvPr>
          <p:cNvSpPr>
            <a:spLocks noGrp="1"/>
          </p:cNvSpPr>
          <p:nvPr>
            <p:ph type="title"/>
          </p:nvPr>
        </p:nvSpPr>
        <p:spPr/>
        <p:txBody>
          <a:bodyPr/>
          <a:lstStyle/>
          <a:p>
            <a:endParaRPr lang="en-US" dirty="0"/>
          </a:p>
        </p:txBody>
      </p:sp>
      <p:sp>
        <p:nvSpPr>
          <p:cNvPr id="4" name="Oval 3">
            <a:extLst>
              <a:ext uri="{FF2B5EF4-FFF2-40B4-BE49-F238E27FC236}">
                <a16:creationId xmlns:a16="http://schemas.microsoft.com/office/drawing/2014/main" id="{2B574F3B-2F46-4799-9E7A-21E06A177E07}"/>
              </a:ext>
            </a:extLst>
          </p:cNvPr>
          <p:cNvSpPr/>
          <p:nvPr/>
        </p:nvSpPr>
        <p:spPr>
          <a:xfrm>
            <a:off x="4703883" y="2676288"/>
            <a:ext cx="2784231" cy="1241473"/>
          </a:xfrm>
          <a:prstGeom prst="ellipse">
            <a:avLst/>
          </a:prstGeom>
          <a:solidFill>
            <a:schemeClr val="accent1">
              <a:lumMod val="7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dirty="0"/>
              <a:t>Main Contributions</a:t>
            </a:r>
          </a:p>
        </p:txBody>
      </p:sp>
      <p:sp>
        <p:nvSpPr>
          <p:cNvPr id="5" name="Rectangle 4">
            <a:extLst>
              <a:ext uri="{FF2B5EF4-FFF2-40B4-BE49-F238E27FC236}">
                <a16:creationId xmlns:a16="http://schemas.microsoft.com/office/drawing/2014/main" id="{E40951D8-F1AC-4E38-B08C-8404F43AF103}"/>
              </a:ext>
            </a:extLst>
          </p:cNvPr>
          <p:cNvSpPr/>
          <p:nvPr/>
        </p:nvSpPr>
        <p:spPr>
          <a:xfrm>
            <a:off x="2115429" y="1943329"/>
            <a:ext cx="2491741" cy="55438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000" dirty="0"/>
              <a:t>Problem Formulation</a:t>
            </a:r>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37DA11CC-36AA-4D7A-B2B4-7E89F734F583}"/>
                  </a:ext>
                </a:extLst>
              </p:cNvPr>
              <p:cNvSpPr txBox="1"/>
              <p:nvPr/>
            </p:nvSpPr>
            <p:spPr>
              <a:xfrm>
                <a:off x="82647" y="2581357"/>
                <a:ext cx="4621237" cy="1109663"/>
              </a:xfrm>
              <a:prstGeom prst="rect">
                <a:avLst/>
              </a:prstGeom>
              <a:noFill/>
            </p:spPr>
            <p:txBody>
              <a:bodyPr wrap="square" rtlCol="0">
                <a:spAutoFit/>
              </a:bodyPr>
              <a:lstStyle/>
              <a:p>
                <a:r>
                  <a:rPr lang="en-US" i="1" dirty="0"/>
                  <a:t>Multi-criteria dimensionality reduction (MCDR)</a:t>
                </a:r>
                <a:r>
                  <a:rPr lang="en-US" dirty="0"/>
                  <a:t>:</a:t>
                </a:r>
              </a:p>
              <a:p>
                <a14:m>
                  <m:oMathPara xmlns:m="http://schemas.openxmlformats.org/officeDocument/2006/math">
                    <m:oMathParaPr>
                      <m:jc m:val="centerGroup"/>
                    </m:oMathParaPr>
                    <m:oMath xmlns:m="http://schemas.openxmlformats.org/officeDocument/2006/math">
                      <m:limLow>
                        <m:limLowPr>
                          <m:ctrlPr>
                            <a:rPr lang="en-US" sz="2000" i="1" dirty="0" smtClean="0">
                              <a:solidFill>
                                <a:schemeClr val="accent2">
                                  <a:lumMod val="50000"/>
                                </a:schemeClr>
                              </a:solidFill>
                              <a:latin typeface="Cambria Math" panose="02040503050406030204" pitchFamily="18" charset="0"/>
                            </a:rPr>
                          </m:ctrlPr>
                        </m:limLowPr>
                        <m:e>
                          <m:r>
                            <m:rPr>
                              <m:sty m:val="p"/>
                            </m:rPr>
                            <a:rPr lang="en-US" sz="2000" b="0" i="0" dirty="0">
                              <a:solidFill>
                                <a:schemeClr val="accent2">
                                  <a:lumMod val="50000"/>
                                </a:schemeClr>
                              </a:solidFill>
                              <a:latin typeface="Cambria Math" panose="02040503050406030204" pitchFamily="18" charset="0"/>
                            </a:rPr>
                            <m:t>m</m:t>
                          </m:r>
                          <m:r>
                            <m:rPr>
                              <m:sty m:val="p"/>
                            </m:rPr>
                            <a:rPr lang="en-US" sz="2000" b="0" i="0" dirty="0">
                              <a:solidFill>
                                <a:schemeClr val="accent2">
                                  <a:lumMod val="50000"/>
                                </a:schemeClr>
                              </a:solidFill>
                              <a:latin typeface="Cambria Math" panose="02040503050406030204" pitchFamily="18" charset="0"/>
                            </a:rPr>
                            <m:t>ax</m:t>
                          </m:r>
                        </m:e>
                        <m:lim>
                          <m:r>
                            <m:rPr>
                              <m:sty m:val="p"/>
                            </m:rPr>
                            <a:rPr lang="en-US" sz="2000" b="0" i="0" dirty="0" smtClean="0">
                              <a:solidFill>
                                <a:schemeClr val="accent2">
                                  <a:lumMod val="50000"/>
                                </a:schemeClr>
                              </a:solidFill>
                              <a:latin typeface="Cambria Math" panose="02040503050406030204" pitchFamily="18" charset="0"/>
                            </a:rPr>
                            <m:t>projection</m:t>
                          </m:r>
                          <m:r>
                            <a:rPr lang="en-US" sz="2000" b="0" i="0" dirty="0" smtClean="0">
                              <a:solidFill>
                                <a:schemeClr val="accent2">
                                  <a:lumMod val="50000"/>
                                </a:schemeClr>
                              </a:solidFill>
                              <a:latin typeface="Cambria Math" panose="02040503050406030204" pitchFamily="18" charset="0"/>
                            </a:rPr>
                            <m:t> </m:t>
                          </m:r>
                          <m:r>
                            <a:rPr lang="en-US" sz="2000" b="0" i="1" dirty="0">
                              <a:solidFill>
                                <a:schemeClr val="accent2">
                                  <a:lumMod val="50000"/>
                                </a:schemeClr>
                              </a:solidFill>
                              <a:latin typeface="Cambria Math" panose="02040503050406030204" pitchFamily="18" charset="0"/>
                            </a:rPr>
                            <m:t>𝑃</m:t>
                          </m:r>
                        </m:lim>
                      </m:limLow>
                      <m:r>
                        <a:rPr lang="en-US" sz="2000" b="0" i="1" dirty="0">
                          <a:solidFill>
                            <a:schemeClr val="accent2">
                              <a:lumMod val="50000"/>
                            </a:schemeClr>
                          </a:solidFill>
                          <a:latin typeface="Cambria Math" panose="02040503050406030204" pitchFamily="18" charset="0"/>
                        </a:rPr>
                        <m:t>  </m:t>
                      </m:r>
                      <m:r>
                        <a:rPr lang="en-US" sz="2000" b="0" i="1">
                          <a:solidFill>
                            <a:schemeClr val="accent2">
                              <a:lumMod val="50000"/>
                            </a:schemeClr>
                          </a:solidFill>
                          <a:latin typeface="Cambria Math" panose="02040503050406030204" pitchFamily="18" charset="0"/>
                        </a:rPr>
                        <m:t>𝑔</m:t>
                      </m:r>
                      <m:d>
                        <m:dPr>
                          <m:ctrlPr>
                            <a:rPr lang="en-US" sz="2000" i="1">
                              <a:solidFill>
                                <a:schemeClr val="accent2">
                                  <a:lumMod val="50000"/>
                                </a:schemeClr>
                              </a:solidFill>
                              <a:latin typeface="Cambria Math" panose="02040503050406030204" pitchFamily="18" charset="0"/>
                            </a:rPr>
                          </m:ctrlPr>
                        </m:dPr>
                        <m:e>
                          <m:sSub>
                            <m:sSubPr>
                              <m:ctrlPr>
                                <a:rPr lang="en-US" sz="2000" i="1">
                                  <a:solidFill>
                                    <a:schemeClr val="accent2">
                                      <a:lumMod val="50000"/>
                                    </a:schemeClr>
                                  </a:solidFill>
                                  <a:latin typeface="Cambria Math" panose="02040503050406030204" pitchFamily="18" charset="0"/>
                                </a:rPr>
                              </m:ctrlPr>
                            </m:sSubPr>
                            <m:e>
                              <m:r>
                                <a:rPr lang="en-US" sz="2000" b="0" i="1" smtClean="0">
                                  <a:solidFill>
                                    <a:schemeClr val="accent2">
                                      <a:lumMod val="50000"/>
                                    </a:schemeClr>
                                  </a:solidFill>
                                  <a:latin typeface="Cambria Math" panose="02040503050406030204" pitchFamily="18" charset="0"/>
                                </a:rPr>
                                <m:t>𝑓</m:t>
                              </m:r>
                            </m:e>
                            <m:sub>
                              <m:r>
                                <a:rPr lang="en-US" sz="2000" b="0" i="1">
                                  <a:solidFill>
                                    <a:schemeClr val="accent2">
                                      <a:lumMod val="50000"/>
                                    </a:schemeClr>
                                  </a:solidFill>
                                  <a:latin typeface="Cambria Math" panose="02040503050406030204" pitchFamily="18" charset="0"/>
                                </a:rPr>
                                <m:t>1</m:t>
                              </m:r>
                            </m:sub>
                          </m:sSub>
                          <m:d>
                            <m:dPr>
                              <m:ctrlPr>
                                <a:rPr lang="en-US" sz="2000" i="1">
                                  <a:solidFill>
                                    <a:schemeClr val="accent2">
                                      <a:lumMod val="50000"/>
                                    </a:schemeClr>
                                  </a:solidFill>
                                  <a:latin typeface="Cambria Math" panose="02040503050406030204" pitchFamily="18" charset="0"/>
                                </a:rPr>
                              </m:ctrlPr>
                            </m:dPr>
                            <m:e>
                              <m:r>
                                <a:rPr lang="en-US" sz="2000" b="0" i="1">
                                  <a:solidFill>
                                    <a:schemeClr val="accent2">
                                      <a:lumMod val="50000"/>
                                    </a:schemeClr>
                                  </a:solidFill>
                                  <a:latin typeface="Cambria Math" panose="02040503050406030204" pitchFamily="18" charset="0"/>
                                </a:rPr>
                                <m:t>𝑃</m:t>
                              </m:r>
                            </m:e>
                          </m:d>
                          <m:r>
                            <a:rPr lang="en-US" sz="2000" b="0" i="1">
                              <a:solidFill>
                                <a:schemeClr val="accent2">
                                  <a:lumMod val="50000"/>
                                </a:schemeClr>
                              </a:solidFill>
                              <a:latin typeface="Cambria Math" panose="02040503050406030204" pitchFamily="18" charset="0"/>
                            </a:rPr>
                            <m:t>, </m:t>
                          </m:r>
                          <m:sSub>
                            <m:sSubPr>
                              <m:ctrlPr>
                                <a:rPr lang="en-US" sz="2000" i="1">
                                  <a:solidFill>
                                    <a:schemeClr val="accent2">
                                      <a:lumMod val="50000"/>
                                    </a:schemeClr>
                                  </a:solidFill>
                                  <a:latin typeface="Cambria Math" panose="02040503050406030204" pitchFamily="18" charset="0"/>
                                </a:rPr>
                              </m:ctrlPr>
                            </m:sSubPr>
                            <m:e>
                              <m:r>
                                <a:rPr lang="en-US" sz="2000" b="0" i="1" smtClean="0">
                                  <a:solidFill>
                                    <a:schemeClr val="accent2">
                                      <a:lumMod val="50000"/>
                                    </a:schemeClr>
                                  </a:solidFill>
                                  <a:latin typeface="Cambria Math" panose="02040503050406030204" pitchFamily="18" charset="0"/>
                                </a:rPr>
                                <m:t>𝑓</m:t>
                              </m:r>
                            </m:e>
                            <m:sub>
                              <m:r>
                                <a:rPr lang="en-US" sz="2000" b="0" i="1">
                                  <a:solidFill>
                                    <a:schemeClr val="accent2">
                                      <a:lumMod val="50000"/>
                                    </a:schemeClr>
                                  </a:solidFill>
                                  <a:latin typeface="Cambria Math" panose="02040503050406030204" pitchFamily="18" charset="0"/>
                                </a:rPr>
                                <m:t>2</m:t>
                              </m:r>
                            </m:sub>
                          </m:sSub>
                          <m:d>
                            <m:dPr>
                              <m:ctrlPr>
                                <a:rPr lang="en-US" sz="2000" i="1">
                                  <a:solidFill>
                                    <a:schemeClr val="accent2">
                                      <a:lumMod val="50000"/>
                                    </a:schemeClr>
                                  </a:solidFill>
                                  <a:latin typeface="Cambria Math" panose="02040503050406030204" pitchFamily="18" charset="0"/>
                                </a:rPr>
                              </m:ctrlPr>
                            </m:dPr>
                            <m:e>
                              <m:r>
                                <a:rPr lang="en-US" sz="2000" b="0" i="1">
                                  <a:solidFill>
                                    <a:schemeClr val="accent2">
                                      <a:lumMod val="50000"/>
                                    </a:schemeClr>
                                  </a:solidFill>
                                  <a:latin typeface="Cambria Math" panose="02040503050406030204" pitchFamily="18" charset="0"/>
                                </a:rPr>
                                <m:t>𝑃</m:t>
                              </m:r>
                            </m:e>
                          </m:d>
                          <m:r>
                            <a:rPr lang="en-US" sz="2000" b="0" i="1">
                              <a:solidFill>
                                <a:schemeClr val="accent2">
                                  <a:lumMod val="50000"/>
                                </a:schemeClr>
                              </a:solidFill>
                              <a:latin typeface="Cambria Math" panose="02040503050406030204" pitchFamily="18" charset="0"/>
                            </a:rPr>
                            <m:t>, …, </m:t>
                          </m:r>
                          <m:sSub>
                            <m:sSubPr>
                              <m:ctrlPr>
                                <a:rPr lang="en-US" sz="2000" i="1">
                                  <a:solidFill>
                                    <a:schemeClr val="accent2">
                                      <a:lumMod val="50000"/>
                                    </a:schemeClr>
                                  </a:solidFill>
                                  <a:latin typeface="Cambria Math" panose="02040503050406030204" pitchFamily="18" charset="0"/>
                                </a:rPr>
                              </m:ctrlPr>
                            </m:sSubPr>
                            <m:e>
                              <m:r>
                                <a:rPr lang="en-US" sz="2000" b="0" i="1" smtClean="0">
                                  <a:solidFill>
                                    <a:schemeClr val="accent2">
                                      <a:lumMod val="50000"/>
                                    </a:schemeClr>
                                  </a:solidFill>
                                  <a:latin typeface="Cambria Math" panose="02040503050406030204" pitchFamily="18" charset="0"/>
                                </a:rPr>
                                <m:t>𝑓</m:t>
                              </m:r>
                            </m:e>
                            <m:sub>
                              <m:r>
                                <a:rPr lang="en-US" sz="2000" b="0" i="1">
                                  <a:solidFill>
                                    <a:schemeClr val="accent2">
                                      <a:lumMod val="50000"/>
                                    </a:schemeClr>
                                  </a:solidFill>
                                  <a:latin typeface="Cambria Math" panose="02040503050406030204" pitchFamily="18" charset="0"/>
                                </a:rPr>
                                <m:t>𝑘</m:t>
                              </m:r>
                            </m:sub>
                          </m:sSub>
                          <m:d>
                            <m:dPr>
                              <m:ctrlPr>
                                <a:rPr lang="en-US" sz="2000" i="1">
                                  <a:solidFill>
                                    <a:schemeClr val="accent2">
                                      <a:lumMod val="50000"/>
                                    </a:schemeClr>
                                  </a:solidFill>
                                  <a:latin typeface="Cambria Math" panose="02040503050406030204" pitchFamily="18" charset="0"/>
                                </a:rPr>
                              </m:ctrlPr>
                            </m:dPr>
                            <m:e>
                              <m:r>
                                <a:rPr lang="en-US" sz="2000" b="0" i="1">
                                  <a:solidFill>
                                    <a:schemeClr val="accent2">
                                      <a:lumMod val="50000"/>
                                    </a:schemeClr>
                                  </a:solidFill>
                                  <a:latin typeface="Cambria Math" panose="02040503050406030204" pitchFamily="18" charset="0"/>
                                </a:rPr>
                                <m:t>𝑃</m:t>
                              </m:r>
                            </m:e>
                          </m:d>
                        </m:e>
                      </m:d>
                    </m:oMath>
                  </m:oMathPara>
                </a14:m>
                <a:endParaRPr lang="en-US" dirty="0">
                  <a:solidFill>
                    <a:schemeClr val="accent2">
                      <a:lumMod val="50000"/>
                    </a:schemeClr>
                  </a:solidFill>
                </a:endParaRPr>
              </a:p>
              <a:p>
                <a:r>
                  <a:rPr lang="en-US" dirty="0">
                    <a:solidFill>
                      <a:schemeClr val="tx1"/>
                    </a:solidFill>
                  </a:rPr>
                  <a:t>Utility criterion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𝑓</m:t>
                        </m:r>
                      </m:e>
                      <m:sub>
                        <m:r>
                          <a:rPr lang="en-US" b="0" i="1" smtClean="0">
                            <a:solidFill>
                              <a:schemeClr val="tx1"/>
                            </a:solidFill>
                            <a:latin typeface="Cambria Math" panose="02040503050406030204" pitchFamily="18" charset="0"/>
                          </a:rPr>
                          <m:t>𝑖</m:t>
                        </m:r>
                      </m:sub>
                    </m:sSub>
                  </m:oMath>
                </a14:m>
                <a:r>
                  <a:rPr lang="en-US" dirty="0">
                    <a:solidFill>
                      <a:schemeClr val="tx1"/>
                    </a:solidFill>
                  </a:rPr>
                  <a:t>’s and social welfare </a:t>
                </a:r>
                <a14:m>
                  <m:oMath xmlns:m="http://schemas.openxmlformats.org/officeDocument/2006/math">
                    <m:r>
                      <a:rPr lang="en-US" b="0" i="1" smtClean="0">
                        <a:solidFill>
                          <a:schemeClr val="tx1"/>
                        </a:solidFill>
                        <a:latin typeface="Cambria Math" panose="02040503050406030204" pitchFamily="18" charset="0"/>
                      </a:rPr>
                      <m:t>𝑔</m:t>
                    </m:r>
                  </m:oMath>
                </a14:m>
                <a:endParaRPr lang="en-US" dirty="0">
                  <a:solidFill>
                    <a:schemeClr val="tx1"/>
                  </a:solidFill>
                </a:endParaRPr>
              </a:p>
            </p:txBody>
          </p:sp>
        </mc:Choice>
        <mc:Fallback>
          <p:sp>
            <p:nvSpPr>
              <p:cNvPr id="11" name="TextBox 10">
                <a:extLst>
                  <a:ext uri="{FF2B5EF4-FFF2-40B4-BE49-F238E27FC236}">
                    <a16:creationId xmlns:a16="http://schemas.microsoft.com/office/drawing/2014/main" id="{37DA11CC-36AA-4D7A-B2B4-7E89F734F583}"/>
                  </a:ext>
                </a:extLst>
              </p:cNvPr>
              <p:cNvSpPr txBox="1">
                <a:spLocks noRot="1" noChangeAspect="1" noMove="1" noResize="1" noEditPoints="1" noAdjustHandles="1" noChangeArrowheads="1" noChangeShapeType="1" noTextEdit="1"/>
              </p:cNvSpPr>
              <p:nvPr/>
            </p:nvSpPr>
            <p:spPr>
              <a:xfrm>
                <a:off x="82647" y="2581357"/>
                <a:ext cx="4621237" cy="1109663"/>
              </a:xfrm>
              <a:prstGeom prst="rect">
                <a:avLst/>
              </a:prstGeom>
              <a:blipFill>
                <a:blip r:embed="rId4"/>
                <a:stretch>
                  <a:fillRect l="-1187" t="-2747" r="-396" b="-769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Rectangle 11">
                <a:extLst>
                  <a:ext uri="{FF2B5EF4-FFF2-40B4-BE49-F238E27FC236}">
                    <a16:creationId xmlns:a16="http://schemas.microsoft.com/office/drawing/2014/main" id="{69D39D29-DA57-4F61-964A-A138DB58EED2}"/>
                  </a:ext>
                </a:extLst>
              </p:cNvPr>
              <p:cNvSpPr/>
              <p:nvPr/>
            </p:nvSpPr>
            <p:spPr>
              <a:xfrm>
                <a:off x="420272" y="432126"/>
                <a:ext cx="4186898" cy="55438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600" i="1" dirty="0">
                    <a:solidFill>
                      <a:schemeClr val="tx1"/>
                    </a:solidFill>
                  </a:rPr>
                  <a:t>Mar-Loss</a:t>
                </a:r>
                <a:r>
                  <a:rPr lang="en-US" sz="1600" dirty="0">
                    <a:solidFill>
                      <a:schemeClr val="tx1"/>
                    </a:solidFill>
                  </a:rPr>
                  <a:t>: </a:t>
                </a:r>
                <a14:m>
                  <m:oMath xmlns:m="http://schemas.openxmlformats.org/officeDocument/2006/math">
                    <m:limLow>
                      <m:limLowPr>
                        <m:ctrlPr>
                          <a:rPr lang="en-US" sz="1600" i="1">
                            <a:solidFill>
                              <a:schemeClr val="tx1"/>
                            </a:solidFill>
                            <a:latin typeface="Cambria Math" panose="02040503050406030204" pitchFamily="18" charset="0"/>
                            <a:sym typeface="Arial"/>
                          </a:rPr>
                        </m:ctrlPr>
                      </m:limLowPr>
                      <m:e>
                        <m:r>
                          <m:rPr>
                            <m:sty m:val="p"/>
                          </m:rPr>
                          <a:rPr lang="en-US" sz="1600">
                            <a:solidFill>
                              <a:schemeClr val="tx1"/>
                            </a:solidFill>
                            <a:latin typeface="Cambria Math" panose="02040503050406030204" pitchFamily="18" charset="0"/>
                            <a:sym typeface="Arial"/>
                          </a:rPr>
                          <m:t>min</m:t>
                        </m:r>
                      </m:e>
                      <m:lim>
                        <m:r>
                          <a:rPr lang="en-US" sz="1600" i="1">
                            <a:solidFill>
                              <a:schemeClr val="tx1"/>
                            </a:solidFill>
                            <a:latin typeface="Cambria Math" panose="02040503050406030204" pitchFamily="18" charset="0"/>
                            <a:sym typeface="Arial"/>
                          </a:rPr>
                          <m:t>𝑃</m:t>
                        </m:r>
                      </m:lim>
                    </m:limLow>
                    <m:limLow>
                      <m:limLowPr>
                        <m:ctrlPr>
                          <a:rPr lang="en-US" sz="1600" i="1">
                            <a:solidFill>
                              <a:schemeClr val="tx1"/>
                            </a:solidFill>
                            <a:latin typeface="Cambria Math" panose="02040503050406030204" pitchFamily="18" charset="0"/>
                            <a:sym typeface="Arial"/>
                          </a:rPr>
                        </m:ctrlPr>
                      </m:limLowPr>
                      <m:e>
                        <m:r>
                          <m:rPr>
                            <m:sty m:val="p"/>
                          </m:rPr>
                          <a:rPr lang="en-US" sz="1600">
                            <a:solidFill>
                              <a:schemeClr val="tx1"/>
                            </a:solidFill>
                            <a:latin typeface="Cambria Math" panose="02040503050406030204" pitchFamily="18" charset="0"/>
                            <a:sym typeface="Arial"/>
                          </a:rPr>
                          <m:t>max</m:t>
                        </m:r>
                      </m:e>
                      <m:lim>
                        <m:r>
                          <a:rPr lang="en-US" sz="1600" i="1">
                            <a:solidFill>
                              <a:schemeClr val="tx1"/>
                            </a:solidFill>
                            <a:latin typeface="Cambria Math" panose="02040503050406030204" pitchFamily="18" charset="0"/>
                            <a:sym typeface="Arial"/>
                          </a:rPr>
                          <m:t>𝑖</m:t>
                        </m:r>
                        <m:r>
                          <a:rPr lang="en-US" sz="1600" i="1">
                            <a:solidFill>
                              <a:schemeClr val="tx1"/>
                            </a:solidFill>
                            <a:latin typeface="Cambria Math" panose="02040503050406030204" pitchFamily="18" charset="0"/>
                            <a:sym typeface="Arial"/>
                          </a:rPr>
                          <m:t>∈{1,…,</m:t>
                        </m:r>
                        <m:r>
                          <a:rPr lang="en-US" sz="1600" i="1">
                            <a:solidFill>
                              <a:schemeClr val="tx1"/>
                            </a:solidFill>
                            <a:latin typeface="Cambria Math" panose="02040503050406030204" pitchFamily="18" charset="0"/>
                            <a:sym typeface="Arial"/>
                          </a:rPr>
                          <m:t>𝑘</m:t>
                        </m:r>
                        <m:r>
                          <a:rPr lang="en-US" sz="1600" i="1">
                            <a:solidFill>
                              <a:schemeClr val="tx1"/>
                            </a:solidFill>
                            <a:latin typeface="Cambria Math" panose="02040503050406030204" pitchFamily="18" charset="0"/>
                            <a:sym typeface="Arial"/>
                          </a:rPr>
                          <m:t>}</m:t>
                        </m:r>
                      </m:lim>
                    </m:limLow>
                    <m:d>
                      <m:dPr>
                        <m:ctrlPr>
                          <a:rPr lang="en-US" sz="1600" i="1">
                            <a:solidFill>
                              <a:schemeClr val="tx1"/>
                            </a:solidFill>
                            <a:latin typeface="Cambria Math" panose="02040503050406030204" pitchFamily="18" charset="0"/>
                            <a:sym typeface="Arial"/>
                          </a:rPr>
                        </m:ctrlPr>
                      </m:dPr>
                      <m:e>
                        <m:func>
                          <m:funcPr>
                            <m:ctrlPr>
                              <a:rPr lang="en-US" sz="1600" i="1">
                                <a:solidFill>
                                  <a:schemeClr val="tx1"/>
                                </a:solidFill>
                                <a:latin typeface="Cambria Math" panose="02040503050406030204" pitchFamily="18" charset="0"/>
                                <a:sym typeface="Arial"/>
                              </a:rPr>
                            </m:ctrlPr>
                          </m:funcPr>
                          <m:fName>
                            <m:limLow>
                              <m:limLowPr>
                                <m:ctrlPr>
                                  <a:rPr lang="en-US" sz="1600" i="1">
                                    <a:solidFill>
                                      <a:schemeClr val="tx1"/>
                                    </a:solidFill>
                                    <a:latin typeface="Cambria Math" panose="02040503050406030204" pitchFamily="18" charset="0"/>
                                    <a:sym typeface="Arial"/>
                                  </a:rPr>
                                </m:ctrlPr>
                              </m:limLowPr>
                              <m:e>
                                <m:r>
                                  <m:rPr>
                                    <m:sty m:val="p"/>
                                  </m:rPr>
                                  <a:rPr lang="en-US" sz="1600">
                                    <a:solidFill>
                                      <a:schemeClr val="tx1"/>
                                    </a:solidFill>
                                    <a:latin typeface="Cambria Math" panose="02040503050406030204" pitchFamily="18" charset="0"/>
                                    <a:sym typeface="Arial"/>
                                  </a:rPr>
                                  <m:t>max</m:t>
                                </m:r>
                              </m:e>
                              <m:lim>
                                <m:r>
                                  <a:rPr lang="en-US" sz="1600" i="1">
                                    <a:solidFill>
                                      <a:schemeClr val="tx1"/>
                                    </a:solidFill>
                                    <a:latin typeface="Cambria Math" panose="02040503050406030204" pitchFamily="18" charset="0"/>
                                    <a:sym typeface="Arial"/>
                                  </a:rPr>
                                  <m:t>𝑄</m:t>
                                </m:r>
                              </m:lim>
                            </m:limLow>
                          </m:fName>
                          <m:e>
                            <m:sSubSup>
                              <m:sSubSupPr>
                                <m:ctrlPr>
                                  <a:rPr lang="en-US" sz="1600" i="1">
                                    <a:solidFill>
                                      <a:schemeClr val="tx1"/>
                                    </a:solidFill>
                                    <a:latin typeface="Cambria Math" panose="02040503050406030204" pitchFamily="18" charset="0"/>
                                    <a:sym typeface="Arial"/>
                                  </a:rPr>
                                </m:ctrlPr>
                              </m:sSubSupPr>
                              <m:e>
                                <m:d>
                                  <m:dPr>
                                    <m:begChr m:val="‖"/>
                                    <m:endChr m:val="‖"/>
                                    <m:ctrlPr>
                                      <a:rPr lang="en-US" sz="1600" i="1">
                                        <a:solidFill>
                                          <a:schemeClr val="tx1"/>
                                        </a:solidFill>
                                        <a:latin typeface="Cambria Math" panose="02040503050406030204" pitchFamily="18" charset="0"/>
                                        <a:sym typeface="Arial"/>
                                      </a:rPr>
                                    </m:ctrlPr>
                                  </m:dPr>
                                  <m:e>
                                    <m:sSub>
                                      <m:sSubPr>
                                        <m:ctrlPr>
                                          <a:rPr lang="en-US" sz="1600" i="1">
                                            <a:solidFill>
                                              <a:schemeClr val="tx1"/>
                                            </a:solidFill>
                                            <a:latin typeface="Cambria Math" panose="02040503050406030204" pitchFamily="18" charset="0"/>
                                            <a:sym typeface="Arial"/>
                                          </a:rPr>
                                        </m:ctrlPr>
                                      </m:sSubPr>
                                      <m:e>
                                        <m:r>
                                          <a:rPr lang="en-US" sz="1600" i="1">
                                            <a:solidFill>
                                              <a:schemeClr val="tx1"/>
                                            </a:solidFill>
                                            <a:latin typeface="Cambria Math" panose="02040503050406030204" pitchFamily="18" charset="0"/>
                                            <a:sym typeface="Arial"/>
                                          </a:rPr>
                                          <m:t>𝐴</m:t>
                                        </m:r>
                                      </m:e>
                                      <m:sub>
                                        <m:r>
                                          <a:rPr lang="en-US" sz="1600" i="1">
                                            <a:solidFill>
                                              <a:schemeClr val="tx1"/>
                                            </a:solidFill>
                                            <a:latin typeface="Cambria Math" panose="02040503050406030204" pitchFamily="18" charset="0"/>
                                            <a:sym typeface="Arial"/>
                                          </a:rPr>
                                          <m:t>𝑖</m:t>
                                        </m:r>
                                      </m:sub>
                                    </m:sSub>
                                    <m:r>
                                      <a:rPr lang="en-US" sz="1600" i="1">
                                        <a:solidFill>
                                          <a:schemeClr val="tx1"/>
                                        </a:solidFill>
                                        <a:latin typeface="Cambria Math" panose="02040503050406030204" pitchFamily="18" charset="0"/>
                                        <a:sym typeface="Arial"/>
                                      </a:rPr>
                                      <m:t>𝑄</m:t>
                                    </m:r>
                                  </m:e>
                                </m:d>
                              </m:e>
                              <m:sub>
                                <m:r>
                                  <a:rPr lang="en-US" sz="1600" i="1">
                                    <a:solidFill>
                                      <a:schemeClr val="tx1"/>
                                    </a:solidFill>
                                    <a:latin typeface="Cambria Math" panose="02040503050406030204" pitchFamily="18" charset="0"/>
                                    <a:sym typeface="Arial"/>
                                  </a:rPr>
                                  <m:t>𝐹</m:t>
                                </m:r>
                              </m:sub>
                              <m:sup>
                                <m:r>
                                  <a:rPr lang="en-US" sz="1600" i="1">
                                    <a:solidFill>
                                      <a:schemeClr val="tx1"/>
                                    </a:solidFill>
                                    <a:latin typeface="Cambria Math" panose="02040503050406030204" pitchFamily="18" charset="0"/>
                                    <a:sym typeface="Arial"/>
                                  </a:rPr>
                                  <m:t>2</m:t>
                                </m:r>
                              </m:sup>
                            </m:sSubSup>
                          </m:e>
                        </m:func>
                        <m:r>
                          <a:rPr lang="en-US" sz="1600" i="1">
                            <a:solidFill>
                              <a:schemeClr val="tx1"/>
                            </a:solidFill>
                            <a:latin typeface="Cambria Math" panose="02040503050406030204" pitchFamily="18" charset="0"/>
                            <a:sym typeface="Arial"/>
                          </a:rPr>
                          <m:t>−</m:t>
                        </m:r>
                        <m:sSubSup>
                          <m:sSubSupPr>
                            <m:ctrlPr>
                              <a:rPr lang="en-US" sz="1600" i="1">
                                <a:solidFill>
                                  <a:schemeClr val="tx1"/>
                                </a:solidFill>
                                <a:latin typeface="Cambria Math" panose="02040503050406030204" pitchFamily="18" charset="0"/>
                                <a:sym typeface="Arial"/>
                              </a:rPr>
                            </m:ctrlPr>
                          </m:sSubSupPr>
                          <m:e>
                            <m:d>
                              <m:dPr>
                                <m:begChr m:val="‖"/>
                                <m:endChr m:val="‖"/>
                                <m:ctrlPr>
                                  <a:rPr lang="en-US" sz="1600" i="1">
                                    <a:solidFill>
                                      <a:schemeClr val="tx1"/>
                                    </a:solidFill>
                                    <a:latin typeface="Cambria Math" panose="02040503050406030204" pitchFamily="18" charset="0"/>
                                    <a:sym typeface="Arial"/>
                                  </a:rPr>
                                </m:ctrlPr>
                              </m:dPr>
                              <m:e>
                                <m:sSub>
                                  <m:sSubPr>
                                    <m:ctrlPr>
                                      <a:rPr lang="en-US" sz="1600" i="1">
                                        <a:solidFill>
                                          <a:schemeClr val="tx1"/>
                                        </a:solidFill>
                                        <a:latin typeface="Cambria Math" panose="02040503050406030204" pitchFamily="18" charset="0"/>
                                        <a:sym typeface="Arial"/>
                                      </a:rPr>
                                    </m:ctrlPr>
                                  </m:sSubPr>
                                  <m:e>
                                    <m:r>
                                      <a:rPr lang="en-US" sz="1600" i="1">
                                        <a:solidFill>
                                          <a:schemeClr val="tx1"/>
                                        </a:solidFill>
                                        <a:latin typeface="Cambria Math" panose="02040503050406030204" pitchFamily="18" charset="0"/>
                                        <a:sym typeface="Arial"/>
                                      </a:rPr>
                                      <m:t>𝐴</m:t>
                                    </m:r>
                                  </m:e>
                                  <m:sub>
                                    <m:r>
                                      <a:rPr lang="en-US" sz="1600" i="1">
                                        <a:solidFill>
                                          <a:schemeClr val="tx1"/>
                                        </a:solidFill>
                                        <a:latin typeface="Cambria Math" panose="02040503050406030204" pitchFamily="18" charset="0"/>
                                        <a:sym typeface="Arial"/>
                                      </a:rPr>
                                      <m:t>𝑖</m:t>
                                    </m:r>
                                  </m:sub>
                                </m:sSub>
                                <m:r>
                                  <a:rPr lang="en-US" sz="1600" i="1">
                                    <a:solidFill>
                                      <a:schemeClr val="tx1"/>
                                    </a:solidFill>
                                    <a:latin typeface="Cambria Math" panose="02040503050406030204" pitchFamily="18" charset="0"/>
                                    <a:sym typeface="Arial"/>
                                  </a:rPr>
                                  <m:t>𝑃</m:t>
                                </m:r>
                              </m:e>
                            </m:d>
                          </m:e>
                          <m:sub>
                            <m:r>
                              <a:rPr lang="en-US" sz="1600" i="1">
                                <a:solidFill>
                                  <a:schemeClr val="tx1"/>
                                </a:solidFill>
                                <a:latin typeface="Cambria Math" panose="02040503050406030204" pitchFamily="18" charset="0"/>
                                <a:sym typeface="Arial"/>
                              </a:rPr>
                              <m:t>𝐹</m:t>
                            </m:r>
                          </m:sub>
                          <m:sup>
                            <m:r>
                              <a:rPr lang="en-US" sz="1600" i="1">
                                <a:solidFill>
                                  <a:schemeClr val="tx1"/>
                                </a:solidFill>
                                <a:latin typeface="Cambria Math" panose="02040503050406030204" pitchFamily="18" charset="0"/>
                                <a:sym typeface="Arial"/>
                              </a:rPr>
                              <m:t>2</m:t>
                            </m:r>
                          </m:sup>
                        </m:sSubSup>
                      </m:e>
                    </m:d>
                  </m:oMath>
                </a14:m>
                <a:r>
                  <a:rPr lang="en-US" sz="1600" dirty="0">
                    <a:solidFill>
                      <a:schemeClr val="tx1"/>
                    </a:solidFill>
                  </a:rPr>
                  <a:t> </a:t>
                </a:r>
              </a:p>
            </p:txBody>
          </p:sp>
        </mc:Choice>
        <mc:Fallback>
          <p:sp>
            <p:nvSpPr>
              <p:cNvPr id="12" name="Rectangle 11">
                <a:extLst>
                  <a:ext uri="{FF2B5EF4-FFF2-40B4-BE49-F238E27FC236}">
                    <a16:creationId xmlns:a16="http://schemas.microsoft.com/office/drawing/2014/main" id="{69D39D29-DA57-4F61-964A-A138DB58EED2}"/>
                  </a:ext>
                </a:extLst>
              </p:cNvPr>
              <p:cNvSpPr>
                <a:spLocks noRot="1" noChangeAspect="1" noMove="1" noResize="1" noEditPoints="1" noAdjustHandles="1" noChangeArrowheads="1" noChangeShapeType="1" noTextEdit="1"/>
              </p:cNvSpPr>
              <p:nvPr/>
            </p:nvSpPr>
            <p:spPr>
              <a:xfrm>
                <a:off x="420272" y="432126"/>
                <a:ext cx="4186898" cy="554380"/>
              </a:xfrm>
              <a:prstGeom prst="rect">
                <a:avLst/>
              </a:prstGeom>
              <a:blipFill>
                <a:blip r:embed="rId5"/>
                <a:stretch>
                  <a:fillRect l="-29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Rectangle 12">
                <a:extLst>
                  <a:ext uri="{FF2B5EF4-FFF2-40B4-BE49-F238E27FC236}">
                    <a16:creationId xmlns:a16="http://schemas.microsoft.com/office/drawing/2014/main" id="{CB7E86C1-D395-4A76-86F7-04F0A0141AE6}"/>
                  </a:ext>
                </a:extLst>
              </p:cNvPr>
              <p:cNvSpPr/>
              <p:nvPr/>
            </p:nvSpPr>
            <p:spPr>
              <a:xfrm>
                <a:off x="82647" y="1235428"/>
                <a:ext cx="2491741" cy="55438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i="1" dirty="0">
                    <a:solidFill>
                      <a:schemeClr val="tx1"/>
                    </a:solidFill>
                  </a:rPr>
                  <a:t>NSW</a:t>
                </a:r>
                <a:r>
                  <a:rPr lang="en-US" sz="1600" dirty="0">
                    <a:solidFill>
                      <a:schemeClr val="tx1"/>
                    </a:solidFill>
                  </a:rPr>
                  <a:t>: </a:t>
                </a:r>
                <a14:m>
                  <m:oMath xmlns:m="http://schemas.openxmlformats.org/officeDocument/2006/math">
                    <m:limLow>
                      <m:limLowPr>
                        <m:ctrlPr>
                          <a:rPr lang="en-US" sz="1600" i="1" smtClean="0">
                            <a:solidFill>
                              <a:schemeClr val="tx1"/>
                            </a:solidFill>
                            <a:latin typeface="Cambria Math" panose="02040503050406030204" pitchFamily="18" charset="0"/>
                            <a:sym typeface="Arial"/>
                          </a:rPr>
                        </m:ctrlPr>
                      </m:limLowPr>
                      <m:e>
                        <m:r>
                          <m:rPr>
                            <m:sty m:val="p"/>
                          </m:rPr>
                          <a:rPr lang="en-US" sz="1600">
                            <a:solidFill>
                              <a:schemeClr val="tx1"/>
                            </a:solidFill>
                            <a:latin typeface="Cambria Math" panose="02040503050406030204" pitchFamily="18" charset="0"/>
                            <a:sym typeface="Arial"/>
                          </a:rPr>
                          <m:t>m</m:t>
                        </m:r>
                        <m:r>
                          <m:rPr>
                            <m:sty m:val="p"/>
                          </m:rPr>
                          <a:rPr lang="en-US" sz="1600" b="0" i="0" smtClean="0">
                            <a:solidFill>
                              <a:schemeClr val="tx1"/>
                            </a:solidFill>
                            <a:latin typeface="Cambria Math" panose="02040503050406030204" pitchFamily="18" charset="0"/>
                            <a:sym typeface="Arial"/>
                          </a:rPr>
                          <m:t>ax</m:t>
                        </m:r>
                      </m:e>
                      <m:lim>
                        <m:r>
                          <a:rPr lang="en-US" sz="1600" i="1">
                            <a:solidFill>
                              <a:schemeClr val="tx1"/>
                            </a:solidFill>
                            <a:latin typeface="Cambria Math" panose="02040503050406030204" pitchFamily="18" charset="0"/>
                            <a:sym typeface="Arial"/>
                          </a:rPr>
                          <m:t>𝑃</m:t>
                        </m:r>
                      </m:lim>
                    </m:limLow>
                    <m:r>
                      <a:rPr lang="en-US" sz="1600" b="0" i="1" smtClean="0">
                        <a:solidFill>
                          <a:schemeClr val="tx1"/>
                        </a:solidFill>
                        <a:latin typeface="Cambria Math" panose="02040503050406030204" pitchFamily="18" charset="0"/>
                        <a:sym typeface="Arial"/>
                      </a:rPr>
                      <m:t>    </m:t>
                    </m:r>
                    <m:nary>
                      <m:naryPr>
                        <m:chr m:val="∏"/>
                        <m:ctrlPr>
                          <a:rPr lang="en-US" sz="1600" i="1" smtClean="0">
                            <a:solidFill>
                              <a:schemeClr val="tx1"/>
                            </a:solidFill>
                            <a:latin typeface="Cambria Math" panose="02040503050406030204" pitchFamily="18" charset="0"/>
                            <a:sym typeface="Arial"/>
                          </a:rPr>
                        </m:ctrlPr>
                      </m:naryPr>
                      <m:sub>
                        <m:r>
                          <m:rPr>
                            <m:brk m:alnAt="23"/>
                          </m:rPr>
                          <a:rPr lang="en-US" sz="1600" b="0" i="1" smtClean="0">
                            <a:solidFill>
                              <a:schemeClr val="tx1"/>
                            </a:solidFill>
                            <a:latin typeface="Cambria Math" panose="02040503050406030204" pitchFamily="18" charset="0"/>
                            <a:sym typeface="Arial"/>
                          </a:rPr>
                          <m:t>𝑖</m:t>
                        </m:r>
                        <m:r>
                          <a:rPr lang="en-US" sz="1600" b="0" i="1" smtClean="0">
                            <a:solidFill>
                              <a:schemeClr val="tx1"/>
                            </a:solidFill>
                            <a:latin typeface="Cambria Math" panose="02040503050406030204" pitchFamily="18" charset="0"/>
                            <a:sym typeface="Arial"/>
                          </a:rPr>
                          <m:t>=</m:t>
                        </m:r>
                        <m:r>
                          <m:rPr>
                            <m:brk m:alnAt="23"/>
                          </m:rPr>
                          <a:rPr lang="en-US" sz="1600" b="0" i="1" smtClean="0">
                            <a:solidFill>
                              <a:schemeClr val="tx1"/>
                            </a:solidFill>
                            <a:latin typeface="Cambria Math" panose="02040503050406030204" pitchFamily="18" charset="0"/>
                            <a:sym typeface="Arial"/>
                          </a:rPr>
                          <m:t>1</m:t>
                        </m:r>
                      </m:sub>
                      <m:sup>
                        <m:r>
                          <a:rPr lang="en-US" sz="1600" b="0" i="1" smtClean="0">
                            <a:solidFill>
                              <a:schemeClr val="tx1"/>
                            </a:solidFill>
                            <a:latin typeface="Cambria Math" panose="02040503050406030204" pitchFamily="18" charset="0"/>
                            <a:sym typeface="Arial"/>
                          </a:rPr>
                          <m:t>𝑘</m:t>
                        </m:r>
                      </m:sup>
                      <m:e>
                        <m:sSubSup>
                          <m:sSubSupPr>
                            <m:ctrlPr>
                              <a:rPr lang="en-US" sz="1600" i="1" smtClean="0">
                                <a:solidFill>
                                  <a:schemeClr val="tx1"/>
                                </a:solidFill>
                                <a:latin typeface="Cambria Math" panose="02040503050406030204" pitchFamily="18" charset="0"/>
                                <a:sym typeface="Arial"/>
                              </a:rPr>
                            </m:ctrlPr>
                          </m:sSubSupPr>
                          <m:e>
                            <m:d>
                              <m:dPr>
                                <m:begChr m:val="‖"/>
                                <m:endChr m:val="‖"/>
                                <m:ctrlPr>
                                  <a:rPr lang="en-US" sz="1600" i="1">
                                    <a:solidFill>
                                      <a:schemeClr val="tx1"/>
                                    </a:solidFill>
                                    <a:latin typeface="Cambria Math" panose="02040503050406030204" pitchFamily="18" charset="0"/>
                                    <a:sym typeface="Arial"/>
                                  </a:rPr>
                                </m:ctrlPr>
                              </m:dPr>
                              <m:e>
                                <m:sSub>
                                  <m:sSubPr>
                                    <m:ctrlPr>
                                      <a:rPr lang="en-US" sz="1600" i="1">
                                        <a:solidFill>
                                          <a:schemeClr val="tx1"/>
                                        </a:solidFill>
                                        <a:latin typeface="Cambria Math" panose="02040503050406030204" pitchFamily="18" charset="0"/>
                                        <a:sym typeface="Arial"/>
                                      </a:rPr>
                                    </m:ctrlPr>
                                  </m:sSubPr>
                                  <m:e>
                                    <m:r>
                                      <a:rPr lang="en-US" sz="1600" i="1">
                                        <a:solidFill>
                                          <a:schemeClr val="tx1"/>
                                        </a:solidFill>
                                        <a:latin typeface="Cambria Math" panose="02040503050406030204" pitchFamily="18" charset="0"/>
                                        <a:sym typeface="Arial"/>
                                      </a:rPr>
                                      <m:t>𝐴</m:t>
                                    </m:r>
                                  </m:e>
                                  <m:sub>
                                    <m:r>
                                      <a:rPr lang="en-US" sz="1600" i="1">
                                        <a:solidFill>
                                          <a:schemeClr val="tx1"/>
                                        </a:solidFill>
                                        <a:latin typeface="Cambria Math" panose="02040503050406030204" pitchFamily="18" charset="0"/>
                                        <a:sym typeface="Arial"/>
                                      </a:rPr>
                                      <m:t>𝑖</m:t>
                                    </m:r>
                                  </m:sub>
                                </m:sSub>
                                <m:r>
                                  <a:rPr lang="en-US" sz="1600" i="1">
                                    <a:solidFill>
                                      <a:schemeClr val="tx1"/>
                                    </a:solidFill>
                                    <a:latin typeface="Cambria Math" panose="02040503050406030204" pitchFamily="18" charset="0"/>
                                    <a:sym typeface="Arial"/>
                                  </a:rPr>
                                  <m:t>𝑃</m:t>
                                </m:r>
                              </m:e>
                            </m:d>
                          </m:e>
                          <m:sub>
                            <m:r>
                              <a:rPr lang="en-US" sz="1600" i="1">
                                <a:solidFill>
                                  <a:schemeClr val="tx1"/>
                                </a:solidFill>
                                <a:latin typeface="Cambria Math" panose="02040503050406030204" pitchFamily="18" charset="0"/>
                                <a:sym typeface="Arial"/>
                              </a:rPr>
                              <m:t>𝐹</m:t>
                            </m:r>
                          </m:sub>
                          <m:sup>
                            <m:r>
                              <a:rPr lang="en-US" sz="1600" i="1">
                                <a:solidFill>
                                  <a:schemeClr val="tx1"/>
                                </a:solidFill>
                                <a:latin typeface="Cambria Math" panose="02040503050406030204" pitchFamily="18" charset="0"/>
                                <a:sym typeface="Arial"/>
                              </a:rPr>
                              <m:t>2</m:t>
                            </m:r>
                          </m:sup>
                        </m:sSubSup>
                      </m:e>
                    </m:nary>
                  </m:oMath>
                </a14:m>
                <a:endParaRPr lang="en-US" sz="1600" dirty="0">
                  <a:solidFill>
                    <a:schemeClr val="tx1"/>
                  </a:solidFill>
                </a:endParaRPr>
              </a:p>
            </p:txBody>
          </p:sp>
        </mc:Choice>
        <mc:Fallback>
          <p:sp>
            <p:nvSpPr>
              <p:cNvPr id="13" name="Rectangle 12">
                <a:extLst>
                  <a:ext uri="{FF2B5EF4-FFF2-40B4-BE49-F238E27FC236}">
                    <a16:creationId xmlns:a16="http://schemas.microsoft.com/office/drawing/2014/main" id="{CB7E86C1-D395-4A76-86F7-04F0A0141AE6}"/>
                  </a:ext>
                </a:extLst>
              </p:cNvPr>
              <p:cNvSpPr>
                <a:spLocks noRot="1" noChangeAspect="1" noMove="1" noResize="1" noEditPoints="1" noAdjustHandles="1" noChangeArrowheads="1" noChangeShapeType="1" noTextEdit="1"/>
              </p:cNvSpPr>
              <p:nvPr/>
            </p:nvSpPr>
            <p:spPr>
              <a:xfrm>
                <a:off x="82647" y="1235428"/>
                <a:ext cx="2491741" cy="554380"/>
              </a:xfrm>
              <a:prstGeom prst="rect">
                <a:avLst/>
              </a:prstGeom>
              <a:blipFill>
                <a:blip r:embed="rId6"/>
                <a:stretch>
                  <a:fillRect t="-49462" b="-77419"/>
                </a:stretch>
              </a:blipFill>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D21BAABB-226C-460D-AD1E-418F18B02AF9}"/>
              </a:ext>
            </a:extLst>
          </p:cNvPr>
          <p:cNvCxnSpPr/>
          <p:nvPr/>
        </p:nvCxnSpPr>
        <p:spPr>
          <a:xfrm flipH="1" flipV="1">
            <a:off x="2377440" y="1690688"/>
            <a:ext cx="548640" cy="3350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2091918-5984-4C8D-9318-69031FC20990}"/>
              </a:ext>
            </a:extLst>
          </p:cNvPr>
          <p:cNvCxnSpPr>
            <a:cxnSpLocks/>
          </p:cNvCxnSpPr>
          <p:nvPr/>
        </p:nvCxnSpPr>
        <p:spPr>
          <a:xfrm flipV="1">
            <a:off x="3554729" y="949314"/>
            <a:ext cx="0" cy="104695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8BF9A053-59CB-46E9-8DC1-F64083E30119}"/>
              </a:ext>
            </a:extLst>
          </p:cNvPr>
          <p:cNvSpPr/>
          <p:nvPr/>
        </p:nvSpPr>
        <p:spPr>
          <a:xfrm>
            <a:off x="8124383" y="1809287"/>
            <a:ext cx="2896186" cy="64809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000" dirty="0"/>
              <a:t>Algorithms and Performance Guarantee</a:t>
            </a:r>
          </a:p>
        </p:txBody>
      </p:sp>
      <mc:AlternateContent xmlns:mc="http://schemas.openxmlformats.org/markup-compatibility/2006">
        <mc:Choice xmlns:a14="http://schemas.microsoft.com/office/drawing/2010/main" Requires="a14">
          <p:sp>
            <p:nvSpPr>
              <p:cNvPr id="27" name="Rectangle 26">
                <a:extLst>
                  <a:ext uri="{FF2B5EF4-FFF2-40B4-BE49-F238E27FC236}">
                    <a16:creationId xmlns:a16="http://schemas.microsoft.com/office/drawing/2014/main" id="{19854D85-56EB-403A-9BFC-9ED81E005DA1}"/>
                  </a:ext>
                </a:extLst>
              </p:cNvPr>
              <p:cNvSpPr/>
              <p:nvPr/>
            </p:nvSpPr>
            <p:spPr>
              <a:xfrm>
                <a:off x="8326609" y="449978"/>
                <a:ext cx="2561786" cy="823959"/>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i="1" dirty="0">
                    <a:solidFill>
                      <a:schemeClr val="tx1"/>
                    </a:solidFill>
                  </a:rPr>
                  <a:t>Multiplicative Weight (MW) </a:t>
                </a:r>
                <a:r>
                  <a:rPr lang="en-US" sz="1600" dirty="0">
                    <a:solidFill>
                      <a:schemeClr val="tx1"/>
                    </a:solidFill>
                  </a:rPr>
                  <a:t>method for scalable up to </a:t>
                </a:r>
              </a:p>
              <a:p>
                <a:pPr algn="ctr"/>
                <a14:m>
                  <m:oMath xmlns:m="http://schemas.openxmlformats.org/officeDocument/2006/math">
                    <m:r>
                      <a:rPr lang="en-US" sz="1600" b="0" i="1" smtClean="0">
                        <a:solidFill>
                          <a:schemeClr val="tx1"/>
                        </a:solidFill>
                        <a:latin typeface="Cambria Math" panose="02040503050406030204" pitchFamily="18" charset="0"/>
                      </a:rPr>
                      <m:t>≈1000</m:t>
                    </m:r>
                  </m:oMath>
                </a14:m>
                <a:r>
                  <a:rPr lang="en-US" sz="1600" dirty="0">
                    <a:solidFill>
                      <a:schemeClr val="tx1"/>
                    </a:solidFill>
                  </a:rPr>
                  <a:t> dimensions</a:t>
                </a:r>
              </a:p>
            </p:txBody>
          </p:sp>
        </mc:Choice>
        <mc:Fallback>
          <p:sp>
            <p:nvSpPr>
              <p:cNvPr id="27" name="Rectangle 26">
                <a:extLst>
                  <a:ext uri="{FF2B5EF4-FFF2-40B4-BE49-F238E27FC236}">
                    <a16:creationId xmlns:a16="http://schemas.microsoft.com/office/drawing/2014/main" id="{19854D85-56EB-403A-9BFC-9ED81E005DA1}"/>
                  </a:ext>
                </a:extLst>
              </p:cNvPr>
              <p:cNvSpPr>
                <a:spLocks noRot="1" noChangeAspect="1" noMove="1" noResize="1" noEditPoints="1" noAdjustHandles="1" noChangeArrowheads="1" noChangeShapeType="1" noTextEdit="1"/>
              </p:cNvSpPr>
              <p:nvPr/>
            </p:nvSpPr>
            <p:spPr>
              <a:xfrm>
                <a:off x="8326609" y="449978"/>
                <a:ext cx="2561786" cy="823959"/>
              </a:xfrm>
              <a:prstGeom prst="rect">
                <a:avLst/>
              </a:prstGeom>
              <a:blipFill>
                <a:blip r:embed="rId7"/>
                <a:stretch>
                  <a:fillRect t="-1460" b="-8759"/>
                </a:stretch>
              </a:blipFill>
            </p:spPr>
            <p:txBody>
              <a:bodyPr/>
              <a:lstStyle/>
              <a:p>
                <a:r>
                  <a:rPr lang="en-US">
                    <a:noFill/>
                  </a:rPr>
                  <a:t> </a:t>
                </a:r>
              </a:p>
            </p:txBody>
          </p:sp>
        </mc:Fallback>
      </mc:AlternateContent>
      <p:sp>
        <p:nvSpPr>
          <p:cNvPr id="38" name="Rectangle 37">
            <a:extLst>
              <a:ext uri="{FF2B5EF4-FFF2-40B4-BE49-F238E27FC236}">
                <a16:creationId xmlns:a16="http://schemas.microsoft.com/office/drawing/2014/main" id="{7168507A-8593-4F86-A4E7-8CA5557990CA}"/>
              </a:ext>
            </a:extLst>
          </p:cNvPr>
          <p:cNvSpPr/>
          <p:nvPr/>
        </p:nvSpPr>
        <p:spPr>
          <a:xfrm>
            <a:off x="1153550" y="4158523"/>
            <a:ext cx="3550333" cy="758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000" dirty="0"/>
              <a:t>Theory: low-rank property in semi-definite program (SDP)</a:t>
            </a:r>
          </a:p>
        </p:txBody>
      </p:sp>
      <p:cxnSp>
        <p:nvCxnSpPr>
          <p:cNvPr id="39" name="Straight Connector 38">
            <a:extLst>
              <a:ext uri="{FF2B5EF4-FFF2-40B4-BE49-F238E27FC236}">
                <a16:creationId xmlns:a16="http://schemas.microsoft.com/office/drawing/2014/main" id="{1CD6D246-E783-415A-8056-D272C3E7EDB4}"/>
              </a:ext>
            </a:extLst>
          </p:cNvPr>
          <p:cNvCxnSpPr>
            <a:cxnSpLocks/>
            <a:stCxn id="4" idx="3"/>
          </p:cNvCxnSpPr>
          <p:nvPr/>
        </p:nvCxnSpPr>
        <p:spPr>
          <a:xfrm flipH="1">
            <a:off x="4382511" y="3735951"/>
            <a:ext cx="729113" cy="605917"/>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5F410028-AEDE-4D4A-A0C0-BA45D493C9B9}"/>
              </a:ext>
            </a:extLst>
          </p:cNvPr>
          <p:cNvSpPr txBox="1"/>
          <p:nvPr/>
        </p:nvSpPr>
        <p:spPr>
          <a:xfrm>
            <a:off x="341141" y="5059866"/>
            <a:ext cx="4621237" cy="92333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prstClr val="black"/>
                </a:solidFill>
              </a:rPr>
              <a:t>Every extreme point of the SDP-Relaxation of MCDR has low rank.</a:t>
            </a:r>
          </a:p>
          <a:p>
            <a:pPr marL="285750" indent="-285750">
              <a:buFont typeface="Arial" panose="020B0604020202020204" pitchFamily="34" charset="0"/>
              <a:buChar char="•"/>
            </a:pPr>
            <a:r>
              <a:rPr lang="en-US" dirty="0">
                <a:solidFill>
                  <a:prstClr val="black"/>
                </a:solidFill>
              </a:rPr>
              <a:t>Optimization result + ML application</a:t>
            </a:r>
          </a:p>
        </p:txBody>
      </p:sp>
      <p:sp>
        <p:nvSpPr>
          <p:cNvPr id="46" name="Rectangle 45">
            <a:extLst>
              <a:ext uri="{FF2B5EF4-FFF2-40B4-BE49-F238E27FC236}">
                <a16:creationId xmlns:a16="http://schemas.microsoft.com/office/drawing/2014/main" id="{A261EA11-8AB5-4956-8E31-AACB1534053C}"/>
              </a:ext>
            </a:extLst>
          </p:cNvPr>
          <p:cNvSpPr/>
          <p:nvPr/>
        </p:nvSpPr>
        <p:spPr>
          <a:xfrm>
            <a:off x="7009250" y="4425442"/>
            <a:ext cx="2440699" cy="551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000" dirty="0"/>
              <a:t>Complexity of MCDR</a:t>
            </a:r>
          </a:p>
        </p:txBody>
      </p:sp>
      <p:cxnSp>
        <p:nvCxnSpPr>
          <p:cNvPr id="47" name="Straight Connector 46">
            <a:extLst>
              <a:ext uri="{FF2B5EF4-FFF2-40B4-BE49-F238E27FC236}">
                <a16:creationId xmlns:a16="http://schemas.microsoft.com/office/drawing/2014/main" id="{3F9FC70A-2A7D-4D93-B92C-104DC680B066}"/>
              </a:ext>
            </a:extLst>
          </p:cNvPr>
          <p:cNvCxnSpPr>
            <a:cxnSpLocks/>
            <a:stCxn id="46" idx="0"/>
          </p:cNvCxnSpPr>
          <p:nvPr/>
        </p:nvCxnSpPr>
        <p:spPr>
          <a:xfrm flipH="1" flipV="1">
            <a:off x="7168068" y="3667114"/>
            <a:ext cx="1061532" cy="758328"/>
          </a:xfrm>
          <a:prstGeom prst="line">
            <a:avLst/>
          </a:prstGeom>
          <a:ln w="762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2" name="Rectangle 51">
                <a:extLst>
                  <a:ext uri="{FF2B5EF4-FFF2-40B4-BE49-F238E27FC236}">
                    <a16:creationId xmlns:a16="http://schemas.microsoft.com/office/drawing/2014/main" id="{0FFC4CF2-F2B7-48CF-8A62-341720A013AB}"/>
                  </a:ext>
                </a:extLst>
              </p:cNvPr>
              <p:cNvSpPr/>
              <p:nvPr/>
            </p:nvSpPr>
            <p:spPr>
              <a:xfrm>
                <a:off x="5334886" y="5280068"/>
                <a:ext cx="2080936" cy="45483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a:solidFill>
                      <a:schemeClr val="tx1"/>
                    </a:solidFill>
                  </a:rPr>
                  <a:t>NP-hard for general </a:t>
                </a:r>
                <a14:m>
                  <m:oMath xmlns:m="http://schemas.openxmlformats.org/officeDocument/2006/math">
                    <m:r>
                      <a:rPr lang="en-US" sz="1600" b="0" i="1" smtClean="0">
                        <a:solidFill>
                          <a:schemeClr val="tx1"/>
                        </a:solidFill>
                        <a:latin typeface="Cambria Math" panose="02040503050406030204" pitchFamily="18" charset="0"/>
                      </a:rPr>
                      <m:t>𝑘</m:t>
                    </m:r>
                  </m:oMath>
                </a14:m>
                <a:endParaRPr lang="en-US" sz="1600" dirty="0">
                  <a:solidFill>
                    <a:schemeClr val="tx1"/>
                  </a:solidFill>
                </a:endParaRPr>
              </a:p>
            </p:txBody>
          </p:sp>
        </mc:Choice>
        <mc:Fallback>
          <p:sp>
            <p:nvSpPr>
              <p:cNvPr id="52" name="Rectangle 51">
                <a:extLst>
                  <a:ext uri="{FF2B5EF4-FFF2-40B4-BE49-F238E27FC236}">
                    <a16:creationId xmlns:a16="http://schemas.microsoft.com/office/drawing/2014/main" id="{0FFC4CF2-F2B7-48CF-8A62-341720A013AB}"/>
                  </a:ext>
                </a:extLst>
              </p:cNvPr>
              <p:cNvSpPr>
                <a:spLocks noRot="1" noChangeAspect="1" noMove="1" noResize="1" noEditPoints="1" noAdjustHandles="1" noChangeArrowheads="1" noChangeShapeType="1" noTextEdit="1"/>
              </p:cNvSpPr>
              <p:nvPr/>
            </p:nvSpPr>
            <p:spPr>
              <a:xfrm>
                <a:off x="5334886" y="5280068"/>
                <a:ext cx="2080936" cy="454837"/>
              </a:xfrm>
              <a:prstGeom prst="rect">
                <a:avLst/>
              </a:prstGeom>
              <a:blipFill>
                <a:blip r:embed="rId8"/>
                <a:stretch>
                  <a:fillRect b="-2597"/>
                </a:stretch>
              </a:blipFill>
            </p:spPr>
            <p:txBody>
              <a:bodyPr/>
              <a:lstStyle/>
              <a:p>
                <a:r>
                  <a:rPr lang="en-US">
                    <a:noFill/>
                  </a:rPr>
                  <a:t> </a:t>
                </a:r>
              </a:p>
            </p:txBody>
          </p:sp>
        </mc:Fallback>
      </mc:AlternateContent>
      <p:cxnSp>
        <p:nvCxnSpPr>
          <p:cNvPr id="56" name="Straight Arrow Connector 55">
            <a:extLst>
              <a:ext uri="{FF2B5EF4-FFF2-40B4-BE49-F238E27FC236}">
                <a16:creationId xmlns:a16="http://schemas.microsoft.com/office/drawing/2014/main" id="{64DE1017-E484-4CB6-9244-031968B042BB}"/>
              </a:ext>
            </a:extLst>
          </p:cNvPr>
          <p:cNvCxnSpPr>
            <a:cxnSpLocks/>
          </p:cNvCxnSpPr>
          <p:nvPr/>
        </p:nvCxnSpPr>
        <p:spPr>
          <a:xfrm flipH="1">
            <a:off x="7159081" y="4910850"/>
            <a:ext cx="291323" cy="36921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3155A80E-7528-45EA-B585-388CC29E7B2C}"/>
                  </a:ext>
                </a:extLst>
              </p:cNvPr>
              <p:cNvSpPr txBox="1"/>
              <p:nvPr/>
            </p:nvSpPr>
            <p:spPr>
              <a:xfrm>
                <a:off x="8040656" y="2575976"/>
                <a:ext cx="4015356" cy="1812740"/>
              </a:xfrm>
              <a:prstGeom prst="rect">
                <a:avLst/>
              </a:prstGeom>
              <a:noFill/>
            </p:spPr>
            <p:txBody>
              <a:bodyPr wrap="square" rtlCol="0">
                <a:spAutoFit/>
              </a:bodyPr>
              <a:lstStyle/>
              <a:p>
                <a:r>
                  <a:rPr lang="en-US" dirty="0">
                    <a:solidFill>
                      <a:schemeClr val="tx1"/>
                    </a:solidFill>
                  </a:rPr>
                  <a:t>On linear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𝑓</m:t>
                        </m:r>
                      </m:e>
                      <m:sub>
                        <m:r>
                          <a:rPr lang="en-US" b="0" i="1" smtClean="0">
                            <a:solidFill>
                              <a:schemeClr val="tx1"/>
                            </a:solidFill>
                            <a:latin typeface="Cambria Math" panose="02040503050406030204" pitchFamily="18" charset="0"/>
                          </a:rPr>
                          <m:t>𝑖</m:t>
                        </m:r>
                      </m:sub>
                    </m:sSub>
                  </m:oMath>
                </a14:m>
                <a:r>
                  <a:rPr lang="en-US" dirty="0">
                    <a:solidFill>
                      <a:schemeClr val="tx1"/>
                    </a:solidFill>
                  </a:rPr>
                  <a:t> in </a:t>
                </a:r>
                <a14:m>
                  <m:oMath xmlns:m="http://schemas.openxmlformats.org/officeDocument/2006/math">
                    <m:r>
                      <a:rPr lang="en-US" b="0" i="1" smtClean="0">
                        <a:solidFill>
                          <a:schemeClr val="tx1"/>
                        </a:solidFill>
                        <a:latin typeface="Cambria Math" panose="02040503050406030204" pitchFamily="18" charset="0"/>
                      </a:rPr>
                      <m:t>𝑃</m:t>
                    </m:r>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𝑃</m:t>
                        </m:r>
                      </m:e>
                      <m:sup>
                        <m:r>
                          <m:rPr>
                            <m:sty m:val="p"/>
                          </m:rPr>
                          <a:rPr lang="en-US" b="0" i="0" smtClean="0">
                            <a:solidFill>
                              <a:schemeClr val="tx1"/>
                            </a:solidFill>
                            <a:latin typeface="Cambria Math" panose="02040503050406030204" pitchFamily="18" charset="0"/>
                          </a:rPr>
                          <m:t>T</m:t>
                        </m:r>
                      </m:sup>
                    </m:sSup>
                  </m:oMath>
                </a14:m>
                <a:r>
                  <a:rPr lang="en-US" dirty="0">
                    <a:solidFill>
                      <a:schemeClr val="tx1"/>
                    </a:solidFill>
                  </a:rPr>
                  <a:t> and concave </a:t>
                </a:r>
                <a14:m>
                  <m:oMath xmlns:m="http://schemas.openxmlformats.org/officeDocument/2006/math">
                    <m:r>
                      <a:rPr lang="en-US" b="0" i="1" smtClean="0">
                        <a:solidFill>
                          <a:schemeClr val="tx1"/>
                        </a:solidFill>
                        <a:latin typeface="Cambria Math" panose="02040503050406030204" pitchFamily="18" charset="0"/>
                      </a:rPr>
                      <m:t>𝑔</m:t>
                    </m:r>
                  </m:oMath>
                </a14:m>
                <a:r>
                  <a:rPr lang="en-US" dirty="0">
                    <a:solidFill>
                      <a:schemeClr val="tx1"/>
                    </a:solidFill>
                  </a:rPr>
                  <a:t>:</a:t>
                </a:r>
              </a:p>
              <a:p>
                <a:pPr marL="285750" indent="-285750">
                  <a:buFont typeface="Arial" panose="020B0604020202020204" pitchFamily="34" charset="0"/>
                  <a:buChar char="•"/>
                </a:pPr>
                <a:r>
                  <a:rPr lang="en-US" dirty="0">
                    <a:solidFill>
                      <a:schemeClr val="tx1"/>
                    </a:solidFill>
                  </a:rPr>
                  <a:t>Polynomial-time algorithm for </a:t>
                </a:r>
                <a:r>
                  <a:rPr lang="en-US" dirty="0"/>
                  <a:t>MCDR with optimal utility and small rank violation </a:t>
                </a:r>
                <a14:m>
                  <m:oMath xmlns:m="http://schemas.openxmlformats.org/officeDocument/2006/math">
                    <m:r>
                      <a:rPr lang="en-US"/>
                      <m:t>𝑠</m:t>
                    </m:r>
                    <m:r>
                      <a:rPr lang="en-US"/>
                      <m:t>=</m:t>
                    </m:r>
                    <m:rad>
                      <m:radPr>
                        <m:degHide m:val="on"/>
                        <m:ctrlPr>
                          <a:rPr lang="en-US"/>
                        </m:ctrlPr>
                      </m:radPr>
                      <m:deg/>
                      <m:e>
                        <m:r>
                          <a:rPr lang="en-US"/>
                          <m:t>2</m:t>
                        </m:r>
                        <m:r>
                          <a:rPr lang="en-US"/>
                          <m:t>𝑘</m:t>
                        </m:r>
                        <m:r>
                          <a:rPr lang="en-US"/>
                          <m:t>+1/4</m:t>
                        </m:r>
                      </m:e>
                    </m:rad>
                    <m:r>
                      <a:rPr lang="en-US"/>
                      <m:t>−</m:t>
                    </m:r>
                    <m:r>
                      <a:rPr lang="en-US" b="0" i="0" smtClean="0">
                        <a:latin typeface="Cambria Math" panose="02040503050406030204" pitchFamily="18" charset="0"/>
                      </a:rPr>
                      <m:t>3/2</m:t>
                    </m:r>
                  </m:oMath>
                </a14:m>
                <a:r>
                  <a:rPr lang="en-US" dirty="0"/>
                  <a:t> </a:t>
                </a:r>
              </a:p>
              <a:p>
                <a:pPr marL="285750" indent="-285750">
                  <a:buFont typeface="Arial" panose="020B0604020202020204" pitchFamily="34" charset="0"/>
                  <a:buChar char="•"/>
                </a:pPr>
                <a:r>
                  <a:rPr lang="en-US" dirty="0">
                    <a:sym typeface="Wingdings" panose="05000000000000000000" pitchFamily="2" charset="2"/>
                  </a:rPr>
                  <a:t>Approximation ratio </a:t>
                </a:r>
                <a14:m>
                  <m:oMath xmlns:m="http://schemas.openxmlformats.org/officeDocument/2006/math">
                    <m:r>
                      <a:rPr lang="en-US" b="0" i="1" smtClean="0">
                        <a:latin typeface="Cambria Math" panose="02040503050406030204" pitchFamily="18" charset="0"/>
                        <a:sym typeface="Wingdings" panose="05000000000000000000" pitchFamily="2" charset="2"/>
                      </a:rPr>
                      <m:t>1−</m:t>
                    </m:r>
                    <m:r>
                      <a:rPr lang="en-US" b="0" i="1" smtClean="0">
                        <a:latin typeface="Cambria Math" panose="02040503050406030204" pitchFamily="18" charset="0"/>
                        <a:sym typeface="Wingdings" panose="05000000000000000000" pitchFamily="2" charset="2"/>
                      </a:rPr>
                      <m:t>𝑠</m:t>
                    </m:r>
                    <m:r>
                      <a:rPr lang="en-US" b="0" i="1" smtClean="0">
                        <a:latin typeface="Cambria Math" panose="02040503050406030204" pitchFamily="18" charset="0"/>
                        <a:sym typeface="Wingdings" panose="05000000000000000000" pitchFamily="2" charset="2"/>
                      </a:rPr>
                      <m:t>/</m:t>
                    </m:r>
                    <m:r>
                      <a:rPr lang="en-US" b="0" i="1" smtClean="0">
                        <a:latin typeface="Cambria Math" panose="02040503050406030204" pitchFamily="18" charset="0"/>
                        <a:sym typeface="Wingdings" panose="05000000000000000000" pitchFamily="2" charset="2"/>
                      </a:rPr>
                      <m:t>𝑑</m:t>
                    </m:r>
                  </m:oMath>
                </a14:m>
                <a:r>
                  <a:rPr lang="en-US" dirty="0">
                    <a:sym typeface="Wingdings" panose="05000000000000000000" pitchFamily="2" charset="2"/>
                  </a:rPr>
                  <a:t> on utility when no rank violation</a:t>
                </a:r>
              </a:p>
            </p:txBody>
          </p:sp>
        </mc:Choice>
        <mc:Fallback>
          <p:sp>
            <p:nvSpPr>
              <p:cNvPr id="26" name="TextBox 25">
                <a:extLst>
                  <a:ext uri="{FF2B5EF4-FFF2-40B4-BE49-F238E27FC236}">
                    <a16:creationId xmlns:a16="http://schemas.microsoft.com/office/drawing/2014/main" id="{3155A80E-7528-45EA-B585-388CC29E7B2C}"/>
                  </a:ext>
                </a:extLst>
              </p:cNvPr>
              <p:cNvSpPr txBox="1">
                <a:spLocks noRot="1" noChangeAspect="1" noMove="1" noResize="1" noEditPoints="1" noAdjustHandles="1" noChangeArrowheads="1" noChangeShapeType="1" noTextEdit="1"/>
              </p:cNvSpPr>
              <p:nvPr/>
            </p:nvSpPr>
            <p:spPr>
              <a:xfrm>
                <a:off x="8040656" y="2575976"/>
                <a:ext cx="4015356" cy="1812740"/>
              </a:xfrm>
              <a:prstGeom prst="rect">
                <a:avLst/>
              </a:prstGeom>
              <a:blipFill>
                <a:blip r:embed="rId9"/>
                <a:stretch>
                  <a:fillRect l="-1214" t="-1684" b="-4714"/>
                </a:stretch>
              </a:blipFill>
            </p:spPr>
            <p:txBody>
              <a:bodyPr/>
              <a:lstStyle/>
              <a:p>
                <a:r>
                  <a:rPr lang="en-US">
                    <a:noFill/>
                  </a:rPr>
                  <a:t> </a:t>
                </a:r>
              </a:p>
            </p:txBody>
          </p:sp>
        </mc:Fallback>
      </mc:AlternateContent>
      <p:sp>
        <p:nvSpPr>
          <p:cNvPr id="17" name="Rectangle 16">
            <a:extLst>
              <a:ext uri="{FF2B5EF4-FFF2-40B4-BE49-F238E27FC236}">
                <a16:creationId xmlns:a16="http://schemas.microsoft.com/office/drawing/2014/main" id="{86F2B2D7-6365-4826-A173-0E098580EC49}"/>
              </a:ext>
            </a:extLst>
          </p:cNvPr>
          <p:cNvSpPr/>
          <p:nvPr/>
        </p:nvSpPr>
        <p:spPr>
          <a:xfrm>
            <a:off x="3339905" y="6121579"/>
            <a:ext cx="5486400"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lvl="0">
              <a:spcBef>
                <a:spcPts val="0"/>
              </a:spcBef>
              <a:buClrTx/>
              <a:buSzTx/>
            </a:pPr>
            <a:r>
              <a:rPr lang="en-US" sz="1600" b="1" i="1" dirty="0">
                <a:solidFill>
                  <a:srgbClr val="1E2D31"/>
                </a:solidFill>
                <a:sym typeface="Arial"/>
              </a:rPr>
              <a:t>Code: 	</a:t>
            </a:r>
            <a:r>
              <a:rPr lang="en-US" sz="1600" dirty="0">
                <a:solidFill>
                  <a:srgbClr val="0070C0"/>
                </a:solidFill>
                <a:sym typeface="Arial"/>
                <a:hlinkClick r:id="rId10">
                  <a:extLst>
                    <a:ext uri="{A12FA001-AC4F-418D-AE19-62706E023703}">
                      <ahyp:hlinkClr xmlns:ahyp="http://schemas.microsoft.com/office/drawing/2018/hyperlinkcolor" val="tx"/>
                    </a:ext>
                  </a:extLst>
                </a:hlinkClick>
              </a:rPr>
              <a:t>github.com/</a:t>
            </a:r>
            <a:r>
              <a:rPr lang="en-US" sz="1600" dirty="0" err="1">
                <a:solidFill>
                  <a:srgbClr val="0070C0"/>
                </a:solidFill>
                <a:sym typeface="Arial"/>
                <a:hlinkClick r:id="rId10">
                  <a:extLst>
                    <a:ext uri="{A12FA001-AC4F-418D-AE19-62706E023703}">
                      <ahyp:hlinkClr xmlns:ahyp="http://schemas.microsoft.com/office/drawing/2018/hyperlinkcolor" val="tx"/>
                    </a:ext>
                  </a:extLst>
                </a:hlinkClick>
              </a:rPr>
              <a:t>SDPforAll</a:t>
            </a:r>
            <a:r>
              <a:rPr lang="en-US" sz="1600" dirty="0">
                <a:solidFill>
                  <a:srgbClr val="0070C0"/>
                </a:solidFill>
                <a:sym typeface="Arial"/>
                <a:hlinkClick r:id="rId10">
                  <a:extLst>
                    <a:ext uri="{A12FA001-AC4F-418D-AE19-62706E023703}">
                      <ahyp:hlinkClr xmlns:ahyp="http://schemas.microsoft.com/office/drawing/2018/hyperlinkcolor" val="tx"/>
                    </a:ext>
                  </a:extLst>
                </a:hlinkClick>
              </a:rPr>
              <a:t>/</a:t>
            </a:r>
            <a:r>
              <a:rPr lang="en-US" sz="1600" dirty="0" err="1">
                <a:solidFill>
                  <a:srgbClr val="0070C0"/>
                </a:solidFill>
                <a:sym typeface="Arial"/>
                <a:hlinkClick r:id="rId10">
                  <a:extLst>
                    <a:ext uri="{A12FA001-AC4F-418D-AE19-62706E023703}">
                      <ahyp:hlinkClr xmlns:ahyp="http://schemas.microsoft.com/office/drawing/2018/hyperlinkcolor" val="tx"/>
                    </a:ext>
                  </a:extLst>
                </a:hlinkClick>
              </a:rPr>
              <a:t>multiCriteriaDimReduction</a:t>
            </a:r>
            <a:r>
              <a:rPr lang="en-US" sz="1600" dirty="0">
                <a:solidFill>
                  <a:srgbClr val="0070C0"/>
                </a:solidFill>
                <a:sym typeface="Arial"/>
              </a:rPr>
              <a:t> </a:t>
            </a:r>
          </a:p>
          <a:p>
            <a:pPr lvl="0">
              <a:spcBef>
                <a:spcPts val="0"/>
              </a:spcBef>
              <a:buClrTx/>
              <a:buSzTx/>
            </a:pPr>
            <a:r>
              <a:rPr lang="en-US" sz="1600" b="1" i="1" dirty="0">
                <a:solidFill>
                  <a:srgbClr val="1E2D31"/>
                </a:solidFill>
                <a:sym typeface="Arial"/>
              </a:rPr>
              <a:t>Web:	</a:t>
            </a:r>
            <a:r>
              <a:rPr lang="en-US" sz="1600" dirty="0">
                <a:solidFill>
                  <a:srgbClr val="0070C0"/>
                </a:solidFill>
                <a:sym typeface="Arial"/>
                <a:hlinkClick r:id="rId11">
                  <a:extLst>
                    <a:ext uri="{A12FA001-AC4F-418D-AE19-62706E023703}">
                      <ahyp:hlinkClr xmlns:ahyp="http://schemas.microsoft.com/office/drawing/2018/hyperlinkcolor" val="tx"/>
                    </a:ext>
                  </a:extLst>
                </a:hlinkClick>
              </a:rPr>
              <a:t>s</a:t>
            </a:r>
            <a:r>
              <a:rPr lang="en-US" sz="1600" dirty="0">
                <a:solidFill>
                  <a:srgbClr val="0070C0"/>
                </a:solidFill>
                <a:sym typeface="Arial"/>
                <a:hlinkClick r:id="rId11">
                  <a:extLst>
                    <a:ext uri="{A12FA001-AC4F-418D-AE19-62706E023703}">
                      <ahyp:hlinkClr xmlns:ahyp="http://schemas.microsoft.com/office/drawing/2018/hyperlinkcolor" val="tx"/>
                    </a:ext>
                  </a:extLst>
                </a:hlinkClick>
              </a:rPr>
              <a:t>ites.google.com/site/</a:t>
            </a:r>
            <a:r>
              <a:rPr lang="en-US" sz="1600" dirty="0" err="1">
                <a:solidFill>
                  <a:srgbClr val="0070C0"/>
                </a:solidFill>
                <a:sym typeface="Arial"/>
                <a:hlinkClick r:id="rId11">
                  <a:extLst>
                    <a:ext uri="{A12FA001-AC4F-418D-AE19-62706E023703}">
                      <ahyp:hlinkClr xmlns:ahyp="http://schemas.microsoft.com/office/drawing/2018/hyperlinkcolor" val="tx"/>
                    </a:ext>
                  </a:extLst>
                </a:hlinkClick>
              </a:rPr>
              <a:t>ssamadi</a:t>
            </a:r>
            <a:r>
              <a:rPr lang="en-US" sz="1600" dirty="0">
                <a:solidFill>
                  <a:srgbClr val="0070C0"/>
                </a:solidFill>
                <a:sym typeface="Arial"/>
                <a:hlinkClick r:id="rId11">
                  <a:extLst>
                    <a:ext uri="{A12FA001-AC4F-418D-AE19-62706E023703}">
                      <ahyp:hlinkClr xmlns:ahyp="http://schemas.microsoft.com/office/drawing/2018/hyperlinkcolor" val="tx"/>
                    </a:ext>
                  </a:extLst>
                </a:hlinkClick>
              </a:rPr>
              <a:t>/fair-</a:t>
            </a:r>
            <a:r>
              <a:rPr lang="en-US" sz="1600" dirty="0" err="1">
                <a:solidFill>
                  <a:srgbClr val="0070C0"/>
                </a:solidFill>
                <a:sym typeface="Arial"/>
                <a:hlinkClick r:id="rId11">
                  <a:extLst>
                    <a:ext uri="{A12FA001-AC4F-418D-AE19-62706E023703}">
                      <ahyp:hlinkClr xmlns:ahyp="http://schemas.microsoft.com/office/drawing/2018/hyperlinkcolor" val="tx"/>
                    </a:ext>
                  </a:extLst>
                </a:hlinkClick>
              </a:rPr>
              <a:t>pca</a:t>
            </a:r>
            <a:r>
              <a:rPr lang="en-US" sz="1600" dirty="0">
                <a:solidFill>
                  <a:srgbClr val="0070C0"/>
                </a:solidFill>
                <a:sym typeface="Arial"/>
                <a:hlinkClick r:id="rId11">
                  <a:extLst>
                    <a:ext uri="{A12FA001-AC4F-418D-AE19-62706E023703}">
                      <ahyp:hlinkClr xmlns:ahyp="http://schemas.microsoft.com/office/drawing/2018/hyperlinkcolor" val="tx"/>
                    </a:ext>
                  </a:extLst>
                </a:hlinkClick>
              </a:rPr>
              <a:t>-homepage</a:t>
            </a:r>
            <a:r>
              <a:rPr lang="en-US" sz="1600" dirty="0">
                <a:solidFill>
                  <a:srgbClr val="0070C0"/>
                </a:solidFill>
                <a:sym typeface="Arial"/>
              </a:rPr>
              <a:t> </a:t>
            </a:r>
          </a:p>
        </p:txBody>
      </p:sp>
      <mc:AlternateContent xmlns:mc="http://schemas.openxmlformats.org/markup-compatibility/2006">
        <mc:Choice xmlns:a14="http://schemas.microsoft.com/office/drawing/2010/main" Requires="a14">
          <p:sp>
            <p:nvSpPr>
              <p:cNvPr id="33" name="Rectangle 32">
                <a:extLst>
                  <a:ext uri="{FF2B5EF4-FFF2-40B4-BE49-F238E27FC236}">
                    <a16:creationId xmlns:a16="http://schemas.microsoft.com/office/drawing/2014/main" id="{2E44299D-4B24-428D-99D9-A23B58CAF356}"/>
                  </a:ext>
                </a:extLst>
              </p:cNvPr>
              <p:cNvSpPr/>
              <p:nvPr/>
            </p:nvSpPr>
            <p:spPr>
              <a:xfrm>
                <a:off x="7734114" y="5196659"/>
                <a:ext cx="1726853" cy="55438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a:solidFill>
                      <a:schemeClr val="tx1"/>
                    </a:solidFill>
                  </a:rPr>
                  <a:t>Polynomial-time for fixed </a:t>
                </a:r>
                <a14:m>
                  <m:oMath xmlns:m="http://schemas.openxmlformats.org/officeDocument/2006/math">
                    <m:r>
                      <a:rPr lang="en-US" sz="1600" b="0" i="1" smtClean="0">
                        <a:solidFill>
                          <a:schemeClr val="tx1"/>
                        </a:solidFill>
                        <a:latin typeface="Cambria Math" panose="02040503050406030204" pitchFamily="18" charset="0"/>
                      </a:rPr>
                      <m:t>𝑘</m:t>
                    </m:r>
                  </m:oMath>
                </a14:m>
                <a:endParaRPr lang="en-US" sz="1600" dirty="0">
                  <a:solidFill>
                    <a:schemeClr val="tx1"/>
                  </a:solidFill>
                </a:endParaRPr>
              </a:p>
            </p:txBody>
          </p:sp>
        </mc:Choice>
        <mc:Fallback>
          <p:sp>
            <p:nvSpPr>
              <p:cNvPr id="33" name="Rectangle 32">
                <a:extLst>
                  <a:ext uri="{FF2B5EF4-FFF2-40B4-BE49-F238E27FC236}">
                    <a16:creationId xmlns:a16="http://schemas.microsoft.com/office/drawing/2014/main" id="{2E44299D-4B24-428D-99D9-A23B58CAF356}"/>
                  </a:ext>
                </a:extLst>
              </p:cNvPr>
              <p:cNvSpPr>
                <a:spLocks noRot="1" noChangeAspect="1" noMove="1" noResize="1" noEditPoints="1" noAdjustHandles="1" noChangeArrowheads="1" noChangeShapeType="1" noTextEdit="1"/>
              </p:cNvSpPr>
              <p:nvPr/>
            </p:nvSpPr>
            <p:spPr>
              <a:xfrm>
                <a:off x="7734114" y="5196659"/>
                <a:ext cx="1726853" cy="554380"/>
              </a:xfrm>
              <a:prstGeom prst="rect">
                <a:avLst/>
              </a:prstGeom>
              <a:blipFill>
                <a:blip r:embed="rId12"/>
                <a:stretch>
                  <a:fillRect t="-4301" b="-15054"/>
                </a:stretch>
              </a:blipFill>
            </p:spPr>
            <p:txBody>
              <a:bodyPr/>
              <a:lstStyle/>
              <a:p>
                <a:r>
                  <a:rPr lang="en-US">
                    <a:noFill/>
                  </a:rPr>
                  <a:t> </a:t>
                </a:r>
              </a:p>
            </p:txBody>
          </p:sp>
        </mc:Fallback>
      </mc:AlternateContent>
      <p:cxnSp>
        <p:nvCxnSpPr>
          <p:cNvPr id="34" name="Straight Arrow Connector 33">
            <a:extLst>
              <a:ext uri="{FF2B5EF4-FFF2-40B4-BE49-F238E27FC236}">
                <a16:creationId xmlns:a16="http://schemas.microsoft.com/office/drawing/2014/main" id="{12BC5AE4-27D0-4FD2-BB03-AB244DC708F2}"/>
              </a:ext>
            </a:extLst>
          </p:cNvPr>
          <p:cNvCxnSpPr>
            <a:cxnSpLocks/>
            <a:endCxn id="33" idx="0"/>
          </p:cNvCxnSpPr>
          <p:nvPr/>
        </p:nvCxnSpPr>
        <p:spPr>
          <a:xfrm>
            <a:off x="8545389" y="4923739"/>
            <a:ext cx="52152" cy="2729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EF1A1292-B367-46A1-BF28-C658B15CA8A9}"/>
              </a:ext>
            </a:extLst>
          </p:cNvPr>
          <p:cNvSpPr txBox="1"/>
          <p:nvPr/>
        </p:nvSpPr>
        <p:spPr>
          <a:xfrm>
            <a:off x="7734114" y="5695400"/>
            <a:ext cx="1861143" cy="461665"/>
          </a:xfrm>
          <a:prstGeom prst="rect">
            <a:avLst/>
          </a:prstGeom>
          <a:noFill/>
        </p:spPr>
        <p:txBody>
          <a:bodyPr wrap="square" rtlCol="0">
            <a:spAutoFit/>
          </a:bodyPr>
          <a:lstStyle/>
          <a:p>
            <a:pPr marL="171450" indent="-171450">
              <a:buFont typeface="Arial" panose="020B0604020202020204" pitchFamily="34" charset="0"/>
              <a:buChar char="•"/>
            </a:pPr>
            <a:r>
              <a:rPr lang="en-US" sz="1200" dirty="0"/>
              <a:t>Algorithmic theory of quadratic maps.</a:t>
            </a:r>
            <a:endParaRPr lang="en-US" sz="1200" dirty="0">
              <a:sym typeface="Wingdings" panose="05000000000000000000" pitchFamily="2" charset="2"/>
            </a:endParaRPr>
          </a:p>
        </p:txBody>
      </p:sp>
      <p:sp>
        <p:nvSpPr>
          <p:cNvPr id="37" name="TextBox 36">
            <a:extLst>
              <a:ext uri="{FF2B5EF4-FFF2-40B4-BE49-F238E27FC236}">
                <a16:creationId xmlns:a16="http://schemas.microsoft.com/office/drawing/2014/main" id="{D139A26F-6F34-4283-B2E0-C6A5BF8D01EC}"/>
              </a:ext>
            </a:extLst>
          </p:cNvPr>
          <p:cNvSpPr txBox="1"/>
          <p:nvPr/>
        </p:nvSpPr>
        <p:spPr>
          <a:xfrm>
            <a:off x="5417674" y="5695400"/>
            <a:ext cx="1861143" cy="276999"/>
          </a:xfrm>
          <a:prstGeom prst="rect">
            <a:avLst/>
          </a:prstGeom>
          <a:noFill/>
        </p:spPr>
        <p:txBody>
          <a:bodyPr wrap="square" rtlCol="0">
            <a:spAutoFit/>
          </a:bodyPr>
          <a:lstStyle/>
          <a:p>
            <a:pPr marL="171450" indent="-171450">
              <a:buFont typeface="Arial" panose="020B0604020202020204" pitchFamily="34" charset="0"/>
              <a:buChar char="•"/>
            </a:pPr>
            <a:r>
              <a:rPr lang="en-US" sz="1200" dirty="0"/>
              <a:t>Reduction to MAX-CUT</a:t>
            </a:r>
            <a:endParaRPr lang="en-US" sz="1200" dirty="0">
              <a:sym typeface="Wingdings" panose="05000000000000000000" pitchFamily="2" charset="2"/>
            </a:endParaRPr>
          </a:p>
        </p:txBody>
      </p:sp>
      <p:sp>
        <p:nvSpPr>
          <p:cNvPr id="29" name="TextBox 28">
            <a:extLst>
              <a:ext uri="{FF2B5EF4-FFF2-40B4-BE49-F238E27FC236}">
                <a16:creationId xmlns:a16="http://schemas.microsoft.com/office/drawing/2014/main" id="{3B04E577-1266-4DE0-9606-CD6F31B1A9A0}"/>
              </a:ext>
            </a:extLst>
          </p:cNvPr>
          <p:cNvSpPr txBox="1"/>
          <p:nvPr/>
        </p:nvSpPr>
        <p:spPr>
          <a:xfrm>
            <a:off x="5462022" y="108026"/>
            <a:ext cx="1861143" cy="276999"/>
          </a:xfrm>
          <a:prstGeom prst="rect">
            <a:avLst/>
          </a:prstGeom>
          <a:noFill/>
        </p:spPr>
        <p:txBody>
          <a:bodyPr wrap="square" rtlCol="0">
            <a:spAutoFit/>
          </a:bodyPr>
          <a:lstStyle/>
          <a:p>
            <a:r>
              <a:rPr lang="en-US" sz="1200" dirty="0">
                <a:sym typeface="Wingdings" panose="05000000000000000000" pitchFamily="2" charset="2"/>
              </a:rPr>
              <a:t>Marginal Loss objective </a:t>
            </a:r>
          </a:p>
        </p:txBody>
      </p:sp>
    </p:spTree>
    <p:extLst>
      <p:ext uri="{BB962C8B-B14F-4D97-AF65-F5344CB8AC3E}">
        <p14:creationId xmlns:p14="http://schemas.microsoft.com/office/powerpoint/2010/main" val="1929717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1D7F8-B71B-4269-AECB-4811B96C9D21}"/>
              </a:ext>
            </a:extLst>
          </p:cNvPr>
          <p:cNvSpPr>
            <a:spLocks noGrp="1"/>
          </p:cNvSpPr>
          <p:nvPr>
            <p:ph type="title"/>
          </p:nvPr>
        </p:nvSpPr>
        <p:spPr/>
        <p:txBody>
          <a:bodyPr/>
          <a:lstStyle/>
          <a:p>
            <a:r>
              <a:rPr lang="en-US" dirty="0"/>
              <a:t>Curse of Dimensionality</a:t>
            </a:r>
          </a:p>
        </p:txBody>
      </p:sp>
      <p:pic>
        <p:nvPicPr>
          <p:cNvPr id="1026" name="Picture 2" descr="https://lh5.googleusercontent.com/l7EAtZbk82Xw1hx67MY2mGE73aOWJCNcgrLw_nrvcX3qWGKJwKNZjAhAUbHHw8IdXL_bV8kQ0k3wonNiiCTKzAtt-coTyWvPhj7HYVlC-o-qA6Qxz25olX7IJitqLgzVD7yFD201">
            <a:extLst>
              <a:ext uri="{FF2B5EF4-FFF2-40B4-BE49-F238E27FC236}">
                <a16:creationId xmlns:a16="http://schemas.microsoft.com/office/drawing/2014/main" id="{45869CEE-1544-406D-97B4-F9A6FD6E985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79348" y="2341181"/>
            <a:ext cx="6381805" cy="2536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0832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1D7F8-B71B-4269-AECB-4811B96C9D21}"/>
              </a:ext>
            </a:extLst>
          </p:cNvPr>
          <p:cNvSpPr>
            <a:spLocks noGrp="1"/>
          </p:cNvSpPr>
          <p:nvPr>
            <p:ph type="title"/>
          </p:nvPr>
        </p:nvSpPr>
        <p:spPr/>
        <p:txBody>
          <a:bodyPr/>
          <a:lstStyle/>
          <a:p>
            <a:r>
              <a:rPr lang="en-US" dirty="0"/>
              <a:t>Curse of Dimensionality</a:t>
            </a:r>
          </a:p>
        </p:txBody>
      </p:sp>
      <p:pic>
        <p:nvPicPr>
          <p:cNvPr id="1026" name="Picture 2" descr="https://lh5.googleusercontent.com/l7EAtZbk82Xw1hx67MY2mGE73aOWJCNcgrLw_nrvcX3qWGKJwKNZjAhAUbHHw8IdXL_bV8kQ0k3wonNiiCTKzAtt-coTyWvPhj7HYVlC-o-qA6Qxz25olX7IJitqLgzVD7yFD201">
            <a:extLst>
              <a:ext uri="{FF2B5EF4-FFF2-40B4-BE49-F238E27FC236}">
                <a16:creationId xmlns:a16="http://schemas.microsoft.com/office/drawing/2014/main" id="{45869CEE-1544-406D-97B4-F9A6FD6E985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79348" y="2341181"/>
            <a:ext cx="6381805" cy="253635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descr="https://online-learning.harvard.edu/sites/default/files/styles/header/public/course/data-analysis_2.png?itok=nGloVz_B">
            <a:extLst>
              <a:ext uri="{FF2B5EF4-FFF2-40B4-BE49-F238E27FC236}">
                <a16:creationId xmlns:a16="http://schemas.microsoft.com/office/drawing/2014/main" id="{690B427E-A1D5-4BF9-987D-FFCD36E4DC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75335" y="2341181"/>
            <a:ext cx="4337317" cy="24550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0971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9166E-3A22-4B9D-8F98-79F9E4FCF7C9}"/>
              </a:ext>
            </a:extLst>
          </p:cNvPr>
          <p:cNvSpPr>
            <a:spLocks noGrp="1"/>
          </p:cNvSpPr>
          <p:nvPr>
            <p:ph type="title"/>
          </p:nvPr>
        </p:nvSpPr>
        <p:spPr/>
        <p:txBody>
          <a:bodyPr/>
          <a:lstStyle/>
          <a:p>
            <a:r>
              <a:rPr lang="en-US" dirty="0"/>
              <a:t>Dimensionality Reduction – </a:t>
            </a:r>
            <a:br>
              <a:rPr lang="en-US" dirty="0"/>
            </a:br>
            <a:r>
              <a:rPr lang="en-US" dirty="0"/>
              <a:t>Principle Component Analysis (PCA)</a:t>
            </a:r>
          </a:p>
        </p:txBody>
      </p:sp>
      <p:sp>
        <p:nvSpPr>
          <p:cNvPr id="3" name="Content Placeholder 2">
            <a:extLst>
              <a:ext uri="{FF2B5EF4-FFF2-40B4-BE49-F238E27FC236}">
                <a16:creationId xmlns:a16="http://schemas.microsoft.com/office/drawing/2014/main" id="{9BAABC2E-4982-47B7-953F-D703E73670F5}"/>
              </a:ext>
            </a:extLst>
          </p:cNvPr>
          <p:cNvSpPr>
            <a:spLocks noGrp="1"/>
          </p:cNvSpPr>
          <p:nvPr>
            <p:ph idx="1"/>
          </p:nvPr>
        </p:nvSpPr>
        <p:spPr/>
        <p:txBody>
          <a:bodyPr/>
          <a:lstStyle/>
          <a:p>
            <a:endParaRPr lang="en-US" dirty="0"/>
          </a:p>
        </p:txBody>
      </p:sp>
      <p:pic>
        <p:nvPicPr>
          <p:cNvPr id="4" name="Content Placeholder 3">
            <a:extLst>
              <a:ext uri="{FF2B5EF4-FFF2-40B4-BE49-F238E27FC236}">
                <a16:creationId xmlns:a16="http://schemas.microsoft.com/office/drawing/2014/main" id="{BF2D20D0-5DF1-408C-9D25-A5D871E1E6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9226" y="2227120"/>
            <a:ext cx="3234294" cy="2602746"/>
          </a:xfrm>
          <a:prstGeom prst="rect">
            <a:avLst/>
          </a:prstGeom>
        </p:spPr>
      </p:pic>
      <p:pic>
        <p:nvPicPr>
          <p:cNvPr id="6" name="Picture 5">
            <a:extLst>
              <a:ext uri="{FF2B5EF4-FFF2-40B4-BE49-F238E27FC236}">
                <a16:creationId xmlns:a16="http://schemas.microsoft.com/office/drawing/2014/main" id="{39033DEB-9BB1-4FD0-8BA3-B9ACCDCEFA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5217" y="2086203"/>
            <a:ext cx="3531520" cy="2841933"/>
          </a:xfrm>
          <a:prstGeom prst="rect">
            <a:avLst/>
          </a:prstGeom>
        </p:spPr>
      </p:pic>
      <p:grpSp>
        <p:nvGrpSpPr>
          <p:cNvPr id="8" name="Group 7">
            <a:extLst>
              <a:ext uri="{FF2B5EF4-FFF2-40B4-BE49-F238E27FC236}">
                <a16:creationId xmlns:a16="http://schemas.microsoft.com/office/drawing/2014/main" id="{AA1EF2C8-1ECD-4C6D-8075-4140CC79848B}"/>
              </a:ext>
            </a:extLst>
          </p:cNvPr>
          <p:cNvGrpSpPr/>
          <p:nvPr/>
        </p:nvGrpSpPr>
        <p:grpSpPr>
          <a:xfrm>
            <a:off x="4179851" y="2190952"/>
            <a:ext cx="3640569" cy="2929689"/>
            <a:chOff x="4179851" y="2190952"/>
            <a:chExt cx="3640569" cy="2929689"/>
          </a:xfrm>
        </p:grpSpPr>
        <p:pic>
          <p:nvPicPr>
            <p:cNvPr id="5" name="Picture 4">
              <a:extLst>
                <a:ext uri="{FF2B5EF4-FFF2-40B4-BE49-F238E27FC236}">
                  <a16:creationId xmlns:a16="http://schemas.microsoft.com/office/drawing/2014/main" id="{2D65B9D9-97EE-44CD-8043-B4A63A21AD4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79851" y="2190952"/>
              <a:ext cx="3640569" cy="2929689"/>
            </a:xfrm>
            <a:prstGeom prst="rect">
              <a:avLst/>
            </a:prstGeom>
          </p:spPr>
        </p:pic>
        <p:sp>
          <p:nvSpPr>
            <p:cNvPr id="7" name="Rectangle 6">
              <a:extLst>
                <a:ext uri="{FF2B5EF4-FFF2-40B4-BE49-F238E27FC236}">
                  <a16:creationId xmlns:a16="http://schemas.microsoft.com/office/drawing/2014/main" id="{C3BCFDB7-1254-4C69-9F4C-F23C2CED3CC9}"/>
                </a:ext>
              </a:extLst>
            </p:cNvPr>
            <p:cNvSpPr/>
            <p:nvPr/>
          </p:nvSpPr>
          <p:spPr>
            <a:xfrm>
              <a:off x="4245891" y="2481726"/>
              <a:ext cx="691869" cy="393904"/>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9" name="TextBox 8">
            <a:extLst>
              <a:ext uri="{FF2B5EF4-FFF2-40B4-BE49-F238E27FC236}">
                <a16:creationId xmlns:a16="http://schemas.microsoft.com/office/drawing/2014/main" id="{E374CF6F-F30B-4261-A02C-49AA38CDBA0F}"/>
              </a:ext>
            </a:extLst>
          </p:cNvPr>
          <p:cNvSpPr txBox="1"/>
          <p:nvPr/>
        </p:nvSpPr>
        <p:spPr>
          <a:xfrm>
            <a:off x="2043953" y="3528838"/>
            <a:ext cx="645459" cy="253916"/>
          </a:xfrm>
          <a:prstGeom prst="rect">
            <a:avLst/>
          </a:prstGeom>
          <a:noFill/>
        </p:spPr>
        <p:txBody>
          <a:bodyPr wrap="square" rtlCol="0">
            <a:spAutoFit/>
          </a:bodyPr>
          <a:lstStyle/>
          <a:p>
            <a:r>
              <a:rPr lang="en-US" sz="1050" dirty="0"/>
              <a:t>(Center)</a:t>
            </a:r>
          </a:p>
        </p:txBody>
      </p:sp>
    </p:spTree>
    <p:extLst>
      <p:ext uri="{BB962C8B-B14F-4D97-AF65-F5344CB8AC3E}">
        <p14:creationId xmlns:p14="http://schemas.microsoft.com/office/powerpoint/2010/main" val="2872045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9166E-3A22-4B9D-8F98-79F9E4FCF7C9}"/>
              </a:ext>
            </a:extLst>
          </p:cNvPr>
          <p:cNvSpPr>
            <a:spLocks noGrp="1"/>
          </p:cNvSpPr>
          <p:nvPr>
            <p:ph type="title"/>
          </p:nvPr>
        </p:nvSpPr>
        <p:spPr/>
        <p:txBody>
          <a:bodyPr/>
          <a:lstStyle/>
          <a:p>
            <a:r>
              <a:rPr lang="en-US" dirty="0"/>
              <a:t>Dimensionality Reduction – </a:t>
            </a:r>
            <a:br>
              <a:rPr lang="en-US" dirty="0"/>
            </a:br>
            <a:r>
              <a:rPr lang="en-US" dirty="0"/>
              <a:t>Principle Component Analysis (PCA)</a:t>
            </a:r>
          </a:p>
        </p:txBody>
      </p:sp>
      <p:sp>
        <p:nvSpPr>
          <p:cNvPr id="3" name="Content Placeholder 2">
            <a:extLst>
              <a:ext uri="{FF2B5EF4-FFF2-40B4-BE49-F238E27FC236}">
                <a16:creationId xmlns:a16="http://schemas.microsoft.com/office/drawing/2014/main" id="{9BAABC2E-4982-47B7-953F-D703E73670F5}"/>
              </a:ext>
            </a:extLst>
          </p:cNvPr>
          <p:cNvSpPr>
            <a:spLocks noGrp="1"/>
          </p:cNvSpPr>
          <p:nvPr>
            <p:ph idx="1"/>
          </p:nvPr>
        </p:nvSpPr>
        <p:spPr>
          <a:xfrm>
            <a:off x="838200" y="5323651"/>
            <a:ext cx="10515600" cy="853312"/>
          </a:xfrm>
        </p:spPr>
        <p:txBody>
          <a:bodyPr/>
          <a:lstStyle/>
          <a:p>
            <a:r>
              <a:rPr lang="en-US" dirty="0"/>
              <a:t>Maximizing variance = minimizing reconstruction error </a:t>
            </a:r>
          </a:p>
        </p:txBody>
      </p:sp>
      <p:pic>
        <p:nvPicPr>
          <p:cNvPr id="4" name="Content Placeholder 3">
            <a:extLst>
              <a:ext uri="{FF2B5EF4-FFF2-40B4-BE49-F238E27FC236}">
                <a16:creationId xmlns:a16="http://schemas.microsoft.com/office/drawing/2014/main" id="{BF2D20D0-5DF1-408C-9D25-A5D871E1E6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9226" y="2227120"/>
            <a:ext cx="3234294" cy="2602746"/>
          </a:xfrm>
          <a:prstGeom prst="rect">
            <a:avLst/>
          </a:prstGeom>
        </p:spPr>
      </p:pic>
      <p:pic>
        <p:nvPicPr>
          <p:cNvPr id="6" name="Picture 5">
            <a:extLst>
              <a:ext uri="{FF2B5EF4-FFF2-40B4-BE49-F238E27FC236}">
                <a16:creationId xmlns:a16="http://schemas.microsoft.com/office/drawing/2014/main" id="{39033DEB-9BB1-4FD0-8BA3-B9ACCDCEFA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5217" y="2086203"/>
            <a:ext cx="3531520" cy="2841933"/>
          </a:xfrm>
          <a:prstGeom prst="rect">
            <a:avLst/>
          </a:prstGeom>
        </p:spPr>
      </p:pic>
      <p:grpSp>
        <p:nvGrpSpPr>
          <p:cNvPr id="8" name="Group 7">
            <a:extLst>
              <a:ext uri="{FF2B5EF4-FFF2-40B4-BE49-F238E27FC236}">
                <a16:creationId xmlns:a16="http://schemas.microsoft.com/office/drawing/2014/main" id="{AA1EF2C8-1ECD-4C6D-8075-4140CC79848B}"/>
              </a:ext>
            </a:extLst>
          </p:cNvPr>
          <p:cNvGrpSpPr/>
          <p:nvPr/>
        </p:nvGrpSpPr>
        <p:grpSpPr>
          <a:xfrm>
            <a:off x="4179851" y="2190952"/>
            <a:ext cx="3640569" cy="2929689"/>
            <a:chOff x="4179851" y="2190952"/>
            <a:chExt cx="3640569" cy="2929689"/>
          </a:xfrm>
        </p:grpSpPr>
        <p:pic>
          <p:nvPicPr>
            <p:cNvPr id="5" name="Picture 4">
              <a:extLst>
                <a:ext uri="{FF2B5EF4-FFF2-40B4-BE49-F238E27FC236}">
                  <a16:creationId xmlns:a16="http://schemas.microsoft.com/office/drawing/2014/main" id="{2D65B9D9-97EE-44CD-8043-B4A63A21AD4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79851" y="2190952"/>
              <a:ext cx="3640569" cy="2929689"/>
            </a:xfrm>
            <a:prstGeom prst="rect">
              <a:avLst/>
            </a:prstGeom>
          </p:spPr>
        </p:pic>
        <p:sp>
          <p:nvSpPr>
            <p:cNvPr id="7" name="Rectangle 6">
              <a:extLst>
                <a:ext uri="{FF2B5EF4-FFF2-40B4-BE49-F238E27FC236}">
                  <a16:creationId xmlns:a16="http://schemas.microsoft.com/office/drawing/2014/main" id="{C3BCFDB7-1254-4C69-9F4C-F23C2CED3CC9}"/>
                </a:ext>
              </a:extLst>
            </p:cNvPr>
            <p:cNvSpPr/>
            <p:nvPr/>
          </p:nvSpPr>
          <p:spPr>
            <a:xfrm>
              <a:off x="4245891" y="2481726"/>
              <a:ext cx="691869" cy="393904"/>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9" name="TextBox 8">
            <a:extLst>
              <a:ext uri="{FF2B5EF4-FFF2-40B4-BE49-F238E27FC236}">
                <a16:creationId xmlns:a16="http://schemas.microsoft.com/office/drawing/2014/main" id="{E374CF6F-F30B-4261-A02C-49AA38CDBA0F}"/>
              </a:ext>
            </a:extLst>
          </p:cNvPr>
          <p:cNvSpPr txBox="1"/>
          <p:nvPr/>
        </p:nvSpPr>
        <p:spPr>
          <a:xfrm>
            <a:off x="2043953" y="3528838"/>
            <a:ext cx="645459" cy="253916"/>
          </a:xfrm>
          <a:prstGeom prst="rect">
            <a:avLst/>
          </a:prstGeom>
          <a:noFill/>
        </p:spPr>
        <p:txBody>
          <a:bodyPr wrap="square" rtlCol="0">
            <a:spAutoFit/>
          </a:bodyPr>
          <a:lstStyle/>
          <a:p>
            <a:r>
              <a:rPr lang="en-US" sz="1050" dirty="0"/>
              <a:t>(Center)</a:t>
            </a:r>
          </a:p>
        </p:txBody>
      </p:sp>
    </p:spTree>
    <p:extLst>
      <p:ext uri="{BB962C8B-B14F-4D97-AF65-F5344CB8AC3E}">
        <p14:creationId xmlns:p14="http://schemas.microsoft.com/office/powerpoint/2010/main" val="4092576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A56AA9F-80D9-4730-BA55-5BBA1914040E}"/>
              </a:ext>
            </a:extLst>
          </p:cNvPr>
          <p:cNvSpPr>
            <a:spLocks noGrp="1"/>
          </p:cNvSpPr>
          <p:nvPr>
            <p:ph idx="1"/>
          </p:nvPr>
        </p:nvSpPr>
        <p:spPr>
          <a:xfrm>
            <a:off x="838200" y="1807698"/>
            <a:ext cx="10515600" cy="4369265"/>
          </a:xfrm>
        </p:spPr>
        <p:txBody>
          <a:bodyPr/>
          <a:lstStyle/>
          <a:p>
            <a:endParaRPr lang="en-US" dirty="0"/>
          </a:p>
        </p:txBody>
      </p:sp>
      <p:sp>
        <p:nvSpPr>
          <p:cNvPr id="2" name="Title 1">
            <a:extLst>
              <a:ext uri="{FF2B5EF4-FFF2-40B4-BE49-F238E27FC236}">
                <a16:creationId xmlns:a16="http://schemas.microsoft.com/office/drawing/2014/main" id="{9449166E-3A22-4B9D-8F98-79F9E4FCF7C9}"/>
              </a:ext>
            </a:extLst>
          </p:cNvPr>
          <p:cNvSpPr>
            <a:spLocks noGrp="1"/>
          </p:cNvSpPr>
          <p:nvPr>
            <p:ph type="title"/>
          </p:nvPr>
        </p:nvSpPr>
        <p:spPr/>
        <p:txBody>
          <a:bodyPr/>
          <a:lstStyle/>
          <a:p>
            <a:r>
              <a:rPr lang="en-US" dirty="0"/>
              <a:t>PCA can be unfair!</a:t>
            </a:r>
          </a:p>
        </p:txBody>
      </p:sp>
      <p:pic>
        <p:nvPicPr>
          <p:cNvPr id="20" name="Content Placeholder 7" descr="A close up of a map&#10;&#10;Description automatically generated">
            <a:extLst>
              <a:ext uri="{FF2B5EF4-FFF2-40B4-BE49-F238E27FC236}">
                <a16:creationId xmlns:a16="http://schemas.microsoft.com/office/drawing/2014/main" id="{D924B03E-71CC-4B8E-917F-2B0245BD17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3915" y="2720975"/>
            <a:ext cx="4512733" cy="3384550"/>
          </a:xfrm>
          <a:prstGeom prst="rect">
            <a:avLst/>
          </a:prstGeom>
        </p:spPr>
      </p:pic>
      <p:sp>
        <p:nvSpPr>
          <p:cNvPr id="12" name="Text Placeholder 2">
            <a:extLst>
              <a:ext uri="{FF2B5EF4-FFF2-40B4-BE49-F238E27FC236}">
                <a16:creationId xmlns:a16="http://schemas.microsoft.com/office/drawing/2014/main" id="{102DC2BF-1586-4A2A-B783-77E54CB24404}"/>
              </a:ext>
            </a:extLst>
          </p:cNvPr>
          <p:cNvSpPr txBox="1">
            <a:spLocks/>
          </p:cNvSpPr>
          <p:nvPr/>
        </p:nvSpPr>
        <p:spPr>
          <a:xfrm>
            <a:off x="1442305" y="1877328"/>
            <a:ext cx="4149604" cy="823912"/>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Standard PCA on face data LFW of male and female. </a:t>
            </a:r>
          </a:p>
        </p:txBody>
      </p:sp>
    </p:spTree>
    <p:extLst>
      <p:ext uri="{BB962C8B-B14F-4D97-AF65-F5344CB8AC3E}">
        <p14:creationId xmlns:p14="http://schemas.microsoft.com/office/powerpoint/2010/main" val="2177849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D659A1C-2A2E-422B-9227-97A43E8D532C}"/>
              </a:ext>
            </a:extLst>
          </p:cNvPr>
          <p:cNvSpPr>
            <a:spLocks noGrp="1"/>
          </p:cNvSpPr>
          <p:nvPr>
            <p:ph idx="1"/>
          </p:nvPr>
        </p:nvSpPr>
        <p:spPr/>
        <p:txBody>
          <a:bodyPr/>
          <a:lstStyle/>
          <a:p>
            <a:endParaRPr lang="en-US" dirty="0"/>
          </a:p>
        </p:txBody>
      </p:sp>
      <p:sp>
        <p:nvSpPr>
          <p:cNvPr id="2" name="Title 1">
            <a:extLst>
              <a:ext uri="{FF2B5EF4-FFF2-40B4-BE49-F238E27FC236}">
                <a16:creationId xmlns:a16="http://schemas.microsoft.com/office/drawing/2014/main" id="{9449166E-3A22-4B9D-8F98-79F9E4FCF7C9}"/>
              </a:ext>
            </a:extLst>
          </p:cNvPr>
          <p:cNvSpPr>
            <a:spLocks noGrp="1"/>
          </p:cNvSpPr>
          <p:nvPr>
            <p:ph type="title"/>
          </p:nvPr>
        </p:nvSpPr>
        <p:spPr/>
        <p:txBody>
          <a:bodyPr/>
          <a:lstStyle/>
          <a:p>
            <a:r>
              <a:rPr lang="en-US" dirty="0"/>
              <a:t>Unfair PCA</a:t>
            </a:r>
          </a:p>
        </p:txBody>
      </p:sp>
      <p:sp>
        <p:nvSpPr>
          <p:cNvPr id="19" name="Text Placeholder 2">
            <a:extLst>
              <a:ext uri="{FF2B5EF4-FFF2-40B4-BE49-F238E27FC236}">
                <a16:creationId xmlns:a16="http://schemas.microsoft.com/office/drawing/2014/main" id="{D69F8200-D8CA-4F32-B179-250C9F8B3749}"/>
              </a:ext>
            </a:extLst>
          </p:cNvPr>
          <p:cNvSpPr txBox="1">
            <a:spLocks/>
          </p:cNvSpPr>
          <p:nvPr/>
        </p:nvSpPr>
        <p:spPr>
          <a:xfrm>
            <a:off x="1442305" y="1877328"/>
            <a:ext cx="4149604" cy="823912"/>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Standard PCA on face data LFW of male and female. </a:t>
            </a:r>
          </a:p>
        </p:txBody>
      </p:sp>
      <p:pic>
        <p:nvPicPr>
          <p:cNvPr id="20" name="Content Placeholder 7" descr="A close up of a map&#10;&#10;Description automatically generated">
            <a:extLst>
              <a:ext uri="{FF2B5EF4-FFF2-40B4-BE49-F238E27FC236}">
                <a16:creationId xmlns:a16="http://schemas.microsoft.com/office/drawing/2014/main" id="{D924B03E-71CC-4B8E-917F-2B0245BD17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3915" y="2720975"/>
            <a:ext cx="4512733" cy="3384550"/>
          </a:xfrm>
          <a:prstGeom prst="rect">
            <a:avLst/>
          </a:prstGeom>
        </p:spPr>
      </p:pic>
      <p:sp>
        <p:nvSpPr>
          <p:cNvPr id="21" name="Text Placeholder 4">
            <a:extLst>
              <a:ext uri="{FF2B5EF4-FFF2-40B4-BE49-F238E27FC236}">
                <a16:creationId xmlns:a16="http://schemas.microsoft.com/office/drawing/2014/main" id="{8A06D718-2A42-416F-B2D1-132ABB85D1CE}"/>
              </a:ext>
            </a:extLst>
          </p:cNvPr>
          <p:cNvSpPr txBox="1">
            <a:spLocks/>
          </p:cNvSpPr>
          <p:nvPr/>
        </p:nvSpPr>
        <p:spPr>
          <a:xfrm>
            <a:off x="6561766" y="1877328"/>
            <a:ext cx="3789282" cy="823912"/>
          </a:xfrm>
          <a:prstGeom prst="rect">
            <a:avLst/>
          </a:prstGeom>
        </p:spPr>
        <p:style>
          <a:lnRef idx="2">
            <a:schemeClr val="dk1"/>
          </a:lnRef>
          <a:fillRef idx="1">
            <a:schemeClr val="lt1"/>
          </a:fillRef>
          <a:effectRef idx="0">
            <a:schemeClr val="dk1"/>
          </a:effectRef>
          <a:fontRef idx="minor">
            <a:schemeClr val="dk1"/>
          </a:fontRef>
        </p:style>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Equalizing male and female weight before PCA</a:t>
            </a:r>
          </a:p>
        </p:txBody>
      </p:sp>
      <p:pic>
        <p:nvPicPr>
          <p:cNvPr id="22" name="Content Placeholder 9" descr="A close up of a map&#10;&#10;Description automatically generated">
            <a:extLst>
              <a:ext uri="{FF2B5EF4-FFF2-40B4-BE49-F238E27FC236}">
                <a16:creationId xmlns:a16="http://schemas.microsoft.com/office/drawing/2014/main" id="{4DCDACDC-EA32-41F8-8CFD-C50398C8A9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1099" y="2719388"/>
            <a:ext cx="4510616" cy="3382962"/>
          </a:xfrm>
          <a:prstGeom prst="rect">
            <a:avLst/>
          </a:prstGeom>
        </p:spPr>
      </p:pic>
    </p:spTree>
    <p:extLst>
      <p:ext uri="{BB962C8B-B14F-4D97-AF65-F5344CB8AC3E}">
        <p14:creationId xmlns:p14="http://schemas.microsoft.com/office/powerpoint/2010/main" val="3964678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2B574F3B-2F46-4799-9E7A-21E06A177E07}"/>
              </a:ext>
            </a:extLst>
          </p:cNvPr>
          <p:cNvSpPr/>
          <p:nvPr/>
        </p:nvSpPr>
        <p:spPr>
          <a:xfrm>
            <a:off x="4703883" y="2676288"/>
            <a:ext cx="2784231" cy="1241473"/>
          </a:xfrm>
          <a:prstGeom prst="ellipse">
            <a:avLst/>
          </a:prstGeom>
          <a:solidFill>
            <a:schemeClr val="accent1">
              <a:lumMod val="7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dirty="0"/>
              <a:t>Main Contributions</a:t>
            </a:r>
          </a:p>
        </p:txBody>
      </p:sp>
    </p:spTree>
    <p:extLst>
      <p:ext uri="{BB962C8B-B14F-4D97-AF65-F5344CB8AC3E}">
        <p14:creationId xmlns:p14="http://schemas.microsoft.com/office/powerpoint/2010/main" val="1858786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C845FE8E-107A-40D1-8D15-80EA4C9A36BD}"/>
              </a:ext>
            </a:extLst>
          </p:cNvPr>
          <p:cNvCxnSpPr>
            <a:cxnSpLocks/>
          </p:cNvCxnSpPr>
          <p:nvPr/>
        </p:nvCxnSpPr>
        <p:spPr>
          <a:xfrm flipH="1" flipV="1">
            <a:off x="4572001" y="2457377"/>
            <a:ext cx="553692" cy="498322"/>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2B574F3B-2F46-4799-9E7A-21E06A177E07}"/>
              </a:ext>
            </a:extLst>
          </p:cNvPr>
          <p:cNvSpPr/>
          <p:nvPr/>
        </p:nvSpPr>
        <p:spPr>
          <a:xfrm>
            <a:off x="4703883" y="2676288"/>
            <a:ext cx="2784231" cy="1241473"/>
          </a:xfrm>
          <a:prstGeom prst="ellipse">
            <a:avLst/>
          </a:prstGeom>
          <a:solidFill>
            <a:schemeClr val="accent1">
              <a:lumMod val="7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dirty="0"/>
              <a:t>Main Contributions</a:t>
            </a:r>
          </a:p>
        </p:txBody>
      </p:sp>
      <p:sp>
        <p:nvSpPr>
          <p:cNvPr id="5" name="Rectangle 4">
            <a:extLst>
              <a:ext uri="{FF2B5EF4-FFF2-40B4-BE49-F238E27FC236}">
                <a16:creationId xmlns:a16="http://schemas.microsoft.com/office/drawing/2014/main" id="{E40951D8-F1AC-4E38-B08C-8404F43AF103}"/>
              </a:ext>
            </a:extLst>
          </p:cNvPr>
          <p:cNvSpPr/>
          <p:nvPr/>
        </p:nvSpPr>
        <p:spPr>
          <a:xfrm>
            <a:off x="2115429" y="1943329"/>
            <a:ext cx="2491741" cy="55438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000" dirty="0"/>
              <a:t>Problem Formulation</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7DA11CC-36AA-4D7A-B2B4-7E89F734F583}"/>
                  </a:ext>
                </a:extLst>
              </p:cNvPr>
              <p:cNvSpPr txBox="1"/>
              <p:nvPr/>
            </p:nvSpPr>
            <p:spPr>
              <a:xfrm>
                <a:off x="82647" y="2581357"/>
                <a:ext cx="4621237" cy="1109663"/>
              </a:xfrm>
              <a:prstGeom prst="rect">
                <a:avLst/>
              </a:prstGeom>
              <a:noFill/>
            </p:spPr>
            <p:txBody>
              <a:bodyPr wrap="square" rtlCol="0">
                <a:spAutoFit/>
              </a:bodyPr>
              <a:lstStyle/>
              <a:p>
                <a:r>
                  <a:rPr lang="en-US" i="1" dirty="0"/>
                  <a:t>Multi-criteria dimensionality reduction (MCDR)</a:t>
                </a:r>
                <a:r>
                  <a:rPr lang="en-US" dirty="0"/>
                  <a:t>:</a:t>
                </a:r>
              </a:p>
              <a:p>
                <a:pPr/>
                <a14:m>
                  <m:oMathPara xmlns:m="http://schemas.openxmlformats.org/officeDocument/2006/math">
                    <m:oMathParaPr>
                      <m:jc m:val="centerGroup"/>
                    </m:oMathParaPr>
                    <m:oMath xmlns:m="http://schemas.openxmlformats.org/officeDocument/2006/math">
                      <m:limLow>
                        <m:limLowPr>
                          <m:ctrlPr>
                            <a:rPr lang="en-US" sz="2000" i="1" dirty="0" smtClean="0">
                              <a:solidFill>
                                <a:schemeClr val="accent2">
                                  <a:lumMod val="50000"/>
                                </a:schemeClr>
                              </a:solidFill>
                              <a:latin typeface="Cambria Math" panose="02040503050406030204" pitchFamily="18" charset="0"/>
                            </a:rPr>
                          </m:ctrlPr>
                        </m:limLowPr>
                        <m:e>
                          <m:r>
                            <m:rPr>
                              <m:sty m:val="p"/>
                            </m:rPr>
                            <a:rPr lang="en-US" sz="2000" b="0" i="0" dirty="0">
                              <a:solidFill>
                                <a:schemeClr val="accent2">
                                  <a:lumMod val="50000"/>
                                </a:schemeClr>
                              </a:solidFill>
                              <a:latin typeface="Cambria Math" panose="02040503050406030204" pitchFamily="18" charset="0"/>
                            </a:rPr>
                            <m:t>max</m:t>
                          </m:r>
                        </m:e>
                        <m:lim>
                          <m:r>
                            <m:rPr>
                              <m:sty m:val="p"/>
                            </m:rPr>
                            <a:rPr lang="en-US" sz="2000" b="0" i="0" dirty="0" smtClean="0">
                              <a:solidFill>
                                <a:schemeClr val="accent2">
                                  <a:lumMod val="50000"/>
                                </a:schemeClr>
                              </a:solidFill>
                              <a:latin typeface="Cambria Math" panose="02040503050406030204" pitchFamily="18" charset="0"/>
                            </a:rPr>
                            <m:t>projection</m:t>
                          </m:r>
                          <m:r>
                            <a:rPr lang="en-US" sz="2000" b="0" i="0" dirty="0" smtClean="0">
                              <a:solidFill>
                                <a:schemeClr val="accent2">
                                  <a:lumMod val="50000"/>
                                </a:schemeClr>
                              </a:solidFill>
                              <a:latin typeface="Cambria Math" panose="02040503050406030204" pitchFamily="18" charset="0"/>
                            </a:rPr>
                            <m:t> </m:t>
                          </m:r>
                          <m:r>
                            <a:rPr lang="en-US" sz="2000" b="0" i="1" dirty="0">
                              <a:solidFill>
                                <a:schemeClr val="accent2">
                                  <a:lumMod val="50000"/>
                                </a:schemeClr>
                              </a:solidFill>
                              <a:latin typeface="Cambria Math" panose="02040503050406030204" pitchFamily="18" charset="0"/>
                            </a:rPr>
                            <m:t>𝑃</m:t>
                          </m:r>
                        </m:lim>
                      </m:limLow>
                      <m:r>
                        <a:rPr lang="en-US" sz="2000" b="0" i="1" dirty="0">
                          <a:solidFill>
                            <a:schemeClr val="accent2">
                              <a:lumMod val="50000"/>
                            </a:schemeClr>
                          </a:solidFill>
                          <a:latin typeface="Cambria Math" panose="02040503050406030204" pitchFamily="18" charset="0"/>
                        </a:rPr>
                        <m:t>  </m:t>
                      </m:r>
                      <m:r>
                        <a:rPr lang="en-US" sz="2000" b="0" i="1">
                          <a:solidFill>
                            <a:schemeClr val="accent2">
                              <a:lumMod val="50000"/>
                            </a:schemeClr>
                          </a:solidFill>
                          <a:latin typeface="Cambria Math" panose="02040503050406030204" pitchFamily="18" charset="0"/>
                        </a:rPr>
                        <m:t>𝑔</m:t>
                      </m:r>
                      <m:d>
                        <m:dPr>
                          <m:ctrlPr>
                            <a:rPr lang="en-US" sz="2000" i="1">
                              <a:solidFill>
                                <a:schemeClr val="accent2">
                                  <a:lumMod val="50000"/>
                                </a:schemeClr>
                              </a:solidFill>
                              <a:latin typeface="Cambria Math" panose="02040503050406030204" pitchFamily="18" charset="0"/>
                            </a:rPr>
                          </m:ctrlPr>
                        </m:dPr>
                        <m:e>
                          <m:sSub>
                            <m:sSubPr>
                              <m:ctrlPr>
                                <a:rPr lang="en-US" sz="2000" i="1">
                                  <a:solidFill>
                                    <a:schemeClr val="accent2">
                                      <a:lumMod val="50000"/>
                                    </a:schemeClr>
                                  </a:solidFill>
                                  <a:latin typeface="Cambria Math" panose="02040503050406030204" pitchFamily="18" charset="0"/>
                                </a:rPr>
                              </m:ctrlPr>
                            </m:sSubPr>
                            <m:e>
                              <m:r>
                                <a:rPr lang="en-US" sz="2000" b="0" i="1" smtClean="0">
                                  <a:solidFill>
                                    <a:schemeClr val="accent2">
                                      <a:lumMod val="50000"/>
                                    </a:schemeClr>
                                  </a:solidFill>
                                  <a:latin typeface="Cambria Math" panose="02040503050406030204" pitchFamily="18" charset="0"/>
                                </a:rPr>
                                <m:t>𝑓</m:t>
                              </m:r>
                            </m:e>
                            <m:sub>
                              <m:r>
                                <a:rPr lang="en-US" sz="2000" b="0" i="1">
                                  <a:solidFill>
                                    <a:schemeClr val="accent2">
                                      <a:lumMod val="50000"/>
                                    </a:schemeClr>
                                  </a:solidFill>
                                  <a:latin typeface="Cambria Math" panose="02040503050406030204" pitchFamily="18" charset="0"/>
                                </a:rPr>
                                <m:t>1</m:t>
                              </m:r>
                            </m:sub>
                          </m:sSub>
                          <m:d>
                            <m:dPr>
                              <m:ctrlPr>
                                <a:rPr lang="en-US" sz="2000" i="1">
                                  <a:solidFill>
                                    <a:schemeClr val="accent2">
                                      <a:lumMod val="50000"/>
                                    </a:schemeClr>
                                  </a:solidFill>
                                  <a:latin typeface="Cambria Math" panose="02040503050406030204" pitchFamily="18" charset="0"/>
                                </a:rPr>
                              </m:ctrlPr>
                            </m:dPr>
                            <m:e>
                              <m:r>
                                <a:rPr lang="en-US" sz="2000" b="0" i="1">
                                  <a:solidFill>
                                    <a:schemeClr val="accent2">
                                      <a:lumMod val="50000"/>
                                    </a:schemeClr>
                                  </a:solidFill>
                                  <a:latin typeface="Cambria Math" panose="02040503050406030204" pitchFamily="18" charset="0"/>
                                </a:rPr>
                                <m:t>𝑃</m:t>
                              </m:r>
                            </m:e>
                          </m:d>
                          <m:r>
                            <a:rPr lang="en-US" sz="2000" b="0" i="1">
                              <a:solidFill>
                                <a:schemeClr val="accent2">
                                  <a:lumMod val="50000"/>
                                </a:schemeClr>
                              </a:solidFill>
                              <a:latin typeface="Cambria Math" panose="02040503050406030204" pitchFamily="18" charset="0"/>
                            </a:rPr>
                            <m:t>, </m:t>
                          </m:r>
                          <m:sSub>
                            <m:sSubPr>
                              <m:ctrlPr>
                                <a:rPr lang="en-US" sz="2000" i="1">
                                  <a:solidFill>
                                    <a:schemeClr val="accent2">
                                      <a:lumMod val="50000"/>
                                    </a:schemeClr>
                                  </a:solidFill>
                                  <a:latin typeface="Cambria Math" panose="02040503050406030204" pitchFamily="18" charset="0"/>
                                </a:rPr>
                              </m:ctrlPr>
                            </m:sSubPr>
                            <m:e>
                              <m:r>
                                <a:rPr lang="en-US" sz="2000" b="0" i="1" smtClean="0">
                                  <a:solidFill>
                                    <a:schemeClr val="accent2">
                                      <a:lumMod val="50000"/>
                                    </a:schemeClr>
                                  </a:solidFill>
                                  <a:latin typeface="Cambria Math" panose="02040503050406030204" pitchFamily="18" charset="0"/>
                                </a:rPr>
                                <m:t>𝑓</m:t>
                              </m:r>
                            </m:e>
                            <m:sub>
                              <m:r>
                                <a:rPr lang="en-US" sz="2000" b="0" i="1">
                                  <a:solidFill>
                                    <a:schemeClr val="accent2">
                                      <a:lumMod val="50000"/>
                                    </a:schemeClr>
                                  </a:solidFill>
                                  <a:latin typeface="Cambria Math" panose="02040503050406030204" pitchFamily="18" charset="0"/>
                                </a:rPr>
                                <m:t>2</m:t>
                              </m:r>
                            </m:sub>
                          </m:sSub>
                          <m:d>
                            <m:dPr>
                              <m:ctrlPr>
                                <a:rPr lang="en-US" sz="2000" i="1">
                                  <a:solidFill>
                                    <a:schemeClr val="accent2">
                                      <a:lumMod val="50000"/>
                                    </a:schemeClr>
                                  </a:solidFill>
                                  <a:latin typeface="Cambria Math" panose="02040503050406030204" pitchFamily="18" charset="0"/>
                                </a:rPr>
                              </m:ctrlPr>
                            </m:dPr>
                            <m:e>
                              <m:r>
                                <a:rPr lang="en-US" sz="2000" b="0" i="1">
                                  <a:solidFill>
                                    <a:schemeClr val="accent2">
                                      <a:lumMod val="50000"/>
                                    </a:schemeClr>
                                  </a:solidFill>
                                  <a:latin typeface="Cambria Math" panose="02040503050406030204" pitchFamily="18" charset="0"/>
                                </a:rPr>
                                <m:t>𝑃</m:t>
                              </m:r>
                            </m:e>
                          </m:d>
                          <m:r>
                            <a:rPr lang="en-US" sz="2000" b="0" i="1">
                              <a:solidFill>
                                <a:schemeClr val="accent2">
                                  <a:lumMod val="50000"/>
                                </a:schemeClr>
                              </a:solidFill>
                              <a:latin typeface="Cambria Math" panose="02040503050406030204" pitchFamily="18" charset="0"/>
                            </a:rPr>
                            <m:t>, …, </m:t>
                          </m:r>
                          <m:sSub>
                            <m:sSubPr>
                              <m:ctrlPr>
                                <a:rPr lang="en-US" sz="2000" i="1">
                                  <a:solidFill>
                                    <a:schemeClr val="accent2">
                                      <a:lumMod val="50000"/>
                                    </a:schemeClr>
                                  </a:solidFill>
                                  <a:latin typeface="Cambria Math" panose="02040503050406030204" pitchFamily="18" charset="0"/>
                                </a:rPr>
                              </m:ctrlPr>
                            </m:sSubPr>
                            <m:e>
                              <m:r>
                                <a:rPr lang="en-US" sz="2000" b="0" i="1" smtClean="0">
                                  <a:solidFill>
                                    <a:schemeClr val="accent2">
                                      <a:lumMod val="50000"/>
                                    </a:schemeClr>
                                  </a:solidFill>
                                  <a:latin typeface="Cambria Math" panose="02040503050406030204" pitchFamily="18" charset="0"/>
                                </a:rPr>
                                <m:t>𝑓</m:t>
                              </m:r>
                            </m:e>
                            <m:sub>
                              <m:r>
                                <a:rPr lang="en-US" sz="2000" b="0" i="1">
                                  <a:solidFill>
                                    <a:schemeClr val="accent2">
                                      <a:lumMod val="50000"/>
                                    </a:schemeClr>
                                  </a:solidFill>
                                  <a:latin typeface="Cambria Math" panose="02040503050406030204" pitchFamily="18" charset="0"/>
                                </a:rPr>
                                <m:t>𝑘</m:t>
                              </m:r>
                            </m:sub>
                          </m:sSub>
                          <m:d>
                            <m:dPr>
                              <m:ctrlPr>
                                <a:rPr lang="en-US" sz="2000" i="1">
                                  <a:solidFill>
                                    <a:schemeClr val="accent2">
                                      <a:lumMod val="50000"/>
                                    </a:schemeClr>
                                  </a:solidFill>
                                  <a:latin typeface="Cambria Math" panose="02040503050406030204" pitchFamily="18" charset="0"/>
                                </a:rPr>
                              </m:ctrlPr>
                            </m:dPr>
                            <m:e>
                              <m:r>
                                <a:rPr lang="en-US" sz="2000" b="0" i="1">
                                  <a:solidFill>
                                    <a:schemeClr val="accent2">
                                      <a:lumMod val="50000"/>
                                    </a:schemeClr>
                                  </a:solidFill>
                                  <a:latin typeface="Cambria Math" panose="02040503050406030204" pitchFamily="18" charset="0"/>
                                </a:rPr>
                                <m:t>𝑃</m:t>
                              </m:r>
                            </m:e>
                          </m:d>
                        </m:e>
                      </m:d>
                    </m:oMath>
                  </m:oMathPara>
                </a14:m>
                <a:endParaRPr lang="en-US" dirty="0">
                  <a:solidFill>
                    <a:schemeClr val="accent2">
                      <a:lumMod val="50000"/>
                    </a:schemeClr>
                  </a:solidFill>
                </a:endParaRPr>
              </a:p>
              <a:p>
                <a:r>
                  <a:rPr lang="en-US" dirty="0">
                    <a:solidFill>
                      <a:schemeClr val="tx1"/>
                    </a:solidFill>
                  </a:rPr>
                  <a:t>Utility criterion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𝑓</m:t>
                        </m:r>
                      </m:e>
                      <m:sub>
                        <m:r>
                          <a:rPr lang="en-US" b="0" i="1" smtClean="0">
                            <a:solidFill>
                              <a:schemeClr val="tx1"/>
                            </a:solidFill>
                            <a:latin typeface="Cambria Math" panose="02040503050406030204" pitchFamily="18" charset="0"/>
                          </a:rPr>
                          <m:t>𝑖</m:t>
                        </m:r>
                      </m:sub>
                    </m:sSub>
                  </m:oMath>
                </a14:m>
                <a:r>
                  <a:rPr lang="en-US" dirty="0">
                    <a:solidFill>
                      <a:schemeClr val="tx1"/>
                    </a:solidFill>
                  </a:rPr>
                  <a:t>’s and social welfare </a:t>
                </a:r>
                <a14:m>
                  <m:oMath xmlns:m="http://schemas.openxmlformats.org/officeDocument/2006/math">
                    <m:r>
                      <a:rPr lang="en-US" b="0" i="1" smtClean="0">
                        <a:solidFill>
                          <a:schemeClr val="tx1"/>
                        </a:solidFill>
                        <a:latin typeface="Cambria Math" panose="02040503050406030204" pitchFamily="18" charset="0"/>
                      </a:rPr>
                      <m:t>𝑔</m:t>
                    </m:r>
                  </m:oMath>
                </a14:m>
                <a:endParaRPr lang="en-US" dirty="0">
                  <a:solidFill>
                    <a:schemeClr val="tx1"/>
                  </a:solidFill>
                </a:endParaRPr>
              </a:p>
            </p:txBody>
          </p:sp>
        </mc:Choice>
        <mc:Fallback xmlns="">
          <p:sp>
            <p:nvSpPr>
              <p:cNvPr id="11" name="TextBox 10">
                <a:extLst>
                  <a:ext uri="{FF2B5EF4-FFF2-40B4-BE49-F238E27FC236}">
                    <a16:creationId xmlns:a16="http://schemas.microsoft.com/office/drawing/2014/main" id="{37DA11CC-36AA-4D7A-B2B4-7E89F734F583}"/>
                  </a:ext>
                </a:extLst>
              </p:cNvPr>
              <p:cNvSpPr txBox="1">
                <a:spLocks noRot="1" noChangeAspect="1" noMove="1" noResize="1" noEditPoints="1" noAdjustHandles="1" noChangeArrowheads="1" noChangeShapeType="1" noTextEdit="1"/>
              </p:cNvSpPr>
              <p:nvPr/>
            </p:nvSpPr>
            <p:spPr>
              <a:xfrm>
                <a:off x="82647" y="2581357"/>
                <a:ext cx="4621237" cy="1109663"/>
              </a:xfrm>
              <a:prstGeom prst="rect">
                <a:avLst/>
              </a:prstGeom>
              <a:blipFill>
                <a:blip r:embed="rId3"/>
                <a:stretch>
                  <a:fillRect l="-1187" t="-2747" r="-396" b="-7692"/>
                </a:stretch>
              </a:blipFill>
            </p:spPr>
            <p:txBody>
              <a:bodyPr/>
              <a:lstStyle/>
              <a:p>
                <a:r>
                  <a:rPr lang="en-US">
                    <a:noFill/>
                  </a:rPr>
                  <a:t> </a:t>
                </a:r>
              </a:p>
            </p:txBody>
          </p:sp>
        </mc:Fallback>
      </mc:AlternateContent>
    </p:spTree>
    <p:extLst>
      <p:ext uri="{BB962C8B-B14F-4D97-AF65-F5344CB8AC3E}">
        <p14:creationId xmlns:p14="http://schemas.microsoft.com/office/powerpoint/2010/main" val="32643920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262</TotalTime>
  <Words>1712</Words>
  <Application>Microsoft Office PowerPoint</Application>
  <PresentationFormat>Widescreen</PresentationFormat>
  <Paragraphs>176</Paragraphs>
  <Slides>17</Slides>
  <Notes>17</Notes>
  <HiddenSlides>4</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Cambria Math</vt:lpstr>
      <vt:lpstr>Lato</vt:lpstr>
      <vt:lpstr>Office Theme</vt:lpstr>
      <vt:lpstr>Multi-Criteria Dimensionality Reduction with Applications to Fairness</vt:lpstr>
      <vt:lpstr>Curse of Dimensionality</vt:lpstr>
      <vt:lpstr>Curse of Dimensionality</vt:lpstr>
      <vt:lpstr>Dimensionality Reduction –  Principle Component Analysis (PCA)</vt:lpstr>
      <vt:lpstr>Dimensionality Reduction –  Principle Component Analysis (PCA)</vt:lpstr>
      <vt:lpstr>PCA can be unfair!</vt:lpstr>
      <vt:lpstr>Unfair PCA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Multi-Criteria Dimensionality Reduction with Applications to Fairness</dc:title>
  <dc:creator>Uthaipon Tantipongpipat</dc:creator>
  <cp:lastModifiedBy>Uthaipon Tantipongpipat</cp:lastModifiedBy>
  <cp:revision>23</cp:revision>
  <dcterms:created xsi:type="dcterms:W3CDTF">2019-10-26T15:49:27Z</dcterms:created>
  <dcterms:modified xsi:type="dcterms:W3CDTF">2019-10-26T20:18:28Z</dcterms:modified>
</cp:coreProperties>
</file>