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9377600" cy="32918400"/>
  <p:notesSz cx="6858000" cy="9144000"/>
  <p:embeddedFontLst>
    <p:embeddedFont>
      <p:font typeface="Abadi" panose="020B0604020104020204" pitchFamily="34" charset="0"/>
      <p:regular r:id="rId4"/>
    </p:embeddedFont>
    <p:embeddedFont>
      <p:font typeface="Cambria Math" panose="02040503050406030204" pitchFamily="18" charset="0"/>
      <p:regular r:id="rId5"/>
    </p:embeddedFont>
    <p:embeddedFont>
      <p:font typeface="Consolas" panose="020B0609020204030204" pitchFamily="49" charset="0"/>
      <p:regular r:id="rId6"/>
      <p:bold r:id="rId7"/>
      <p:italic r:id="rId8"/>
      <p:boldItalic r:id="rId9"/>
    </p:embeddedFont>
    <p:embeddedFont>
      <p:font typeface="Garamond" panose="02020404030301010803" pitchFamily="18" charset="0"/>
      <p:regular r:id="rId10"/>
      <p:bold r:id="rId11"/>
      <p:italic r:id="rId12"/>
    </p:embeddedFon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Playfair Display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440" userDrawn="1">
          <p15:clr>
            <a:srgbClr val="A4A3A4"/>
          </p15:clr>
        </p15:guide>
        <p15:guide id="2" pos="15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thaipon Tantipongpipat" initials="UT" lastIdx="2" clrIdx="0">
    <p:extLst>
      <p:ext uri="{19B8F6BF-5375-455C-9EA6-DF929625EA0E}">
        <p15:presenceInfo xmlns:p15="http://schemas.microsoft.com/office/powerpoint/2012/main" userId="44a83637a6a9bd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000000"/>
    <a:srgbClr val="026BB8"/>
    <a:srgbClr val="997609"/>
    <a:srgbClr val="1C6F32"/>
    <a:srgbClr val="1900FF"/>
    <a:srgbClr val="6E30A0"/>
    <a:srgbClr val="165627"/>
    <a:srgbClr val="FFCC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11A8BA-824F-4FFD-A98F-32C9F0F4EA0C}">
  <a:tblStyle styleId="{2E11A8BA-824F-4FFD-A98F-32C9F0F4EA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407" autoAdjust="0"/>
    <p:restoredTop sz="90659" autoAdjust="0"/>
  </p:normalViewPr>
  <p:slideViewPr>
    <p:cSldViewPr snapToGrid="0">
      <p:cViewPr>
        <p:scale>
          <a:sx n="25" d="100"/>
          <a:sy n="25" d="100"/>
        </p:scale>
        <p:origin x="123" y="-852"/>
      </p:cViewPr>
      <p:guideLst>
        <p:guide orient="horz" pos="10440"/>
        <p:guide pos="155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54"/>
      </p:cViewPr>
      <p:guideLst/>
    </p:cSldViewPr>
  </p:notesViewPr>
  <p:gridSpacing cx="1828800" cy="18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3" Type="http://schemas.openxmlformats.org/officeDocument/2006/relationships/notesMaster" Target="notesMasters/notesMaster1.xml"/><Relationship Id="rId21" Type="http://schemas.openxmlformats.org/officeDocument/2006/relationships/commentAuthors" Target="commentAuthors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theme" Target="theme/theme1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viewProps" Target="viewProps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98916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-US" sz="16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Future direction</a:t>
            </a:r>
            <a:endParaRPr lang="en" sz="1600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//pic of new data in small boxes, at some point changing its color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351C75"/>
                </a:solidFill>
                <a:latin typeface="+mn-lt"/>
                <a:ea typeface="Arial"/>
                <a:cs typeface="Arial"/>
                <a:sym typeface="Arial"/>
              </a:rPr>
              <a:t>//detecting when entropy is increasing in a meaningful way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8009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68291" y="0"/>
            <a:ext cx="43042050" cy="4261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493703" tIns="493703" rIns="493703" bIns="493703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038"/>
          </a:p>
        </p:txBody>
      </p:sp>
      <p:sp>
        <p:nvSpPr>
          <p:cNvPr id="11" name="Shape 11"/>
          <p:cNvSpPr/>
          <p:nvPr/>
        </p:nvSpPr>
        <p:spPr>
          <a:xfrm>
            <a:off x="3168291" y="32492160"/>
            <a:ext cx="43042050" cy="42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493703" tIns="493703" rIns="493703" bIns="493703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038"/>
          </a:p>
        </p:txBody>
      </p:sp>
      <p:cxnSp>
        <p:nvCxnSpPr>
          <p:cNvPr id="12" name="Shape 12"/>
          <p:cNvCxnSpPr/>
          <p:nvPr/>
        </p:nvCxnSpPr>
        <p:spPr>
          <a:xfrm>
            <a:off x="3959382" y="14306244"/>
            <a:ext cx="208035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3405240" y="875520"/>
            <a:ext cx="42622200" cy="11863800"/>
          </a:xfrm>
          <a:prstGeom prst="rect">
            <a:avLst/>
          </a:prstGeom>
        </p:spPr>
        <p:txBody>
          <a:bodyPr wrap="square" lIns="341325" tIns="341325" rIns="341325" bIns="341325" anchor="b" anchorCtr="0"/>
          <a:lstStyle>
            <a:lvl1pPr lvl="0" rtl="0">
              <a:spcBef>
                <a:spcPts val="5352"/>
              </a:spcBef>
              <a:buSzPct val="100000"/>
              <a:defRPr sz="25890">
                <a:latin typeface="Garamond" panose="02020404030301010803" pitchFamily="18" charset="0"/>
              </a:defRPr>
            </a:lvl1pPr>
            <a:lvl2pPr lvl="1" rtl="0">
              <a:spcBef>
                <a:spcPts val="5352"/>
              </a:spcBef>
              <a:buSzPct val="100000"/>
              <a:defRPr sz="25890"/>
            </a:lvl2pPr>
            <a:lvl3pPr lvl="2" rtl="0">
              <a:spcBef>
                <a:spcPts val="5352"/>
              </a:spcBef>
              <a:buSzPct val="100000"/>
              <a:defRPr sz="25890"/>
            </a:lvl3pPr>
            <a:lvl4pPr lvl="3" rtl="0">
              <a:spcBef>
                <a:spcPts val="5352"/>
              </a:spcBef>
              <a:buSzPct val="100000"/>
              <a:defRPr sz="25890"/>
            </a:lvl4pPr>
            <a:lvl5pPr lvl="4" rtl="0">
              <a:spcBef>
                <a:spcPts val="5352"/>
              </a:spcBef>
              <a:buSzPct val="100000"/>
              <a:defRPr sz="25890"/>
            </a:lvl5pPr>
            <a:lvl6pPr lvl="5" rtl="0">
              <a:spcBef>
                <a:spcPts val="5352"/>
              </a:spcBef>
              <a:buSzPct val="100000"/>
              <a:defRPr sz="25890"/>
            </a:lvl6pPr>
            <a:lvl7pPr lvl="6" rtl="0">
              <a:spcBef>
                <a:spcPts val="5352"/>
              </a:spcBef>
              <a:buSzPct val="100000"/>
              <a:defRPr sz="25890"/>
            </a:lvl7pPr>
            <a:lvl8pPr lvl="7" rtl="0">
              <a:spcBef>
                <a:spcPts val="5352"/>
              </a:spcBef>
              <a:buSzPct val="100000"/>
              <a:defRPr sz="25890"/>
            </a:lvl8pPr>
            <a:lvl9pPr lvl="8" rtl="0">
              <a:spcBef>
                <a:spcPts val="5352"/>
              </a:spcBef>
              <a:buSzPct val="100000"/>
              <a:defRPr sz="25890"/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3405240" y="20661600"/>
            <a:ext cx="42622200" cy="8154450"/>
          </a:xfrm>
          <a:prstGeom prst="rect">
            <a:avLst/>
          </a:prstGeom>
        </p:spPr>
        <p:txBody>
          <a:bodyPr wrap="square" lIns="341325" tIns="341325" rIns="341325" bIns="341325" anchor="b" anchorCtr="0"/>
          <a:lstStyle>
            <a:lvl1pPr lvl="0" rtl="0">
              <a:lnSpc>
                <a:spcPct val="100000"/>
              </a:lnSpc>
              <a:spcBef>
                <a:spcPts val="5352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13018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5352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13018">
                <a:solidFill>
                  <a:schemeClr val="accent6"/>
                </a:solidFill>
              </a:defRPr>
            </a:lvl2pPr>
            <a:lvl3pPr lvl="2" rtl="0">
              <a:lnSpc>
                <a:spcPct val="100000"/>
              </a:lnSpc>
              <a:spcBef>
                <a:spcPts val="5352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13018">
                <a:solidFill>
                  <a:schemeClr val="accent6"/>
                </a:solidFill>
              </a:defRPr>
            </a:lvl3pPr>
            <a:lvl4pPr lvl="3" rtl="0">
              <a:lnSpc>
                <a:spcPct val="100000"/>
              </a:lnSpc>
              <a:spcBef>
                <a:spcPts val="5352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13018">
                <a:solidFill>
                  <a:schemeClr val="accent6"/>
                </a:solidFill>
              </a:defRPr>
            </a:lvl4pPr>
            <a:lvl5pPr lvl="4" rtl="0">
              <a:lnSpc>
                <a:spcPct val="100000"/>
              </a:lnSpc>
              <a:spcBef>
                <a:spcPts val="5352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13018">
                <a:solidFill>
                  <a:schemeClr val="accent6"/>
                </a:solidFill>
              </a:defRPr>
            </a:lvl5pPr>
            <a:lvl6pPr lvl="5" rtl="0">
              <a:lnSpc>
                <a:spcPct val="100000"/>
              </a:lnSpc>
              <a:spcBef>
                <a:spcPts val="5352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13018">
                <a:solidFill>
                  <a:schemeClr val="accent6"/>
                </a:solidFill>
              </a:defRPr>
            </a:lvl6pPr>
            <a:lvl7pPr lvl="6" rtl="0">
              <a:lnSpc>
                <a:spcPct val="100000"/>
              </a:lnSpc>
              <a:spcBef>
                <a:spcPts val="5352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13018">
                <a:solidFill>
                  <a:schemeClr val="accent6"/>
                </a:solidFill>
              </a:defRPr>
            </a:lvl7pPr>
            <a:lvl8pPr lvl="7" rtl="0">
              <a:lnSpc>
                <a:spcPct val="100000"/>
              </a:lnSpc>
              <a:spcBef>
                <a:spcPts val="5352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13018">
                <a:solidFill>
                  <a:schemeClr val="accent6"/>
                </a:solidFill>
              </a:defRPr>
            </a:lvl8pPr>
            <a:lvl9pPr lvl="8" rtl="0">
              <a:lnSpc>
                <a:spcPct val="100000"/>
              </a:lnSpc>
              <a:spcBef>
                <a:spcPts val="5352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13018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45751272" y="29844588"/>
            <a:ext cx="2963250" cy="2519100"/>
          </a:xfrm>
          <a:prstGeom prst="rect">
            <a:avLst/>
          </a:prstGeom>
        </p:spPr>
        <p:txBody>
          <a:bodyPr wrap="square" lIns="341325" tIns="341325" rIns="341325" bIns="3413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>
            <a:off x="2264895" y="7386846"/>
            <a:ext cx="208035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683180" y="2385440"/>
            <a:ext cx="46011600" cy="4127850"/>
          </a:xfrm>
          <a:prstGeom prst="rect">
            <a:avLst/>
          </a:prstGeom>
        </p:spPr>
        <p:txBody>
          <a:bodyPr wrap="square" lIns="341325" tIns="341325" rIns="341325" bIns="341325" anchor="t" anchorCtr="0"/>
          <a:lstStyle>
            <a:lvl1pPr lvl="0" rtl="0">
              <a:spcBef>
                <a:spcPts val="0"/>
              </a:spcBef>
              <a:defRPr>
                <a:latin typeface="Garamond" panose="02020404030301010803" pitchFamily="18" charset="0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683180" y="9074880"/>
            <a:ext cx="21599550" cy="20165850"/>
          </a:xfrm>
          <a:prstGeom prst="rect">
            <a:avLst/>
          </a:prstGeom>
        </p:spPr>
        <p:txBody>
          <a:bodyPr wrap="square" lIns="341325" tIns="341325" rIns="341325" bIns="341325" anchor="t" anchorCtr="0"/>
          <a:lstStyle>
            <a:lvl1pPr lvl="0" rtl="0">
              <a:spcBef>
                <a:spcPts val="0"/>
              </a:spcBef>
              <a:buSzPct val="100000"/>
              <a:defRPr sz="7522"/>
            </a:lvl1pPr>
            <a:lvl2pPr lvl="1" rtl="0">
              <a:spcBef>
                <a:spcPts val="0"/>
              </a:spcBef>
              <a:buSzPct val="100000"/>
              <a:defRPr sz="6509"/>
            </a:lvl2pPr>
            <a:lvl3pPr lvl="2" rtl="0">
              <a:spcBef>
                <a:spcPts val="0"/>
              </a:spcBef>
              <a:buSzPct val="100000"/>
              <a:defRPr sz="6509"/>
            </a:lvl3pPr>
            <a:lvl4pPr lvl="3" rtl="0">
              <a:spcBef>
                <a:spcPts val="0"/>
              </a:spcBef>
              <a:buSzPct val="100000"/>
              <a:defRPr sz="6509"/>
            </a:lvl4pPr>
            <a:lvl5pPr lvl="4" rtl="0">
              <a:spcBef>
                <a:spcPts val="0"/>
              </a:spcBef>
              <a:buSzPct val="100000"/>
              <a:defRPr sz="6509"/>
            </a:lvl5pPr>
            <a:lvl6pPr lvl="5" rtl="0">
              <a:spcBef>
                <a:spcPts val="0"/>
              </a:spcBef>
              <a:buSzPct val="100000"/>
              <a:defRPr sz="6509"/>
            </a:lvl6pPr>
            <a:lvl7pPr lvl="6" rtl="0">
              <a:spcBef>
                <a:spcPts val="0"/>
              </a:spcBef>
              <a:buSzPct val="100000"/>
              <a:defRPr sz="6509"/>
            </a:lvl7pPr>
            <a:lvl8pPr lvl="7" rtl="0">
              <a:spcBef>
                <a:spcPts val="0"/>
              </a:spcBef>
              <a:buSzPct val="100000"/>
              <a:defRPr sz="6509"/>
            </a:lvl8pPr>
            <a:lvl9pPr lvl="8" rtl="0">
              <a:spcBef>
                <a:spcPts val="0"/>
              </a:spcBef>
              <a:buSzPct val="100000"/>
              <a:defRPr sz="6509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26094960" y="9074880"/>
            <a:ext cx="21599550" cy="20165850"/>
          </a:xfrm>
          <a:prstGeom prst="rect">
            <a:avLst/>
          </a:prstGeom>
        </p:spPr>
        <p:txBody>
          <a:bodyPr wrap="square" lIns="341325" tIns="341325" rIns="341325" bIns="341325" anchor="t" anchorCtr="0"/>
          <a:lstStyle>
            <a:lvl1pPr lvl="0" rtl="0">
              <a:spcBef>
                <a:spcPts val="0"/>
              </a:spcBef>
              <a:buSzPct val="100000"/>
              <a:defRPr sz="7522"/>
            </a:lvl1pPr>
            <a:lvl2pPr lvl="1" rtl="0">
              <a:spcBef>
                <a:spcPts val="0"/>
              </a:spcBef>
              <a:buSzPct val="100000"/>
              <a:defRPr sz="6509"/>
            </a:lvl2pPr>
            <a:lvl3pPr lvl="2" rtl="0">
              <a:spcBef>
                <a:spcPts val="0"/>
              </a:spcBef>
              <a:buSzPct val="100000"/>
              <a:defRPr sz="6509"/>
            </a:lvl3pPr>
            <a:lvl4pPr lvl="3" rtl="0">
              <a:spcBef>
                <a:spcPts val="0"/>
              </a:spcBef>
              <a:buSzPct val="100000"/>
              <a:defRPr sz="6509"/>
            </a:lvl4pPr>
            <a:lvl5pPr lvl="4" rtl="0">
              <a:spcBef>
                <a:spcPts val="0"/>
              </a:spcBef>
              <a:buSzPct val="100000"/>
              <a:defRPr sz="6509"/>
            </a:lvl5pPr>
            <a:lvl6pPr lvl="5" rtl="0">
              <a:spcBef>
                <a:spcPts val="0"/>
              </a:spcBef>
              <a:buSzPct val="100000"/>
              <a:defRPr sz="6509"/>
            </a:lvl6pPr>
            <a:lvl7pPr lvl="6" rtl="0">
              <a:spcBef>
                <a:spcPts val="0"/>
              </a:spcBef>
              <a:buSzPct val="100000"/>
              <a:defRPr sz="6509"/>
            </a:lvl7pPr>
            <a:lvl8pPr lvl="7" rtl="0">
              <a:spcBef>
                <a:spcPts val="0"/>
              </a:spcBef>
              <a:buSzPct val="100000"/>
              <a:defRPr sz="6509"/>
            </a:lvl8pPr>
            <a:lvl9pPr lvl="8" rtl="0">
              <a:spcBef>
                <a:spcPts val="0"/>
              </a:spcBef>
              <a:buSzPct val="100000"/>
              <a:defRPr sz="6509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45751272" y="29844588"/>
            <a:ext cx="2963250" cy="2519100"/>
          </a:xfrm>
          <a:prstGeom prst="rect">
            <a:avLst/>
          </a:prstGeom>
        </p:spPr>
        <p:txBody>
          <a:bodyPr wrap="square" lIns="341325" tIns="341325" rIns="341325" bIns="3413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683180" y="2385440"/>
            <a:ext cx="46011600" cy="4127850"/>
          </a:xfrm>
          <a:prstGeom prst="rect">
            <a:avLst/>
          </a:prstGeom>
        </p:spPr>
        <p:txBody>
          <a:bodyPr wrap="square" lIns="341325" tIns="341325" rIns="341325" bIns="341325" anchor="t" anchorCtr="0"/>
          <a:lstStyle>
            <a:lvl1pPr lvl="0" rtl="0">
              <a:spcBef>
                <a:spcPts val="0"/>
              </a:spcBef>
              <a:defRPr>
                <a:latin typeface="Garamond" panose="02020404030301010803" pitchFamily="18" charset="0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45751272" y="29844588"/>
            <a:ext cx="2963250" cy="2519100"/>
          </a:xfrm>
          <a:prstGeom prst="rect">
            <a:avLst/>
          </a:prstGeom>
        </p:spPr>
        <p:txBody>
          <a:bodyPr wrap="square" lIns="341325" tIns="341325" rIns="341325" bIns="3413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hape 37"/>
          <p:cNvCxnSpPr/>
          <p:nvPr/>
        </p:nvCxnSpPr>
        <p:spPr>
          <a:xfrm>
            <a:off x="2219636" y="9073742"/>
            <a:ext cx="208035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683180" y="3555840"/>
            <a:ext cx="15163200" cy="4836600"/>
          </a:xfrm>
          <a:prstGeom prst="rect">
            <a:avLst/>
          </a:prstGeom>
        </p:spPr>
        <p:txBody>
          <a:bodyPr wrap="square" lIns="341325" tIns="341325" rIns="341325" bIns="341325" anchor="b" anchorCtr="0"/>
          <a:lstStyle>
            <a:lvl1pPr lvl="0" rtl="0">
              <a:spcBef>
                <a:spcPts val="0"/>
              </a:spcBef>
              <a:buSzPct val="100000"/>
              <a:defRPr sz="13018">
                <a:latin typeface="Garamond" panose="02020404030301010803" pitchFamily="18" charset="0"/>
              </a:defRPr>
            </a:lvl1pPr>
            <a:lvl2pPr lvl="1" rtl="0">
              <a:spcBef>
                <a:spcPts val="0"/>
              </a:spcBef>
              <a:buSzPct val="100000"/>
              <a:defRPr sz="13018"/>
            </a:lvl2pPr>
            <a:lvl3pPr lvl="2" rtl="0">
              <a:spcBef>
                <a:spcPts val="0"/>
              </a:spcBef>
              <a:buSzPct val="100000"/>
              <a:defRPr sz="13018"/>
            </a:lvl3pPr>
            <a:lvl4pPr lvl="3" rtl="0">
              <a:spcBef>
                <a:spcPts val="0"/>
              </a:spcBef>
              <a:buSzPct val="100000"/>
              <a:defRPr sz="13018"/>
            </a:lvl4pPr>
            <a:lvl5pPr lvl="4" rtl="0">
              <a:spcBef>
                <a:spcPts val="0"/>
              </a:spcBef>
              <a:buSzPct val="100000"/>
              <a:defRPr sz="13018"/>
            </a:lvl5pPr>
            <a:lvl6pPr lvl="5" rtl="0">
              <a:spcBef>
                <a:spcPts val="0"/>
              </a:spcBef>
              <a:buSzPct val="100000"/>
              <a:defRPr sz="13018"/>
            </a:lvl6pPr>
            <a:lvl7pPr lvl="6" rtl="0">
              <a:spcBef>
                <a:spcPts val="0"/>
              </a:spcBef>
              <a:buSzPct val="100000"/>
              <a:defRPr sz="13018"/>
            </a:lvl7pPr>
            <a:lvl8pPr lvl="7" rtl="0">
              <a:spcBef>
                <a:spcPts val="0"/>
              </a:spcBef>
              <a:buSzPct val="100000"/>
              <a:defRPr sz="13018"/>
            </a:lvl8pPr>
            <a:lvl9pPr lvl="8" rtl="0">
              <a:spcBef>
                <a:spcPts val="0"/>
              </a:spcBef>
              <a:buSzPct val="100000"/>
              <a:defRPr sz="13018"/>
            </a:lvl9pPr>
          </a:lstStyle>
          <a:p>
            <a:endParaRPr dirty="0"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683180" y="10498241"/>
            <a:ext cx="15163200" cy="18744750"/>
          </a:xfrm>
          <a:prstGeom prst="rect">
            <a:avLst/>
          </a:prstGeom>
        </p:spPr>
        <p:txBody>
          <a:bodyPr wrap="square" lIns="341325" tIns="341325" rIns="341325" bIns="341325" anchor="t" anchorCtr="0"/>
          <a:lstStyle>
            <a:lvl1pPr lvl="0" rtl="0">
              <a:spcBef>
                <a:spcPts val="0"/>
              </a:spcBef>
              <a:buSzPct val="100000"/>
              <a:defRPr sz="6509"/>
            </a:lvl1pPr>
            <a:lvl2pPr lvl="1" rtl="0">
              <a:spcBef>
                <a:spcPts val="0"/>
              </a:spcBef>
              <a:buSzPct val="100000"/>
              <a:defRPr sz="6509"/>
            </a:lvl2pPr>
            <a:lvl3pPr lvl="2" rtl="0">
              <a:spcBef>
                <a:spcPts val="0"/>
              </a:spcBef>
              <a:buSzPct val="100000"/>
              <a:defRPr sz="6509"/>
            </a:lvl3pPr>
            <a:lvl4pPr lvl="3" rtl="0">
              <a:spcBef>
                <a:spcPts val="0"/>
              </a:spcBef>
              <a:buSzPct val="100000"/>
              <a:defRPr sz="6509"/>
            </a:lvl4pPr>
            <a:lvl5pPr lvl="4" rtl="0">
              <a:spcBef>
                <a:spcPts val="0"/>
              </a:spcBef>
              <a:buSzPct val="100000"/>
              <a:defRPr sz="6509"/>
            </a:lvl5pPr>
            <a:lvl6pPr lvl="5" rtl="0">
              <a:spcBef>
                <a:spcPts val="0"/>
              </a:spcBef>
              <a:buSzPct val="100000"/>
              <a:defRPr sz="6509"/>
            </a:lvl6pPr>
            <a:lvl7pPr lvl="6" rtl="0">
              <a:spcBef>
                <a:spcPts val="0"/>
              </a:spcBef>
              <a:buSzPct val="100000"/>
              <a:defRPr sz="6509"/>
            </a:lvl7pPr>
            <a:lvl8pPr lvl="7" rtl="0">
              <a:spcBef>
                <a:spcPts val="0"/>
              </a:spcBef>
              <a:buSzPct val="100000"/>
              <a:defRPr sz="6509"/>
            </a:lvl8pPr>
            <a:lvl9pPr lvl="8" rtl="0">
              <a:spcBef>
                <a:spcPts val="0"/>
              </a:spcBef>
              <a:buSzPct val="100000"/>
              <a:defRPr sz="6509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45751272" y="29844588"/>
            <a:ext cx="2963250" cy="2519100"/>
          </a:xfrm>
          <a:prstGeom prst="rect">
            <a:avLst/>
          </a:prstGeom>
        </p:spPr>
        <p:txBody>
          <a:bodyPr wrap="square" lIns="341325" tIns="341325" rIns="341325" bIns="3413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3168291" y="0"/>
            <a:ext cx="43042050" cy="4261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493703" tIns="493703" rIns="493703" bIns="493703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038"/>
          </a:p>
        </p:txBody>
      </p:sp>
      <p:sp>
        <p:nvSpPr>
          <p:cNvPr id="43" name="Shape 43"/>
          <p:cNvSpPr/>
          <p:nvPr/>
        </p:nvSpPr>
        <p:spPr>
          <a:xfrm>
            <a:off x="3168291" y="32492160"/>
            <a:ext cx="43042050" cy="42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493703" tIns="493703" rIns="493703" bIns="493703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038"/>
          </a:p>
        </p:txBody>
      </p: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47350" y="3368640"/>
            <a:ext cx="30341250" cy="26181000"/>
          </a:xfrm>
          <a:prstGeom prst="rect">
            <a:avLst/>
          </a:prstGeom>
        </p:spPr>
        <p:txBody>
          <a:bodyPr wrap="square" lIns="341325" tIns="341325" rIns="341325" bIns="341325" anchor="ctr" anchorCtr="0"/>
          <a:lstStyle>
            <a:lvl1pPr lvl="0" rtl="0">
              <a:spcBef>
                <a:spcPts val="0"/>
              </a:spcBef>
              <a:buSzPct val="100000"/>
              <a:defRPr sz="22707">
                <a:latin typeface="Garamond" panose="02020404030301010803" pitchFamily="18" charset="0"/>
              </a:defRPr>
            </a:lvl1pPr>
            <a:lvl2pPr lvl="1" rtl="0">
              <a:spcBef>
                <a:spcPts val="0"/>
              </a:spcBef>
              <a:buSzPct val="100000"/>
              <a:defRPr sz="22707"/>
            </a:lvl2pPr>
            <a:lvl3pPr lvl="2" rtl="0">
              <a:spcBef>
                <a:spcPts val="0"/>
              </a:spcBef>
              <a:buSzPct val="100000"/>
              <a:defRPr sz="22707"/>
            </a:lvl3pPr>
            <a:lvl4pPr lvl="3" rtl="0">
              <a:spcBef>
                <a:spcPts val="0"/>
              </a:spcBef>
              <a:buSzPct val="100000"/>
              <a:defRPr sz="22707"/>
            </a:lvl4pPr>
            <a:lvl5pPr lvl="4" rtl="0">
              <a:spcBef>
                <a:spcPts val="0"/>
              </a:spcBef>
              <a:buSzPct val="100000"/>
              <a:defRPr sz="22707"/>
            </a:lvl5pPr>
            <a:lvl6pPr lvl="5" rtl="0">
              <a:spcBef>
                <a:spcPts val="0"/>
              </a:spcBef>
              <a:buSzPct val="100000"/>
              <a:defRPr sz="22707"/>
            </a:lvl6pPr>
            <a:lvl7pPr lvl="6" rtl="0">
              <a:spcBef>
                <a:spcPts val="0"/>
              </a:spcBef>
              <a:buSzPct val="100000"/>
              <a:defRPr sz="22707"/>
            </a:lvl7pPr>
            <a:lvl8pPr lvl="7" rtl="0">
              <a:spcBef>
                <a:spcPts val="0"/>
              </a:spcBef>
              <a:buSzPct val="100000"/>
              <a:defRPr sz="22707"/>
            </a:lvl8pPr>
            <a:lvl9pPr lvl="8" rtl="0">
              <a:spcBef>
                <a:spcPts val="0"/>
              </a:spcBef>
              <a:buSzPct val="100000"/>
              <a:defRPr sz="22707"/>
            </a:lvl9pPr>
          </a:lstStyle>
          <a:p>
            <a:endParaRPr dirty="0"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45751272" y="29844588"/>
            <a:ext cx="2963250" cy="2519100"/>
          </a:xfrm>
          <a:prstGeom prst="rect">
            <a:avLst/>
          </a:prstGeom>
        </p:spPr>
        <p:txBody>
          <a:bodyPr wrap="square" lIns="341325" tIns="341325" rIns="341325" bIns="3413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4688800" y="-641"/>
            <a:ext cx="24688800" cy="3291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493703" tIns="493703" rIns="493703" bIns="493703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038"/>
          </a:p>
        </p:txBody>
      </p:sp>
      <p:cxnSp>
        <p:nvCxnSpPr>
          <p:cNvPr id="48" name="Shape 48"/>
          <p:cNvCxnSpPr/>
          <p:nvPr/>
        </p:nvCxnSpPr>
        <p:spPr>
          <a:xfrm>
            <a:off x="27160245" y="28771200"/>
            <a:ext cx="252855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1433700" y="6941600"/>
            <a:ext cx="21844350" cy="10924650"/>
          </a:xfrm>
          <a:prstGeom prst="rect">
            <a:avLst/>
          </a:prstGeom>
        </p:spPr>
        <p:txBody>
          <a:bodyPr wrap="square" lIns="341325" tIns="341325" rIns="341325" bIns="341325" anchor="b" anchorCtr="0"/>
          <a:lstStyle>
            <a:lvl1pPr lvl="0" algn="ctr" rtl="0">
              <a:spcBef>
                <a:spcPts val="0"/>
              </a:spcBef>
              <a:buSzPct val="100000"/>
              <a:defRPr sz="22707">
                <a:latin typeface="Garamond" panose="02020404030301010803" pitchFamily="18" charset="0"/>
              </a:defRPr>
            </a:lvl1pPr>
            <a:lvl2pPr lvl="1" algn="ctr" rtl="0">
              <a:spcBef>
                <a:spcPts val="0"/>
              </a:spcBef>
              <a:buSzPct val="100000"/>
              <a:defRPr sz="22707"/>
            </a:lvl2pPr>
            <a:lvl3pPr lvl="2" algn="ctr" rtl="0">
              <a:spcBef>
                <a:spcPts val="0"/>
              </a:spcBef>
              <a:buSzPct val="100000"/>
              <a:defRPr sz="22707"/>
            </a:lvl3pPr>
            <a:lvl4pPr lvl="3" algn="ctr" rtl="0">
              <a:spcBef>
                <a:spcPts val="0"/>
              </a:spcBef>
              <a:buSzPct val="100000"/>
              <a:defRPr sz="22707"/>
            </a:lvl4pPr>
            <a:lvl5pPr lvl="4" algn="ctr" rtl="0">
              <a:spcBef>
                <a:spcPts val="0"/>
              </a:spcBef>
              <a:buSzPct val="100000"/>
              <a:defRPr sz="22707"/>
            </a:lvl5pPr>
            <a:lvl6pPr lvl="5" algn="ctr" rtl="0">
              <a:spcBef>
                <a:spcPts val="0"/>
              </a:spcBef>
              <a:buSzPct val="100000"/>
              <a:defRPr sz="22707"/>
            </a:lvl6pPr>
            <a:lvl7pPr lvl="6" algn="ctr" rtl="0">
              <a:spcBef>
                <a:spcPts val="0"/>
              </a:spcBef>
              <a:buSzPct val="100000"/>
              <a:defRPr sz="22707"/>
            </a:lvl7pPr>
            <a:lvl8pPr lvl="7" algn="ctr" rtl="0">
              <a:spcBef>
                <a:spcPts val="0"/>
              </a:spcBef>
              <a:buSzPct val="100000"/>
              <a:defRPr sz="22707"/>
            </a:lvl8pPr>
            <a:lvl9pPr lvl="8" algn="ctr" rtl="0">
              <a:spcBef>
                <a:spcPts val="0"/>
              </a:spcBef>
              <a:buSzPct val="100000"/>
              <a:defRPr sz="22707"/>
            </a:lvl9pPr>
          </a:lstStyle>
          <a:p>
            <a:endParaRPr dirty="0"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1433700" y="18209280"/>
            <a:ext cx="21844350" cy="9099000"/>
          </a:xfrm>
          <a:prstGeom prst="rect">
            <a:avLst/>
          </a:prstGeom>
        </p:spPr>
        <p:txBody>
          <a:bodyPr wrap="square" lIns="341325" tIns="341325" rIns="341325" bIns="3413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11282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11282">
                <a:solidFill>
                  <a:schemeClr val="accent6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11282">
                <a:solidFill>
                  <a:schemeClr val="accent6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11282">
                <a:solidFill>
                  <a:schemeClr val="accent6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11282">
                <a:solidFill>
                  <a:schemeClr val="accent6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11282">
                <a:solidFill>
                  <a:schemeClr val="accent6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11282">
                <a:solidFill>
                  <a:schemeClr val="accent6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11282">
                <a:solidFill>
                  <a:schemeClr val="accent6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11282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26673300" y="4634880"/>
            <a:ext cx="20719800" cy="23648850"/>
          </a:xfrm>
          <a:prstGeom prst="rect">
            <a:avLst/>
          </a:prstGeom>
        </p:spPr>
        <p:txBody>
          <a:bodyPr wrap="square" lIns="341325" tIns="341325" rIns="341325" bIns="341325" anchor="ctr" anchorCtr="0"/>
          <a:lstStyle>
            <a:lvl1pPr lvl="0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45751272" y="29844588"/>
            <a:ext cx="2963250" cy="2519100"/>
          </a:xfrm>
          <a:prstGeom prst="rect">
            <a:avLst/>
          </a:prstGeom>
        </p:spPr>
        <p:txBody>
          <a:bodyPr wrap="square" lIns="341325" tIns="341325" rIns="341325" bIns="341325" anchor="ctr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chemeClr val="lt1"/>
                </a:solidFill>
              </a:rPr>
              <a:pPr/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725300" y="27075680"/>
            <a:ext cx="32393250" cy="3832200"/>
          </a:xfrm>
          <a:prstGeom prst="rect">
            <a:avLst/>
          </a:prstGeom>
        </p:spPr>
        <p:txBody>
          <a:bodyPr wrap="square" lIns="341325" tIns="341325" rIns="341325" bIns="3413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45751272" y="29844588"/>
            <a:ext cx="2963250" cy="2519100"/>
          </a:xfrm>
          <a:prstGeom prst="rect">
            <a:avLst/>
          </a:prstGeom>
        </p:spPr>
        <p:txBody>
          <a:bodyPr wrap="square" lIns="341325" tIns="341325" rIns="341325" bIns="3413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3168291" y="0"/>
            <a:ext cx="43042050" cy="4261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493703" tIns="493703" rIns="493703" bIns="493703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038"/>
          </a:p>
        </p:txBody>
      </p:sp>
      <p:sp>
        <p:nvSpPr>
          <p:cNvPr id="58" name="Shape 58"/>
          <p:cNvSpPr/>
          <p:nvPr/>
        </p:nvSpPr>
        <p:spPr>
          <a:xfrm>
            <a:off x="3168291" y="32492160"/>
            <a:ext cx="43042050" cy="42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493703" tIns="493703" rIns="493703" bIns="493703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038"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168315" y="8664240"/>
            <a:ext cx="43042050" cy="9845550"/>
          </a:xfrm>
          <a:prstGeom prst="rect">
            <a:avLst/>
          </a:prstGeom>
        </p:spPr>
        <p:txBody>
          <a:bodyPr wrap="square" lIns="341325" tIns="341325" rIns="341325" bIns="341325" anchor="ctr" anchorCtr="0"/>
          <a:lstStyle>
            <a:lvl1pPr lvl="0" algn="ctr" rtl="0">
              <a:spcBef>
                <a:spcPts val="0"/>
              </a:spcBef>
              <a:buClr>
                <a:schemeClr val="accent6"/>
              </a:buClr>
              <a:buSzPct val="100000"/>
              <a:defRPr sz="58290">
                <a:solidFill>
                  <a:schemeClr val="accent6"/>
                </a:solidFill>
                <a:latin typeface="Garamond" panose="02020404030301010803" pitchFamily="18" charset="0"/>
              </a:defRPr>
            </a:lvl1pPr>
            <a:lvl2pPr lvl="1" algn="ctr" rtl="0">
              <a:spcBef>
                <a:spcPts val="0"/>
              </a:spcBef>
              <a:buClr>
                <a:schemeClr val="accent6"/>
              </a:buClr>
              <a:buSzPct val="100000"/>
              <a:defRPr sz="5829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accent6"/>
              </a:buClr>
              <a:buSzPct val="100000"/>
              <a:defRPr sz="5829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accent6"/>
              </a:buClr>
              <a:buSzPct val="100000"/>
              <a:defRPr sz="5829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accent6"/>
              </a:buClr>
              <a:buSzPct val="100000"/>
              <a:defRPr sz="5829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accent6"/>
              </a:buClr>
              <a:buSzPct val="100000"/>
              <a:defRPr sz="5829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accent6"/>
              </a:buClr>
              <a:buSzPct val="100000"/>
              <a:defRPr sz="5829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accent6"/>
              </a:buClr>
              <a:buSzPct val="100000"/>
              <a:defRPr sz="5829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accent6"/>
              </a:buClr>
              <a:buSzPct val="100000"/>
              <a:defRPr sz="58290">
                <a:solidFill>
                  <a:schemeClr val="accent6"/>
                </a:solidFill>
              </a:defRPr>
            </a:lvl9pPr>
          </a:lstStyle>
          <a:p>
            <a:endParaRPr dirty="0"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168315" y="18997682"/>
            <a:ext cx="43042050" cy="6858450"/>
          </a:xfrm>
          <a:prstGeom prst="rect">
            <a:avLst/>
          </a:prstGeom>
        </p:spPr>
        <p:txBody>
          <a:bodyPr wrap="square" lIns="341325" tIns="341325" rIns="341325" bIns="3413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45751272" y="29844588"/>
            <a:ext cx="2963250" cy="2519100"/>
          </a:xfrm>
          <a:prstGeom prst="rect">
            <a:avLst/>
          </a:prstGeom>
        </p:spPr>
        <p:txBody>
          <a:bodyPr wrap="square" lIns="341325" tIns="341325" rIns="341325" bIns="3413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45751272" y="29844588"/>
            <a:ext cx="2963250" cy="2519100"/>
          </a:xfrm>
          <a:prstGeom prst="rect">
            <a:avLst/>
          </a:prstGeom>
        </p:spPr>
        <p:txBody>
          <a:bodyPr wrap="square" lIns="341325" tIns="341325" rIns="341325" bIns="3413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lue-gold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683180" y="2385440"/>
            <a:ext cx="46011600" cy="4127850"/>
          </a:xfrm>
          <a:prstGeom prst="rect">
            <a:avLst/>
          </a:prstGeom>
          <a:noFill/>
          <a:ln>
            <a:noFill/>
          </a:ln>
        </p:spPr>
        <p:txBody>
          <a:bodyPr wrap="square" lIns="341325" tIns="341325" rIns="341325" bIns="3413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11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11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11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11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11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11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11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11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11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683180" y="9073920"/>
            <a:ext cx="46011600" cy="20165850"/>
          </a:xfrm>
          <a:prstGeom prst="rect">
            <a:avLst/>
          </a:prstGeom>
          <a:noFill/>
          <a:ln>
            <a:noFill/>
          </a:ln>
        </p:spPr>
        <p:txBody>
          <a:bodyPr wrap="square" lIns="341325" tIns="341325" rIns="341325" bIns="3413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6000"/>
              </a:spcAft>
              <a:buClr>
                <a:schemeClr val="dk1"/>
              </a:buClr>
              <a:buSzPct val="100000"/>
              <a:buFont typeface="Lato"/>
              <a:buChar char="●"/>
              <a:defRPr sz="6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6000"/>
              </a:spcAft>
              <a:buClr>
                <a:schemeClr val="dk1"/>
              </a:buClr>
              <a:buSzPct val="100000"/>
              <a:buFont typeface="Lato"/>
              <a:buChar char="○"/>
              <a:defRPr sz="5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6000"/>
              </a:spcAft>
              <a:buClr>
                <a:schemeClr val="dk1"/>
              </a:buClr>
              <a:buSzPct val="100000"/>
              <a:buFont typeface="Lato"/>
              <a:buChar char="■"/>
              <a:defRPr sz="5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6000"/>
              </a:spcAft>
              <a:buClr>
                <a:schemeClr val="dk1"/>
              </a:buClr>
              <a:buSzPct val="100000"/>
              <a:buFont typeface="Lato"/>
              <a:buChar char="●"/>
              <a:defRPr sz="5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6000"/>
              </a:spcAft>
              <a:buClr>
                <a:schemeClr val="dk1"/>
              </a:buClr>
              <a:buSzPct val="100000"/>
              <a:buFont typeface="Lato"/>
              <a:buChar char="○"/>
              <a:defRPr sz="5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6000"/>
              </a:spcAft>
              <a:buClr>
                <a:schemeClr val="dk1"/>
              </a:buClr>
              <a:buSzPct val="100000"/>
              <a:buFont typeface="Lato"/>
              <a:buChar char="■"/>
              <a:defRPr sz="5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6000"/>
              </a:spcAft>
              <a:buClr>
                <a:schemeClr val="dk1"/>
              </a:buClr>
              <a:buSzPct val="100000"/>
              <a:buFont typeface="Lato"/>
              <a:buChar char="●"/>
              <a:defRPr sz="5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6000"/>
              </a:spcAft>
              <a:buClr>
                <a:schemeClr val="dk1"/>
              </a:buClr>
              <a:buSzPct val="100000"/>
              <a:buFont typeface="Lato"/>
              <a:buChar char="○"/>
              <a:defRPr sz="5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6000"/>
              </a:spcAft>
              <a:buClr>
                <a:schemeClr val="dk1"/>
              </a:buClr>
              <a:buSzPct val="100000"/>
              <a:buFont typeface="Lato"/>
              <a:buChar char="■"/>
              <a:defRPr sz="5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5751272" y="29844588"/>
            <a:ext cx="2963250" cy="2519100"/>
          </a:xfrm>
          <a:prstGeom prst="rect">
            <a:avLst/>
          </a:prstGeom>
          <a:noFill/>
          <a:ln>
            <a:noFill/>
          </a:ln>
        </p:spPr>
        <p:txBody>
          <a:bodyPr wrap="square" lIns="341325" tIns="341325" rIns="341325" bIns="341325" anchor="ctr" anchorCtr="0">
            <a:noAutofit/>
          </a:bodyPr>
          <a:lstStyle/>
          <a:p>
            <a:pPr algn="r"/>
            <a:fld id="{00000000-1234-1234-1234-123412341234}" type="slidenum">
              <a:rPr lang="en" sz="5352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pPr algn="r"/>
              <a:t>‹#›</a:t>
            </a:fld>
            <a:endParaRPr lang="en" sz="5352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025" b="0" i="0" u="none" strike="noStrike" cap="none">
          <a:solidFill>
            <a:srgbClr val="000000"/>
          </a:solidFill>
          <a:latin typeface="Abadi" panose="020B0604020202020204" pitchFamily="34" charset="0"/>
          <a:ea typeface="Abadi" panose="020B0604020202020204" pitchFamily="34" charset="0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0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0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0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0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0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0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0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0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0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0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0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0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0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0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0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0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0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0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1.jpg"/><Relationship Id="rId21" Type="http://schemas.openxmlformats.org/officeDocument/2006/relationships/image" Target="../media/image17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ites.google.com/site/ssamadi/fair-pca-homepage" TargetMode="External"/><Relationship Id="rId11" Type="http://schemas.openxmlformats.org/officeDocument/2006/relationships/image" Target="../media/image7.png"/><Relationship Id="rId24" Type="http://schemas.openxmlformats.org/officeDocument/2006/relationships/image" Target="../media/image20.jpeg"/><Relationship Id="rId5" Type="http://schemas.openxmlformats.org/officeDocument/2006/relationships/hyperlink" Target="https://github.com/SDPforAll/multiCriteriaDimReduction" TargetMode="External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image" Target="../media/image5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xfrm>
            <a:off x="4165352" y="517048"/>
            <a:ext cx="41099979" cy="3690563"/>
          </a:xfrm>
          <a:prstGeom prst="rect">
            <a:avLst/>
          </a:prstGeom>
        </p:spPr>
        <p:txBody>
          <a:bodyPr wrap="square" lIns="493703" tIns="493703" rIns="493703" bIns="493703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9600" dirty="0">
                <a:solidFill>
                  <a:srgbClr val="000000"/>
                </a:solidFill>
              </a:rPr>
              <a:t>Multi-Criteria Dimensionality Reduction with Applications to Fairness</a:t>
            </a:r>
            <a:br>
              <a:rPr lang="en-US" sz="11089" dirty="0">
                <a:solidFill>
                  <a:srgbClr val="000000"/>
                </a:solidFill>
              </a:rPr>
            </a:br>
            <a:r>
              <a:rPr lang="en-US" sz="5400" dirty="0">
                <a:solidFill>
                  <a:srgbClr val="000000"/>
                </a:solidFill>
              </a:rPr>
              <a:t>U</a:t>
            </a:r>
            <a:r>
              <a:rPr lang="en" sz="5400" dirty="0">
                <a:solidFill>
                  <a:srgbClr val="000000"/>
                </a:solidFill>
              </a:rPr>
              <a:t>thaipon (Tao) Tantipongpipa</a:t>
            </a:r>
            <a:r>
              <a:rPr lang="en-US" sz="5400" dirty="0">
                <a:solidFill>
                  <a:srgbClr val="000000"/>
                </a:solidFill>
              </a:rPr>
              <a:t>t, Samira </a:t>
            </a:r>
            <a:r>
              <a:rPr lang="en-US" sz="5400" dirty="0" err="1">
                <a:solidFill>
                  <a:srgbClr val="000000"/>
                </a:solidFill>
              </a:rPr>
              <a:t>Samadi</a:t>
            </a:r>
            <a:r>
              <a:rPr lang="en" sz="5400" dirty="0">
                <a:solidFill>
                  <a:srgbClr val="000000"/>
                </a:solidFill>
              </a:rPr>
              <a:t>, </a:t>
            </a:r>
            <a:r>
              <a:rPr lang="en-US" sz="5400" dirty="0">
                <a:solidFill>
                  <a:srgbClr val="000000"/>
                </a:solidFill>
              </a:rPr>
              <a:t>Mohit Singh, Jamie Morgenstern, and Santosh </a:t>
            </a:r>
            <a:r>
              <a:rPr lang="en-US" sz="5400" dirty="0" err="1">
                <a:solidFill>
                  <a:srgbClr val="000000"/>
                </a:solidFill>
              </a:rPr>
              <a:t>Vempala</a:t>
            </a:r>
            <a:endParaRPr lang="en" sz="5400" baseline="30000" dirty="0">
              <a:solidFill>
                <a:srgbClr val="00000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" sz="4000" dirty="0">
                <a:solidFill>
                  <a:srgbClr val="000000"/>
                </a:solidFill>
              </a:rPr>
              <a:t>Georgia Institute of Technolog</a:t>
            </a:r>
            <a:r>
              <a:rPr lang="en-US" sz="4000" dirty="0">
                <a:solidFill>
                  <a:srgbClr val="000000"/>
                </a:solidFill>
              </a:rPr>
              <a:t>y</a:t>
            </a:r>
            <a:endParaRPr lang="en" sz="4000" dirty="0">
              <a:solidFill>
                <a:srgbClr val="000000"/>
              </a:solidFill>
            </a:endParaRPr>
          </a:p>
        </p:txBody>
      </p:sp>
      <p:sp>
        <p:nvSpPr>
          <p:cNvPr id="135" name="Shape 69">
            <a:extLst>
              <a:ext uri="{FF2B5EF4-FFF2-40B4-BE49-F238E27FC236}">
                <a16:creationId xmlns:a16="http://schemas.microsoft.com/office/drawing/2014/main" id="{44AB873C-F49E-4001-9F49-D639E9E2FB7A}"/>
              </a:ext>
            </a:extLst>
          </p:cNvPr>
          <p:cNvSpPr txBox="1">
            <a:spLocks/>
          </p:cNvSpPr>
          <p:nvPr/>
        </p:nvSpPr>
        <p:spPr>
          <a:xfrm>
            <a:off x="16778968" y="4780846"/>
            <a:ext cx="14917401" cy="269213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76200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329135" tIns="329135" rIns="329135" bIns="32913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555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Lato"/>
              <a:buNone/>
              <a:defRPr sz="135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555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Lato"/>
              <a:buNone/>
              <a:defRPr sz="135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555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Lato"/>
              <a:buNone/>
              <a:defRPr sz="135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555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Lato"/>
              <a:buNone/>
              <a:defRPr sz="135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555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Lato"/>
              <a:buNone/>
              <a:defRPr sz="135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555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Lato"/>
              <a:buNone/>
              <a:defRPr sz="135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555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Lato"/>
              <a:buNone/>
              <a:defRPr sz="135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555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Lato"/>
              <a:buNone/>
              <a:defRPr sz="135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555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Lato"/>
              <a:buNone/>
              <a:defRPr sz="135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5400" b="1" dirty="0">
                <a:solidFill>
                  <a:schemeClr val="bg2"/>
                </a:solidFill>
                <a:latin typeface="Lato" panose="020B0604020202020204" charset="0"/>
              </a:rPr>
              <a:t>Algorithms</a:t>
            </a:r>
          </a:p>
          <a:p>
            <a:pPr marL="457200" lvl="0" indent="-457200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1E2D31"/>
                </a:solidFill>
                <a:latin typeface="Lato" panose="020B0604020202020204" charset="0"/>
                <a:cs typeface="Arial"/>
                <a:sym typeface="Arial"/>
              </a:rPr>
              <a:t>One can solve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Lato" panose="020B0604020202020204" charset="0"/>
                <a:ea typeface="+mn-ea"/>
                <a:cs typeface="+mn-cs"/>
                <a:sym typeface="Arial"/>
              </a:rPr>
              <a:t>standard PCA </a:t>
            </a:r>
            <a:r>
              <a:rPr lang="en-US" sz="3600" dirty="0">
                <a:solidFill>
                  <a:srgbClr val="1E2D31"/>
                </a:solidFill>
                <a:latin typeface="Lato" panose="020B0604020202020204" charset="0"/>
                <a:cs typeface="Arial"/>
                <a:sym typeface="Arial"/>
              </a:rPr>
              <a:t>by Singular Value Decomposition (SVD)</a:t>
            </a:r>
          </a:p>
          <a:p>
            <a:pPr marL="457200" lvl="0" indent="-457200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1E2D31"/>
                </a:solidFill>
                <a:latin typeface="Lato" panose="020B0604020202020204" charset="0"/>
                <a:cs typeface="Arial"/>
                <a:sym typeface="Arial"/>
              </a:rPr>
              <a:t>But SVD can’t solve </a:t>
            </a: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cs typeface="Arial"/>
              </a:rPr>
              <a:t>Fair PCA </a:t>
            </a:r>
            <a:r>
              <a:rPr lang="en-US" sz="3600" dirty="0">
                <a:solidFill>
                  <a:srgbClr val="1E2D31"/>
                </a:solidFill>
                <a:latin typeface="Lato" panose="020B0604020202020204" charset="0"/>
                <a:cs typeface="Arial"/>
                <a:sym typeface="Arial"/>
              </a:rPr>
              <a:t>or</a:t>
            </a: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cs typeface="Arial"/>
              </a:rPr>
              <a:t> MCDR</a:t>
            </a:r>
            <a:r>
              <a:rPr lang="en-US" sz="3600" dirty="0">
                <a:solidFill>
                  <a:srgbClr val="1E2D31"/>
                </a:solidFill>
                <a:latin typeface="Lato" panose="020B0604020202020204" charset="0"/>
                <a:cs typeface="Arial"/>
                <a:sym typeface="Arial"/>
              </a:rPr>
              <a:t>. </a:t>
            </a:r>
          </a:p>
          <a:p>
            <a:pPr marL="457200" lvl="0" indent="-457200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1E2D31"/>
                </a:solidFill>
                <a:latin typeface="Lato" panose="020B0604020202020204" charset="0"/>
                <a:cs typeface="Arial"/>
                <a:sym typeface="Arial"/>
              </a:rPr>
              <a:t>However, convex relaxation extends from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Lato" panose="020B0604020202020204" charset="0"/>
                <a:sym typeface="Arial"/>
              </a:rPr>
              <a:t>standard PCA </a:t>
            </a:r>
            <a:r>
              <a:rPr lang="en-US" sz="3600" dirty="0">
                <a:solidFill>
                  <a:srgbClr val="1E2D31"/>
                </a:solidFill>
                <a:latin typeface="Lato" panose="020B0604020202020204" charset="0"/>
                <a:cs typeface="Arial"/>
                <a:sym typeface="Arial"/>
              </a:rPr>
              <a:t>to </a:t>
            </a: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cs typeface="Arial"/>
              </a:rPr>
              <a:t>Fair PCA </a:t>
            </a:r>
            <a:r>
              <a:rPr lang="en-US" sz="3600" dirty="0">
                <a:solidFill>
                  <a:srgbClr val="1E2D31"/>
                </a:solidFill>
                <a:latin typeface="Lato" panose="020B0604020202020204" charset="0"/>
                <a:cs typeface="Arial"/>
                <a:sym typeface="Arial"/>
              </a:rPr>
              <a:t>and</a:t>
            </a: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cs typeface="Arial"/>
              </a:rPr>
              <a:t> MCDR</a:t>
            </a:r>
            <a:r>
              <a:rPr lang="en-US" sz="3600" dirty="0">
                <a:solidFill>
                  <a:srgbClr val="1E2D31"/>
                </a:solidFill>
                <a:latin typeface="Lato" panose="020B0604020202020204" charset="0"/>
                <a:cs typeface="Arial"/>
                <a:sym typeface="Arial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27CD33E8-1BB8-437B-BD30-BC5A28171E37}"/>
                  </a:ext>
                </a:extLst>
              </p:cNvPr>
              <p:cNvSpPr/>
              <p:nvPr/>
            </p:nvSpPr>
            <p:spPr>
              <a:xfrm>
                <a:off x="17592815" y="20620009"/>
                <a:ext cx="13395928" cy="646887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lvl="1"/>
                <a:r>
                  <a:rPr lang="en-US" sz="4800" b="1" dirty="0">
                    <a:solidFill>
                      <a:schemeClr val="bg2"/>
                    </a:solidFill>
                    <a:latin typeface="Lato" panose="020B0604020202020204" charset="0"/>
                  </a:rPr>
                  <a:t>Main Theoretical and Algorithmic Contributions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bg2"/>
                    </a:solidFill>
                    <a:latin typeface="Lato" panose="020B0604020202020204" charset="0"/>
                  </a:rPr>
                  <a:t>Proof that </a:t>
                </a:r>
                <a:r>
                  <a:rPr lang="en-US" sz="3600" i="1" dirty="0">
                    <a:solidFill>
                      <a:schemeClr val="bg2"/>
                    </a:solidFill>
                    <a:latin typeface="Lato" panose="020B0604020202020204" charset="0"/>
                  </a:rPr>
                  <a:t>any</a:t>
                </a:r>
                <a:r>
                  <a:rPr lang="en-US" sz="3600" dirty="0">
                    <a:solidFill>
                      <a:schemeClr val="bg2"/>
                    </a:solidFill>
                    <a:latin typeface="Lato" panose="020B0604020202020204" charset="0"/>
                  </a:rPr>
                  <a:t> SDP extreme solution has low rank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bg2"/>
                    </a:solidFill>
                    <a:latin typeface="Lato" panose="020B0604020202020204" charset="0"/>
                  </a:rPr>
                  <a:t>Algorithm to move to extreme point solutions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bg2"/>
                    </a:solidFill>
                    <a:latin typeface="Lato" panose="020B0604020202020204" charset="0"/>
                  </a:rPr>
                  <a:t>Apply the result to </a:t>
                </a:r>
                <a:r>
                  <a:rPr lang="en-US" sz="3600" b="1" dirty="0">
                    <a:solidFill>
                      <a:schemeClr val="accent5">
                        <a:lumMod val="50000"/>
                      </a:schemeClr>
                    </a:solidFill>
                    <a:cs typeface="Arial"/>
                  </a:rPr>
                  <a:t>Fair PCA </a:t>
                </a:r>
                <a:r>
                  <a:rPr lang="en-US" sz="3600" dirty="0">
                    <a:solidFill>
                      <a:srgbClr val="1E2D31"/>
                    </a:solidFill>
                    <a:latin typeface="Lato" panose="020B0604020202020204" charset="0"/>
                    <a:cs typeface="Arial"/>
                  </a:rPr>
                  <a:t>and generalize to</a:t>
                </a:r>
                <a:r>
                  <a:rPr lang="en-US" sz="3600" b="1" dirty="0">
                    <a:solidFill>
                      <a:schemeClr val="accent5">
                        <a:lumMod val="50000"/>
                      </a:schemeClr>
                    </a:solidFill>
                    <a:cs typeface="Arial"/>
                  </a:rPr>
                  <a:t> MCDR</a:t>
                </a:r>
                <a:r>
                  <a:rPr lang="en-US" sz="3600" dirty="0">
                    <a:solidFill>
                      <a:srgbClr val="1E2D31"/>
                    </a:solidFill>
                    <a:latin typeface="Lato" panose="020B0604020202020204" charset="0"/>
                    <a:cs typeface="Arial"/>
                  </a:rPr>
                  <a:t>. </a:t>
                </a:r>
                <a:endParaRPr lang="en-US" sz="3600" dirty="0">
                  <a:solidFill>
                    <a:schemeClr val="bg2"/>
                  </a:solidFill>
                  <a:latin typeface="Lato" panose="020B0604020202020204" charset="0"/>
                </a:endParaRPr>
              </a:p>
              <a:p>
                <a:endParaRPr lang="en-US" sz="3600" dirty="0">
                  <a:solidFill>
                    <a:schemeClr val="bg2"/>
                  </a:solidFill>
                  <a:latin typeface="Lato" panose="020B0604020202020204" charset="0"/>
                </a:endParaRPr>
              </a:p>
              <a:p>
                <a:r>
                  <a:rPr lang="en-US" sz="3600" dirty="0">
                    <a:solidFill>
                      <a:schemeClr val="bg2"/>
                    </a:solidFill>
                    <a:latin typeface="Lato" panose="020B0604020202020204" charset="0"/>
                  </a:rPr>
                  <a:t>	Our results apply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>
                            <a:solidFill>
                              <a:schemeClr val="bg2"/>
                            </a:solidFill>
                            <a:latin typeface="Lato" panose="020B0604020202020204" charset="0"/>
                          </a:rPr>
                        </m:ctrlPr>
                      </m:sSubPr>
                      <m:e>
                        <m:r>
                          <a:rPr lang="en-US" sz="3600">
                            <a:solidFill>
                              <a:schemeClr val="bg2"/>
                            </a:solidFill>
                            <a:latin typeface="Lato" panose="020B0604020202020204" charset="0"/>
                          </a:rPr>
                          <m:t>𝑓</m:t>
                        </m:r>
                      </m:e>
                      <m:sub>
                        <m:r>
                          <a:rPr lang="en-US" sz="3600">
                            <a:solidFill>
                              <a:schemeClr val="bg2"/>
                            </a:solidFill>
                            <a:latin typeface="Lato" panose="020B060402020202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chemeClr val="bg2"/>
                    </a:solidFill>
                    <a:latin typeface="Lato" panose="020B0604020202020204" charset="0"/>
                  </a:rPr>
                  <a:t>’s linear in </a:t>
                </a:r>
                <a14:m>
                  <m:oMath xmlns:m="http://schemas.openxmlformats.org/officeDocument/2006/math">
                    <m:r>
                      <a:rPr lang="en-US" sz="3600">
                        <a:solidFill>
                          <a:schemeClr val="bg2"/>
                        </a:solidFill>
                        <a:latin typeface="Lato" panose="020B0604020202020204" charset="0"/>
                      </a:rPr>
                      <m:t>𝑃</m:t>
                    </m:r>
                    <m:sSup>
                      <m:sSupPr>
                        <m:ctrlPr>
                          <a:rPr lang="en-US" sz="3600">
                            <a:solidFill>
                              <a:schemeClr val="bg2"/>
                            </a:solidFill>
                            <a:latin typeface="Lato" panose="020B0604020202020204" charset="0"/>
                          </a:rPr>
                        </m:ctrlPr>
                      </m:sSupPr>
                      <m:e>
                        <m:r>
                          <a:rPr lang="en-US" sz="3600">
                            <a:solidFill>
                              <a:schemeClr val="bg2"/>
                            </a:solidFill>
                            <a:latin typeface="Lato" panose="020B0604020202020204" charset="0"/>
                          </a:rPr>
                          <m:t>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3600">
                            <a:solidFill>
                              <a:schemeClr val="bg2"/>
                            </a:solidFill>
                            <a:latin typeface="Lato" panose="020B0604020202020204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sz="3600" dirty="0">
                    <a:solidFill>
                      <a:schemeClr val="bg2"/>
                    </a:solidFill>
                    <a:latin typeface="Lato" panose="020B0604020202020204" charset="0"/>
                  </a:rPr>
                  <a:t> and concave </a:t>
                </a:r>
                <a14:m>
                  <m:oMath xmlns:m="http://schemas.openxmlformats.org/officeDocument/2006/math">
                    <m:r>
                      <a:rPr lang="en-US" sz="3600">
                        <a:solidFill>
                          <a:schemeClr val="bg2"/>
                        </a:solidFill>
                        <a:latin typeface="Lato" panose="020B0604020202020204" charset="0"/>
                      </a:rPr>
                      <m:t>𝑔</m:t>
                    </m:r>
                  </m:oMath>
                </a14:m>
                <a:r>
                  <a:rPr lang="en-US" sz="3600" dirty="0">
                    <a:solidFill>
                      <a:schemeClr val="bg2"/>
                    </a:solidFill>
                    <a:latin typeface="Lato" panose="020B0604020202020204" charset="0"/>
                  </a:rPr>
                  <a:t>, which cover well-studied welfare objectives including </a:t>
                </a:r>
                <a:r>
                  <a:rPr lang="en-US" sz="3600" i="1" dirty="0">
                    <a:solidFill>
                      <a:schemeClr val="bg2"/>
                    </a:solidFill>
                    <a:latin typeface="Lato" panose="020B0604020202020204" charset="0"/>
                  </a:rPr>
                  <a:t>Mar-Loss</a:t>
                </a:r>
                <a:r>
                  <a:rPr lang="en-US" sz="3600" dirty="0">
                    <a:solidFill>
                      <a:schemeClr val="bg2"/>
                    </a:solidFill>
                    <a:latin typeface="Lato" panose="020B0604020202020204" charset="0"/>
                  </a:rPr>
                  <a:t> and </a:t>
                </a:r>
                <a:r>
                  <a:rPr lang="en-US" sz="3600" i="1" dirty="0">
                    <a:solidFill>
                      <a:schemeClr val="bg2"/>
                    </a:solidFill>
                    <a:latin typeface="Lato" panose="020B0604020202020204" charset="0"/>
                  </a:rPr>
                  <a:t>NSW</a:t>
                </a:r>
                <a:r>
                  <a:rPr lang="en-US" sz="3600" dirty="0">
                    <a:solidFill>
                      <a:schemeClr val="bg2"/>
                    </a:solidFill>
                    <a:latin typeface="Lato" panose="020B0604020202020204" charset="0"/>
                  </a:rPr>
                  <a:t>.</a:t>
                </a:r>
              </a:p>
              <a:p>
                <a:r>
                  <a:rPr lang="en-US" sz="3600" dirty="0">
                    <a:solidFill>
                      <a:schemeClr val="bg2"/>
                    </a:solidFill>
                    <a:latin typeface="Lato" panose="020B0604020202020204" charset="0"/>
                  </a:rPr>
                  <a:t>	Existence of low-rank property of SDP extreme point is known in optimization community (Barvinok’95, Pataki’98). We connect the result to ML application by generalizing the result to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  <a:sym typeface="Calibri"/>
                      </a:rPr>
                      <m:t>𝑋</m:t>
                    </m:r>
                    <m:r>
                      <a:rPr lang="en-US" sz="3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  <a:sym typeface="Calibri"/>
                      </a:rPr>
                      <m:t>≼</m:t>
                    </m:r>
                    <m:r>
                      <a:rPr lang="en-US" sz="36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3600" dirty="0">
                    <a:solidFill>
                      <a:schemeClr val="bg2"/>
                    </a:solidFill>
                    <a:latin typeface="Lato" panose="020B0604020202020204" charset="0"/>
                  </a:rPr>
                  <a:t> constraint and developing the algorithms.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chemeClr val="bg2"/>
                  </a:solidFill>
                  <a:latin typeface="Lato" panose="020B0604020202020204" charset="0"/>
                </a:endParaRPr>
              </a:p>
              <a:p>
                <a:pPr lvl="0"/>
                <a:endParaRPr lang="en-US" sz="3200" dirty="0">
                  <a:solidFill>
                    <a:schemeClr val="bg2"/>
                  </a:solidFill>
                  <a:latin typeface="Lato" panose="020B0604020202020204" charset="0"/>
                  <a:cs typeface="Arial"/>
                </a:endParaRPr>
              </a:p>
              <a:p>
                <a:pPr lvl="0"/>
                <a:endParaRPr lang="en-US" sz="3200" dirty="0">
                  <a:solidFill>
                    <a:schemeClr val="bg2"/>
                  </a:solidFill>
                  <a:latin typeface="Lato" panose="020B0604020202020204" charset="0"/>
                  <a:cs typeface="Arial"/>
                </a:endParaRPr>
              </a:p>
              <a:p>
                <a:pPr lvl="0"/>
                <a:endParaRPr lang="en-US" sz="3200" dirty="0">
                  <a:solidFill>
                    <a:schemeClr val="bg2"/>
                  </a:solidFill>
                  <a:latin typeface="Lato" panose="020B0604020202020204" charset="0"/>
                  <a:cs typeface="Arial"/>
                </a:endParaRPr>
              </a:p>
              <a:p>
                <a:pPr lvl="0"/>
                <a:endParaRPr lang="en-US" sz="3200" dirty="0">
                  <a:solidFill>
                    <a:schemeClr val="bg2"/>
                  </a:solidFill>
                  <a:latin typeface="Lato" panose="020B0604020202020204" charset="0"/>
                  <a:cs typeface="Arial"/>
                </a:endParaRPr>
              </a:p>
              <a:p>
                <a:pPr lvl="0"/>
                <a:endParaRPr lang="en-US" sz="3200" dirty="0">
                  <a:solidFill>
                    <a:schemeClr val="bg2"/>
                  </a:solidFill>
                  <a:latin typeface="Lato" panose="020B0604020202020204" charset="0"/>
                  <a:cs typeface="Arial"/>
                </a:endParaRPr>
              </a:p>
              <a:p>
                <a:pPr lvl="0"/>
                <a:endParaRPr lang="en-US" sz="3200" dirty="0">
                  <a:solidFill>
                    <a:schemeClr val="bg2"/>
                  </a:solidFill>
                  <a:latin typeface="Lato" panose="020B0604020202020204" charset="0"/>
                  <a:cs typeface="Arial"/>
                </a:endParaRPr>
              </a:p>
            </p:txBody>
          </p:sp>
        </mc:Choice>
        <mc:Fallback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27CD33E8-1BB8-437B-BD30-BC5A28171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2815" y="20620009"/>
                <a:ext cx="13395928" cy="6468874"/>
              </a:xfrm>
              <a:prstGeom prst="rect">
                <a:avLst/>
              </a:prstGeom>
              <a:blipFill>
                <a:blip r:embed="rId4"/>
                <a:stretch>
                  <a:fillRect l="-1904" t="-1776" r="-635" b="-748"/>
                </a:stretch>
              </a:blipFill>
              <a:ln w="571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Shape 69">
            <a:extLst>
              <a:ext uri="{FF2B5EF4-FFF2-40B4-BE49-F238E27FC236}">
                <a16:creationId xmlns:a16="http://schemas.microsoft.com/office/drawing/2014/main" id="{5C8363F4-C383-4570-8299-1A87DE738CD1}"/>
              </a:ext>
            </a:extLst>
          </p:cNvPr>
          <p:cNvSpPr txBox="1">
            <a:spLocks/>
          </p:cNvSpPr>
          <p:nvPr/>
        </p:nvSpPr>
        <p:spPr>
          <a:xfrm>
            <a:off x="888146" y="4780844"/>
            <a:ext cx="15084012" cy="129463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329135" tIns="329135" rIns="329135" bIns="32913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555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Lato"/>
              <a:buNone/>
              <a:defRPr sz="135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555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Lato"/>
              <a:buNone/>
              <a:defRPr sz="135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555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Lato"/>
              <a:buNone/>
              <a:defRPr sz="135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555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Lato"/>
              <a:buNone/>
              <a:defRPr sz="135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555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Lato"/>
              <a:buNone/>
              <a:defRPr sz="135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555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Lato"/>
              <a:buNone/>
              <a:defRPr sz="135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555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Lato"/>
              <a:buNone/>
              <a:defRPr sz="135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555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Lato"/>
              <a:buNone/>
              <a:defRPr sz="135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555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Lato"/>
              <a:buNone/>
              <a:defRPr sz="135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5400" b="1" dirty="0">
                <a:solidFill>
                  <a:schemeClr val="bg2"/>
                </a:solidFill>
                <a:latin typeface="Lato" panose="020B0604020202020204" charset="0"/>
              </a:rPr>
              <a:t>Motivation</a:t>
            </a:r>
            <a:endParaRPr lang="en-US" sz="5786" b="1" dirty="0">
              <a:solidFill>
                <a:schemeClr val="bg2"/>
              </a:solidFill>
              <a:latin typeface="Lato" panose="020B0604020202020204" charset="0"/>
            </a:endParaRPr>
          </a:p>
          <a:p>
            <a:pPr marL="457200" lvl="0" indent="-457200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1E2D31"/>
                </a:solidFill>
                <a:latin typeface="Lato" panose="020B0604020202020204" charset="0"/>
                <a:cs typeface="Arial"/>
                <a:sym typeface="Arial"/>
              </a:rPr>
              <a:t>Principle Component Analysis (PCA) is used in machine learning, natural sciences, and social sciences</a:t>
            </a:r>
          </a:p>
          <a:p>
            <a:pPr marL="457200" lvl="0" indent="-457200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1E2D31"/>
                </a:solidFill>
                <a:latin typeface="Lato" panose="020B0604020202020204" charset="0"/>
                <a:cs typeface="Arial"/>
                <a:sym typeface="Arial"/>
              </a:rPr>
              <a:t>But PCA can result in </a:t>
            </a:r>
            <a:r>
              <a:rPr lang="en-US" sz="3600" b="1" dirty="0">
                <a:solidFill>
                  <a:srgbClr val="1E2D31"/>
                </a:solidFill>
                <a:latin typeface="Lato" panose="020B0604020202020204" charset="0"/>
                <a:cs typeface="Arial"/>
                <a:sym typeface="Arial"/>
              </a:rPr>
              <a:t>biased representation</a:t>
            </a:r>
          </a:p>
          <a:p>
            <a:pPr marL="457200" lvl="0" indent="-457200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marL="457200" lvl="0" indent="-457200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marL="457200" lvl="0" indent="-457200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marL="457200" lvl="0" indent="-457200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marL="457200" lvl="0" indent="-457200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marL="457200" lvl="0" indent="-457200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marL="457200" lvl="0" indent="-457200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marL="457200" lvl="0" indent="-457200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marL="457200" lvl="0" indent="-457200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marL="457200" lvl="0" indent="-457200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marL="457200" lvl="0" indent="-457200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marL="457200" lvl="0" indent="-457200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marL="457200" lvl="0" indent="-457200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marL="457200" lvl="0" indent="-457200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marL="457200" lvl="0" indent="-457200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marL="457200" lvl="0" indent="-457200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Tx/>
              <a:buSzTx/>
            </a:pPr>
            <a:endParaRPr lang="en-US" sz="32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Tx/>
              <a:buSzTx/>
            </a:pPr>
            <a:r>
              <a:rPr lang="en-US" sz="3600" b="1" dirty="0">
                <a:solidFill>
                  <a:srgbClr val="1E2D31"/>
                </a:solidFill>
                <a:latin typeface="Lato" panose="020B0604020202020204" charset="0"/>
                <a:cs typeface="Arial"/>
                <a:sym typeface="Arial"/>
              </a:rPr>
              <a:t>More challenges:</a:t>
            </a:r>
          </a:p>
          <a:p>
            <a:pPr marL="457200" lvl="0" indent="-457200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1E2D31"/>
                </a:solidFill>
                <a:latin typeface="Lato" panose="020B0604020202020204" charset="0"/>
                <a:cs typeface="Arial"/>
                <a:sym typeface="Arial"/>
              </a:rPr>
              <a:t>Reweighting samples from each group to be equal does not fix the bias</a:t>
            </a:r>
          </a:p>
          <a:p>
            <a:pPr marL="457200" lvl="0" indent="-457200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1E2D31"/>
                </a:solidFill>
                <a:latin typeface="Lato" panose="020B0604020202020204" charset="0"/>
                <a:cs typeface="Arial"/>
                <a:sym typeface="Arial"/>
              </a:rPr>
              <a:t>Two PCAs for each group are not allowed for ethical and legal reasons</a:t>
            </a:r>
          </a:p>
          <a:p>
            <a:pPr marL="457200" lvl="0" indent="-457200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sz="3471" dirty="0">
              <a:solidFill>
                <a:schemeClr val="bg2"/>
              </a:solidFill>
              <a:latin typeface="Lato" panose="020B0604020202020204" charset="0"/>
            </a:endParaRPr>
          </a:p>
        </p:txBody>
      </p:sp>
      <p:sp>
        <p:nvSpPr>
          <p:cNvPr id="177" name="Shape 69">
            <a:extLst>
              <a:ext uri="{FF2B5EF4-FFF2-40B4-BE49-F238E27FC236}">
                <a16:creationId xmlns:a16="http://schemas.microsoft.com/office/drawing/2014/main" id="{2FD5303F-EBEA-4C9F-89E7-460AFE5EA5D8}"/>
              </a:ext>
            </a:extLst>
          </p:cNvPr>
          <p:cNvSpPr txBox="1">
            <a:spLocks/>
          </p:cNvSpPr>
          <p:nvPr/>
        </p:nvSpPr>
        <p:spPr>
          <a:xfrm>
            <a:off x="32498556" y="4780845"/>
            <a:ext cx="15960318" cy="269213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 cap="flat" cmpd="sng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329135" tIns="329135" rIns="329135" bIns="32913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555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Lato"/>
              <a:buNone/>
              <a:defRPr sz="135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555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Lato"/>
              <a:buNone/>
              <a:defRPr sz="135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555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Lato"/>
              <a:buNone/>
              <a:defRPr sz="135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555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Lato"/>
              <a:buNone/>
              <a:defRPr sz="135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555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Lato"/>
              <a:buNone/>
              <a:defRPr sz="135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555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Lato"/>
              <a:buNone/>
              <a:defRPr sz="135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555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Lato"/>
              <a:buNone/>
              <a:defRPr sz="135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555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Lato"/>
              <a:buNone/>
              <a:defRPr sz="135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555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Lato"/>
              <a:buNone/>
              <a:defRPr sz="135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509766" algn="ctr">
              <a:spcBef>
                <a:spcPts val="0"/>
              </a:spcBef>
              <a:tabLst>
                <a:tab pos="13062541" algn="l"/>
              </a:tabLst>
            </a:pPr>
            <a:r>
              <a:rPr lang="en-US" sz="5400" b="1" dirty="0">
                <a:solidFill>
                  <a:schemeClr val="bg2"/>
                </a:solidFill>
                <a:latin typeface="Lato" panose="020B0604020202020204" charset="0"/>
              </a:rPr>
              <a:t>Experiments</a:t>
            </a:r>
          </a:p>
          <a:p>
            <a:pPr lvl="0">
              <a:spcBef>
                <a:spcPts val="0"/>
              </a:spcBef>
              <a:buClrTx/>
              <a:buSzTx/>
            </a:pPr>
            <a:r>
              <a:rPr lang="en-US" sz="3600" dirty="0">
                <a:solidFill>
                  <a:srgbClr val="1E2D31"/>
                </a:solidFill>
                <a:latin typeface="Lato" panose="020B0604020202020204" charset="0"/>
                <a:cs typeface="Arial"/>
                <a:sym typeface="Arial"/>
              </a:rPr>
              <a:t>	We run our algorithm </a:t>
            </a:r>
            <a:r>
              <a:rPr lang="en-US" sz="3600" b="1" dirty="0" err="1">
                <a:solidFill>
                  <a:schemeClr val="accent3">
                    <a:lumMod val="50000"/>
                  </a:schemeClr>
                </a:solidFill>
                <a:latin typeface="Lato" panose="020B0604020202020204" charset="0"/>
                <a:cs typeface="Arial"/>
                <a:sym typeface="Arial"/>
              </a:rPr>
              <a:t>SDPRound</a:t>
            </a:r>
            <a:r>
              <a:rPr lang="en-US" sz="3600" dirty="0">
                <a:solidFill>
                  <a:srgbClr val="1E2D31"/>
                </a:solidFill>
                <a:latin typeface="Lato" panose="020B0604020202020204" charset="0"/>
                <a:cs typeface="Arial"/>
                <a:sym typeface="Arial"/>
              </a:rPr>
              <a:t> specified two objectives Nash Social Welfare (NSW) and Marginal Loss (Mar-Loss) and compare with standard PCA on two metrics NSW and Mar-Loss. The rank violation in practice is much smaller than the guarantee and usually non-existent.</a:t>
            </a:r>
          </a:p>
          <a:p>
            <a:pPr lvl="0">
              <a:spcBef>
                <a:spcPts val="0"/>
              </a:spcBef>
              <a:buClrTx/>
              <a:buSzTx/>
            </a:pPr>
            <a:endParaRPr lang="en-US" sz="36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Tx/>
              <a:buSzTx/>
            </a:pPr>
            <a:endParaRPr lang="en-US" sz="36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Tx/>
              <a:buSzTx/>
            </a:pPr>
            <a:endParaRPr lang="en-US" sz="36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Tx/>
              <a:buSzTx/>
            </a:pPr>
            <a:endParaRPr lang="en-US" sz="36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Tx/>
              <a:buSzTx/>
            </a:pPr>
            <a:endParaRPr lang="en-US" sz="36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Tx/>
              <a:buSzTx/>
            </a:pPr>
            <a:endParaRPr lang="en-US" sz="36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Tx/>
              <a:buSzTx/>
            </a:pPr>
            <a:endParaRPr lang="en-US" sz="36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Tx/>
              <a:buSzTx/>
            </a:pPr>
            <a:endParaRPr lang="en-US" sz="36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Tx/>
              <a:buSzTx/>
            </a:pPr>
            <a:endParaRPr lang="en-US" sz="36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Tx/>
              <a:buSzTx/>
            </a:pPr>
            <a:endParaRPr lang="en-US" sz="36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Tx/>
              <a:buSzTx/>
            </a:pPr>
            <a:endParaRPr lang="en-US" sz="36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Tx/>
              <a:buSzTx/>
            </a:pPr>
            <a:endParaRPr lang="en-US" sz="36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Tx/>
              <a:buSzTx/>
            </a:pPr>
            <a:endParaRPr lang="en-US" sz="36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Tx/>
              <a:buSzTx/>
            </a:pPr>
            <a:endParaRPr lang="en-US" sz="36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Tx/>
              <a:buSzTx/>
            </a:pPr>
            <a:endParaRPr lang="en-US" sz="36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Tx/>
              <a:buSzTx/>
            </a:pPr>
            <a:endParaRPr lang="en-US" sz="36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Tx/>
              <a:buSzTx/>
            </a:pPr>
            <a:endParaRPr lang="en-US" sz="36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Tx/>
              <a:buSzTx/>
            </a:pPr>
            <a:endParaRPr lang="en-US" sz="36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Tx/>
              <a:buSzTx/>
            </a:pPr>
            <a:endParaRPr lang="en-US" sz="36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Tx/>
              <a:buSzTx/>
            </a:pPr>
            <a:endParaRPr lang="en-US" sz="36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Tx/>
              <a:buSzTx/>
            </a:pPr>
            <a:endParaRPr lang="en-US" sz="36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Tx/>
              <a:buSzTx/>
            </a:pPr>
            <a:endParaRPr lang="en-US" sz="36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Tx/>
              <a:buSzTx/>
            </a:pPr>
            <a:endParaRPr lang="en-US" sz="36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Tx/>
              <a:buSzTx/>
            </a:pPr>
            <a:endParaRPr lang="en-US" sz="36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Tx/>
              <a:buSzTx/>
            </a:pPr>
            <a:endParaRPr lang="en-US" sz="36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Tx/>
              <a:buSzTx/>
            </a:pPr>
            <a:endParaRPr lang="en-US" sz="36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Tx/>
              <a:buSzTx/>
            </a:pPr>
            <a:endParaRPr lang="en-US" sz="36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Tx/>
              <a:buSzTx/>
            </a:pPr>
            <a:r>
              <a:rPr lang="en-US" sz="3600" b="1" dirty="0">
                <a:solidFill>
                  <a:schemeClr val="accent3">
                    <a:lumMod val="50000"/>
                  </a:schemeClr>
                </a:solidFill>
                <a:latin typeface="Lato" panose="020B0604020202020204" charset="0"/>
                <a:cs typeface="Arial"/>
                <a:sym typeface="Arial"/>
              </a:rPr>
              <a:t>	</a:t>
            </a:r>
            <a:r>
              <a:rPr lang="en-US" sz="3600" b="1" dirty="0" err="1">
                <a:solidFill>
                  <a:schemeClr val="accent3">
                    <a:lumMod val="50000"/>
                  </a:schemeClr>
                </a:solidFill>
                <a:latin typeface="Lato" panose="020B0604020202020204" charset="0"/>
                <a:cs typeface="Arial"/>
                <a:sym typeface="Arial"/>
              </a:rPr>
              <a:t>SDPRound</a:t>
            </a:r>
            <a:r>
              <a:rPr lang="en-US" sz="3600" dirty="0">
                <a:solidFill>
                  <a:srgbClr val="1E2D31"/>
                </a:solidFill>
                <a:latin typeface="Lato" panose="020B0604020202020204" charset="0"/>
                <a:cs typeface="Arial"/>
                <a:sym typeface="Arial"/>
              </a:rPr>
              <a:t> performs better in both NSW and Mar-Loss objectives compared to standard PCA despite being optimized for only one objective.</a:t>
            </a:r>
            <a:endParaRPr lang="en-US" sz="36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Tx/>
              <a:buSzTx/>
            </a:pPr>
            <a:endParaRPr lang="en-US" sz="36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Tx/>
              <a:buSzTx/>
            </a:pPr>
            <a:endParaRPr lang="en-US" sz="36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Tx/>
              <a:buSzTx/>
            </a:pPr>
            <a:endParaRPr lang="en-US" sz="36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Tx/>
              <a:buSzTx/>
            </a:pPr>
            <a:endParaRPr lang="en-US" sz="36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Tx/>
              <a:buSzTx/>
            </a:pPr>
            <a:endParaRPr lang="en-US" sz="36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Tx/>
              <a:buSzTx/>
            </a:pPr>
            <a:endParaRPr lang="en-US" sz="36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Tx/>
              <a:buSzTx/>
            </a:pPr>
            <a:endParaRPr lang="en-US" sz="36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Tx/>
              <a:buSzTx/>
            </a:pPr>
            <a:endParaRPr lang="en-US" sz="36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Tx/>
              <a:buSzTx/>
            </a:pPr>
            <a:endParaRPr lang="en-US" sz="36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Tx/>
              <a:buSzTx/>
            </a:pPr>
            <a:endParaRPr lang="en-US" sz="36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Tx/>
              <a:buSzTx/>
            </a:pPr>
            <a:endParaRPr lang="en-US" sz="36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Tx/>
              <a:buSzTx/>
            </a:pPr>
            <a:r>
              <a:rPr lang="en-US" sz="3600" b="1" i="1" dirty="0">
                <a:solidFill>
                  <a:srgbClr val="1E2D31"/>
                </a:solidFill>
                <a:latin typeface="Lato" panose="020B0604020202020204" charset="0"/>
                <a:ea typeface="+mn-ea"/>
                <a:cs typeface="+mn-cs"/>
                <a:sym typeface="Arial"/>
              </a:rPr>
              <a:t>	Code: </a:t>
            </a:r>
            <a:r>
              <a:rPr lang="en-US" sz="3600" dirty="0">
                <a:solidFill>
                  <a:srgbClr val="1E2D31"/>
                </a:solidFill>
                <a:latin typeface="Lato" panose="020B0604020202020204" charset="0"/>
                <a:ea typeface="+mn-ea"/>
                <a:cs typeface="+mn-cs"/>
                <a:sym typeface="Arial"/>
              </a:rPr>
              <a:t>	</a:t>
            </a:r>
            <a:r>
              <a:rPr lang="en-US" sz="3600" dirty="0">
                <a:solidFill>
                  <a:srgbClr val="0070C0"/>
                </a:solidFill>
                <a:latin typeface="Lato" panose="020B0604020202020204" charset="0"/>
                <a:ea typeface="+mn-ea"/>
                <a:cs typeface="+mn-cs"/>
                <a:sym typeface="Arial"/>
              </a:rPr>
              <a:t>g</a:t>
            </a:r>
            <a:r>
              <a:rPr lang="en-US" sz="3600" dirty="0">
                <a:solidFill>
                  <a:srgbClr val="0070C0"/>
                </a:solidFill>
                <a:latin typeface="Lato" panose="020B0604020202020204" charset="0"/>
                <a:ea typeface="+mn-ea"/>
                <a:cs typeface="+mn-cs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ithub.com/SDPforAll/multiCriteriaDimReduction</a:t>
            </a:r>
            <a:r>
              <a:rPr lang="en-US" sz="3600" dirty="0">
                <a:solidFill>
                  <a:srgbClr val="0070C0"/>
                </a:solidFill>
                <a:latin typeface="Lato" panose="020B0604020202020204" charset="0"/>
                <a:ea typeface="+mn-ea"/>
                <a:cs typeface="+mn-cs"/>
                <a:sym typeface="Arial"/>
              </a:rPr>
              <a:t> </a:t>
            </a:r>
          </a:p>
          <a:p>
            <a:pPr lvl="0">
              <a:spcBef>
                <a:spcPts val="0"/>
              </a:spcBef>
              <a:buClrTx/>
              <a:buSzTx/>
            </a:pPr>
            <a:r>
              <a:rPr lang="en-US" sz="3600" b="1" i="1" dirty="0">
                <a:solidFill>
                  <a:srgbClr val="1E2D31"/>
                </a:solidFill>
                <a:latin typeface="Lato" panose="020B0604020202020204" charset="0"/>
                <a:ea typeface="+mn-ea"/>
                <a:cs typeface="+mn-cs"/>
                <a:sym typeface="Arial"/>
              </a:rPr>
              <a:t>	Web:</a:t>
            </a:r>
            <a:r>
              <a:rPr lang="en-US" sz="3600" dirty="0">
                <a:solidFill>
                  <a:srgbClr val="1E2D31"/>
                </a:solidFill>
                <a:latin typeface="Lato" panose="020B0604020202020204" charset="0"/>
                <a:ea typeface="+mn-ea"/>
                <a:cs typeface="+mn-cs"/>
                <a:sym typeface="Arial"/>
              </a:rPr>
              <a:t>	</a:t>
            </a:r>
            <a:r>
              <a:rPr lang="en-US" sz="3600" dirty="0">
                <a:solidFill>
                  <a:srgbClr val="0070C0"/>
                </a:solidFill>
                <a:latin typeface="Lato" panose="020B0604020202020204" charset="0"/>
                <a:ea typeface="+mn-ea"/>
                <a:cs typeface="+mn-cs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sites.google.com/site/ssamadi/fair-pca-homepage</a:t>
            </a:r>
            <a:r>
              <a:rPr lang="en-US" sz="3600" dirty="0">
                <a:solidFill>
                  <a:srgbClr val="0070C0"/>
                </a:solidFill>
                <a:latin typeface="Lato" panose="020B0604020202020204" charset="0"/>
                <a:ea typeface="+mn-ea"/>
                <a:cs typeface="+mn-cs"/>
                <a:sym typeface="Arial"/>
              </a:rPr>
              <a:t> </a:t>
            </a:r>
          </a:p>
          <a:p>
            <a:pPr lvl="0">
              <a:spcBef>
                <a:spcPts val="0"/>
              </a:spcBef>
              <a:buClrTx/>
              <a:buSzTx/>
            </a:pPr>
            <a:endParaRPr lang="en-US" sz="3600" b="1" dirty="0">
              <a:solidFill>
                <a:srgbClr val="1E2D31"/>
              </a:solidFill>
              <a:latin typeface="Lato" panose="020B0604020202020204" charset="0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Tx/>
              <a:buSzTx/>
            </a:pPr>
            <a:endParaRPr lang="en-US" sz="5400" b="1" dirty="0">
              <a:solidFill>
                <a:schemeClr val="bg2"/>
              </a:solidFill>
              <a:latin typeface="Lato" panose="020B0604020202020204" charset="0"/>
            </a:endParaRPr>
          </a:p>
          <a:p>
            <a:pPr algn="ctr">
              <a:spcBef>
                <a:spcPts val="0"/>
              </a:spcBef>
            </a:pPr>
            <a:endParaRPr lang="en-US" sz="5786" b="1" dirty="0">
              <a:solidFill>
                <a:schemeClr val="bg2"/>
              </a:solidFill>
              <a:latin typeface="Lato" panose="020B0604020202020204" charset="0"/>
            </a:endParaRPr>
          </a:p>
          <a:p>
            <a:pPr algn="ctr">
              <a:spcBef>
                <a:spcPts val="0"/>
              </a:spcBef>
            </a:pPr>
            <a:endParaRPr lang="en-US" sz="5786" b="1" dirty="0">
              <a:solidFill>
                <a:schemeClr val="bg2"/>
              </a:solidFill>
              <a:latin typeface="Lato" panose="020B0604020202020204" charset="0"/>
            </a:endParaRPr>
          </a:p>
          <a:p>
            <a:pPr algn="ctr">
              <a:spcBef>
                <a:spcPts val="0"/>
              </a:spcBef>
            </a:pPr>
            <a:endParaRPr lang="en-US" sz="3471" dirty="0">
              <a:solidFill>
                <a:schemeClr val="bg2"/>
              </a:solidFill>
              <a:latin typeface="Lato" panose="020B0604020202020204" charset="0"/>
            </a:endParaRPr>
          </a:p>
          <a:p>
            <a:pPr>
              <a:spcBef>
                <a:spcPts val="0"/>
              </a:spcBef>
            </a:pPr>
            <a:endParaRPr lang="en-US" sz="3471" dirty="0">
              <a:solidFill>
                <a:schemeClr val="bg2"/>
              </a:solidFill>
              <a:latin typeface="Lato" panose="020B0604020202020204" charset="0"/>
            </a:endParaRPr>
          </a:p>
          <a:p>
            <a:pPr>
              <a:spcBef>
                <a:spcPts val="0"/>
              </a:spcBef>
            </a:pPr>
            <a:endParaRPr lang="en-US" sz="3471" dirty="0">
              <a:solidFill>
                <a:schemeClr val="bg2"/>
              </a:solidFill>
              <a:latin typeface="Lato" panose="020B0604020202020204" charset="0"/>
            </a:endParaRPr>
          </a:p>
          <a:p>
            <a:pPr>
              <a:spcBef>
                <a:spcPts val="0"/>
              </a:spcBef>
            </a:pPr>
            <a:endParaRPr lang="en-US" sz="3471" dirty="0">
              <a:solidFill>
                <a:schemeClr val="bg2"/>
              </a:solidFill>
              <a:latin typeface="Lato" panose="020B0604020202020204" charset="0"/>
            </a:endParaRPr>
          </a:p>
          <a:p>
            <a:pPr>
              <a:spcBef>
                <a:spcPts val="0"/>
              </a:spcBef>
            </a:pPr>
            <a:endParaRPr lang="en-US" sz="3471" dirty="0">
              <a:solidFill>
                <a:schemeClr val="bg2"/>
              </a:solidFill>
              <a:latin typeface="Lato" panose="020B0604020202020204" charset="0"/>
            </a:endParaRPr>
          </a:p>
          <a:p>
            <a:pPr>
              <a:spcBef>
                <a:spcPts val="0"/>
              </a:spcBef>
            </a:pPr>
            <a:endParaRPr lang="en-US" sz="3471" dirty="0">
              <a:solidFill>
                <a:schemeClr val="bg2"/>
              </a:solidFill>
              <a:latin typeface="Lato" panose="020B0604020202020204" charset="0"/>
            </a:endParaRPr>
          </a:p>
          <a:p>
            <a:pPr>
              <a:spcBef>
                <a:spcPts val="0"/>
              </a:spcBef>
            </a:pPr>
            <a:endParaRPr lang="en-US" sz="3471" dirty="0">
              <a:solidFill>
                <a:schemeClr val="bg2"/>
              </a:solidFill>
              <a:latin typeface="Lato" panose="020B0604020202020204" charset="0"/>
            </a:endParaRPr>
          </a:p>
          <a:p>
            <a:pPr>
              <a:spcBef>
                <a:spcPts val="0"/>
              </a:spcBef>
            </a:pPr>
            <a:endParaRPr lang="en-US" sz="3471" dirty="0">
              <a:solidFill>
                <a:schemeClr val="bg2"/>
              </a:solidFill>
              <a:latin typeface="Lato" panose="020B0604020202020204" charset="0"/>
            </a:endParaRPr>
          </a:p>
          <a:p>
            <a:pPr>
              <a:spcBef>
                <a:spcPts val="0"/>
              </a:spcBef>
            </a:pPr>
            <a:endParaRPr lang="en-US" sz="3471" dirty="0">
              <a:solidFill>
                <a:schemeClr val="bg2"/>
              </a:solidFill>
              <a:latin typeface="Lato" panose="020B0604020202020204" charset="0"/>
            </a:endParaRPr>
          </a:p>
          <a:p>
            <a:pPr>
              <a:spcBef>
                <a:spcPts val="0"/>
              </a:spcBef>
            </a:pPr>
            <a:endParaRPr lang="en-US" sz="3471" dirty="0">
              <a:solidFill>
                <a:schemeClr val="bg2"/>
              </a:solidFill>
              <a:latin typeface="Lato" panose="020B0604020202020204" charset="0"/>
            </a:endParaRPr>
          </a:p>
          <a:p>
            <a:pPr>
              <a:spcBef>
                <a:spcPts val="0"/>
              </a:spcBef>
            </a:pPr>
            <a:endParaRPr lang="en-US" sz="3471" dirty="0">
              <a:solidFill>
                <a:schemeClr val="bg2"/>
              </a:solidFill>
              <a:latin typeface="Lato" panose="020B0604020202020204" charset="0"/>
            </a:endParaRPr>
          </a:p>
          <a:p>
            <a:pPr>
              <a:spcBef>
                <a:spcPts val="0"/>
              </a:spcBef>
            </a:pPr>
            <a:endParaRPr lang="en-US" sz="3471" dirty="0">
              <a:solidFill>
                <a:schemeClr val="bg2"/>
              </a:solidFill>
              <a:latin typeface="Lato" panose="020B0604020202020204" charset="0"/>
            </a:endParaRPr>
          </a:p>
          <a:p>
            <a:pPr>
              <a:spcBef>
                <a:spcPts val="0"/>
              </a:spcBef>
            </a:pPr>
            <a:endParaRPr lang="en-US" sz="3471" dirty="0">
              <a:solidFill>
                <a:schemeClr val="bg2"/>
              </a:solidFill>
              <a:latin typeface="Lato" panose="020B0604020202020204" charset="0"/>
            </a:endParaRPr>
          </a:p>
          <a:p>
            <a:pPr>
              <a:spcBef>
                <a:spcPts val="0"/>
              </a:spcBef>
            </a:pPr>
            <a:endParaRPr lang="en-US" sz="3471" dirty="0">
              <a:solidFill>
                <a:schemeClr val="bg2"/>
              </a:solidFill>
              <a:latin typeface="Lato" panose="020B0604020202020204" charset="0"/>
            </a:endParaRPr>
          </a:p>
          <a:p>
            <a:pPr>
              <a:spcBef>
                <a:spcPts val="0"/>
              </a:spcBef>
            </a:pPr>
            <a:endParaRPr lang="en-US" sz="3471" dirty="0">
              <a:solidFill>
                <a:schemeClr val="bg2"/>
              </a:solidFill>
              <a:latin typeface="Lato" panose="020B0604020202020204" charset="0"/>
            </a:endParaRPr>
          </a:p>
          <a:p>
            <a:pPr>
              <a:spcBef>
                <a:spcPts val="0"/>
              </a:spcBef>
            </a:pPr>
            <a:endParaRPr lang="en-US" sz="3471" dirty="0">
              <a:solidFill>
                <a:schemeClr val="bg2"/>
              </a:solidFill>
              <a:latin typeface="Lato" panose="020B0604020202020204" charset="0"/>
            </a:endParaRPr>
          </a:p>
          <a:p>
            <a:pPr>
              <a:spcBef>
                <a:spcPts val="0"/>
              </a:spcBef>
            </a:pPr>
            <a:endParaRPr lang="en-US" sz="3471" dirty="0">
              <a:solidFill>
                <a:schemeClr val="bg2"/>
              </a:solidFill>
              <a:latin typeface="Lato" panose="020B0604020202020204" charset="0"/>
            </a:endParaRPr>
          </a:p>
          <a:p>
            <a:pPr>
              <a:spcBef>
                <a:spcPts val="0"/>
              </a:spcBef>
            </a:pPr>
            <a:endParaRPr lang="en-US" sz="3471" dirty="0">
              <a:solidFill>
                <a:schemeClr val="bg2"/>
              </a:solidFill>
              <a:latin typeface="Lato" panose="020B0604020202020204" charset="0"/>
            </a:endParaRPr>
          </a:p>
          <a:p>
            <a:pPr>
              <a:spcBef>
                <a:spcPts val="0"/>
              </a:spcBef>
            </a:pPr>
            <a:endParaRPr lang="en-US" sz="3471" dirty="0">
              <a:solidFill>
                <a:schemeClr val="bg2"/>
              </a:solidFill>
              <a:latin typeface="Lato" panose="020B0604020202020204" charset="0"/>
            </a:endParaRPr>
          </a:p>
          <a:p>
            <a:pPr>
              <a:spcBef>
                <a:spcPts val="0"/>
              </a:spcBef>
            </a:pPr>
            <a:endParaRPr lang="en-US" sz="3471" dirty="0">
              <a:solidFill>
                <a:schemeClr val="bg2"/>
              </a:solidFill>
              <a:latin typeface="Lato" panose="020B0604020202020204" charset="0"/>
            </a:endParaRPr>
          </a:p>
          <a:p>
            <a:pPr>
              <a:spcBef>
                <a:spcPts val="0"/>
              </a:spcBef>
            </a:pPr>
            <a:endParaRPr lang="en-US" sz="3471" dirty="0">
              <a:solidFill>
                <a:schemeClr val="bg2"/>
              </a:solidFill>
              <a:latin typeface="Lato" panose="020B0604020202020204" charset="0"/>
            </a:endParaRPr>
          </a:p>
          <a:p>
            <a:pPr>
              <a:spcBef>
                <a:spcPts val="0"/>
              </a:spcBef>
            </a:pPr>
            <a:endParaRPr lang="en-US" sz="3471" dirty="0">
              <a:solidFill>
                <a:schemeClr val="bg2"/>
              </a:solidFill>
              <a:latin typeface="Lato" panose="020B0604020202020204" charset="0"/>
            </a:endParaRPr>
          </a:p>
          <a:p>
            <a:pPr>
              <a:spcBef>
                <a:spcPts val="0"/>
              </a:spcBef>
            </a:pPr>
            <a:endParaRPr lang="en-US" sz="3471" dirty="0">
              <a:solidFill>
                <a:schemeClr val="bg2"/>
              </a:solidFill>
              <a:latin typeface="Lato" panose="020B0604020202020204" charset="0"/>
            </a:endParaRPr>
          </a:p>
          <a:p>
            <a:pPr>
              <a:spcBef>
                <a:spcPts val="0"/>
              </a:spcBef>
            </a:pPr>
            <a:endParaRPr lang="en-US" sz="3471" dirty="0">
              <a:solidFill>
                <a:schemeClr val="bg2"/>
              </a:solidFill>
              <a:latin typeface="Lato" panose="020B0604020202020204" charset="0"/>
            </a:endParaRPr>
          </a:p>
          <a:p>
            <a:pPr>
              <a:spcBef>
                <a:spcPts val="0"/>
              </a:spcBef>
            </a:pPr>
            <a:endParaRPr lang="en-US" sz="3471" dirty="0">
              <a:solidFill>
                <a:schemeClr val="bg2"/>
              </a:solidFill>
              <a:latin typeface="Lato" panose="020B0604020202020204" charset="0"/>
            </a:endParaRPr>
          </a:p>
          <a:p>
            <a:pPr>
              <a:spcBef>
                <a:spcPts val="0"/>
              </a:spcBef>
            </a:pPr>
            <a:endParaRPr lang="en-US" sz="3471" dirty="0">
              <a:solidFill>
                <a:schemeClr val="bg2"/>
              </a:solidFill>
              <a:latin typeface="Lato" panose="020B0604020202020204" charset="0"/>
            </a:endParaRPr>
          </a:p>
          <a:p>
            <a:pPr>
              <a:spcBef>
                <a:spcPts val="0"/>
              </a:spcBef>
            </a:pPr>
            <a:endParaRPr lang="en-US" sz="3471" dirty="0">
              <a:solidFill>
                <a:schemeClr val="bg2"/>
              </a:solidFill>
              <a:latin typeface="Lato" panose="020B0604020202020204" charset="0"/>
            </a:endParaRPr>
          </a:p>
          <a:p>
            <a:pPr>
              <a:spcBef>
                <a:spcPts val="0"/>
              </a:spcBef>
            </a:pPr>
            <a:endParaRPr lang="en-US" sz="3471" dirty="0">
              <a:solidFill>
                <a:schemeClr val="bg2"/>
              </a:solidFill>
              <a:latin typeface="Lato" panose="020B0604020202020204" charset="0"/>
            </a:endParaRPr>
          </a:p>
          <a:p>
            <a:pPr>
              <a:spcBef>
                <a:spcPts val="0"/>
              </a:spcBef>
            </a:pPr>
            <a:endParaRPr lang="en-US" sz="3471" dirty="0">
              <a:solidFill>
                <a:schemeClr val="bg2"/>
              </a:solidFill>
              <a:latin typeface="Lato" panose="020B0604020202020204" charset="0"/>
            </a:endParaRPr>
          </a:p>
          <a:p>
            <a:pPr>
              <a:spcBef>
                <a:spcPts val="0"/>
              </a:spcBef>
            </a:pPr>
            <a:endParaRPr lang="en-US" sz="3471" dirty="0">
              <a:solidFill>
                <a:schemeClr val="bg2"/>
              </a:solidFill>
              <a:latin typeface="Lato" panose="020B0604020202020204" charset="0"/>
            </a:endParaRPr>
          </a:p>
          <a:p>
            <a:pPr>
              <a:spcBef>
                <a:spcPts val="0"/>
              </a:spcBef>
            </a:pPr>
            <a:endParaRPr lang="en-US" sz="3471" dirty="0">
              <a:solidFill>
                <a:schemeClr val="bg2"/>
              </a:solidFill>
              <a:latin typeface="Lato" panose="020B0604020202020204" charset="0"/>
            </a:endParaRPr>
          </a:p>
          <a:p>
            <a:pPr>
              <a:spcBef>
                <a:spcPts val="0"/>
              </a:spcBef>
            </a:pPr>
            <a:endParaRPr lang="en-US" sz="3471" dirty="0">
              <a:solidFill>
                <a:schemeClr val="bg2"/>
              </a:solidFill>
              <a:latin typeface="Lato" panose="020B0604020202020204" charset="0"/>
            </a:endParaRPr>
          </a:p>
          <a:p>
            <a:pPr>
              <a:spcBef>
                <a:spcPts val="0"/>
              </a:spcBef>
            </a:pPr>
            <a:endParaRPr lang="en-US" sz="3471" dirty="0">
              <a:solidFill>
                <a:schemeClr val="bg2"/>
              </a:solidFill>
              <a:latin typeface="Lato" panose="020B0604020202020204" charset="0"/>
            </a:endParaRPr>
          </a:p>
          <a:p>
            <a:pPr>
              <a:spcBef>
                <a:spcPts val="0"/>
              </a:spcBef>
            </a:pPr>
            <a:endParaRPr lang="en-US" sz="3471" dirty="0">
              <a:solidFill>
                <a:schemeClr val="bg2"/>
              </a:solidFill>
              <a:latin typeface="Lato" panose="020B0604020202020204" charset="0"/>
            </a:endParaRPr>
          </a:p>
          <a:p>
            <a:pPr>
              <a:spcBef>
                <a:spcPts val="0"/>
              </a:spcBef>
            </a:pPr>
            <a:endParaRPr lang="en-US" sz="3471" dirty="0">
              <a:solidFill>
                <a:schemeClr val="bg2"/>
              </a:solidFill>
              <a:latin typeface="Lato" panose="020B0604020202020204" charset="0"/>
            </a:endParaRPr>
          </a:p>
          <a:p>
            <a:pPr>
              <a:spcBef>
                <a:spcPts val="0"/>
              </a:spcBef>
            </a:pPr>
            <a:endParaRPr lang="en-US" sz="3471" dirty="0">
              <a:solidFill>
                <a:schemeClr val="bg2"/>
              </a:solidFill>
              <a:latin typeface="Lato" panose="020B060402020202020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444221F-6EEA-4743-B25F-97DF4099A474}"/>
              </a:ext>
            </a:extLst>
          </p:cNvPr>
          <p:cNvSpPr/>
          <p:nvPr/>
        </p:nvSpPr>
        <p:spPr>
          <a:xfrm>
            <a:off x="32794003" y="24231600"/>
            <a:ext cx="15313770" cy="56883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4629" b="1" dirty="0">
                <a:solidFill>
                  <a:schemeClr val="bg2"/>
                </a:solidFill>
                <a:latin typeface="Lato" panose="020B0604020202020204" charset="0"/>
              </a:rPr>
              <a:t>Scalability</a:t>
            </a:r>
            <a:endParaRPr lang="en-US" sz="3600" b="1" dirty="0">
              <a:solidFill>
                <a:srgbClr val="1E2D31"/>
              </a:solidFill>
              <a:latin typeface="Lato" panose="020B0604020202020204" charset="0"/>
            </a:endParaRPr>
          </a:p>
          <a:p>
            <a:endParaRPr lang="en-US" sz="3471" dirty="0">
              <a:solidFill>
                <a:schemeClr val="bg2"/>
              </a:solidFill>
              <a:latin typeface="Lato" panose="020B0604020202020204" charset="0"/>
            </a:endParaRPr>
          </a:p>
          <a:p>
            <a:endParaRPr lang="en-US" sz="3471" dirty="0">
              <a:solidFill>
                <a:schemeClr val="bg2"/>
              </a:solidFill>
              <a:latin typeface="Lato" panose="020B0604020202020204" charset="0"/>
            </a:endParaRPr>
          </a:p>
          <a:p>
            <a:endParaRPr lang="en-US" sz="3471" dirty="0">
              <a:solidFill>
                <a:schemeClr val="bg2"/>
              </a:solidFill>
              <a:latin typeface="Lato" panose="020B0604020202020204" charset="0"/>
            </a:endParaRPr>
          </a:p>
          <a:p>
            <a:endParaRPr lang="en-US" sz="3471" dirty="0">
              <a:solidFill>
                <a:schemeClr val="bg2"/>
              </a:solidFill>
              <a:latin typeface="Lato" panose="020B0604020202020204" charset="0"/>
            </a:endParaRPr>
          </a:p>
          <a:p>
            <a:endParaRPr lang="en-US" sz="3471" dirty="0">
              <a:solidFill>
                <a:schemeClr val="bg2"/>
              </a:solidFill>
              <a:latin typeface="Lato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3886BE-54E9-41E2-B969-37461E25E4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4880" y="8270864"/>
            <a:ext cx="10552343" cy="7426336"/>
          </a:xfrm>
          <a:prstGeom prst="rect">
            <a:avLst/>
          </a:prstGeom>
          <a:ln w="57150">
            <a:solidFill>
              <a:schemeClr val="bg2"/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44DFFC5-C1A7-4089-B0A1-106011BEF60E}"/>
              </a:ext>
            </a:extLst>
          </p:cNvPr>
          <p:cNvSpPr/>
          <p:nvPr/>
        </p:nvSpPr>
        <p:spPr>
          <a:xfrm>
            <a:off x="6316657" y="11737371"/>
            <a:ext cx="3035526" cy="1410316"/>
          </a:xfrm>
          <a:prstGeom prst="ellipse">
            <a:avLst/>
          </a:prstGeom>
          <a:solidFill>
            <a:schemeClr val="accent4">
              <a:lumMod val="20000"/>
              <a:lumOff val="80000"/>
              <a:alpha val="23000"/>
            </a:schemeClr>
          </a:solidFill>
          <a:ln w="984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E354CB-3B42-403F-A913-E88F186AABB7}"/>
              </a:ext>
            </a:extLst>
          </p:cNvPr>
          <p:cNvCxnSpPr>
            <a:cxnSpLocks/>
          </p:cNvCxnSpPr>
          <p:nvPr/>
        </p:nvCxnSpPr>
        <p:spPr>
          <a:xfrm flipV="1">
            <a:off x="8894072" y="11330247"/>
            <a:ext cx="2962945" cy="586217"/>
          </a:xfrm>
          <a:prstGeom prst="line">
            <a:avLst/>
          </a:prstGeom>
          <a:ln w="1016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F90346C-8B4E-45FA-B944-B9C00651174D}"/>
              </a:ext>
            </a:extLst>
          </p:cNvPr>
          <p:cNvCxnSpPr>
            <a:cxnSpLocks/>
          </p:cNvCxnSpPr>
          <p:nvPr/>
        </p:nvCxnSpPr>
        <p:spPr>
          <a:xfrm>
            <a:off x="8834639" y="12945801"/>
            <a:ext cx="2962945" cy="554124"/>
          </a:xfrm>
          <a:prstGeom prst="line">
            <a:avLst/>
          </a:prstGeom>
          <a:ln w="1016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350B35B5-9DEA-4552-AE3E-8223A5EB49D3}"/>
              </a:ext>
            </a:extLst>
          </p:cNvPr>
          <p:cNvSpPr/>
          <p:nvPr/>
        </p:nvSpPr>
        <p:spPr>
          <a:xfrm>
            <a:off x="11024680" y="10945178"/>
            <a:ext cx="4644705" cy="2939815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 w="984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Speech Bubble: Rectangle 167">
                <a:extLst>
                  <a:ext uri="{FF2B5EF4-FFF2-40B4-BE49-F238E27FC236}">
                    <a16:creationId xmlns:a16="http://schemas.microsoft.com/office/drawing/2014/main" id="{3CCDA210-2D97-47B4-BCC4-4DE18C02F245}"/>
                  </a:ext>
                </a:extLst>
              </p:cNvPr>
              <p:cNvSpPr/>
              <p:nvPr/>
            </p:nvSpPr>
            <p:spPr>
              <a:xfrm>
                <a:off x="10183148" y="13761906"/>
                <a:ext cx="5260189" cy="1581030"/>
              </a:xfrm>
              <a:prstGeom prst="wedgeRectCallout">
                <a:avLst>
                  <a:gd name="adj1" fmla="val -11118"/>
                  <a:gd name="adj2" fmla="val -105400"/>
                </a:avLst>
              </a:prstGeom>
              <a:ln w="57150">
                <a:solidFill>
                  <a:schemeClr val="bg2"/>
                </a:solidFill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bg2"/>
                    </a:solidFill>
                    <a:latin typeface="Lato" panose="020B0604020202020204" charset="0"/>
                  </a:rPr>
                  <a:t>Male is consistently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3200" b="1" dirty="0">
                    <a:solidFill>
                      <a:schemeClr val="bg2"/>
                    </a:solidFill>
                    <a:latin typeface="Lato" panose="020B0604020202020204" charset="0"/>
                  </a:rPr>
                  <a:t>10% better </a:t>
                </a:r>
                <a:r>
                  <a:rPr lang="en-US" sz="3200" dirty="0">
                    <a:solidFill>
                      <a:schemeClr val="bg2"/>
                    </a:solidFill>
                    <a:latin typeface="Lato" panose="020B0604020202020204" charset="0"/>
                  </a:rPr>
                  <a:t>than female</a:t>
                </a:r>
              </a:p>
            </p:txBody>
          </p:sp>
        </mc:Choice>
        <mc:Fallback xmlns="">
          <p:sp>
            <p:nvSpPr>
              <p:cNvPr id="168" name="Speech Bubble: Rectangle 167">
                <a:extLst>
                  <a:ext uri="{FF2B5EF4-FFF2-40B4-BE49-F238E27FC236}">
                    <a16:creationId xmlns:a16="http://schemas.microsoft.com/office/drawing/2014/main" id="{3CCDA210-2D97-47B4-BCC4-4DE18C02F2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3148" y="13761906"/>
                <a:ext cx="5260189" cy="1581030"/>
              </a:xfrm>
              <a:prstGeom prst="wedgeRectCallout">
                <a:avLst>
                  <a:gd name="adj1" fmla="val -11118"/>
                  <a:gd name="adj2" fmla="val -105400"/>
                </a:avLst>
              </a:prstGeom>
              <a:blipFill>
                <a:blip r:embed="rId9"/>
                <a:stretch>
                  <a:fillRect/>
                </a:stretch>
              </a:blipFill>
              <a:ln w="571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Shape 69">
                <a:extLst>
                  <a:ext uri="{FF2B5EF4-FFF2-40B4-BE49-F238E27FC236}">
                    <a16:creationId xmlns:a16="http://schemas.microsoft.com/office/drawing/2014/main" id="{AF2D53E8-5BC8-4C74-9977-84B04DBC0A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8145" y="18159665"/>
                <a:ext cx="15084012" cy="1354255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 cap="flat" cmpd="sng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329135" tIns="329135" rIns="329135" bIns="32913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5550"/>
                  </a:spcBef>
                  <a:spcAft>
                    <a:spcPts val="0"/>
                  </a:spcAft>
                  <a:buClr>
                    <a:schemeClr val="accent6"/>
                  </a:buClr>
                  <a:buSzPct val="100000"/>
                  <a:buFont typeface="Lato"/>
                  <a:buNone/>
                  <a:defRPr sz="13500" b="0" i="0" u="none" strike="noStrike" cap="none">
                    <a:solidFill>
                      <a:schemeClr val="accent6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5550"/>
                  </a:spcBef>
                  <a:spcAft>
                    <a:spcPts val="0"/>
                  </a:spcAft>
                  <a:buClr>
                    <a:schemeClr val="accent6"/>
                  </a:buClr>
                  <a:buSzPct val="100000"/>
                  <a:buFont typeface="Lato"/>
                  <a:buNone/>
                  <a:defRPr sz="13500" b="0" i="0" u="none" strike="noStrike" cap="none">
                    <a:solidFill>
                      <a:schemeClr val="accent6"/>
                    </a:solidFill>
                    <a:latin typeface="Lato"/>
                    <a:ea typeface="Lato"/>
                    <a:cs typeface="Lato"/>
                    <a:sym typeface="Lat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5550"/>
                  </a:spcBef>
                  <a:spcAft>
                    <a:spcPts val="0"/>
                  </a:spcAft>
                  <a:buClr>
                    <a:schemeClr val="accent6"/>
                  </a:buClr>
                  <a:buSzPct val="100000"/>
                  <a:buFont typeface="Lato"/>
                  <a:buNone/>
                  <a:defRPr sz="13500" b="0" i="0" u="none" strike="noStrike" cap="none">
                    <a:solidFill>
                      <a:schemeClr val="accent6"/>
                    </a:solidFill>
                    <a:latin typeface="Lato"/>
                    <a:ea typeface="Lato"/>
                    <a:cs typeface="Lato"/>
                    <a:sym typeface="Lat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5550"/>
                  </a:spcBef>
                  <a:spcAft>
                    <a:spcPts val="0"/>
                  </a:spcAft>
                  <a:buClr>
                    <a:schemeClr val="accent6"/>
                  </a:buClr>
                  <a:buSzPct val="100000"/>
                  <a:buFont typeface="Lato"/>
                  <a:buNone/>
                  <a:defRPr sz="13500" b="0" i="0" u="none" strike="noStrike" cap="none">
                    <a:solidFill>
                      <a:schemeClr val="accent6"/>
                    </a:solidFill>
                    <a:latin typeface="Lato"/>
                    <a:ea typeface="Lato"/>
                    <a:cs typeface="Lato"/>
                    <a:sym typeface="Lat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5550"/>
                  </a:spcBef>
                  <a:spcAft>
                    <a:spcPts val="0"/>
                  </a:spcAft>
                  <a:buClr>
                    <a:schemeClr val="accent6"/>
                  </a:buClr>
                  <a:buSzPct val="100000"/>
                  <a:buFont typeface="Lato"/>
                  <a:buNone/>
                  <a:defRPr sz="13500" b="0" i="0" u="none" strike="noStrike" cap="none">
                    <a:solidFill>
                      <a:schemeClr val="accent6"/>
                    </a:solidFill>
                    <a:latin typeface="Lato"/>
                    <a:ea typeface="Lato"/>
                    <a:cs typeface="Lato"/>
                    <a:sym typeface="Lat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5550"/>
                  </a:spcBef>
                  <a:spcAft>
                    <a:spcPts val="0"/>
                  </a:spcAft>
                  <a:buClr>
                    <a:schemeClr val="accent6"/>
                  </a:buClr>
                  <a:buSzPct val="100000"/>
                  <a:buFont typeface="Lato"/>
                  <a:buNone/>
                  <a:defRPr sz="13500" b="0" i="0" u="none" strike="noStrike" cap="none">
                    <a:solidFill>
                      <a:schemeClr val="accent6"/>
                    </a:solidFill>
                    <a:latin typeface="Lato"/>
                    <a:ea typeface="Lato"/>
                    <a:cs typeface="Lato"/>
                    <a:sym typeface="Lat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5550"/>
                  </a:spcBef>
                  <a:spcAft>
                    <a:spcPts val="0"/>
                  </a:spcAft>
                  <a:buClr>
                    <a:schemeClr val="accent6"/>
                  </a:buClr>
                  <a:buSzPct val="100000"/>
                  <a:buFont typeface="Lato"/>
                  <a:buNone/>
                  <a:defRPr sz="13500" b="0" i="0" u="none" strike="noStrike" cap="none">
                    <a:solidFill>
                      <a:schemeClr val="accent6"/>
                    </a:solidFill>
                    <a:latin typeface="Lato"/>
                    <a:ea typeface="Lato"/>
                    <a:cs typeface="Lato"/>
                    <a:sym typeface="Lat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5550"/>
                  </a:spcBef>
                  <a:spcAft>
                    <a:spcPts val="0"/>
                  </a:spcAft>
                  <a:buClr>
                    <a:schemeClr val="accent6"/>
                  </a:buClr>
                  <a:buSzPct val="100000"/>
                  <a:buFont typeface="Lato"/>
                  <a:buNone/>
                  <a:defRPr sz="13500" b="0" i="0" u="none" strike="noStrike" cap="none">
                    <a:solidFill>
                      <a:schemeClr val="accent6"/>
                    </a:solidFill>
                    <a:latin typeface="Lato"/>
                    <a:ea typeface="Lato"/>
                    <a:cs typeface="Lato"/>
                    <a:sym typeface="Lat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5550"/>
                  </a:spcBef>
                  <a:spcAft>
                    <a:spcPts val="0"/>
                  </a:spcAft>
                  <a:buClr>
                    <a:schemeClr val="accent6"/>
                  </a:buClr>
                  <a:buSzPct val="100000"/>
                  <a:buFont typeface="Lato"/>
                  <a:buNone/>
                  <a:defRPr sz="13500" b="0" i="0" u="none" strike="noStrike" cap="none">
                    <a:solidFill>
                      <a:schemeClr val="accent6"/>
                    </a:solidFill>
                    <a:latin typeface="Lato"/>
                    <a:ea typeface="Lato"/>
                    <a:cs typeface="Lato"/>
                    <a:sym typeface="Lato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r>
                  <a:rPr lang="en-US" sz="5400" b="1" dirty="0">
                    <a:solidFill>
                      <a:schemeClr val="bg2"/>
                    </a:solidFill>
                    <a:latin typeface="Lato" panose="020B0604020202020204" charset="0"/>
                  </a:rPr>
                  <a:t>Problem Formulation</a:t>
                </a:r>
              </a:p>
              <a:p>
                <a:pPr marL="457200" lvl="0" indent="-457200" algn="just">
                  <a:spcBef>
                    <a:spcPts val="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1E2D31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600" b="0" i="1" smtClean="0">
                                <a:solidFill>
                                  <a:srgbClr val="1E2D31"/>
                                </a:solid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rgbClr val="1E2D31"/>
                                </a:solid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rgbClr val="1E2D31"/>
                                </a:solid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1</m:t>
                            </m:r>
                          </m:sub>
                        </m:sSub>
                        <m:r>
                          <a:rPr lang="en-US" sz="3600" b="0" i="1" smtClean="0">
                            <a:solidFill>
                              <a:srgbClr val="1E2D31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,…</m:t>
                        </m:r>
                        <m:r>
                          <a:rPr lang="en-US" sz="3600" b="0" i="1" smtClean="0">
                            <a:solidFill>
                              <a:srgbClr val="1E2D31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𝐴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1E2D31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1E2D31"/>
                    </a:solidFill>
                    <a:latin typeface="Lato" panose="020B0604020202020204" charset="0"/>
                    <a:cs typeface="Arial"/>
                    <a:sym typeface="Arial"/>
                  </a:rPr>
                  <a:t> are data of group</a:t>
                </a:r>
                <a:r>
                  <a:rPr lang="en-US" sz="3600" dirty="0">
                    <a:solidFill>
                      <a:srgbClr val="1E2D31"/>
                    </a:solidFill>
                    <a:cs typeface="Arial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1E2D31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1,…,</m:t>
                    </m:r>
                    <m:r>
                      <a:rPr lang="en-US" sz="3600" b="0" i="1" smtClean="0">
                        <a:solidFill>
                          <a:srgbClr val="1E2D31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𝑘</m:t>
                    </m:r>
                  </m:oMath>
                </a14:m>
                <a:r>
                  <a:rPr lang="en-US" sz="3600" dirty="0">
                    <a:solidFill>
                      <a:srgbClr val="1E2D31"/>
                    </a:solidFill>
                    <a:latin typeface="Lato" panose="020B0604020202020204" charset="0"/>
                    <a:cs typeface="Arial"/>
                    <a:sym typeface="Arial"/>
                  </a:rPr>
                  <a:t> (rows as entries).</a:t>
                </a:r>
              </a:p>
              <a:p>
                <a:pPr marL="457200" lvl="0" indent="-457200" algn="just">
                  <a:spcBef>
                    <a:spcPts val="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1E2D31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𝑃</m:t>
                    </m:r>
                  </m:oMath>
                </a14:m>
                <a:r>
                  <a:rPr lang="en-US" sz="3600" dirty="0">
                    <a:solidFill>
                      <a:srgbClr val="1E2D31"/>
                    </a:solidFill>
                    <a:latin typeface="Lato" panose="020B0604020202020204" charset="0"/>
                    <a:cs typeface="Arial"/>
                    <a:sym typeface="Arial"/>
                  </a:rPr>
                  <a:t> is the orthonormal matrix for PCA projection to find. </a:t>
                </a:r>
              </a:p>
              <a:p>
                <a:pPr lvl="0" algn="just">
                  <a:spcBef>
                    <a:spcPts val="0"/>
                  </a:spcBef>
                  <a:buClrTx/>
                  <a:buSzTx/>
                </a:pPr>
                <a:r>
                  <a:rPr lang="en-US" sz="3600" dirty="0">
                    <a:solidFill>
                      <a:srgbClr val="1E2D31"/>
                    </a:solidFill>
                    <a:latin typeface="Lato" panose="020B0604020202020204" charset="0"/>
                    <a:cs typeface="Arial"/>
                    <a:sym typeface="Arial"/>
                  </a:rPr>
                  <a:t>	We eliminate unfair representation by taking the worst group’s performance as an objective (</a:t>
                </a:r>
                <a:r>
                  <a:rPr lang="en-US" sz="3600" b="1" dirty="0">
                    <a:solidFill>
                      <a:schemeClr val="accent5">
                        <a:lumMod val="50000"/>
                      </a:schemeClr>
                    </a:solidFill>
                    <a:cs typeface="Arial"/>
                  </a:rPr>
                  <a:t>Fair PCA</a:t>
                </a:r>
                <a:r>
                  <a:rPr lang="en-US" sz="3600" dirty="0">
                    <a:solidFill>
                      <a:srgbClr val="1E2D31"/>
                    </a:solidFill>
                    <a:latin typeface="Lato" panose="020B0604020202020204" charset="0"/>
                    <a:cs typeface="Arial"/>
                    <a:sym typeface="Arial"/>
                  </a:rPr>
                  <a:t>):</a:t>
                </a:r>
                <a:endParaRPr lang="en-US" sz="3600" b="1" dirty="0">
                  <a:solidFill>
                    <a:srgbClr val="1E2D31"/>
                  </a:solidFill>
                  <a:latin typeface="Lato" panose="020B0604020202020204" charset="0"/>
                  <a:cs typeface="Arial"/>
                  <a:sym typeface="Arial"/>
                </a:endParaRPr>
              </a:p>
              <a:p>
                <a:pPr marL="457200" lvl="0" indent="-457200" algn="just">
                  <a:spcBef>
                    <a:spcPts val="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endParaRPr lang="en-US" sz="3600" b="1" dirty="0">
                  <a:solidFill>
                    <a:srgbClr val="1E2D31"/>
                  </a:solidFill>
                  <a:latin typeface="Lato" panose="020B0604020202020204" charset="0"/>
                  <a:cs typeface="Arial"/>
                  <a:sym typeface="Arial"/>
                </a:endParaRPr>
              </a:p>
              <a:p>
                <a:pPr marL="457200" lvl="0" indent="-457200" algn="just">
                  <a:spcBef>
                    <a:spcPts val="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endParaRPr lang="en-US" sz="3600" b="1" dirty="0">
                  <a:solidFill>
                    <a:srgbClr val="1E2D31"/>
                  </a:solidFill>
                  <a:latin typeface="Lato" panose="020B0604020202020204" charset="0"/>
                  <a:cs typeface="Arial"/>
                  <a:sym typeface="Arial"/>
                </a:endParaRPr>
              </a:p>
              <a:p>
                <a:pPr marL="457200" lvl="0" indent="-457200" algn="just">
                  <a:spcBef>
                    <a:spcPts val="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endParaRPr lang="en-US" sz="3600" b="1" dirty="0">
                  <a:solidFill>
                    <a:srgbClr val="1E2D31"/>
                  </a:solidFill>
                  <a:latin typeface="Lato" panose="020B0604020202020204" charset="0"/>
                  <a:cs typeface="Arial"/>
                  <a:sym typeface="Arial"/>
                </a:endParaRPr>
              </a:p>
              <a:p>
                <a:pPr marL="457200" lvl="0" indent="-457200" algn="just">
                  <a:spcBef>
                    <a:spcPts val="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endParaRPr lang="en-US" sz="3600" b="1" dirty="0">
                  <a:solidFill>
                    <a:srgbClr val="1E2D31"/>
                  </a:solidFill>
                  <a:latin typeface="Lato" panose="020B0604020202020204" charset="0"/>
                  <a:cs typeface="Arial"/>
                  <a:sym typeface="Arial"/>
                </a:endParaRPr>
              </a:p>
              <a:p>
                <a:pPr marL="457200" lvl="0" indent="-457200" algn="just">
                  <a:spcBef>
                    <a:spcPts val="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endParaRPr lang="en-US" sz="3600" b="1" dirty="0">
                  <a:solidFill>
                    <a:srgbClr val="1E2D31"/>
                  </a:solidFill>
                  <a:latin typeface="Lato" panose="020B0604020202020204" charset="0"/>
                  <a:cs typeface="Arial"/>
                  <a:sym typeface="Arial"/>
                </a:endParaRPr>
              </a:p>
              <a:p>
                <a:pPr marL="457200" lvl="0" indent="-457200" algn="just">
                  <a:spcBef>
                    <a:spcPts val="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endParaRPr lang="en-US" sz="3600" b="1" dirty="0">
                  <a:solidFill>
                    <a:srgbClr val="1E2D31"/>
                  </a:solidFill>
                  <a:latin typeface="Lato" panose="020B0604020202020204" charset="0"/>
                  <a:cs typeface="Arial"/>
                  <a:sym typeface="Arial"/>
                </a:endParaRPr>
              </a:p>
              <a:p>
                <a:pPr marL="457200" lvl="0" indent="-457200" algn="just">
                  <a:spcBef>
                    <a:spcPts val="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endParaRPr lang="en-US" sz="3600" b="1" dirty="0">
                  <a:solidFill>
                    <a:srgbClr val="1E2D31"/>
                  </a:solidFill>
                  <a:latin typeface="Lato" panose="020B0604020202020204" charset="0"/>
                  <a:cs typeface="Arial"/>
                  <a:sym typeface="Arial"/>
                </a:endParaRPr>
              </a:p>
              <a:p>
                <a:pPr marL="457200" lvl="0" indent="-457200" algn="just">
                  <a:spcBef>
                    <a:spcPts val="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endParaRPr lang="en-US" sz="3600" b="1" dirty="0">
                  <a:solidFill>
                    <a:srgbClr val="1E2D31"/>
                  </a:solidFill>
                  <a:latin typeface="Lato" panose="020B0604020202020204" charset="0"/>
                  <a:cs typeface="Arial"/>
                  <a:sym typeface="Arial"/>
                </a:endParaRPr>
              </a:p>
              <a:p>
                <a:pPr marL="457200" lvl="0" indent="-457200" algn="just">
                  <a:spcBef>
                    <a:spcPts val="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endParaRPr lang="en-US" sz="3600" b="1" dirty="0">
                  <a:solidFill>
                    <a:srgbClr val="1E2D31"/>
                  </a:solidFill>
                  <a:latin typeface="Lato" panose="020B0604020202020204" charset="0"/>
                  <a:cs typeface="Arial"/>
                  <a:sym typeface="Arial"/>
                </a:endParaRPr>
              </a:p>
              <a:p>
                <a:pPr lvl="0" algn="just">
                  <a:spcBef>
                    <a:spcPts val="0"/>
                  </a:spcBef>
                  <a:buClrTx/>
                  <a:buSzTx/>
                </a:pPr>
                <a:endParaRPr lang="en-US" sz="3600" b="1" dirty="0">
                  <a:solidFill>
                    <a:srgbClr val="1E2D31"/>
                  </a:solidFill>
                  <a:latin typeface="Lato" panose="020B0604020202020204" charset="0"/>
                  <a:cs typeface="Arial"/>
                  <a:sym typeface="Arial"/>
                </a:endParaRPr>
              </a:p>
              <a:p>
                <a:pPr lvl="0" algn="just">
                  <a:spcBef>
                    <a:spcPts val="0"/>
                  </a:spcBef>
                  <a:buClrTx/>
                  <a:buSzTx/>
                </a:pPr>
                <a:endParaRPr lang="th-TH" sz="1800" b="1" dirty="0">
                  <a:solidFill>
                    <a:srgbClr val="1E2D31"/>
                  </a:solidFill>
                  <a:latin typeface="Lato" panose="020B0604020202020204" charset="0"/>
                  <a:cs typeface="Arial"/>
                  <a:sym typeface="Arial"/>
                </a:endParaRPr>
              </a:p>
              <a:p>
                <a:pPr lvl="0" algn="just">
                  <a:spcBef>
                    <a:spcPts val="0"/>
                  </a:spcBef>
                  <a:buClrTx/>
                  <a:buSzTx/>
                </a:pPr>
                <a:r>
                  <a:rPr lang="en-US" sz="3600" b="1" dirty="0">
                    <a:solidFill>
                      <a:schemeClr val="accent5">
                        <a:lumMod val="50000"/>
                      </a:schemeClr>
                    </a:solidFill>
                    <a:cs typeface="Arial"/>
                  </a:rPr>
                  <a:t>	MCDR (Multi-Criteria Dimensionality Reduction) </a:t>
                </a:r>
                <a:r>
                  <a:rPr lang="en-US" sz="3600" dirty="0">
                    <a:solidFill>
                      <a:schemeClr val="bg2"/>
                    </a:solidFill>
                    <a:latin typeface="Lato" panose="020B0604020202020204" charset="0"/>
                  </a:rPr>
                  <a:t>allows more flexibility for each group to choose their own utility criterion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chemeClr val="bg2"/>
                    </a:solidFill>
                    <a:latin typeface="Lato" panose="020B0604020202020204" charset="0"/>
                  </a:rPr>
                  <a:t>  and the central analyst to choose the utility aggregation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3600" dirty="0">
                    <a:solidFill>
                      <a:schemeClr val="bg2"/>
                    </a:solidFill>
                    <a:latin typeface="Lato" panose="020B0604020202020204" charset="0"/>
                  </a:rPr>
                  <a:t>.</a:t>
                </a:r>
              </a:p>
              <a:p>
                <a:pPr lvl="0" algn="just">
                  <a:spcBef>
                    <a:spcPts val="0"/>
                  </a:spcBef>
                  <a:buClrTx/>
                  <a:buSzTx/>
                </a:pPr>
                <a:r>
                  <a:rPr lang="en-US" sz="3600" b="1" dirty="0">
                    <a:solidFill>
                      <a:schemeClr val="bg2"/>
                    </a:solidFill>
                    <a:latin typeface="Lato" panose="020B0604020202020204" charset="0"/>
                  </a:rPr>
                  <a:t>	Example:</a:t>
                </a:r>
              </a:p>
              <a:p>
                <a:pPr lvl="0" algn="just">
                  <a:spcBef>
                    <a:spcPts val="0"/>
                  </a:spcBef>
                  <a:buClrTx/>
                  <a:buSzTx/>
                </a:pPr>
                <a:r>
                  <a:rPr lang="en-US" sz="3600" i="1" dirty="0">
                    <a:solidFill>
                      <a:schemeClr val="bg2"/>
                    </a:solidFill>
                    <a:latin typeface="Lato" panose="020B0604020202020204" charset="0"/>
                  </a:rPr>
                  <a:t>Marginal Loss (Mar-Loss):</a:t>
                </a:r>
                <a:r>
                  <a:rPr lang="en-US" sz="4400" dirty="0">
                    <a:solidFill>
                      <a:srgbClr val="01AFD1"/>
                    </a:solidFill>
                    <a:latin typeface="Arial"/>
                    <a:ea typeface="+mn-ea"/>
                    <a:cs typeface="+mn-cs"/>
                    <a:sym typeface="Arial"/>
                  </a:rPr>
                  <a:t>	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4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4400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min</m:t>
                        </m:r>
                      </m:e>
                      <m:lim>
                        <m:r>
                          <a:rPr lang="en-US" sz="4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𝑃</m:t>
                        </m:r>
                      </m:lim>
                    </m:limLow>
                    <m:limLow>
                      <m:limLowPr>
                        <m:ctrlPr>
                          <a:rPr lang="en-US" sz="4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4400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max</m:t>
                        </m:r>
                      </m:e>
                      <m:lim>
                        <m:r>
                          <a:rPr lang="en-US" sz="4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𝑖</m:t>
                        </m:r>
                        <m:r>
                          <a:rPr lang="en-US" sz="4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∈{1,…,</m:t>
                        </m:r>
                        <m:r>
                          <a:rPr lang="en-US" sz="4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𝑘</m:t>
                        </m:r>
                        <m:r>
                          <a:rPr lang="en-US" sz="4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}</m:t>
                        </m:r>
                      </m:lim>
                    </m:limLow>
                    <m:d>
                      <m:dPr>
                        <m:ctrlPr>
                          <a:rPr lang="en-US" sz="4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4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44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440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44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𝑄</m:t>
                                </m:r>
                              </m:lim>
                            </m:limLow>
                          </m:fName>
                          <m:e>
                            <m:sSubSup>
                              <m:sSubSupPr>
                                <m:ctrlPr>
                                  <a:rPr lang="en-US" sz="44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4400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4400" i="1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400" i="1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4400" i="1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4400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𝑄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44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𝐹</m:t>
                                </m:r>
                              </m:sub>
                              <m:sup>
                                <m:r>
                                  <a:rPr lang="en-US" sz="44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  <m:r>
                          <a:rPr lang="en-US" sz="4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4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44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44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𝑃</m:t>
                                </m:r>
                              </m:e>
                            </m:d>
                          </m:e>
                          <m:sub>
                            <m:r>
                              <a:rPr lang="en-US" sz="4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𝐹</m:t>
                            </m:r>
                          </m:sub>
                          <m:sup>
                            <m:r>
                              <a:rPr lang="en-US" sz="4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3600" dirty="0">
                  <a:solidFill>
                    <a:schemeClr val="bg2"/>
                  </a:solidFill>
                  <a:latin typeface="Lato" panose="020B0604020202020204" charset="0"/>
                </a:endParaRPr>
              </a:p>
              <a:p>
                <a:pPr lvl="0" algn="just">
                  <a:spcBef>
                    <a:spcPts val="0"/>
                  </a:spcBef>
                  <a:buClrTx/>
                  <a:buSzTx/>
                </a:pPr>
                <a:r>
                  <a:rPr lang="en-US" sz="3600" i="1" dirty="0">
                    <a:solidFill>
                      <a:schemeClr val="bg2"/>
                    </a:solidFill>
                    <a:latin typeface="Lato" panose="020B0604020202020204" charset="0"/>
                  </a:rPr>
                  <a:t>Nash Social Welfare (NSW):</a:t>
                </a:r>
                <a:r>
                  <a:rPr lang="en-US" sz="4400" dirty="0">
                    <a:solidFill>
                      <a:srgbClr val="1E2D31"/>
                    </a:solidFill>
                    <a:latin typeface="Arial"/>
                    <a:ea typeface="+mn-ea"/>
                    <a:cs typeface="Arial"/>
                    <a:sym typeface="Arial"/>
                  </a:rPr>
                  <a:t>	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4400" i="1">
                            <a:solidFill>
                              <a:srgbClr val="1E2D3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4400">
                            <a:solidFill>
                              <a:srgbClr val="1E2D3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sz="4400" b="0" i="0" smtClean="0">
                            <a:solidFill>
                              <a:srgbClr val="1E2D3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ax</m:t>
                        </m:r>
                      </m:e>
                      <m:lim>
                        <m:r>
                          <a:rPr lang="en-US" sz="4400" i="1">
                            <a:solidFill>
                              <a:srgbClr val="1E2D3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𝑃</m:t>
                        </m:r>
                      </m:lim>
                    </m:limLow>
                    <m:r>
                      <a:rPr lang="en-US" sz="4400" b="0" i="1" smtClean="0">
                        <a:solidFill>
                          <a:srgbClr val="1E2D3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  <a:sym typeface="Arial"/>
                      </a:rPr>
                      <m:t>    </m:t>
                    </m:r>
                    <m:nary>
                      <m:naryPr>
                        <m:chr m:val="∏"/>
                        <m:ctrlPr>
                          <a:rPr lang="en-US" sz="4400" i="1" smtClean="0">
                            <a:solidFill>
                              <a:srgbClr val="1E2D3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400" b="0" i="1" smtClean="0">
                            <a:solidFill>
                              <a:srgbClr val="1E2D3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𝑖</m:t>
                        </m:r>
                        <m:r>
                          <a:rPr lang="en-US" sz="4400" b="0" i="1" smtClean="0">
                            <a:solidFill>
                              <a:srgbClr val="1E2D3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4400" b="0" i="1" smtClean="0">
                            <a:solidFill>
                              <a:srgbClr val="1E2D3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1</m:t>
                        </m:r>
                      </m:sub>
                      <m:sup>
                        <m:r>
                          <a:rPr lang="en-US" sz="4400" b="0" i="1" smtClean="0">
                            <a:solidFill>
                              <a:srgbClr val="1E2D3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lang="en-US" sz="44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Arial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44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44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𝑃</m:t>
                                </m:r>
                              </m:e>
                            </m:d>
                          </m:e>
                          <m:sub>
                            <m:r>
                              <a:rPr lang="en-US" sz="4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Arial"/>
                              </a:rPr>
                              <m:t>𝐹</m:t>
                            </m:r>
                          </m:sub>
                          <m:sup>
                            <m:r>
                              <a:rPr lang="en-US" sz="4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Arial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3600" dirty="0">
                  <a:solidFill>
                    <a:schemeClr val="bg2"/>
                  </a:solidFill>
                  <a:latin typeface="Lato" panose="020B0604020202020204" charset="0"/>
                </a:endParaRPr>
              </a:p>
              <a:p>
                <a:pPr lvl="0" algn="just">
                  <a:spcBef>
                    <a:spcPts val="0"/>
                  </a:spcBef>
                  <a:buClrTx/>
                  <a:buSzTx/>
                </a:pPr>
                <a:endParaRPr lang="en-US" sz="3600" dirty="0">
                  <a:solidFill>
                    <a:schemeClr val="bg2"/>
                  </a:solidFill>
                  <a:latin typeface="Lato" panose="020B0604020202020204" charset="0"/>
                </a:endParaRPr>
              </a:p>
            </p:txBody>
          </p:sp>
        </mc:Choice>
        <mc:Fallback xmlns="">
          <p:sp>
            <p:nvSpPr>
              <p:cNvPr id="169" name="Shape 69">
                <a:extLst>
                  <a:ext uri="{FF2B5EF4-FFF2-40B4-BE49-F238E27FC236}">
                    <a16:creationId xmlns:a16="http://schemas.microsoft.com/office/drawing/2014/main" id="{AF2D53E8-5BC8-4C74-9977-84B04DBC0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45" y="18159665"/>
                <a:ext cx="15084012" cy="1354255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76200" cap="flat" cmpd="sng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Shape 74">
                <a:extLst>
                  <a:ext uri="{FF2B5EF4-FFF2-40B4-BE49-F238E27FC236}">
                    <a16:creationId xmlns:a16="http://schemas.microsoft.com/office/drawing/2014/main" id="{B5D26EBD-BD94-4DC9-AF78-FC234069124A}"/>
                  </a:ext>
                </a:extLst>
              </p:cNvPr>
              <p:cNvSpPr txBox="1"/>
              <p:nvPr/>
            </p:nvSpPr>
            <p:spPr>
              <a:xfrm>
                <a:off x="17756250" y="8458739"/>
                <a:ext cx="11230230" cy="6696837"/>
              </a:xfrm>
              <a:prstGeom prst="rect">
                <a:avLst/>
              </a:prstGeom>
              <a:solidFill>
                <a:schemeClr val="bg1">
                  <a:lumMod val="20000"/>
                  <a:lumOff val="80000"/>
                  <a:alpha val="57000"/>
                </a:schemeClr>
              </a:solidFill>
              <a:ln w="57150" cap="flat" cmpd="sng">
                <a:solidFill>
                  <a:srgbClr val="026BB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88160" tIns="88160" rIns="88160" bIns="88160" anchor="t" anchorCtr="0">
                <a:noAutofit/>
              </a:bodyPr>
              <a:lstStyle/>
              <a:p>
                <a:pPr algn="ctr" defTabSz="440878"/>
                <a:r>
                  <a:rPr lang="en-US" sz="4000" b="1" dirty="0">
                    <a:solidFill>
                      <a:srgbClr val="0070C0"/>
                    </a:solidFill>
                    <a:latin typeface="Consolas" panose="020B0609020204030204" pitchFamily="49" charset="0"/>
                    <a:ea typeface="Calibri"/>
                    <a:cs typeface="Courier New" panose="02070309020205020404" pitchFamily="49" charset="0"/>
                    <a:sym typeface="Calibri"/>
                  </a:rPr>
                  <a:t>Convex Relaxation for Fair PCA</a:t>
                </a:r>
              </a:p>
              <a:p>
                <a:pPr defTabSz="440878"/>
                <a:r>
                  <a:rPr lang="en-US" sz="3600" b="1" dirty="0">
                    <a:solidFill>
                      <a:srgbClr val="0070C0"/>
                    </a:solidFill>
                    <a:latin typeface="Consolas" panose="020B0609020204030204" pitchFamily="49" charset="0"/>
                    <a:ea typeface="Calibri"/>
                    <a:cs typeface="Courier New" panose="02070309020205020404" pitchFamily="49" charset="0"/>
                    <a:sym typeface="Calibri"/>
                  </a:rPr>
                  <a:t>Input:		</a:t>
                </a:r>
                <a:r>
                  <a:rPr lang="en-US" sz="3600" dirty="0">
                    <a:solidFill>
                      <a:srgbClr val="0070C0"/>
                    </a:solidFill>
                    <a:latin typeface="Consolas" panose="020B0609020204030204" pitchFamily="49" charset="0"/>
                    <a:ea typeface="Calibri"/>
                    <a:cs typeface="Courier New" panose="02070309020205020404" pitchFamily="49" charset="0"/>
                    <a:sym typeface="Calibri"/>
                  </a:rPr>
                  <a:t>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libri"/>
                            <a:cs typeface="Courier New" panose="02070309020205020404" pitchFamily="49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libri"/>
                            <a:cs typeface="Courier New" panose="02070309020205020404" pitchFamily="49" charset="0"/>
                            <a:sym typeface="Calibri"/>
                          </a:rPr>
                          <m:t>𝐴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libri"/>
                            <a:cs typeface="Courier New" panose="02070309020205020404" pitchFamily="49" charset="0"/>
                            <a:sym typeface="Calibri"/>
                          </a:rPr>
                          <m:t>1</m:t>
                        </m:r>
                      </m:sub>
                    </m:sSub>
                    <m:r>
                      <a:rPr lang="en-US" sz="3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libri"/>
                        <a:cs typeface="Courier New" panose="02070309020205020404" pitchFamily="49" charset="0"/>
                        <a:sym typeface="Calibri"/>
                      </a:rPr>
                      <m:t>,…,</m:t>
                    </m:r>
                    <m:sSub>
                      <m:sSubPr>
                        <m:ctrlP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libri"/>
                            <a:cs typeface="Courier New" panose="02070309020205020404" pitchFamily="49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libri"/>
                            <a:cs typeface="Courier New" panose="02070309020205020404" pitchFamily="49" charset="0"/>
                            <a:sym typeface="Calibri"/>
                          </a:rPr>
                          <m:t>𝐴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libri"/>
                            <a:cs typeface="Courier New" panose="02070309020205020404" pitchFamily="49" charset="0"/>
                            <a:sym typeface="Calibri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0070C0"/>
                    </a:solidFill>
                    <a:latin typeface="Consolas" panose="020B0609020204030204" pitchFamily="49" charset="0"/>
                    <a:ea typeface="Calibri"/>
                    <a:cs typeface="Courier New" panose="02070309020205020404" pitchFamily="49" charset="0"/>
                    <a:sym typeface="Calibri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libri"/>
                        <a:cs typeface="Courier New" panose="02070309020205020404" pitchFamily="49" charset="0"/>
                        <a:sym typeface="Calibri"/>
                      </a:rPr>
                      <m:t>𝑛</m:t>
                    </m:r>
                  </m:oMath>
                </a14:m>
                <a:r>
                  <a:rPr lang="en-US" sz="3600" dirty="0">
                    <a:solidFill>
                      <a:srgbClr val="0070C0"/>
                    </a:solidFill>
                    <a:latin typeface="Consolas" panose="020B0609020204030204" pitchFamily="49" charset="0"/>
                    <a:ea typeface="Calibri"/>
                    <a:cs typeface="Courier New" panose="02070309020205020404" pitchFamily="49" charset="0"/>
                    <a:sym typeface="Calibri"/>
                  </a:rPr>
                  <a:t> dimensions; 							target 	dimension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libri"/>
                        <a:cs typeface="Courier New" panose="02070309020205020404" pitchFamily="49" charset="0"/>
                        <a:sym typeface="Calibri"/>
                      </a:rPr>
                      <m:t>𝑑</m:t>
                    </m:r>
                    <m:r>
                      <a:rPr lang="en-US" sz="3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libri"/>
                        <a:cs typeface="Courier New" panose="02070309020205020404" pitchFamily="49" charset="0"/>
                        <a:sym typeface="Calibri"/>
                      </a:rPr>
                      <m:t>≤</m:t>
                    </m:r>
                    <m:r>
                      <a:rPr lang="en-US" sz="3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libri"/>
                        <a:cs typeface="Courier New" panose="02070309020205020404" pitchFamily="49" charset="0"/>
                        <a:sym typeface="Calibri"/>
                      </a:rPr>
                      <m:t>𝑛</m:t>
                    </m:r>
                  </m:oMath>
                </a14:m>
                <a:endParaRPr lang="en-US" sz="3600" dirty="0">
                  <a:solidFill>
                    <a:srgbClr val="0070C0"/>
                  </a:solidFill>
                  <a:latin typeface="Consolas" panose="020B0609020204030204" pitchFamily="49" charset="0"/>
                  <a:ea typeface="Calibri"/>
                  <a:cs typeface="Courier New" panose="02070309020205020404" pitchFamily="49" charset="0"/>
                  <a:sym typeface="Calibri"/>
                </a:endParaRPr>
              </a:p>
              <a:p>
                <a:pPr defTabSz="440878"/>
                <a:r>
                  <a:rPr lang="en-US" sz="3600" b="1" dirty="0">
                    <a:solidFill>
                      <a:srgbClr val="0070C0"/>
                    </a:solidFill>
                    <a:latin typeface="Consolas" panose="020B0609020204030204" pitchFamily="49" charset="0"/>
                    <a:ea typeface="Calibri"/>
                    <a:cs typeface="Courier New" panose="02070309020205020404" pitchFamily="49" charset="0"/>
                    <a:sym typeface="Calibri"/>
                  </a:rPr>
                  <a:t>Output:		</a:t>
                </a:r>
                <a:r>
                  <a:rPr lang="en-US" sz="3600" dirty="0">
                    <a:solidFill>
                      <a:srgbClr val="0070C0"/>
                    </a:solidFill>
                    <a:latin typeface="Consolas" panose="020B0609020204030204" pitchFamily="49" charset="0"/>
                    <a:ea typeface="Calibri"/>
                    <a:cs typeface="Courier New" panose="02070309020205020404" pitchFamily="49" charset="0"/>
                    <a:sym typeface="Calibri"/>
                  </a:rPr>
                  <a:t>projection matrix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libri"/>
                        <a:cs typeface="Courier New" panose="02070309020205020404" pitchFamily="49" charset="0"/>
                        <a:sym typeface="Calibri"/>
                      </a:rPr>
                      <m:t>𝑋</m:t>
                    </m:r>
                    <m:r>
                      <a:rPr lang="en-US" sz="3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libri"/>
                        <a:cs typeface="Courier New" panose="02070309020205020404" pitchFamily="49" charset="0"/>
                        <a:sym typeface="Calibri"/>
                      </a:rPr>
                      <m:t>=</m:t>
                    </m:r>
                    <m:r>
                      <a:rPr lang="en-US" sz="3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libri"/>
                        <a:cs typeface="Courier New" panose="02070309020205020404" pitchFamily="49" charset="0"/>
                        <a:sym typeface="Calibri"/>
                      </a:rPr>
                      <m:t>𝑃</m:t>
                    </m:r>
                    <m:sSup>
                      <m:sSupPr>
                        <m:ctrlP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libri"/>
                            <a:cs typeface="Courier New" panose="02070309020205020404" pitchFamily="49" charset="0"/>
                            <a:sym typeface="Calibri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libri"/>
                            <a:cs typeface="Courier New" panose="02070309020205020404" pitchFamily="49" charset="0"/>
                            <a:sym typeface="Calibri"/>
                          </a:rPr>
                          <m:t>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36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libri"/>
                            <a:cs typeface="Courier New" panose="02070309020205020404" pitchFamily="49" charset="0"/>
                            <a:sym typeface="Calibri"/>
                          </a:rPr>
                          <m:t>T</m:t>
                        </m:r>
                      </m:sup>
                    </m:sSup>
                  </m:oMath>
                </a14:m>
                <a:endParaRPr lang="en-US" sz="3600" dirty="0">
                  <a:solidFill>
                    <a:srgbClr val="0070C0"/>
                  </a:solidFill>
                  <a:latin typeface="Consolas" panose="020B0609020204030204" pitchFamily="49" charset="0"/>
                  <a:ea typeface="Calibri"/>
                  <a:cs typeface="Courier New" panose="02070309020205020404" pitchFamily="49" charset="0"/>
                  <a:sym typeface="Calibri"/>
                </a:endParaRPr>
              </a:p>
              <a:p>
                <a:pPr defTabSz="440878"/>
                <a:endParaRPr lang="en-US" sz="1800" dirty="0">
                  <a:solidFill>
                    <a:srgbClr val="0070C0"/>
                  </a:solidFill>
                  <a:latin typeface="Consolas" panose="020B0609020204030204" pitchFamily="49" charset="0"/>
                  <a:ea typeface="Calibri"/>
                  <a:cs typeface="Courier New" panose="02070309020205020404" pitchFamily="49" charset="0"/>
                  <a:sym typeface="Calibri"/>
                </a:endParaRPr>
              </a:p>
              <a:p>
                <a:pPr defTabSz="440878"/>
                <a:r>
                  <a:rPr lang="en-US" sz="3600" b="1" dirty="0">
                    <a:solidFill>
                      <a:srgbClr val="0070C0"/>
                    </a:solidFill>
                    <a:latin typeface="Consolas" panose="020B0609020204030204" pitchFamily="49" charset="0"/>
                    <a:ea typeface="Calibri"/>
                    <a:cs typeface="Courier New" panose="02070309020205020404" pitchFamily="49" charset="0"/>
                    <a:sym typeface="Calibri"/>
                  </a:rPr>
                  <a:t>Algorithm: </a:t>
                </a:r>
                <a:r>
                  <a:rPr lang="en-US" sz="3600" dirty="0">
                    <a:solidFill>
                      <a:srgbClr val="0070C0"/>
                    </a:solidFill>
                    <a:latin typeface="Consolas" panose="020B0609020204030204" pitchFamily="49" charset="0"/>
                    <a:ea typeface="Calibri"/>
                    <a:cs typeface="Courier New" panose="02070309020205020404" pitchFamily="49" charset="0"/>
                    <a:sym typeface="Calibri"/>
                  </a:rPr>
                  <a:t>solve semi-definite program (SDP)</a:t>
                </a:r>
              </a:p>
              <a:p>
                <a:pPr defTabSz="440878"/>
                <a:r>
                  <a:rPr lang="en-US" sz="3600" dirty="0">
                    <a:solidFill>
                      <a:srgbClr val="0070C0"/>
                    </a:solidFill>
                    <a:ea typeface="Calibri"/>
                    <a:cs typeface="Courier New" panose="02070309020205020404" pitchFamily="49" charset="0"/>
                    <a:sym typeface="Calibri"/>
                  </a:rPr>
                  <a:t>		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4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/>
                            <a:cs typeface="Courier New" panose="02070309020205020404" pitchFamily="49" charset="0"/>
                            <a:sym typeface="Calibri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ourier New" panose="02070309020205020404" pitchFamily="49" charset="0"/>
                                <a:sym typeface="Calibri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40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ourier New" panose="02070309020205020404" pitchFamily="49" charset="0"/>
                                <a:sym typeface="Calibri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sz="40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ourier New" panose="02070309020205020404" pitchFamily="49" charset="0"/>
                                <a:sym typeface="Calibri"/>
                              </a:rPr>
                              <m:t>ax</m:t>
                            </m:r>
                          </m:e>
                          <m:lim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ourier New" panose="02070309020205020404" pitchFamily="49" charset="0"/>
                                <a:sym typeface="Calibri"/>
                              </a:rPr>
                              <m:t>𝑋</m:t>
                            </m:r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ourier New" panose="02070309020205020404" pitchFamily="49" charset="0"/>
                                <a:sym typeface="Calibri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ourier New" panose="02070309020205020404" pitchFamily="49" charset="0"/>
                                    <a:sym typeface="Calibri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ourier New" panose="02070309020205020404" pitchFamily="49" charset="0"/>
                                    <a:sym typeface="Calibri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ourier New" panose="02070309020205020404" pitchFamily="49" charset="0"/>
                                    <a:sym typeface="Calibri"/>
                                  </a:rPr>
                                  <m:t>𝑛</m:t>
                                </m:r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ourier New" panose="02070309020205020404" pitchFamily="49" charset="0"/>
                                    <a:sym typeface="Calibri"/>
                                  </a:rPr>
                                  <m:t>×</m:t>
                                </m:r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ourier New" panose="02070309020205020404" pitchFamily="49" charset="0"/>
                                    <a:sym typeface="Calibri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ourier New" panose="02070309020205020404" pitchFamily="49" charset="0"/>
                                <a:sym typeface="Calibri"/>
                              </a:rPr>
                              <m:t>,</m:t>
                            </m:r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ourier New" panose="02070309020205020404" pitchFamily="49" charset="0"/>
                                <a:sym typeface="Calibri"/>
                              </a:rPr>
                              <m:t>𝑧</m:t>
                            </m:r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ourier New" panose="02070309020205020404" pitchFamily="49" charset="0"/>
                                <a:sym typeface="Calibri"/>
                              </a:rPr>
                              <m:t>∈</m:t>
                            </m:r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ourier New" panose="02070309020205020404" pitchFamily="49" charset="0"/>
                                <a:sym typeface="Calibri"/>
                              </a:rPr>
                              <m:t>ℝ</m:t>
                            </m:r>
                          </m:lim>
                        </m:limLow>
                      </m:fName>
                      <m:e>
                        <m: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/>
                            <a:cs typeface="Courier New" panose="02070309020205020404" pitchFamily="49" charset="0"/>
                            <a:sym typeface="Calibri"/>
                          </a:rPr>
                          <m:t>𝑧</m:t>
                        </m:r>
                      </m:e>
                    </m:func>
                  </m:oMath>
                </a14:m>
                <a:r>
                  <a:rPr lang="en-US" sz="4000" dirty="0">
                    <a:solidFill>
                      <a:srgbClr val="002060"/>
                    </a:solidFill>
                    <a:latin typeface="Consolas" panose="020B0609020204030204" pitchFamily="49" charset="0"/>
                    <a:ea typeface="Calibri"/>
                    <a:cs typeface="Courier New" panose="02070309020205020404" pitchFamily="49" charset="0"/>
                    <a:sym typeface="Calibri"/>
                  </a:rPr>
                  <a:t> subject to</a:t>
                </a:r>
              </a:p>
              <a:p>
                <a:pPr defTabSz="440878"/>
                <a:r>
                  <a:rPr lang="en-US" sz="4000" dirty="0">
                    <a:solidFill>
                      <a:srgbClr val="002060"/>
                    </a:solidFill>
                    <a:latin typeface="Consolas" panose="020B0609020204030204" pitchFamily="49" charset="0"/>
                    <a:ea typeface="Calibri"/>
                    <a:cs typeface="Courier New" panose="02070309020205020404" pitchFamily="49" charset="0"/>
                    <a:sym typeface="Calibri"/>
                  </a:rPr>
                  <a:t>							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libri"/>
                        <a:cs typeface="Courier New" panose="02070309020205020404" pitchFamily="49" charset="0"/>
                        <a:sym typeface="Calibri"/>
                      </a:rPr>
                      <m:t>𝑧</m:t>
                    </m:r>
                    <m:r>
                      <a:rPr lang="en-US" sz="4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libri"/>
                        <a:cs typeface="Courier New" panose="02070309020205020404" pitchFamily="49" charset="0"/>
                        <a:sym typeface="Calibri"/>
                      </a:rPr>
                      <m:t>≤</m:t>
                    </m:r>
                    <m:d>
                      <m:dPr>
                        <m:begChr m:val="⟨"/>
                        <m:endChr m:val="⟩"/>
                        <m:ctrlP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  <a:sym typeface="Calibri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  <a:sym typeface="Calibri"/>
                              </a:rPr>
                            </m:ctrlPr>
                          </m:sSubSup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  <a:sym typeface="Calibri"/>
                              </a:rPr>
                              <m:t>𝐴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  <a:sym typeface="Calibri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4000" i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  <a:sym typeface="Calibri"/>
                              </a:rPr>
                              <m:t>T</m:t>
                            </m:r>
                          </m:sup>
                        </m:sSubSup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  <a:sym typeface="Calibri"/>
                              </a:rPr>
                              <m:t>𝐴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  <a:sym typeface="Calibri"/>
                              </a:rPr>
                              <m:t>1</m:t>
                            </m:r>
                          </m:sub>
                        </m:sSub>
                        <m: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  <a:sym typeface="Calibri"/>
                          </a:rPr>
                          <m:t>,</m:t>
                        </m:r>
                        <m: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  <a:sym typeface="Calibri"/>
                          </a:rPr>
                          <m:t>𝑋</m:t>
                        </m:r>
                      </m:e>
                    </m:d>
                  </m:oMath>
                </a14:m>
                <a:endParaRPr lang="en-US" sz="4000" dirty="0">
                  <a:solidFill>
                    <a:srgbClr val="00206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Calibri"/>
                </a:endParaRPr>
              </a:p>
              <a:p>
                <a:pPr defTabSz="440878"/>
                <a:r>
                  <a:rPr lang="en-US" sz="4000" dirty="0">
                    <a:solidFill>
                      <a:srgbClr val="002060"/>
                    </a:solidFill>
                    <a:cs typeface="Courier New" panose="02070309020205020404" pitchFamily="49" charset="0"/>
                    <a:sym typeface="Calibri"/>
                  </a:rPr>
                  <a:t>										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  <a:sym typeface="Calibri"/>
                      </a:rPr>
                      <m:t>⋮</m:t>
                    </m:r>
                  </m:oMath>
                </a14:m>
                <a:endParaRPr lang="en-US" sz="4000" dirty="0">
                  <a:solidFill>
                    <a:srgbClr val="002060"/>
                  </a:solidFill>
                  <a:latin typeface="Consolas" panose="020B0609020204030204" pitchFamily="49" charset="0"/>
                  <a:ea typeface="Calibri"/>
                  <a:cs typeface="Courier New" panose="02070309020205020404" pitchFamily="49" charset="0"/>
                  <a:sym typeface="Calibri"/>
                </a:endParaRPr>
              </a:p>
              <a:p>
                <a:pPr defTabSz="440878"/>
                <a:r>
                  <a:rPr lang="en-US" sz="4000" dirty="0">
                    <a:solidFill>
                      <a:srgbClr val="002060"/>
                    </a:solidFill>
                    <a:ea typeface="Calibri"/>
                    <a:cs typeface="Courier New" panose="02070309020205020404" pitchFamily="49" charset="0"/>
                    <a:sym typeface="Calibri"/>
                  </a:rPr>
                  <a:t>							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libri"/>
                        <a:cs typeface="Courier New" panose="02070309020205020404" pitchFamily="49" charset="0"/>
                        <a:sym typeface="Calibri"/>
                      </a:rPr>
                      <m:t>𝑧</m:t>
                    </m:r>
                    <m:r>
                      <a:rPr lang="en-US" sz="4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libri"/>
                        <a:cs typeface="Courier New" panose="02070309020205020404" pitchFamily="49" charset="0"/>
                        <a:sym typeface="Calibri"/>
                      </a:rPr>
                      <m:t>≤</m:t>
                    </m:r>
                    <m:d>
                      <m:dPr>
                        <m:begChr m:val="⟨"/>
                        <m:endChr m:val="⟩"/>
                        <m:ctrlP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  <a:sym typeface="Calibri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  <a:sym typeface="Calibri"/>
                              </a:rPr>
                            </m:ctrlPr>
                          </m:sSubSup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  <a:sym typeface="Calibri"/>
                              </a:rPr>
                              <m:t>𝐴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  <a:sym typeface="Calibri"/>
                              </a:rPr>
                              <m:t>𝑘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40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  <a:sym typeface="Calibri"/>
                              </a:rPr>
                              <m:t>T</m:t>
                            </m:r>
                          </m:sup>
                        </m:sSubSup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  <a:sym typeface="Calibri"/>
                              </a:rPr>
                              <m:t>𝐴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  <a:sym typeface="Calibri"/>
                              </a:rPr>
                              <m:t>𝑘</m:t>
                            </m:r>
                          </m:sub>
                        </m:sSub>
                        <m: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  <a:sym typeface="Calibri"/>
                          </a:rPr>
                          <m:t>,</m:t>
                        </m:r>
                        <m: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  <a:sym typeface="Calibri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4000" dirty="0">
                    <a:solidFill>
                      <a:srgbClr val="002060"/>
                    </a:solidFill>
                    <a:latin typeface="Consolas" panose="020B0609020204030204" pitchFamily="49" charset="0"/>
                    <a:ea typeface="Calibri"/>
                    <a:cs typeface="Courier New" panose="02070309020205020404" pitchFamily="49" charset="0"/>
                    <a:sym typeface="Calibri"/>
                  </a:rPr>
                  <a:t>							</a:t>
                </a:r>
                <a:endParaRPr lang="en-US" sz="4000" dirty="0">
                  <a:solidFill>
                    <a:srgbClr val="002060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Calibri"/>
                </a:endParaRPr>
              </a:p>
              <a:p>
                <a:pPr defTabSz="440878"/>
                <a:r>
                  <a:rPr lang="en-US" sz="4000" dirty="0">
                    <a:solidFill>
                      <a:srgbClr val="002060"/>
                    </a:solidFill>
                    <a:latin typeface="Consolas" panose="020B0609020204030204" pitchFamily="49" charset="0"/>
                    <a:ea typeface="Calibri"/>
                    <a:cs typeface="Courier New" panose="02070309020205020404" pitchFamily="49" charset="0"/>
                    <a:sym typeface="Calibri"/>
                  </a:rPr>
                  <a:t>		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libri"/>
                        <a:cs typeface="Courier New" panose="02070309020205020404" pitchFamily="49" charset="0"/>
                        <a:sym typeface="Calibri"/>
                      </a:rPr>
                      <m:t>Tr</m:t>
                    </m:r>
                    <m:d>
                      <m:dPr>
                        <m:ctrlPr>
                          <a:rPr lang="en-US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/>
                            <a:cs typeface="Courier New" panose="02070309020205020404" pitchFamily="49" charset="0"/>
                            <a:sym typeface="Calibri"/>
                          </a:rPr>
                        </m:ctrlPr>
                      </m:dPr>
                      <m:e>
                        <m:r>
                          <a:rPr lang="en-US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/>
                            <a:cs typeface="Courier New" panose="02070309020205020404" pitchFamily="49" charset="0"/>
                            <a:sym typeface="Calibri"/>
                          </a:rPr>
                          <m:t>𝑋</m:t>
                        </m:r>
                      </m:e>
                    </m:d>
                    <m:r>
                      <a:rPr lang="en-US" sz="4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libri"/>
                        <a:cs typeface="Courier New" panose="02070309020205020404" pitchFamily="49" charset="0"/>
                        <a:sym typeface="Calibri"/>
                      </a:rPr>
                      <m:t>≤</m:t>
                    </m:r>
                    <m:r>
                      <a:rPr lang="en-US" sz="4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libri"/>
                        <a:cs typeface="Courier New" panose="02070309020205020404" pitchFamily="49" charset="0"/>
                        <a:sym typeface="Calibri"/>
                      </a:rPr>
                      <m:t>𝑑</m:t>
                    </m:r>
                    <m:r>
                      <a:rPr lang="en-US" sz="4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libri"/>
                        <a:cs typeface="Courier New" panose="02070309020205020404" pitchFamily="49" charset="0"/>
                        <a:sym typeface="Calibri"/>
                      </a:rPr>
                      <m:t>, </m:t>
                    </m:r>
                    <m:r>
                      <a:rPr lang="en-US" sz="40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  <a:sym typeface="Calibri"/>
                      </a:rPr>
                      <m:t>0</m:t>
                    </m:r>
                    <m:r>
                      <a:rPr lang="en-US" sz="4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  <a:sym typeface="Calibri"/>
                      </a:rPr>
                      <m:t>≼</m:t>
                    </m:r>
                    <m:r>
                      <a:rPr lang="en-US" sz="4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  <a:sym typeface="Calibri"/>
                      </a:rPr>
                      <m:t>𝑋</m:t>
                    </m:r>
                    <m:r>
                      <a:rPr lang="en-US" sz="4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  <a:sym typeface="Calibri"/>
                      </a:rPr>
                      <m:t>≼</m:t>
                    </m:r>
                    <m:r>
                      <a:rPr lang="en-US" sz="4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  <a:sym typeface="Calibri"/>
                      </a:rPr>
                      <m:t>𝐼</m:t>
                    </m:r>
                    <m:r>
                      <a:rPr lang="en-US" sz="4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  <a:sym typeface="Calibri"/>
                      </a:rPr>
                      <m:t> </m:t>
                    </m:r>
                  </m:oMath>
                </a14:m>
                <a:endParaRPr lang="ar-AE" sz="4000" dirty="0">
                  <a:solidFill>
                    <a:srgbClr val="002060"/>
                  </a:solidFill>
                  <a:latin typeface="Consolas" panose="020B0609020204030204" pitchFamily="49" charset="0"/>
                  <a:ea typeface="Calibri"/>
                  <a:cs typeface="Courier New" panose="02070309020205020404" pitchFamily="49" charset="0"/>
                  <a:sym typeface="Calibri"/>
                </a:endParaRPr>
              </a:p>
              <a:p>
                <a:pPr defTabSz="440878"/>
                <a:endParaRPr lang="en-US" sz="3200" b="0" i="1" dirty="0">
                  <a:solidFill>
                    <a:srgbClr val="0070C0"/>
                  </a:solidFill>
                  <a:latin typeface="Cambria Math" panose="02040503050406030204" pitchFamily="18" charset="0"/>
                  <a:ea typeface="Calibri"/>
                  <a:cs typeface="Courier New" panose="02070309020205020404" pitchFamily="49" charset="0"/>
                  <a:sym typeface="Calibri"/>
                </a:endParaRPr>
              </a:p>
              <a:p>
                <a:pPr defTabSz="440878"/>
                <a:endParaRPr lang="ar-AE" sz="3200" dirty="0">
                  <a:solidFill>
                    <a:srgbClr val="0070C0"/>
                  </a:solidFill>
                  <a:latin typeface="Consolas" panose="020B0609020204030204" pitchFamily="49" charset="0"/>
                  <a:ea typeface="Calibri"/>
                  <a:cs typeface="Courier New" panose="02070309020205020404" pitchFamily="49" charset="0"/>
                  <a:sym typeface="Calibri"/>
                </a:endParaRPr>
              </a:p>
              <a:p>
                <a:pPr defTabSz="440878"/>
                <a:endParaRPr lang="ar-AE" sz="3200" dirty="0">
                  <a:solidFill>
                    <a:srgbClr val="0070C0"/>
                  </a:solidFill>
                  <a:latin typeface="Consolas" panose="020B0609020204030204" pitchFamily="49" charset="0"/>
                  <a:ea typeface="Calibri"/>
                  <a:cs typeface="Courier New" panose="02070309020205020404" pitchFamily="49" charset="0"/>
                  <a:sym typeface="Calibri"/>
                </a:endParaRPr>
              </a:p>
            </p:txBody>
          </p:sp>
        </mc:Choice>
        <mc:Fallback xmlns="">
          <p:sp>
            <p:nvSpPr>
              <p:cNvPr id="183" name="Shape 74">
                <a:extLst>
                  <a:ext uri="{FF2B5EF4-FFF2-40B4-BE49-F238E27FC236}">
                    <a16:creationId xmlns:a16="http://schemas.microsoft.com/office/drawing/2014/main" id="{B5D26EBD-BD94-4DC9-AF78-FC2340691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6250" y="8458739"/>
                <a:ext cx="11230230" cy="6696837"/>
              </a:xfrm>
              <a:prstGeom prst="rect">
                <a:avLst/>
              </a:prstGeom>
              <a:blipFill>
                <a:blip r:embed="rId11"/>
                <a:stretch>
                  <a:fillRect l="-1459" t="-542" r="-1243"/>
                </a:stretch>
              </a:blipFill>
              <a:ln w="57150" cap="flat" cmpd="sng">
                <a:solidFill>
                  <a:srgbClr val="026BB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EBF597-6214-41DC-8888-F261CD2E7EC4}"/>
                  </a:ext>
                </a:extLst>
              </p:cNvPr>
              <p:cNvSpPr txBox="1"/>
              <p:nvPr/>
            </p:nvSpPr>
            <p:spPr>
              <a:xfrm>
                <a:off x="17756250" y="15911113"/>
                <a:ext cx="5682102" cy="128676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 defTabSz="440878"/>
                <a:r>
                  <a:rPr lang="en-US" sz="3600" b="1" dirty="0">
                    <a:solidFill>
                      <a:srgbClr val="0070C0"/>
                    </a:solidFill>
                    <a:latin typeface="Consolas" panose="020B0609020204030204" pitchFamily="49" charset="0"/>
                    <a:ea typeface="Calibri"/>
                    <a:cs typeface="Courier New" panose="02070309020205020404" pitchFamily="49" charset="0"/>
                    <a:sym typeface="Calibri"/>
                  </a:rPr>
                  <a:t>Output: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  <a:sym typeface="Calibri"/>
                          </a:rPr>
                        </m:ctrlPr>
                      </m:accPr>
                      <m:e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  <a:sym typeface="Calibri"/>
                          </a:rPr>
                          <m:t>𝑋</m:t>
                        </m:r>
                      </m:e>
                    </m:acc>
                    <m:r>
                      <a:rPr lang="en-US" sz="36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  <a:sym typeface="Calibri"/>
                      </a:rPr>
                      <m:t>∈</m:t>
                    </m:r>
                    <m:sSup>
                      <m:sSupPr>
                        <m:ctrlP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  <a:sym typeface="Calibri"/>
                          </a:rPr>
                        </m:ctrlPr>
                      </m:sSupPr>
                      <m:e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  <a:sym typeface="Calibri"/>
                          </a:rPr>
                          <m:t>ℝ</m:t>
                        </m:r>
                      </m:e>
                      <m:sup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  <a:sym typeface="Calibri"/>
                          </a:rPr>
                          <m:t>𝑛</m:t>
                        </m:r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  <a:sym typeface="Calibri"/>
                          </a:rPr>
                          <m:t>×</m:t>
                        </m:r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  <a:sym typeface="Calibri"/>
                          </a:rPr>
                          <m:t>𝑛</m:t>
                        </m:r>
                      </m:sup>
                    </m:sSup>
                    <m:r>
                      <a:rPr lang="en-US" sz="36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  <a:sym typeface="Calibri"/>
                      </a:rPr>
                      <m:t> </m:t>
                    </m:r>
                  </m:oMath>
                </a14:m>
                <a:r>
                  <a:rPr lang="en-US" sz="3600" dirty="0">
                    <a:solidFill>
                      <a:srgbClr val="0070C0"/>
                    </a:solidFill>
                    <a:latin typeface="Consolas" panose="020B0609020204030204" pitchFamily="49" charset="0"/>
                    <a:ea typeface="Calibri"/>
                    <a:cs typeface="Courier New" panose="02070309020205020404" pitchFamily="49" charset="0"/>
                    <a:sym typeface="Calibri"/>
                  </a:rPr>
                  <a:t> </a:t>
                </a:r>
                <a:endParaRPr lang="en-US" sz="3600" dirty="0">
                  <a:solidFill>
                    <a:srgbClr val="0070C0"/>
                  </a:solidFill>
                  <a:latin typeface="Cambria Math" panose="02040503050406030204" pitchFamily="18" charset="0"/>
                  <a:cs typeface="Courier New" panose="02070309020205020404" pitchFamily="49" charset="0"/>
                  <a:sym typeface="Calibri"/>
                </a:endParaRPr>
              </a:p>
              <a:p>
                <a:pPr lvl="0" defTabSz="44087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  <a:sym typeface="Calibri"/>
                        </a:rPr>
                        <m:t>0</m:t>
                      </m:r>
                      <m:r>
                        <a:rPr lang="en-US" sz="3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  <a:sym typeface="Calibri"/>
                        </a:rPr>
                        <m:t>≼</m:t>
                      </m:r>
                      <m:acc>
                        <m:accPr>
                          <m:chr m:val="̂"/>
                          <m:ctrlPr>
                            <a:rPr lang="en-US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  <a:sym typeface="Calibri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  <a:sym typeface="Calibri"/>
                            </a:rPr>
                            <m:t>𝑋</m:t>
                          </m:r>
                        </m:e>
                      </m:acc>
                      <m:r>
                        <a:rPr lang="en-US" sz="3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  <a:sym typeface="Calibri"/>
                        </a:rPr>
                        <m:t>≼</m:t>
                      </m:r>
                      <m:r>
                        <a:rPr lang="en-US" sz="3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  <a:sym typeface="Calibri"/>
                        </a:rPr>
                        <m:t>𝐼</m:t>
                      </m:r>
                      <m:r>
                        <a:rPr lang="en-US" sz="3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  <a:sym typeface="Calibri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36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  <a:sym typeface="Calibri"/>
                        </a:rPr>
                        <m:t>tr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  <a:sym typeface="Calibri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  <a:sym typeface="Calibri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  <a:sym typeface="Calibri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sz="3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  <a:sym typeface="Calibri"/>
                        </a:rPr>
                        <m:t>≤</m:t>
                      </m:r>
                      <m:r>
                        <a:rPr lang="en-US" sz="3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  <a:sym typeface="Calibri"/>
                        </a:rPr>
                        <m:t>𝑑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EBF597-6214-41DC-8888-F261CD2E7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6250" y="15911113"/>
                <a:ext cx="5682102" cy="12867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Speech Bubble: Rectangle 116">
            <a:extLst>
              <a:ext uri="{FF2B5EF4-FFF2-40B4-BE49-F238E27FC236}">
                <a16:creationId xmlns:a16="http://schemas.microsoft.com/office/drawing/2014/main" id="{F94A6AE8-CD14-428C-8E0C-CEF9B763708A}"/>
              </a:ext>
            </a:extLst>
          </p:cNvPr>
          <p:cNvSpPr/>
          <p:nvPr/>
        </p:nvSpPr>
        <p:spPr>
          <a:xfrm>
            <a:off x="25998613" y="12957492"/>
            <a:ext cx="4990130" cy="927501"/>
          </a:xfrm>
          <a:prstGeom prst="wedgeRectCallout">
            <a:avLst>
              <a:gd name="adj1" fmla="val -61760"/>
              <a:gd name="adj2" fmla="val -21989"/>
            </a:avLst>
          </a:prstGeom>
          <a:ln w="57150"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2"/>
                </a:solidFill>
                <a:latin typeface="Lato" panose="020B0604020202020204" charset="0"/>
              </a:rPr>
              <a:t>Efficiently solvable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Speech Bubble: Rectangle 117">
                <a:extLst>
                  <a:ext uri="{FF2B5EF4-FFF2-40B4-BE49-F238E27FC236}">
                    <a16:creationId xmlns:a16="http://schemas.microsoft.com/office/drawing/2014/main" id="{8EE95179-6395-4F2B-A81B-E313B5D4039D}"/>
                  </a:ext>
                </a:extLst>
              </p:cNvPr>
              <p:cNvSpPr/>
              <p:nvPr/>
            </p:nvSpPr>
            <p:spPr>
              <a:xfrm>
                <a:off x="24465255" y="15911113"/>
                <a:ext cx="6523488" cy="1286763"/>
              </a:xfrm>
              <a:prstGeom prst="wedgeRectCallout">
                <a:avLst>
                  <a:gd name="adj1" fmla="val -61760"/>
                  <a:gd name="adj2" fmla="val -21989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57150">
                <a:solidFill>
                  <a:srgbClr val="FF0000"/>
                </a:solidFill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solidFill>
                      <a:schemeClr val="accent4">
                        <a:lumMod val="50000"/>
                      </a:schemeClr>
                    </a:solidFill>
                    <a:latin typeface="Lato" panose="020B0604020202020204" charset="0"/>
                  </a:rPr>
                  <a:t>Problem</a:t>
                </a:r>
                <a:r>
                  <a:rPr lang="en-US" sz="3600" dirty="0">
                    <a:solidFill>
                      <a:schemeClr val="bg2"/>
                    </a:solidFill>
                    <a:latin typeface="Lato" panose="020B0604020202020204" charset="0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3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>
                    <a:solidFill>
                      <a:schemeClr val="bg2"/>
                    </a:solidFill>
                    <a:latin typeface="Lato" panose="020B0604020202020204" charset="0"/>
                  </a:rPr>
                  <a:t>has correct trace but higher rank than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600" dirty="0">
                    <a:solidFill>
                      <a:schemeClr val="bg2"/>
                    </a:solidFill>
                    <a:latin typeface="Lato" panose="020B060402020202020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8" name="Speech Bubble: Rectangle 117">
                <a:extLst>
                  <a:ext uri="{FF2B5EF4-FFF2-40B4-BE49-F238E27FC236}">
                    <a16:creationId xmlns:a16="http://schemas.microsoft.com/office/drawing/2014/main" id="{8EE95179-6395-4F2B-A81B-E313B5D40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5255" y="15911113"/>
                <a:ext cx="6523488" cy="1286763"/>
              </a:xfrm>
              <a:prstGeom prst="wedgeRectCallout">
                <a:avLst>
                  <a:gd name="adj1" fmla="val -61760"/>
                  <a:gd name="adj2" fmla="val -21989"/>
                </a:avLst>
              </a:prstGeom>
              <a:blipFill>
                <a:blip r:embed="rId13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Down 1">
            <a:extLst>
              <a:ext uri="{FF2B5EF4-FFF2-40B4-BE49-F238E27FC236}">
                <a16:creationId xmlns:a16="http://schemas.microsoft.com/office/drawing/2014/main" id="{A585F858-EE90-4A51-A462-211B5EB2E5FE}"/>
              </a:ext>
            </a:extLst>
          </p:cNvPr>
          <p:cNvSpPr/>
          <p:nvPr/>
        </p:nvSpPr>
        <p:spPr>
          <a:xfrm>
            <a:off x="19052700" y="14727209"/>
            <a:ext cx="962512" cy="134453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5555AAB-53CE-42B6-852C-AA55BA3CA1FA}"/>
              </a:ext>
            </a:extLst>
          </p:cNvPr>
          <p:cNvSpPr/>
          <p:nvPr/>
        </p:nvSpPr>
        <p:spPr>
          <a:xfrm>
            <a:off x="33037590" y="8450007"/>
            <a:ext cx="14826596" cy="13340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03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1" algn="ctr"/>
            <a:r>
              <a:rPr lang="en-US" sz="3600" b="1" dirty="0">
                <a:solidFill>
                  <a:schemeClr val="bg2"/>
                </a:solidFill>
                <a:latin typeface="Lato" panose="020B0604020202020204" charset="0"/>
              </a:rPr>
              <a:t>Adult Income data</a:t>
            </a:r>
            <a:r>
              <a:rPr lang="en-US" sz="3600" dirty="0">
                <a:solidFill>
                  <a:schemeClr val="bg2"/>
                </a:solidFill>
                <a:latin typeface="Lato" panose="020B0604020202020204" charset="0"/>
              </a:rPr>
              <a:t>; 5 groups based on race</a:t>
            </a:r>
          </a:p>
          <a:p>
            <a:pPr lvl="1" algn="ctr"/>
            <a:r>
              <a:rPr lang="en-US" sz="3600" dirty="0">
                <a:solidFill>
                  <a:schemeClr val="bg2"/>
                </a:solidFill>
                <a:latin typeface="Lato" panose="020B0604020202020204" charset="0"/>
              </a:rPr>
              <a:t>32k datapoints, 59 dimensions </a:t>
            </a:r>
          </a:p>
          <a:p>
            <a:pPr lvl="1"/>
            <a:endParaRPr lang="en-US" sz="3471" dirty="0">
              <a:solidFill>
                <a:schemeClr val="bg2"/>
              </a:solidFill>
              <a:latin typeface="Lato" panose="020B060402020202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E516D55B-D421-49D1-9CA4-0CE0A9F72586}"/>
                  </a:ext>
                </a:extLst>
              </p:cNvPr>
              <p:cNvSpPr/>
              <p:nvPr/>
            </p:nvSpPr>
            <p:spPr>
              <a:xfrm>
                <a:off x="17592816" y="27527249"/>
                <a:ext cx="13395928" cy="373607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4800" b="1" dirty="0">
                    <a:solidFill>
                      <a:schemeClr val="bg2"/>
                    </a:solidFill>
                    <a:latin typeface="Lato" panose="020B0604020202020204" charset="0"/>
                  </a:rPr>
                  <a:t>Other Theoretical Results</a:t>
                </a:r>
              </a:p>
              <a:p>
                <a:pPr marL="571500" lvl="0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1E2D31"/>
                    </a:solidFill>
                    <a:latin typeface="Lato" panose="020B0604020202020204" charset="0"/>
                  </a:rPr>
                  <a:t>Small rank violation leads to (multiplicative) approximation ratio performance guarantee</a:t>
                </a:r>
              </a:p>
              <a:p>
                <a:pPr marL="571500" lvl="0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1E2D31"/>
                    </a:solidFill>
                    <a:latin typeface="Lato" panose="020B0604020202020204" charset="0"/>
                  </a:rPr>
                  <a:t>Alternative iterative rounding for additive performance guarantee</a:t>
                </a:r>
              </a:p>
              <a:p>
                <a:pPr marL="571500" lvl="0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1E2D31"/>
                    </a:solidFill>
                    <a:latin typeface="Lato" panose="020B0604020202020204" charset="0"/>
                  </a:rPr>
                  <a:t>NP-hardness of </a:t>
                </a:r>
                <a:r>
                  <a:rPr lang="en-US" sz="3600" b="1" dirty="0">
                    <a:solidFill>
                      <a:schemeClr val="accent5">
                        <a:lumMod val="50000"/>
                      </a:schemeClr>
                    </a:solidFill>
                    <a:cs typeface="Arial"/>
                  </a:rPr>
                  <a:t>Fair PCA </a:t>
                </a:r>
                <a:r>
                  <a:rPr lang="en-US" sz="3600" dirty="0">
                    <a:solidFill>
                      <a:srgbClr val="1E2D31"/>
                    </a:solidFill>
                    <a:latin typeface="Lato" panose="020B0604020202020204" charset="0"/>
                  </a:rPr>
                  <a:t>(when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1E2D3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600" dirty="0">
                    <a:solidFill>
                      <a:srgbClr val="1E2D31"/>
                    </a:solidFill>
                    <a:latin typeface="Lato" panose="020B0604020202020204" charset="0"/>
                  </a:rPr>
                  <a:t> is general)</a:t>
                </a:r>
                <a:endParaRPr lang="en-US" sz="4400" b="1" dirty="0">
                  <a:solidFill>
                    <a:schemeClr val="bg2"/>
                  </a:solidFill>
                  <a:latin typeface="Lato" panose="020B0604020202020204" charset="0"/>
                </a:endParaRPr>
              </a:p>
            </p:txBody>
          </p:sp>
        </mc:Choice>
        <mc:Fallback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E516D55B-D421-49D1-9CA4-0CE0A9F72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2816" y="27527249"/>
                <a:ext cx="13395928" cy="3736079"/>
              </a:xfrm>
              <a:prstGeom prst="rect">
                <a:avLst/>
              </a:prstGeom>
              <a:blipFill>
                <a:blip r:embed="rId14"/>
                <a:stretch>
                  <a:fillRect l="-1904" t="-3060" b="-966"/>
                </a:stretch>
              </a:blipFill>
              <a:ln w="571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>
            <a:extLst>
              <a:ext uri="{FF2B5EF4-FFF2-40B4-BE49-F238E27FC236}">
                <a16:creationId xmlns:a16="http://schemas.microsoft.com/office/drawing/2014/main" id="{26EE9B2D-03A9-404A-A8C1-250C12CCAE2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0539" y="1216178"/>
            <a:ext cx="5171142" cy="218157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5BCC10E-ED82-4463-A43B-FA584E3B5640}"/>
              </a:ext>
            </a:extLst>
          </p:cNvPr>
          <p:cNvGrpSpPr/>
          <p:nvPr/>
        </p:nvGrpSpPr>
        <p:grpSpPr>
          <a:xfrm>
            <a:off x="3021222" y="21686521"/>
            <a:ext cx="11012489" cy="5346871"/>
            <a:chOff x="2786515" y="20824997"/>
            <a:chExt cx="11012489" cy="53468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FC2481F-18BA-4509-AC31-8E40DA689EB3}"/>
                    </a:ext>
                  </a:extLst>
                </p:cNvPr>
                <p:cNvSpPr txBox="1"/>
                <p:nvPr/>
              </p:nvSpPr>
              <p:spPr>
                <a:xfrm>
                  <a:off x="2786515" y="20824997"/>
                  <a:ext cx="11009661" cy="1193981"/>
                </a:xfrm>
                <a:prstGeom prst="rect">
                  <a:avLst/>
                </a:prstGeom>
                <a:ln w="57150">
                  <a:solidFill>
                    <a:schemeClr val="bg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algn="ctr">
                    <a:defRPr sz="3200">
                      <a:solidFill>
                        <a:schemeClr val="bg2"/>
                      </a:solidFill>
                      <a:latin typeface="Lato" panose="020B0604020202020204" charset="0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sz="3600" b="1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Standard  PCA</a:t>
                  </a:r>
                  <a:r>
                    <a:rPr lang="en-US" sz="3600" dirty="0"/>
                    <a:t>:</a:t>
                  </a:r>
                  <a:r>
                    <a:rPr lang="en-US" sz="4000" dirty="0"/>
                    <a:t>	</a:t>
                  </a:r>
                  <a14:m>
                    <m:oMath xmlns:m="http://schemas.openxmlformats.org/officeDocument/2006/math">
                      <m:limLow>
                        <m:limLow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4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lim>
                      </m:limLow>
                      <m:r>
                        <a:rPr lang="en-US" sz="4400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nary>
                        <m:naryPr>
                          <m:chr m:val="∑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4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4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a14:m>
                  <a:endParaRPr lang="en-US" sz="44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FC2481F-18BA-4509-AC31-8E40DA689E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515" y="20824997"/>
                  <a:ext cx="11009661" cy="119398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57150"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CCD56AC-C745-4FF1-AA60-B991186C836D}"/>
                    </a:ext>
                  </a:extLst>
                </p:cNvPr>
                <p:cNvSpPr txBox="1"/>
                <p:nvPr/>
              </p:nvSpPr>
              <p:spPr>
                <a:xfrm>
                  <a:off x="2789343" y="22901442"/>
                  <a:ext cx="11009661" cy="1193981"/>
                </a:xfrm>
                <a:prstGeom prst="rect">
                  <a:avLst/>
                </a:prstGeom>
                <a:ln w="57150">
                  <a:solidFill>
                    <a:schemeClr val="bg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algn="ctr">
                    <a:defRPr sz="3200">
                      <a:solidFill>
                        <a:schemeClr val="bg2"/>
                      </a:solidFill>
                      <a:latin typeface="Lato" panose="020B0604020202020204" charset="0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sz="4000" b="1" dirty="0">
                      <a:solidFill>
                        <a:schemeClr val="accent5">
                          <a:lumMod val="50000"/>
                        </a:schemeClr>
                      </a:solidFill>
                      <a:cs typeface="Arial"/>
                    </a:rPr>
                    <a:t>Fair PCA:</a:t>
                  </a:r>
                  <a:r>
                    <a:rPr lang="en-US" sz="4000" dirty="0"/>
                    <a:t>		</a:t>
                  </a:r>
                  <a14:m>
                    <m:oMath xmlns:m="http://schemas.openxmlformats.org/officeDocument/2006/math">
                      <m:limLow>
                        <m:limLow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4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lim>
                      </m:limLow>
                      <m:r>
                        <a:rPr lang="en-US" sz="4400" b="0" i="0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4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∈{1,…,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lim>
                      </m:limLow>
                      <m:sSubSup>
                        <m:sSub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endParaRPr lang="en-US" sz="44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CCD56AC-C745-4FF1-AA60-B991186C83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9343" y="22901442"/>
                  <a:ext cx="11009661" cy="119398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57150"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7894287B-CDB7-4620-9CE3-359B7C53E869}"/>
                </a:ext>
              </a:extLst>
            </p:cNvPr>
            <p:cNvSpPr/>
            <p:nvPr/>
          </p:nvSpPr>
          <p:spPr>
            <a:xfrm>
              <a:off x="7630578" y="22042906"/>
              <a:ext cx="745705" cy="957709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D4EE70E-297E-43B2-9485-2E4ED643D710}"/>
                    </a:ext>
                  </a:extLst>
                </p:cNvPr>
                <p:cNvSpPr txBox="1"/>
                <p:nvPr/>
              </p:nvSpPr>
              <p:spPr>
                <a:xfrm>
                  <a:off x="2786515" y="24977887"/>
                  <a:ext cx="11009661" cy="1193981"/>
                </a:xfrm>
                <a:prstGeom prst="rect">
                  <a:avLst/>
                </a:prstGeom>
                <a:ln w="57150">
                  <a:solidFill>
                    <a:schemeClr val="bg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algn="ctr">
                    <a:defRPr sz="3200">
                      <a:solidFill>
                        <a:schemeClr val="bg2"/>
                      </a:solidFill>
                      <a:latin typeface="Lato" panose="020B0604020202020204" charset="0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sz="4000" b="1" dirty="0">
                      <a:solidFill>
                        <a:schemeClr val="accent5">
                          <a:lumMod val="50000"/>
                        </a:schemeClr>
                      </a:solidFill>
                      <a:cs typeface="Arial"/>
                    </a:rPr>
                    <a:t>MCDR:	</a:t>
                  </a:r>
                  <a:r>
                    <a:rPr lang="en-US" sz="4000" dirty="0"/>
                    <a:t>		</a:t>
                  </a:r>
                  <a14:m>
                    <m:oMath xmlns:m="http://schemas.openxmlformats.org/officeDocument/2006/math">
                      <m:limLow>
                        <m:limLow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4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lim>
                      </m:limLow>
                      <m:r>
                        <a:rPr lang="en-US" sz="4400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4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D4EE70E-297E-43B2-9485-2E4ED643D7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515" y="24977887"/>
                  <a:ext cx="11009661" cy="119398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57150"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Arrow: Down 45">
              <a:extLst>
                <a:ext uri="{FF2B5EF4-FFF2-40B4-BE49-F238E27FC236}">
                  <a16:creationId xmlns:a16="http://schemas.microsoft.com/office/drawing/2014/main" id="{F54B44A2-DA6F-4057-9D44-4E5A3BC11C05}"/>
                </a:ext>
              </a:extLst>
            </p:cNvPr>
            <p:cNvSpPr/>
            <p:nvPr/>
          </p:nvSpPr>
          <p:spPr>
            <a:xfrm>
              <a:off x="7658230" y="24119351"/>
              <a:ext cx="718053" cy="957709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1E95570-A2CD-41FF-B33F-414869E5B422}"/>
                  </a:ext>
                </a:extLst>
              </p:cNvPr>
              <p:cNvSpPr txBox="1"/>
              <p:nvPr/>
            </p:nvSpPr>
            <p:spPr>
              <a:xfrm>
                <a:off x="17717939" y="18241532"/>
                <a:ext cx="6203323" cy="18960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 algn="ctr" defTabSz="440878"/>
                <a:r>
                  <a:rPr lang="en-US" sz="3600" b="1" dirty="0">
                    <a:solidFill>
                      <a:srgbClr val="0070C0"/>
                    </a:solidFill>
                    <a:latin typeface="Consolas" panose="020B0609020204030204" pitchFamily="49" charset="0"/>
                    <a:ea typeface="Calibri"/>
                    <a:cs typeface="Courier New" panose="02070309020205020404" pitchFamily="49" charset="0"/>
                    <a:sym typeface="Calibri"/>
                  </a:rPr>
                  <a:t>Output: </a:t>
                </a:r>
                <a:r>
                  <a:rPr lang="en-US" sz="36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  <a:ea typeface="Calibri"/>
                    <a:cs typeface="Courier New" panose="02070309020205020404" pitchFamily="49" charset="0"/>
                    <a:sym typeface="Calibri"/>
                  </a:rPr>
                  <a:t>extreme</a:t>
                </a:r>
                <a:r>
                  <a:rPr lang="en-US" sz="3600" b="1" dirty="0">
                    <a:solidFill>
                      <a:srgbClr val="0070C0"/>
                    </a:solidFill>
                    <a:latin typeface="Consolas" panose="020B0609020204030204" pitchFamily="49" charset="0"/>
                    <a:ea typeface="Calibri"/>
                    <a:cs typeface="Courier New" panose="02070309020205020404" pitchFamily="49" charset="0"/>
                    <a:sym typeface="Calibri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  <a:sym typeface="Calibri"/>
                          </a:rPr>
                        </m:ctrlPr>
                      </m:accPr>
                      <m:e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  <a:sym typeface="Calibri"/>
                          </a:rPr>
                          <m:t>𝑋</m:t>
                        </m:r>
                      </m:e>
                    </m:acc>
                    <m:r>
                      <a:rPr lang="en-US" sz="36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  <a:sym typeface="Calibri"/>
                      </a:rPr>
                      <m:t>∈</m:t>
                    </m:r>
                    <m:sSup>
                      <m:sSupPr>
                        <m:ctrlP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  <a:sym typeface="Calibri"/>
                          </a:rPr>
                        </m:ctrlPr>
                      </m:sSupPr>
                      <m:e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  <a:sym typeface="Calibri"/>
                          </a:rPr>
                          <m:t>ℝ</m:t>
                        </m:r>
                      </m:e>
                      <m:sup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  <a:sym typeface="Calibri"/>
                          </a:rPr>
                          <m:t>𝑛</m:t>
                        </m:r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  <a:sym typeface="Calibri"/>
                          </a:rPr>
                          <m:t>×</m:t>
                        </m:r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  <a:sym typeface="Calibri"/>
                          </a:rPr>
                          <m:t>𝑛</m:t>
                        </m:r>
                      </m:sup>
                    </m:sSup>
                    <m:r>
                      <a:rPr lang="en-US" sz="36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  <a:sym typeface="Calibri"/>
                      </a:rPr>
                      <m:t> </m:t>
                    </m:r>
                  </m:oMath>
                </a14:m>
                <a:r>
                  <a:rPr lang="en-US" sz="3600" dirty="0">
                    <a:solidFill>
                      <a:srgbClr val="0070C0"/>
                    </a:solidFill>
                    <a:latin typeface="Consolas" panose="020B0609020204030204" pitchFamily="49" charset="0"/>
                    <a:ea typeface="Calibri"/>
                    <a:cs typeface="Courier New" panose="02070309020205020404" pitchFamily="49" charset="0"/>
                    <a:sym typeface="Calibri"/>
                  </a:rPr>
                  <a:t> </a:t>
                </a:r>
                <a:endParaRPr lang="en-US" sz="3600" dirty="0">
                  <a:solidFill>
                    <a:srgbClr val="0070C0"/>
                  </a:solidFill>
                  <a:latin typeface="Cambria Math" panose="02040503050406030204" pitchFamily="18" charset="0"/>
                  <a:cs typeface="Courier New" panose="02070309020205020404" pitchFamily="49" charset="0"/>
                  <a:sym typeface="Calibri"/>
                </a:endParaRPr>
              </a:p>
              <a:p>
                <a:pPr lvl="0" defTabSz="44087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  <a:sym typeface="Calibri"/>
                        </a:rPr>
                        <m:t>0</m:t>
                      </m:r>
                      <m:r>
                        <a:rPr lang="en-US" sz="3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  <a:sym typeface="Calibri"/>
                        </a:rPr>
                        <m:t>≼</m:t>
                      </m:r>
                      <m:acc>
                        <m:accPr>
                          <m:chr m:val="̂"/>
                          <m:ctrlPr>
                            <a:rPr lang="en-US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  <a:sym typeface="Calibri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  <a:sym typeface="Calibri"/>
                            </a:rPr>
                            <m:t>𝑋</m:t>
                          </m:r>
                        </m:e>
                      </m:acc>
                      <m:r>
                        <a:rPr lang="en-US" sz="3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  <a:sym typeface="Calibri"/>
                        </a:rPr>
                        <m:t>≼</m:t>
                      </m:r>
                      <m:r>
                        <a:rPr lang="en-US" sz="3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  <a:sym typeface="Calibri"/>
                        </a:rPr>
                        <m:t>𝐼</m:t>
                      </m:r>
                      <m:r>
                        <a:rPr lang="en-US" sz="3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  <a:sym typeface="Calibri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  <a:sym typeface="Calibri"/>
                        </a:rPr>
                        <m:t>rank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  <a:sym typeface="Calibri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  <a:sym typeface="Calibri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  <a:sym typeface="Calibri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sz="3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  <a:sym typeface="Calibri"/>
                        </a:rPr>
                        <m:t>≤</m:t>
                      </m:r>
                      <m:r>
                        <a:rPr lang="en-US" sz="3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  <a:sym typeface="Calibri"/>
                        </a:rPr>
                        <m:t>𝑑</m:t>
                      </m:r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  <a:sym typeface="Calibri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  <a:sym typeface="Calibri"/>
                        </a:rPr>
                        <m:t>𝑠</m:t>
                      </m:r>
                    </m:oMath>
                  </m:oMathPara>
                </a14:m>
                <a:endParaRPr lang="en-US" sz="3600" dirty="0"/>
              </a:p>
              <a:p>
                <a:pPr lvl="0" algn="ctr"/>
                <a:r>
                  <a:rPr lang="en-US" sz="2800" dirty="0">
                    <a:solidFill>
                      <a:srgbClr val="000000"/>
                    </a:solidFill>
                    <a:latin typeface="Lato" panose="020B0604020202020204" charset="0"/>
                    <a:cs typeface="Arial"/>
                  </a:rPr>
                  <a:t>(Rank violation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+1/4</m:t>
                        </m:r>
                      </m:e>
                    </m:rad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Lato" panose="020B0604020202020204" charset="0"/>
                    <a:cs typeface="Arial"/>
                  </a:rPr>
                  <a:t>)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1E95570-A2CD-41FF-B33F-414869E5B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7939" y="18241532"/>
                <a:ext cx="6203323" cy="18960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row: Down 47">
            <a:extLst>
              <a:ext uri="{FF2B5EF4-FFF2-40B4-BE49-F238E27FC236}">
                <a16:creationId xmlns:a16="http://schemas.microsoft.com/office/drawing/2014/main" id="{0711C241-2103-4D58-A0C6-7539A1508901}"/>
              </a:ext>
            </a:extLst>
          </p:cNvPr>
          <p:cNvSpPr/>
          <p:nvPr/>
        </p:nvSpPr>
        <p:spPr>
          <a:xfrm>
            <a:off x="18991772" y="17131775"/>
            <a:ext cx="962512" cy="134453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9" name="Speech Bubble: Rectangle 48">
            <a:extLst>
              <a:ext uri="{FF2B5EF4-FFF2-40B4-BE49-F238E27FC236}">
                <a16:creationId xmlns:a16="http://schemas.microsoft.com/office/drawing/2014/main" id="{7C4F77CF-2A12-4759-AC95-886E98C60904}"/>
              </a:ext>
            </a:extLst>
          </p:cNvPr>
          <p:cNvSpPr/>
          <p:nvPr/>
        </p:nvSpPr>
        <p:spPr>
          <a:xfrm>
            <a:off x="24465255" y="18698185"/>
            <a:ext cx="6523488" cy="1286763"/>
          </a:xfrm>
          <a:prstGeom prst="wedgeRectCallout">
            <a:avLst>
              <a:gd name="adj1" fmla="val -61760"/>
              <a:gd name="adj2" fmla="val -21989"/>
            </a:avLst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3">
                    <a:lumMod val="50000"/>
                  </a:schemeClr>
                </a:solidFill>
                <a:latin typeface="Lato" panose="020B0604020202020204" charset="0"/>
              </a:rPr>
              <a:t>Solution</a:t>
            </a:r>
            <a:r>
              <a:rPr lang="en-US" sz="3600" dirty="0">
                <a:solidFill>
                  <a:schemeClr val="bg2"/>
                </a:solidFill>
                <a:latin typeface="Lato" panose="020B0604020202020204" charset="0"/>
              </a:rPr>
              <a:t>: solve SDP to an extreme point</a:t>
            </a:r>
          </a:p>
        </p:txBody>
      </p:sp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1322D909-8349-4E0D-AF37-572FEC30779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0657055" y="9825040"/>
            <a:ext cx="7501011" cy="56952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 descr="A screenshot of a map&#10;&#10;Description automatically generated">
            <a:extLst>
              <a:ext uri="{FF2B5EF4-FFF2-40B4-BE49-F238E27FC236}">
                <a16:creationId xmlns:a16="http://schemas.microsoft.com/office/drawing/2014/main" id="{F4DC1025-2B0E-4405-AE7E-EF7F8C1F3F3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2794003" y="9825041"/>
            <a:ext cx="7567605" cy="56883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4532DA43-3C65-4AD4-9B1F-D8549B3322A1}"/>
              </a:ext>
            </a:extLst>
          </p:cNvPr>
          <p:cNvSpPr/>
          <p:nvPr/>
        </p:nvSpPr>
        <p:spPr>
          <a:xfrm>
            <a:off x="32927145" y="15927197"/>
            <a:ext cx="15047486" cy="13340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03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1" algn="ctr"/>
            <a:r>
              <a:rPr lang="en-US" sz="3600" b="1" dirty="0">
                <a:solidFill>
                  <a:schemeClr val="bg2"/>
                </a:solidFill>
                <a:latin typeface="Lato" panose="020B0604020202020204" charset="0"/>
              </a:rPr>
              <a:t>Default Credit data</a:t>
            </a:r>
            <a:r>
              <a:rPr lang="en-US" sz="3600" dirty="0">
                <a:solidFill>
                  <a:schemeClr val="bg2"/>
                </a:solidFill>
                <a:latin typeface="Lato" panose="020B0604020202020204" charset="0"/>
              </a:rPr>
              <a:t>; 6 groups based on education and gender</a:t>
            </a:r>
          </a:p>
          <a:p>
            <a:pPr lvl="1" algn="ctr"/>
            <a:r>
              <a:rPr lang="en-US" sz="3600" dirty="0">
                <a:solidFill>
                  <a:schemeClr val="bg2"/>
                </a:solidFill>
                <a:latin typeface="Lato" panose="020B0604020202020204" charset="0"/>
              </a:rPr>
              <a:t>30k datapoints, 21 dimensions</a:t>
            </a:r>
          </a:p>
          <a:p>
            <a:pPr lvl="1"/>
            <a:endParaRPr lang="en-US" sz="3471" dirty="0">
              <a:solidFill>
                <a:schemeClr val="bg2"/>
              </a:solidFill>
              <a:latin typeface="Lato" panose="020B0604020202020204" charset="0"/>
            </a:endParaRPr>
          </a:p>
        </p:txBody>
      </p:sp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4C90169E-7071-4EC3-8ACB-69C5AFDA101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2897739" y="17269706"/>
            <a:ext cx="7580976" cy="54968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9" descr="A close up of a map&#10;&#10;Description automatically generated">
            <a:extLst>
              <a:ext uri="{FF2B5EF4-FFF2-40B4-BE49-F238E27FC236}">
                <a16:creationId xmlns:a16="http://schemas.microsoft.com/office/drawing/2014/main" id="{5999411B-C57C-4DBF-AE98-746DCC33277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724147" y="17316357"/>
            <a:ext cx="7428335" cy="54035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4" name="Picture 6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A598E1-0E91-4935-A4C6-DAF335E02B6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361608" y="24648107"/>
            <a:ext cx="7411138" cy="49407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D249FA3-874F-4A05-8CB9-449083DD1BB7}"/>
                  </a:ext>
                </a:extLst>
              </p:cNvPr>
              <p:cNvSpPr txBox="1"/>
              <p:nvPr/>
            </p:nvSpPr>
            <p:spPr>
              <a:xfrm>
                <a:off x="32927145" y="25162951"/>
                <a:ext cx="7126011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3600" dirty="0">
                    <a:solidFill>
                      <a:srgbClr val="1E2D31"/>
                    </a:solidFill>
                    <a:latin typeface="Lato" panose="020B0604020202020204" charset="0"/>
                  </a:rPr>
                  <a:t>	SDP solvers run in &lt;1 minutes on data with original dimension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1E2D3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solidFill>
                          <a:srgbClr val="1E2D31"/>
                        </a:solidFill>
                        <a:latin typeface="Cambria Math" panose="02040503050406030204" pitchFamily="18" charset="0"/>
                      </a:rPr>
                      <m:t>≈50−70</m:t>
                    </m:r>
                  </m:oMath>
                </a14:m>
                <a:r>
                  <a:rPr lang="en-US" sz="3600" dirty="0">
                    <a:solidFill>
                      <a:srgbClr val="1E2D31"/>
                    </a:solidFill>
                    <a:latin typeface="Lato" panose="020B0604020202020204" charset="0"/>
                  </a:rPr>
                  <a:t>. For big data and large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1E2D3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600" dirty="0">
                    <a:solidFill>
                      <a:srgbClr val="1E2D31"/>
                    </a:solidFill>
                    <a:latin typeface="Lato" panose="020B0604020202020204" charset="0"/>
                  </a:rPr>
                  <a:t>, </a:t>
                </a:r>
                <a:r>
                  <a:rPr lang="en-US" sz="3600">
                    <a:solidFill>
                      <a:srgbClr val="1E2D31"/>
                    </a:solidFill>
                    <a:latin typeface="Lato" panose="020B0604020202020204" charset="0"/>
                  </a:rPr>
                  <a:t>we use </a:t>
                </a:r>
                <a:r>
                  <a:rPr lang="en-US" sz="3600" dirty="0">
                    <a:solidFill>
                      <a:srgbClr val="1E2D31"/>
                    </a:solidFill>
                    <a:latin typeface="Lato" panose="020B0604020202020204" charset="0"/>
                  </a:rPr>
                  <a:t>multiplicative weight update (MW) for certain objectives of </a:t>
                </a:r>
                <a:r>
                  <a:rPr lang="en-US" sz="3600" b="1" dirty="0">
                    <a:solidFill>
                      <a:schemeClr val="accent5">
                        <a:lumMod val="50000"/>
                      </a:schemeClr>
                    </a:solidFill>
                  </a:rPr>
                  <a:t>MCDR</a:t>
                </a:r>
                <a:r>
                  <a:rPr lang="en-US" sz="3600" dirty="0">
                    <a:solidFill>
                      <a:srgbClr val="1E2D31"/>
                    </a:solidFill>
                    <a:latin typeface="Lato" panose="020B0604020202020204" charset="0"/>
                  </a:rPr>
                  <a:t>. In practice, MW runs on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1E2D3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i="1">
                        <a:solidFill>
                          <a:srgbClr val="1E2D31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3600" dirty="0">
                    <a:solidFill>
                      <a:srgbClr val="1E2D31"/>
                    </a:solidFill>
                    <a:latin typeface="Lato" panose="020B0604020202020204" charset="0"/>
                  </a:rPr>
                  <a:t>1000 dimensions in &lt;20 minutes.</a:t>
                </a:r>
                <a:endParaRPr lang="en-US" sz="4800" dirty="0">
                  <a:solidFill>
                    <a:schemeClr val="bg2"/>
                  </a:solidFill>
                  <a:latin typeface="Lato" panose="020B060402020202020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D249FA3-874F-4A05-8CB9-449083DD1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7145" y="25162951"/>
                <a:ext cx="7126011" cy="4524315"/>
              </a:xfrm>
              <a:prstGeom prst="rect">
                <a:avLst/>
              </a:prstGeom>
              <a:blipFill>
                <a:blip r:embed="rId25"/>
                <a:stretch>
                  <a:fillRect l="-2566" t="-2156" r="-2652" b="-4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2930</TotalTime>
  <Words>334</Words>
  <Application>Microsoft Office PowerPoint</Application>
  <PresentationFormat>Custom</PresentationFormat>
  <Paragraphs>181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Abadi</vt:lpstr>
      <vt:lpstr>Lato</vt:lpstr>
      <vt:lpstr>Consolas</vt:lpstr>
      <vt:lpstr>Cambria Math</vt:lpstr>
      <vt:lpstr>Garamond</vt:lpstr>
      <vt:lpstr>Playfair Display</vt:lpstr>
      <vt:lpstr>Blue &amp; Gold</vt:lpstr>
      <vt:lpstr>Multi-Criteria Dimensionality Reduction with Applications to Fairness Uthaipon (Tao) Tantipongpipat, Samira Samadi, Mohit Singh, Jamie Morgenstern, and Santosh Vempala Georgia Institute of Technology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Privacy for Growing Databases Rachel Cummings1, Gi Heung Robin Kim2, Sara Krehbiel2, and Uthaipon Tao Tantipongpipat1 1 Georgia Institute of Technology 2 University of Richmond</dc:title>
  <cp:lastModifiedBy>Uthaipon Tantipongpipat</cp:lastModifiedBy>
  <cp:revision>380</cp:revision>
  <dcterms:modified xsi:type="dcterms:W3CDTF">2019-10-26T20:17:10Z</dcterms:modified>
</cp:coreProperties>
</file>