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3"/>
  </p:notesMasterIdLst>
  <p:sldIdLst>
    <p:sldId id="256" r:id="rId2"/>
    <p:sldId id="313" r:id="rId3"/>
    <p:sldId id="314" r:id="rId4"/>
    <p:sldId id="315" r:id="rId5"/>
    <p:sldId id="316" r:id="rId6"/>
    <p:sldId id="317" r:id="rId7"/>
    <p:sldId id="319" r:id="rId8"/>
    <p:sldId id="318" r:id="rId9"/>
    <p:sldId id="321" r:id="rId10"/>
    <p:sldId id="322" r:id="rId11"/>
    <p:sldId id="32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60"/>
  </p:normalViewPr>
  <p:slideViewPr>
    <p:cSldViewPr snapToGrid="0" showGuides="1">
      <p:cViewPr varScale="1">
        <p:scale>
          <a:sx n="89" d="100"/>
          <a:sy n="89" d="100"/>
        </p:scale>
        <p:origin x="75" y="23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D6787-F14A-4E0F-B162-15216DF5F84C}" type="datetimeFigureOut">
              <a:rPr lang="en-US" smtClean="0"/>
              <a:t>29-Nov-19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91594-9615-4042-89FB-56DE70CDB3FA}" type="slidenum">
              <a:rPr lang="en-US" smtClean="0"/>
              <a:t>‹#›</a:t>
            </a:fld>
            <a:endParaRPr lang="en-US"/>
          </a:p>
        </p:txBody>
      </p:sp>
    </p:spTree>
    <p:extLst>
      <p:ext uri="{BB962C8B-B14F-4D97-AF65-F5344CB8AC3E}">
        <p14:creationId xmlns:p14="http://schemas.microsoft.com/office/powerpoint/2010/main" val="1823412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widely-used PCA can give different performance to different subgroups in the data. We perform standard PCA on face images data from thousand of dimensions to between 1 and 20 dimensions. We observe that PCA represents male population about 10% consistently better than female population. </a:t>
            </a:r>
          </a:p>
        </p:txBody>
      </p:sp>
      <p:sp>
        <p:nvSpPr>
          <p:cNvPr id="4" name="Slide Number Placeholder 3"/>
          <p:cNvSpPr>
            <a:spLocks noGrp="1"/>
          </p:cNvSpPr>
          <p:nvPr>
            <p:ph type="sldNum" sz="quarter" idx="5"/>
          </p:nvPr>
        </p:nvSpPr>
        <p:spPr/>
        <p:txBody>
          <a:bodyPr/>
          <a:lstStyle/>
          <a:p>
            <a:fld id="{96537070-1382-4021-A734-559445BB26FB}" type="slidenum">
              <a:rPr lang="en-US" smtClean="0"/>
              <a:t>2</a:t>
            </a:fld>
            <a:endParaRPr lang="en-US"/>
          </a:p>
        </p:txBody>
      </p:sp>
    </p:spTree>
    <p:extLst>
      <p:ext uri="{BB962C8B-B14F-4D97-AF65-F5344CB8AC3E}">
        <p14:creationId xmlns:p14="http://schemas.microsoft.com/office/powerpoint/2010/main" val="101457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observation is true even when we reweight each population to have equal weights. This is concerning because projected data are later used in machine learning algorithms to make prediction and decisions, and unfairness may already be introduced at this point.</a:t>
            </a:r>
          </a:p>
        </p:txBody>
      </p:sp>
      <p:sp>
        <p:nvSpPr>
          <p:cNvPr id="4" name="Slide Number Placeholder 3"/>
          <p:cNvSpPr>
            <a:spLocks noGrp="1"/>
          </p:cNvSpPr>
          <p:nvPr>
            <p:ph type="sldNum" sz="quarter" idx="5"/>
          </p:nvPr>
        </p:nvSpPr>
        <p:spPr/>
        <p:txBody>
          <a:bodyPr/>
          <a:lstStyle/>
          <a:p>
            <a:fld id="{96537070-1382-4021-A734-559445BB26FB}" type="slidenum">
              <a:rPr lang="en-US" smtClean="0"/>
              <a:t>3</a:t>
            </a:fld>
            <a:endParaRPr lang="en-US"/>
          </a:p>
        </p:txBody>
      </p:sp>
    </p:spTree>
    <p:extLst>
      <p:ext uri="{BB962C8B-B14F-4D97-AF65-F5344CB8AC3E}">
        <p14:creationId xmlns:p14="http://schemas.microsoft.com/office/powerpoint/2010/main" val="384309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1F9BE-F9A6-4409-A6FE-FDE07A63F883}" type="datetimeFigureOut">
              <a:rPr lang="en-US" smtClean="0"/>
              <a:t>29-Nov-19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3581-9B07-43C2-9FD6-AA216717EAD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56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1F9BE-F9A6-4409-A6FE-FDE07A63F883}" type="datetimeFigureOut">
              <a:rPr lang="en-US" smtClean="0"/>
              <a:t>29-Nov-19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3581-9B07-43C2-9FD6-AA216717EADC}" type="slidenum">
              <a:rPr lang="en-US" smtClean="0"/>
              <a:t>‹#›</a:t>
            </a:fld>
            <a:endParaRPr lang="en-US"/>
          </a:p>
        </p:txBody>
      </p:sp>
    </p:spTree>
    <p:extLst>
      <p:ext uri="{BB962C8B-B14F-4D97-AF65-F5344CB8AC3E}">
        <p14:creationId xmlns:p14="http://schemas.microsoft.com/office/powerpoint/2010/main" val="423569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1F9BE-F9A6-4409-A6FE-FDE07A63F883}" type="datetimeFigureOut">
              <a:rPr lang="en-US" smtClean="0"/>
              <a:t>29-Nov-19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3581-9B07-43C2-9FD6-AA216717EADC}" type="slidenum">
              <a:rPr lang="en-US" smtClean="0"/>
              <a:t>‹#›</a:t>
            </a:fld>
            <a:endParaRPr lang="en-US"/>
          </a:p>
        </p:txBody>
      </p:sp>
    </p:spTree>
    <p:extLst>
      <p:ext uri="{BB962C8B-B14F-4D97-AF65-F5344CB8AC3E}">
        <p14:creationId xmlns:p14="http://schemas.microsoft.com/office/powerpoint/2010/main" val="328320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1F9BE-F9A6-4409-A6FE-FDE07A63F883}" type="datetimeFigureOut">
              <a:rPr lang="en-US" smtClean="0"/>
              <a:t>29-Nov-19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3581-9B07-43C2-9FD6-AA216717EADC}" type="slidenum">
              <a:rPr lang="en-US" smtClean="0"/>
              <a:t>‹#›</a:t>
            </a:fld>
            <a:endParaRPr lang="en-US"/>
          </a:p>
        </p:txBody>
      </p:sp>
    </p:spTree>
    <p:extLst>
      <p:ext uri="{BB962C8B-B14F-4D97-AF65-F5344CB8AC3E}">
        <p14:creationId xmlns:p14="http://schemas.microsoft.com/office/powerpoint/2010/main" val="121115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1F9BE-F9A6-4409-A6FE-FDE07A63F883}" type="datetimeFigureOut">
              <a:rPr lang="en-US" smtClean="0"/>
              <a:t>29-Nov-19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73581-9B07-43C2-9FD6-AA216717EAD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33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1F9BE-F9A6-4409-A6FE-FDE07A63F883}" type="datetimeFigureOut">
              <a:rPr lang="en-US" smtClean="0"/>
              <a:t>29-Nov-19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73581-9B07-43C2-9FD6-AA216717EADC}" type="slidenum">
              <a:rPr lang="en-US" smtClean="0"/>
              <a:t>‹#›</a:t>
            </a:fld>
            <a:endParaRPr lang="en-US"/>
          </a:p>
        </p:txBody>
      </p:sp>
    </p:spTree>
    <p:extLst>
      <p:ext uri="{BB962C8B-B14F-4D97-AF65-F5344CB8AC3E}">
        <p14:creationId xmlns:p14="http://schemas.microsoft.com/office/powerpoint/2010/main" val="107210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1F9BE-F9A6-4409-A6FE-FDE07A63F883}" type="datetimeFigureOut">
              <a:rPr lang="en-US" smtClean="0"/>
              <a:t>29-Nov-19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73581-9B07-43C2-9FD6-AA216717EADC}" type="slidenum">
              <a:rPr lang="en-US" smtClean="0"/>
              <a:t>‹#›</a:t>
            </a:fld>
            <a:endParaRPr lang="en-US"/>
          </a:p>
        </p:txBody>
      </p:sp>
    </p:spTree>
    <p:extLst>
      <p:ext uri="{BB962C8B-B14F-4D97-AF65-F5344CB8AC3E}">
        <p14:creationId xmlns:p14="http://schemas.microsoft.com/office/powerpoint/2010/main" val="347108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1F9BE-F9A6-4409-A6FE-FDE07A63F883}" type="datetimeFigureOut">
              <a:rPr lang="en-US" smtClean="0"/>
              <a:t>29-Nov-19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73581-9B07-43C2-9FD6-AA216717EADC}" type="slidenum">
              <a:rPr lang="en-US" smtClean="0"/>
              <a:t>‹#›</a:t>
            </a:fld>
            <a:endParaRPr lang="en-US"/>
          </a:p>
        </p:txBody>
      </p:sp>
    </p:spTree>
    <p:extLst>
      <p:ext uri="{BB962C8B-B14F-4D97-AF65-F5344CB8AC3E}">
        <p14:creationId xmlns:p14="http://schemas.microsoft.com/office/powerpoint/2010/main" val="12212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B1F9BE-F9A6-4409-A6FE-FDE07A63F883}" type="datetimeFigureOut">
              <a:rPr lang="en-US" smtClean="0"/>
              <a:t>29-Nov-19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6673581-9B07-43C2-9FD6-AA216717EADC}" type="slidenum">
              <a:rPr lang="en-US" smtClean="0"/>
              <a:t>‹#›</a:t>
            </a:fld>
            <a:endParaRPr lang="en-US"/>
          </a:p>
        </p:txBody>
      </p:sp>
    </p:spTree>
    <p:extLst>
      <p:ext uri="{BB962C8B-B14F-4D97-AF65-F5344CB8AC3E}">
        <p14:creationId xmlns:p14="http://schemas.microsoft.com/office/powerpoint/2010/main" val="376637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B1F9BE-F9A6-4409-A6FE-FDE07A63F883}" type="datetimeFigureOut">
              <a:rPr lang="en-US" smtClean="0"/>
              <a:t>29-Nov-19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673581-9B07-43C2-9FD6-AA216717EADC}" type="slidenum">
              <a:rPr lang="en-US" smtClean="0"/>
              <a:t>‹#›</a:t>
            </a:fld>
            <a:endParaRPr lang="en-US"/>
          </a:p>
        </p:txBody>
      </p:sp>
    </p:spTree>
    <p:extLst>
      <p:ext uri="{BB962C8B-B14F-4D97-AF65-F5344CB8AC3E}">
        <p14:creationId xmlns:p14="http://schemas.microsoft.com/office/powerpoint/2010/main" val="394021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1F9BE-F9A6-4409-A6FE-FDE07A63F883}" type="datetimeFigureOut">
              <a:rPr lang="en-US" smtClean="0"/>
              <a:t>29-Nov-19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73581-9B07-43C2-9FD6-AA216717EADC}" type="slidenum">
              <a:rPr lang="en-US" smtClean="0"/>
              <a:t>‹#›</a:t>
            </a:fld>
            <a:endParaRPr lang="en-US"/>
          </a:p>
        </p:txBody>
      </p:sp>
    </p:spTree>
    <p:extLst>
      <p:ext uri="{BB962C8B-B14F-4D97-AF65-F5344CB8AC3E}">
        <p14:creationId xmlns:p14="http://schemas.microsoft.com/office/powerpoint/2010/main" val="4136982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B1F9BE-F9A6-4409-A6FE-FDE07A63F883}" type="datetimeFigureOut">
              <a:rPr lang="en-US" smtClean="0"/>
              <a:t>29-Nov-19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673581-9B07-43C2-9FD6-AA216717EAD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27291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7DFD-DCD6-4A91-BF36-9073FCD5AEE0}"/>
              </a:ext>
            </a:extLst>
          </p:cNvPr>
          <p:cNvSpPr>
            <a:spLocks noGrp="1"/>
          </p:cNvSpPr>
          <p:nvPr>
            <p:ph type="ctrTitle"/>
          </p:nvPr>
        </p:nvSpPr>
        <p:spPr>
          <a:xfrm>
            <a:off x="1097280" y="467958"/>
            <a:ext cx="9273092" cy="2587214"/>
          </a:xfrm>
        </p:spPr>
        <p:txBody>
          <a:bodyPr>
            <a:normAutofit/>
          </a:bodyPr>
          <a:lstStyle/>
          <a:p>
            <a:r>
              <a:rPr lang="en-US" sz="6000" dirty="0"/>
              <a:t>Multi-Criteria Dimensionality Reduction with Applications to Fairness</a:t>
            </a:r>
          </a:p>
        </p:txBody>
      </p:sp>
      <p:sp>
        <p:nvSpPr>
          <p:cNvPr id="3" name="Subtitle 2">
            <a:extLst>
              <a:ext uri="{FF2B5EF4-FFF2-40B4-BE49-F238E27FC236}">
                <a16:creationId xmlns:a16="http://schemas.microsoft.com/office/drawing/2014/main" id="{FDE73AB4-29E7-4462-B9E1-8105E29EB56A}"/>
              </a:ext>
            </a:extLst>
          </p:cNvPr>
          <p:cNvSpPr>
            <a:spLocks noGrp="1"/>
          </p:cNvSpPr>
          <p:nvPr>
            <p:ph type="subTitle" idx="1"/>
          </p:nvPr>
        </p:nvSpPr>
        <p:spPr>
          <a:xfrm>
            <a:off x="1100051" y="3487331"/>
            <a:ext cx="10058400" cy="2735967"/>
          </a:xfrm>
        </p:spPr>
        <p:txBody>
          <a:bodyPr>
            <a:normAutofit fontScale="55000" lnSpcReduction="20000"/>
          </a:bodyPr>
          <a:lstStyle/>
          <a:p>
            <a:r>
              <a:rPr lang="en-US" sz="6400" dirty="0"/>
              <a:t>Uthaipon (Tao) Tantipongpipat</a:t>
            </a:r>
          </a:p>
          <a:p>
            <a:r>
              <a:rPr lang="en-US" sz="4400" dirty="0">
                <a:solidFill>
                  <a:srgbClr val="C00000"/>
                </a:solidFill>
              </a:rPr>
              <a:t>(graduating) PhD student, industry job market</a:t>
            </a:r>
          </a:p>
          <a:p>
            <a:r>
              <a:rPr lang="en-US" sz="4400" dirty="0">
                <a:solidFill>
                  <a:srgbClr val="C00000"/>
                </a:solidFill>
              </a:rPr>
              <a:t>Georgia Institute of Technology</a:t>
            </a:r>
          </a:p>
          <a:p>
            <a:r>
              <a:rPr lang="en-US" sz="4400" dirty="0"/>
              <a:t>Joint work with</a:t>
            </a:r>
          </a:p>
          <a:p>
            <a:r>
              <a:rPr lang="en-US" sz="4400" dirty="0"/>
              <a:t>Jamie </a:t>
            </a:r>
            <a:r>
              <a:rPr lang="en-US" sz="4400" dirty="0" err="1"/>
              <a:t>Morgernstern</a:t>
            </a:r>
            <a:r>
              <a:rPr lang="en-US" sz="4400" dirty="0"/>
              <a:t>, Samira </a:t>
            </a:r>
            <a:r>
              <a:rPr lang="en-US" sz="4400" dirty="0" err="1"/>
              <a:t>Samadi</a:t>
            </a:r>
            <a:r>
              <a:rPr lang="en-US" sz="4400" dirty="0"/>
              <a:t>, Mohit Singh, and Santosh </a:t>
            </a:r>
            <a:r>
              <a:rPr lang="en-US" sz="4400" dirty="0" err="1"/>
              <a:t>Vempala</a:t>
            </a:r>
            <a:endParaRPr lang="en-US" sz="4400" dirty="0"/>
          </a:p>
          <a:p>
            <a:endParaRPr lang="en-US" dirty="0"/>
          </a:p>
        </p:txBody>
      </p:sp>
    </p:spTree>
    <p:extLst>
      <p:ext uri="{BB962C8B-B14F-4D97-AF65-F5344CB8AC3E}">
        <p14:creationId xmlns:p14="http://schemas.microsoft.com/office/powerpoint/2010/main" val="421798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1FC0-BAE4-4E2A-8FF7-E119F6B13AA1}"/>
              </a:ext>
            </a:extLst>
          </p:cNvPr>
          <p:cNvSpPr>
            <a:spLocks noGrp="1"/>
          </p:cNvSpPr>
          <p:nvPr>
            <p:ph type="title"/>
          </p:nvPr>
        </p:nvSpPr>
        <p:spPr>
          <a:xfrm>
            <a:off x="1097279" y="286603"/>
            <a:ext cx="10859846" cy="1450757"/>
          </a:xfrm>
        </p:spPr>
        <p:txBody>
          <a:bodyPr/>
          <a:lstStyle/>
          <a:p>
            <a:r>
              <a:rPr lang="en-US" dirty="0"/>
              <a:t>Contribution 4: Complexity of MCDR</a:t>
            </a:r>
          </a:p>
        </p:txBody>
      </p:sp>
      <p:sp>
        <p:nvSpPr>
          <p:cNvPr id="3" name="Content Placeholder 2">
            <a:extLst>
              <a:ext uri="{FF2B5EF4-FFF2-40B4-BE49-F238E27FC236}">
                <a16:creationId xmlns:a16="http://schemas.microsoft.com/office/drawing/2014/main" id="{8530CC2F-B6DB-4E1E-9961-6FF4D9EF83DD}"/>
              </a:ext>
            </a:extLst>
          </p:cNvPr>
          <p:cNvSpPr>
            <a:spLocks noGrp="1"/>
          </p:cNvSpPr>
          <p:nvPr>
            <p:ph idx="1"/>
          </p:nvPr>
        </p:nvSpPr>
        <p:spPr>
          <a:xfrm>
            <a:off x="1097280" y="1845734"/>
            <a:ext cx="10058400" cy="4301066"/>
          </a:xfrm>
        </p:spPr>
        <p:txBody>
          <a:bodyPr>
            <a:normAutofit/>
          </a:bodyPr>
          <a:lstStyle/>
          <a:p>
            <a:pPr marL="285750" indent="-285750">
              <a:buFont typeface="Arial" panose="020B0604020202020204" pitchFamily="34" charset="0"/>
              <a:buChar char="•"/>
            </a:pPr>
            <a:r>
              <a:rPr lang="en-US" sz="2800" dirty="0">
                <a:solidFill>
                  <a:prstClr val="black"/>
                </a:solidFill>
              </a:rPr>
              <a:t>NP-hard for general 𝑘</a:t>
            </a:r>
          </a:p>
          <a:p>
            <a:pPr marL="578358" lvl="1" indent="-285750">
              <a:buFont typeface="Arial" panose="020B0604020202020204" pitchFamily="34" charset="0"/>
              <a:buChar char="•"/>
            </a:pPr>
            <a:r>
              <a:rPr lang="en-US" sz="2600" dirty="0"/>
              <a:t>Reduction to MAX-CUT</a:t>
            </a:r>
            <a:endParaRPr lang="en-US" sz="2800" dirty="0">
              <a:solidFill>
                <a:prstClr val="black"/>
              </a:solidFill>
            </a:endParaRPr>
          </a:p>
          <a:p>
            <a:pPr marL="285750" indent="-285750">
              <a:buFont typeface="Arial" panose="020B0604020202020204" pitchFamily="34" charset="0"/>
              <a:buChar char="•"/>
            </a:pPr>
            <a:r>
              <a:rPr lang="en-US" sz="2800" dirty="0">
                <a:solidFill>
                  <a:prstClr val="black"/>
                </a:solidFill>
              </a:rPr>
              <a:t>Polynomial-time for fixed 𝑘</a:t>
            </a:r>
          </a:p>
          <a:p>
            <a:pPr marL="578358" lvl="1" indent="-285750">
              <a:buFont typeface="Arial" panose="020B0604020202020204" pitchFamily="34" charset="0"/>
              <a:buChar char="•"/>
            </a:pPr>
            <a:r>
              <a:rPr lang="en-US" sz="2600" dirty="0">
                <a:solidFill>
                  <a:prstClr val="black"/>
                </a:solidFill>
              </a:rPr>
              <a:t>Algorithmic theory of quadratic maps.</a:t>
            </a:r>
          </a:p>
          <a:p>
            <a:pPr marL="578358" lvl="1" indent="-285750">
              <a:buFont typeface="Arial" panose="020B0604020202020204" pitchFamily="34" charset="0"/>
              <a:buChar char="•"/>
            </a:pPr>
            <a:endParaRPr lang="en-US" sz="2600" dirty="0">
              <a:solidFill>
                <a:prstClr val="black"/>
              </a:solidFill>
            </a:endParaRPr>
          </a:p>
        </p:txBody>
      </p:sp>
    </p:spTree>
    <p:extLst>
      <p:ext uri="{BB962C8B-B14F-4D97-AF65-F5344CB8AC3E}">
        <p14:creationId xmlns:p14="http://schemas.microsoft.com/office/powerpoint/2010/main" val="50113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1FC0-BAE4-4E2A-8FF7-E119F6B13AA1}"/>
              </a:ext>
            </a:extLst>
          </p:cNvPr>
          <p:cNvSpPr>
            <a:spLocks noGrp="1"/>
          </p:cNvSpPr>
          <p:nvPr>
            <p:ph type="title"/>
          </p:nvPr>
        </p:nvSpPr>
        <p:spPr>
          <a:xfrm>
            <a:off x="1097279" y="286603"/>
            <a:ext cx="10859846" cy="1450757"/>
          </a:xfrm>
        </p:spPr>
        <p:txBody>
          <a:bodyPr/>
          <a:lstStyle/>
          <a:p>
            <a:r>
              <a:rPr lang="en-US" dirty="0"/>
              <a:t>More details</a:t>
            </a:r>
          </a:p>
        </p:txBody>
      </p:sp>
      <p:sp>
        <p:nvSpPr>
          <p:cNvPr id="3" name="Content Placeholder 2">
            <a:extLst>
              <a:ext uri="{FF2B5EF4-FFF2-40B4-BE49-F238E27FC236}">
                <a16:creationId xmlns:a16="http://schemas.microsoft.com/office/drawing/2014/main" id="{8530CC2F-B6DB-4E1E-9961-6FF4D9EF83DD}"/>
              </a:ext>
            </a:extLst>
          </p:cNvPr>
          <p:cNvSpPr>
            <a:spLocks noGrp="1"/>
          </p:cNvSpPr>
          <p:nvPr>
            <p:ph idx="1"/>
          </p:nvPr>
        </p:nvSpPr>
        <p:spPr>
          <a:xfrm>
            <a:off x="1097280" y="1845734"/>
            <a:ext cx="10058400" cy="4301066"/>
          </a:xfrm>
        </p:spPr>
        <p:txBody>
          <a:bodyPr>
            <a:normAutofit/>
          </a:bodyPr>
          <a:lstStyle/>
          <a:p>
            <a:pPr marL="285750" indent="-285750">
              <a:buFont typeface="Arial" panose="020B0604020202020204" pitchFamily="34" charset="0"/>
              <a:buChar char="•"/>
            </a:pPr>
            <a:r>
              <a:rPr lang="en-US" sz="2800" dirty="0">
                <a:solidFill>
                  <a:prstClr val="black"/>
                </a:solidFill>
              </a:rPr>
              <a:t>Poster: Thursday Dec 12</a:t>
            </a:r>
            <a:r>
              <a:rPr lang="en-US" sz="2800" baseline="30000" dirty="0">
                <a:solidFill>
                  <a:prstClr val="black"/>
                </a:solidFill>
              </a:rPr>
              <a:t>th</a:t>
            </a:r>
            <a:r>
              <a:rPr lang="en-US" sz="2800" dirty="0">
                <a:solidFill>
                  <a:prstClr val="black"/>
                </a:solidFill>
              </a:rPr>
              <a:t> at 10:45 AM -- 12:45 PM, East Exhibition Hall B + C #80</a:t>
            </a:r>
          </a:p>
          <a:p>
            <a:pPr marL="285750" indent="-285750">
              <a:buFont typeface="Arial" panose="020B0604020202020204" pitchFamily="34" charset="0"/>
              <a:buChar char="•"/>
            </a:pPr>
            <a:r>
              <a:rPr lang="en-US" sz="2800" dirty="0">
                <a:solidFill>
                  <a:prstClr val="black"/>
                </a:solidFill>
              </a:rPr>
              <a:t>Happy to chat!</a:t>
            </a:r>
          </a:p>
          <a:p>
            <a:pPr marL="285750" indent="-285750">
              <a:buFont typeface="Arial" panose="020B0604020202020204" pitchFamily="34" charset="0"/>
              <a:buChar char="•"/>
            </a:pPr>
            <a:endParaRPr lang="en-US" sz="3200" dirty="0">
              <a:solidFill>
                <a:prstClr val="black"/>
              </a:solidFill>
            </a:endParaRPr>
          </a:p>
          <a:p>
            <a:pPr marL="285750" indent="-285750">
              <a:buFont typeface="Arial" panose="020B0604020202020204" pitchFamily="34" charset="0"/>
              <a:buChar char="•"/>
            </a:pPr>
            <a:r>
              <a:rPr lang="en-US" sz="2400" dirty="0">
                <a:solidFill>
                  <a:prstClr val="black"/>
                </a:solidFill>
              </a:rPr>
              <a:t>Code: 	github.com/uthaipon/multi-criteria-dimensionality-reduction</a:t>
            </a:r>
          </a:p>
          <a:p>
            <a:pPr marL="285750" indent="-285750">
              <a:buFont typeface="Arial" panose="020B0604020202020204" pitchFamily="34" charset="0"/>
              <a:buChar char="•"/>
            </a:pPr>
            <a:r>
              <a:rPr lang="en-US" sz="2400" dirty="0">
                <a:solidFill>
                  <a:prstClr val="black"/>
                </a:solidFill>
              </a:rPr>
              <a:t>Web:	sites.google.com/site/</a:t>
            </a:r>
            <a:r>
              <a:rPr lang="en-US" sz="2400" dirty="0" err="1">
                <a:solidFill>
                  <a:prstClr val="black"/>
                </a:solidFill>
              </a:rPr>
              <a:t>ssamadi</a:t>
            </a:r>
            <a:r>
              <a:rPr lang="en-US" sz="2400" dirty="0">
                <a:solidFill>
                  <a:prstClr val="black"/>
                </a:solidFill>
              </a:rPr>
              <a:t>/fair-</a:t>
            </a:r>
            <a:r>
              <a:rPr lang="en-US" sz="2400" dirty="0" err="1">
                <a:solidFill>
                  <a:prstClr val="black"/>
                </a:solidFill>
              </a:rPr>
              <a:t>pca</a:t>
            </a:r>
            <a:r>
              <a:rPr lang="en-US" sz="2400" dirty="0">
                <a:solidFill>
                  <a:prstClr val="black"/>
                </a:solidFill>
              </a:rPr>
              <a:t>-homepage </a:t>
            </a:r>
          </a:p>
          <a:p>
            <a:pPr marL="0" indent="0">
              <a:buNone/>
            </a:pPr>
            <a:r>
              <a:rPr lang="en-US" sz="2400" dirty="0">
                <a:solidFill>
                  <a:prstClr val="black"/>
                </a:solidFill>
              </a:rPr>
              <a:t>(searchable links at </a:t>
            </a:r>
            <a:r>
              <a:rPr lang="en-US" sz="2400" dirty="0" err="1">
                <a:solidFill>
                  <a:prstClr val="black"/>
                </a:solidFill>
              </a:rPr>
              <a:t>NeurIPS</a:t>
            </a:r>
            <a:r>
              <a:rPr lang="en-US" sz="2400" dirty="0">
                <a:solidFill>
                  <a:prstClr val="black"/>
                </a:solidFill>
              </a:rPr>
              <a:t> website or my website Uthaipon Tantipongpipat)</a:t>
            </a:r>
          </a:p>
        </p:txBody>
      </p:sp>
      <p:sp>
        <p:nvSpPr>
          <p:cNvPr id="4" name="Rectangle 3">
            <a:extLst>
              <a:ext uri="{FF2B5EF4-FFF2-40B4-BE49-F238E27FC236}">
                <a16:creationId xmlns:a16="http://schemas.microsoft.com/office/drawing/2014/main" id="{87011EA8-7B03-4D7C-8DE9-6A59D5F8A893}"/>
              </a:ext>
            </a:extLst>
          </p:cNvPr>
          <p:cNvSpPr/>
          <p:nvPr/>
        </p:nvSpPr>
        <p:spPr>
          <a:xfrm>
            <a:off x="3048000" y="3105835"/>
            <a:ext cx="6096000" cy="369332"/>
          </a:xfrm>
          <a:prstGeom prst="rect">
            <a:avLst/>
          </a:prstGeom>
        </p:spPr>
        <p:txBody>
          <a:bodyPr>
            <a:spAutoFit/>
          </a:bodyPr>
          <a:lstStyle/>
          <a:p>
            <a:pPr lvl="0">
              <a:spcBef>
                <a:spcPts val="0"/>
              </a:spcBef>
              <a:buClrTx/>
              <a:buSzTx/>
            </a:pPr>
            <a:endParaRPr lang="en-US" dirty="0">
              <a:solidFill>
                <a:srgbClr val="0070C0"/>
              </a:solidFill>
              <a:sym typeface="Arial"/>
            </a:endParaRPr>
          </a:p>
        </p:txBody>
      </p:sp>
    </p:spTree>
    <p:extLst>
      <p:ext uri="{BB962C8B-B14F-4D97-AF65-F5344CB8AC3E}">
        <p14:creationId xmlns:p14="http://schemas.microsoft.com/office/powerpoint/2010/main" val="167443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A56AA9F-80D9-4730-BA55-5BBA1914040E}"/>
              </a:ext>
            </a:extLst>
          </p:cNvPr>
          <p:cNvSpPr>
            <a:spLocks noGrp="1"/>
          </p:cNvSpPr>
          <p:nvPr>
            <p:ph idx="1"/>
          </p:nvPr>
        </p:nvSpPr>
        <p:spPr>
          <a:xfrm>
            <a:off x="838200" y="1807698"/>
            <a:ext cx="10515600" cy="4369265"/>
          </a:xfrm>
        </p:spPr>
        <p:txBody>
          <a:bodyPr/>
          <a:lstStyle/>
          <a:p>
            <a:endParaRPr lang="en-US" dirty="0"/>
          </a:p>
        </p:txBody>
      </p:sp>
      <p:sp>
        <p:nvSpPr>
          <p:cNvPr id="2" name="Title 1">
            <a:extLst>
              <a:ext uri="{FF2B5EF4-FFF2-40B4-BE49-F238E27FC236}">
                <a16:creationId xmlns:a16="http://schemas.microsoft.com/office/drawing/2014/main" id="{9449166E-3A22-4B9D-8F98-79F9E4FCF7C9}"/>
              </a:ext>
            </a:extLst>
          </p:cNvPr>
          <p:cNvSpPr>
            <a:spLocks noGrp="1"/>
          </p:cNvSpPr>
          <p:nvPr>
            <p:ph type="title"/>
          </p:nvPr>
        </p:nvSpPr>
        <p:spPr/>
        <p:txBody>
          <a:bodyPr/>
          <a:lstStyle/>
          <a:p>
            <a:r>
              <a:rPr lang="en-US" dirty="0"/>
              <a:t>PCA can be unfair!</a:t>
            </a:r>
          </a:p>
        </p:txBody>
      </p:sp>
      <p:pic>
        <p:nvPicPr>
          <p:cNvPr id="20" name="Content Placeholder 7" descr="A close up of a map&#10;&#10;Description automatically generated">
            <a:extLst>
              <a:ext uri="{FF2B5EF4-FFF2-40B4-BE49-F238E27FC236}">
                <a16:creationId xmlns:a16="http://schemas.microsoft.com/office/drawing/2014/main" id="{D924B03E-71CC-4B8E-917F-2B0245BD1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15" y="2720975"/>
            <a:ext cx="4512733" cy="3384550"/>
          </a:xfrm>
          <a:prstGeom prst="rect">
            <a:avLst/>
          </a:prstGeom>
        </p:spPr>
      </p:pic>
      <p:sp>
        <p:nvSpPr>
          <p:cNvPr id="12" name="Text Placeholder 2">
            <a:extLst>
              <a:ext uri="{FF2B5EF4-FFF2-40B4-BE49-F238E27FC236}">
                <a16:creationId xmlns:a16="http://schemas.microsoft.com/office/drawing/2014/main" id="{102DC2BF-1586-4A2A-B783-77E54CB24404}"/>
              </a:ext>
            </a:extLst>
          </p:cNvPr>
          <p:cNvSpPr txBox="1">
            <a:spLocks/>
          </p:cNvSpPr>
          <p:nvPr/>
        </p:nvSpPr>
        <p:spPr>
          <a:xfrm>
            <a:off x="1442305" y="1877328"/>
            <a:ext cx="4149604" cy="823912"/>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Standard PCA on face data LFW of male and female</a:t>
            </a:r>
          </a:p>
        </p:txBody>
      </p:sp>
    </p:spTree>
    <p:extLst>
      <p:ext uri="{BB962C8B-B14F-4D97-AF65-F5344CB8AC3E}">
        <p14:creationId xmlns:p14="http://schemas.microsoft.com/office/powerpoint/2010/main" val="23804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659A1C-2A2E-422B-9227-97A43E8D532C}"/>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9449166E-3A22-4B9D-8F98-79F9E4FCF7C9}"/>
              </a:ext>
            </a:extLst>
          </p:cNvPr>
          <p:cNvSpPr>
            <a:spLocks noGrp="1"/>
          </p:cNvSpPr>
          <p:nvPr>
            <p:ph type="title"/>
          </p:nvPr>
        </p:nvSpPr>
        <p:spPr/>
        <p:txBody>
          <a:bodyPr/>
          <a:lstStyle/>
          <a:p>
            <a:r>
              <a:rPr lang="en-US" dirty="0"/>
              <a:t>PCA can be unfair!</a:t>
            </a:r>
          </a:p>
        </p:txBody>
      </p:sp>
      <p:sp>
        <p:nvSpPr>
          <p:cNvPr id="19" name="Text Placeholder 2">
            <a:extLst>
              <a:ext uri="{FF2B5EF4-FFF2-40B4-BE49-F238E27FC236}">
                <a16:creationId xmlns:a16="http://schemas.microsoft.com/office/drawing/2014/main" id="{D69F8200-D8CA-4F32-B179-250C9F8B3749}"/>
              </a:ext>
            </a:extLst>
          </p:cNvPr>
          <p:cNvSpPr txBox="1">
            <a:spLocks/>
          </p:cNvSpPr>
          <p:nvPr/>
        </p:nvSpPr>
        <p:spPr>
          <a:xfrm>
            <a:off x="1442305" y="1877328"/>
            <a:ext cx="4149604" cy="823912"/>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Standard PCA on face data LFW of male and female</a:t>
            </a:r>
          </a:p>
        </p:txBody>
      </p:sp>
      <p:pic>
        <p:nvPicPr>
          <p:cNvPr id="20" name="Content Placeholder 7" descr="A close up of a map&#10;&#10;Description automatically generated">
            <a:extLst>
              <a:ext uri="{FF2B5EF4-FFF2-40B4-BE49-F238E27FC236}">
                <a16:creationId xmlns:a16="http://schemas.microsoft.com/office/drawing/2014/main" id="{D924B03E-71CC-4B8E-917F-2B0245BD1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15" y="2720975"/>
            <a:ext cx="4512733" cy="3384550"/>
          </a:xfrm>
          <a:prstGeom prst="rect">
            <a:avLst/>
          </a:prstGeom>
        </p:spPr>
      </p:pic>
      <p:sp>
        <p:nvSpPr>
          <p:cNvPr id="21" name="Text Placeholder 4">
            <a:extLst>
              <a:ext uri="{FF2B5EF4-FFF2-40B4-BE49-F238E27FC236}">
                <a16:creationId xmlns:a16="http://schemas.microsoft.com/office/drawing/2014/main" id="{8A06D718-2A42-416F-B2D1-132ABB85D1CE}"/>
              </a:ext>
            </a:extLst>
          </p:cNvPr>
          <p:cNvSpPr txBox="1">
            <a:spLocks/>
          </p:cNvSpPr>
          <p:nvPr/>
        </p:nvSpPr>
        <p:spPr>
          <a:xfrm>
            <a:off x="6561766" y="1877328"/>
            <a:ext cx="3789282" cy="823912"/>
          </a:xfrm>
          <a:prstGeom prst="rect">
            <a:avLst/>
          </a:prstGeom>
        </p:spPr>
        <p:style>
          <a:lnRef idx="2">
            <a:schemeClr val="dk1"/>
          </a:lnRef>
          <a:fillRef idx="1">
            <a:schemeClr val="lt1"/>
          </a:fillRef>
          <a:effectRef idx="0">
            <a:schemeClr val="dk1"/>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Equalizing male and female weight before PCA</a:t>
            </a:r>
          </a:p>
        </p:txBody>
      </p:sp>
      <p:pic>
        <p:nvPicPr>
          <p:cNvPr id="22" name="Content Placeholder 9" descr="A close up of a map&#10;&#10;Description automatically generated">
            <a:extLst>
              <a:ext uri="{FF2B5EF4-FFF2-40B4-BE49-F238E27FC236}">
                <a16:creationId xmlns:a16="http://schemas.microsoft.com/office/drawing/2014/main" id="{4DCDACDC-EA32-41F8-8CFD-C50398C8A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099" y="2719388"/>
            <a:ext cx="4510616" cy="3382962"/>
          </a:xfrm>
          <a:prstGeom prst="rect">
            <a:avLst/>
          </a:prstGeom>
        </p:spPr>
      </p:pic>
    </p:spTree>
    <p:extLst>
      <p:ext uri="{BB962C8B-B14F-4D97-AF65-F5344CB8AC3E}">
        <p14:creationId xmlns:p14="http://schemas.microsoft.com/office/powerpoint/2010/main" val="285634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1FC0-BAE4-4E2A-8FF7-E119F6B13AA1}"/>
              </a:ext>
            </a:extLst>
          </p:cNvPr>
          <p:cNvSpPr>
            <a:spLocks noGrp="1"/>
          </p:cNvSpPr>
          <p:nvPr>
            <p:ph type="title"/>
          </p:nvPr>
        </p:nvSpPr>
        <p:spPr/>
        <p:txBody>
          <a:bodyPr/>
          <a:lstStyle/>
          <a:p>
            <a:r>
              <a:rPr lang="en-US" dirty="0"/>
              <a:t>Contribution 1: Problem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30CC2F-B6DB-4E1E-9961-6FF4D9EF83DD}"/>
                  </a:ext>
                </a:extLst>
              </p:cNvPr>
              <p:cNvSpPr>
                <a:spLocks noGrp="1"/>
              </p:cNvSpPr>
              <p:nvPr>
                <p:ph idx="1"/>
              </p:nvPr>
            </p:nvSpPr>
            <p:spPr>
              <a:xfrm>
                <a:off x="1097280" y="1845734"/>
                <a:ext cx="10058400" cy="4301066"/>
              </a:xfrm>
            </p:spPr>
            <p:txBody>
              <a:bodyPr>
                <a:normAutofit/>
              </a:bodyPr>
              <a:lstStyle/>
              <a:p>
                <a:pPr marL="0" indent="0">
                  <a:lnSpc>
                    <a:spcPct val="100000"/>
                  </a:lnSpc>
                  <a:buNone/>
                </a:pPr>
                <a:r>
                  <a:rPr lang="en-US" sz="2800" i="1" dirty="0"/>
                  <a:t>Multi-criteria dimensionality reduction (MCDR)</a:t>
                </a:r>
                <a:r>
                  <a:rPr lang="en-US" sz="2800" dirty="0"/>
                  <a:t>:</a:t>
                </a:r>
                <a14:m/>
              </a:p>
              <a:p>
                <a:pPr marL="0" indent="0" algn="ctr">
                  <a:lnSpc>
                    <a:spcPct val="100000"/>
                  </a:lnSpc>
                  <a:buNone/>
                </a:pPr>
                <a:endParaRPr lang="en-US" sz="2800" dirty="0">
                  <a:solidFill>
                    <a:schemeClr val="accent2">
                      <a:lumMod val="50000"/>
                    </a:schemeClr>
                  </a:solidFill>
                </a:endParaRPr>
              </a:p>
              <a:p>
                <a:pPr marL="0" indent="0">
                  <a:lnSpc>
                    <a:spcPct val="100000"/>
                  </a:lnSpc>
                  <a:buNone/>
                </a:pPr>
                <a:r>
                  <a:rPr lang="en-US" sz="2800" dirty="0">
                    <a:solidFill>
                      <a:schemeClr val="tx1"/>
                    </a:solidFill>
                  </a:rPr>
                  <a:t>Utility criterion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𝑖</m:t>
                        </m:r>
                      </m:sub>
                    </m:sSub>
                  </m:oMath>
                </a14:m>
                <a:r>
                  <a:rPr lang="en-US" sz="2800" dirty="0">
                    <a:solidFill>
                      <a:schemeClr val="tx1"/>
                    </a:solidFill>
                  </a:rPr>
                  <a:t>’s and social welfare </a:t>
                </a:r>
                <a14:m>
                  <m:oMath xmlns:m="http://schemas.openxmlformats.org/officeDocument/2006/math">
                    <m:r>
                      <a:rPr lang="en-US" sz="2800" i="1">
                        <a:solidFill>
                          <a:schemeClr val="tx1"/>
                        </a:solidFill>
                        <a:latin typeface="Cambria Math" panose="02040503050406030204" pitchFamily="18" charset="0"/>
                      </a:rPr>
                      <m:t>𝑔</m:t>
                    </m:r>
                  </m:oMath>
                </a14:m>
                <a:endParaRPr lang="en-US" sz="2800" dirty="0">
                  <a:solidFill>
                    <a:schemeClr val="tx1"/>
                  </a:solidFill>
                </a:endParaRPr>
              </a:p>
              <a:p>
                <a:pPr marL="457200" indent="-171450">
                  <a:buFont typeface="Arial" panose="020B0604020202020204" pitchFamily="34" charset="0"/>
                  <a:buChar char="•"/>
                </a:pPr>
                <a:endParaRPr lang="en-US" sz="2800" dirty="0">
                  <a:solidFill>
                    <a:schemeClr val="tx1"/>
                  </a:solidFill>
                </a:endParaRPr>
              </a:p>
              <a:p>
                <a:pPr marL="228600" lvl="0" indent="-228600">
                  <a:spcBef>
                    <a:spcPts val="1000"/>
                  </a:spcBef>
                  <a:spcAft>
                    <a:spcPts val="0"/>
                  </a:spcAft>
                  <a:buClrTx/>
                  <a:buSzTx/>
                  <a:buFont typeface="Arial" panose="020B0604020202020204" pitchFamily="34" charset="0"/>
                  <a:buChar char="•"/>
                </a:pPr>
                <a:endParaRPr lang="en-US" sz="2400" dirty="0">
                  <a:solidFill>
                    <a:prstClr val="black"/>
                  </a:solidFill>
                </a:endParaRPr>
              </a:p>
              <a:p>
                <a:pPr marL="0" lvl="0" indent="0">
                  <a:spcBef>
                    <a:spcPts val="1000"/>
                  </a:spcBef>
                  <a:spcAft>
                    <a:spcPts val="0"/>
                  </a:spcAft>
                  <a:buClrTx/>
                  <a:buSzTx/>
                  <a:buNone/>
                </a:pPr>
                <a:endParaRPr lang="en-US" sz="2400" dirty="0">
                  <a:solidFill>
                    <a:prstClr val="black"/>
                  </a:solidFill>
                </a:endParaRPr>
              </a:p>
              <a:p>
                <a:endParaRPr lang="en-US" sz="2400" dirty="0"/>
              </a:p>
            </p:txBody>
          </p:sp>
        </mc:Choice>
        <mc:Fallback>
          <p:sp>
            <p:nvSpPr>
              <p:cNvPr id="3" name="Content Placeholder 2">
                <a:extLst>
                  <a:ext uri="{FF2B5EF4-FFF2-40B4-BE49-F238E27FC236}">
                    <a16:creationId xmlns:a16="http://schemas.microsoft.com/office/drawing/2014/main" id="{8530CC2F-B6DB-4E1E-9961-6FF4D9EF83DD}"/>
                  </a:ext>
                </a:extLst>
              </p:cNvPr>
              <p:cNvSpPr>
                <a:spLocks noGrp="1" noRot="1" noChangeAspect="1" noMove="1" noResize="1" noEditPoints="1" noAdjustHandles="1" noChangeArrowheads="1" noChangeShapeType="1" noTextEdit="1"/>
              </p:cNvSpPr>
              <p:nvPr>
                <p:ph idx="1"/>
              </p:nvPr>
            </p:nvSpPr>
            <p:spPr>
              <a:xfrm>
                <a:off x="1097280" y="1845734"/>
                <a:ext cx="10058400" cy="4301066"/>
              </a:xfrm>
              <a:blipFill>
                <a:blip r:embed="rId2"/>
                <a:stretch>
                  <a:fillRect l="-2121" t="-1418"/>
                </a:stretch>
              </a:blipFill>
            </p:spPr>
            <p:txBody>
              <a:bodyPr/>
              <a:lstStyle/>
              <a:p>
                <a:r>
                  <a:rPr lang="en-US">
                    <a:noFill/>
                  </a:rPr>
                  <a:t> </a:t>
                </a:r>
              </a:p>
            </p:txBody>
          </p:sp>
        </mc:Fallback>
      </mc:AlternateContent>
    </p:spTree>
    <p:extLst>
      <p:ext uri="{BB962C8B-B14F-4D97-AF65-F5344CB8AC3E}">
        <p14:creationId xmlns:p14="http://schemas.microsoft.com/office/powerpoint/2010/main" val="54426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1FC0-BAE4-4E2A-8FF7-E119F6B13AA1}"/>
              </a:ext>
            </a:extLst>
          </p:cNvPr>
          <p:cNvSpPr>
            <a:spLocks noGrp="1"/>
          </p:cNvSpPr>
          <p:nvPr>
            <p:ph type="title"/>
          </p:nvPr>
        </p:nvSpPr>
        <p:spPr/>
        <p:txBody>
          <a:bodyPr/>
          <a:lstStyle/>
          <a:p>
            <a:r>
              <a:rPr lang="en-US" dirty="0"/>
              <a:t>Contribution 1: Problem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30CC2F-B6DB-4E1E-9961-6FF4D9EF83DD}"/>
                  </a:ext>
                </a:extLst>
              </p:cNvPr>
              <p:cNvSpPr>
                <a:spLocks noGrp="1"/>
              </p:cNvSpPr>
              <p:nvPr>
                <p:ph idx="1"/>
              </p:nvPr>
            </p:nvSpPr>
            <p:spPr>
              <a:xfrm>
                <a:off x="1097280" y="1845734"/>
                <a:ext cx="10058400" cy="4301066"/>
              </a:xfrm>
            </p:spPr>
            <p:txBody>
              <a:bodyPr>
                <a:normAutofit/>
              </a:bodyPr>
              <a:lstStyle/>
              <a:p>
                <a:pPr marL="0" indent="0">
                  <a:lnSpc>
                    <a:spcPct val="100000"/>
                  </a:lnSpc>
                  <a:buNone/>
                </a:pPr>
                <a:r>
                  <a:rPr lang="en-US" sz="2800" i="1" dirty="0"/>
                  <a:t>Multi-criteria dimensionality reduction (MCDR)</a:t>
                </a:r>
                <a:r>
                  <a:rPr lang="en-US" sz="2800" dirty="0"/>
                  <a:t>:</a:t>
                </a:r>
                <a14:m/>
              </a:p>
              <a:p>
                <a:pPr marL="0" indent="0" algn="ctr">
                  <a:lnSpc>
                    <a:spcPct val="100000"/>
                  </a:lnSpc>
                  <a:buNone/>
                </a:pPr>
                <a:endParaRPr lang="en-US" sz="2800" dirty="0">
                  <a:solidFill>
                    <a:schemeClr val="accent2">
                      <a:lumMod val="50000"/>
                    </a:schemeClr>
                  </a:solidFill>
                </a:endParaRPr>
              </a:p>
              <a:p>
                <a:pPr marL="0" indent="0">
                  <a:lnSpc>
                    <a:spcPct val="100000"/>
                  </a:lnSpc>
                  <a:buNone/>
                </a:pPr>
                <a:r>
                  <a:rPr lang="en-US" sz="2800" dirty="0">
                    <a:solidFill>
                      <a:schemeClr val="tx1"/>
                    </a:solidFill>
                  </a:rPr>
                  <a:t>Utility criterion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𝑖</m:t>
                        </m:r>
                      </m:sub>
                    </m:sSub>
                  </m:oMath>
                </a14:m>
                <a:r>
                  <a:rPr lang="en-US" sz="2800" dirty="0">
                    <a:solidFill>
                      <a:schemeClr val="tx1"/>
                    </a:solidFill>
                  </a:rPr>
                  <a:t>’s and social welfare </a:t>
                </a:r>
                <a14:m>
                  <m:oMath xmlns:m="http://schemas.openxmlformats.org/officeDocument/2006/math">
                    <m:r>
                      <a:rPr lang="en-US" sz="2800" i="1">
                        <a:solidFill>
                          <a:schemeClr val="tx1"/>
                        </a:solidFill>
                        <a:latin typeface="Cambria Math" panose="02040503050406030204" pitchFamily="18" charset="0"/>
                      </a:rPr>
                      <m:t>𝑔</m:t>
                    </m:r>
                  </m:oMath>
                </a14:m>
                <a:endParaRPr lang="en-US" sz="2800" dirty="0">
                  <a:solidFill>
                    <a:schemeClr val="tx1"/>
                  </a:solidFill>
                </a:endParaRPr>
              </a:p>
              <a:p>
                <a:pPr marL="457200" indent="-225425">
                  <a:lnSpc>
                    <a:spcPct val="100000"/>
                  </a:lnSpc>
                  <a:buFont typeface="Arial" panose="020B0604020202020204" pitchFamily="34" charset="0"/>
                  <a:buChar char="•"/>
                </a:pPr>
                <a:r>
                  <a:rPr lang="en-US" sz="2800" i="1" dirty="0">
                    <a:solidFill>
                      <a:schemeClr val="tx1"/>
                    </a:solidFill>
                  </a:rPr>
                  <a:t>Mar-Loss</a:t>
                </a:r>
                <a:r>
                  <a:rPr lang="en-US" sz="2800" dirty="0">
                    <a:solidFill>
                      <a:schemeClr val="tx1"/>
                    </a:solidFill>
                  </a:rPr>
                  <a:t>: </a:t>
                </a:r>
                <a14:m>
                  <m:oMath xmlns:m="http://schemas.openxmlformats.org/officeDocument/2006/math">
                    <m:limLow>
                      <m:limLowPr>
                        <m:ctrlPr>
                          <a:rPr lang="en-US" sz="2800" i="1">
                            <a:solidFill>
                              <a:schemeClr val="tx1"/>
                            </a:solidFill>
                            <a:latin typeface="Cambria Math" panose="02040503050406030204" pitchFamily="18" charset="0"/>
                            <a:sym typeface="Arial"/>
                          </a:rPr>
                        </m:ctrlPr>
                      </m:limLowPr>
                      <m:e>
                        <m:r>
                          <m:rPr>
                            <m:sty m:val="p"/>
                          </m:rPr>
                          <a:rPr lang="en-US" sz="2800">
                            <a:solidFill>
                              <a:schemeClr val="tx1"/>
                            </a:solidFill>
                            <a:latin typeface="Cambria Math" panose="02040503050406030204" pitchFamily="18" charset="0"/>
                            <a:sym typeface="Arial"/>
                          </a:rPr>
                          <m:t>min</m:t>
                        </m:r>
                      </m:e>
                      <m:lim>
                        <m:r>
                          <a:rPr lang="en-US" sz="2800" i="1">
                            <a:solidFill>
                              <a:schemeClr val="tx1"/>
                            </a:solidFill>
                            <a:latin typeface="Cambria Math" panose="02040503050406030204" pitchFamily="18" charset="0"/>
                            <a:sym typeface="Arial"/>
                          </a:rPr>
                          <m:t>𝑃</m:t>
                        </m:r>
                      </m:lim>
                    </m:limLow>
                    <m:limLow>
                      <m:limLowPr>
                        <m:ctrlPr>
                          <a:rPr lang="en-US" sz="2800" i="1">
                            <a:solidFill>
                              <a:schemeClr val="tx1"/>
                            </a:solidFill>
                            <a:latin typeface="Cambria Math" panose="02040503050406030204" pitchFamily="18" charset="0"/>
                            <a:sym typeface="Arial"/>
                          </a:rPr>
                        </m:ctrlPr>
                      </m:limLowPr>
                      <m:e>
                        <m:r>
                          <m:rPr>
                            <m:sty m:val="p"/>
                          </m:rPr>
                          <a:rPr lang="en-US" sz="2800">
                            <a:solidFill>
                              <a:schemeClr val="tx1"/>
                            </a:solidFill>
                            <a:latin typeface="Cambria Math" panose="02040503050406030204" pitchFamily="18" charset="0"/>
                            <a:sym typeface="Arial"/>
                          </a:rPr>
                          <m:t>max</m:t>
                        </m:r>
                      </m:e>
                      <m:lim>
                        <m:r>
                          <a:rPr lang="en-US" sz="2800" i="1">
                            <a:solidFill>
                              <a:schemeClr val="tx1"/>
                            </a:solidFill>
                            <a:latin typeface="Cambria Math" panose="02040503050406030204" pitchFamily="18" charset="0"/>
                            <a:sym typeface="Arial"/>
                          </a:rPr>
                          <m:t>𝑖</m:t>
                        </m:r>
                        <m:r>
                          <a:rPr lang="en-US" sz="2800" i="1">
                            <a:solidFill>
                              <a:schemeClr val="tx1"/>
                            </a:solidFill>
                            <a:latin typeface="Cambria Math" panose="02040503050406030204" pitchFamily="18" charset="0"/>
                            <a:sym typeface="Arial"/>
                          </a:rPr>
                          <m:t>∈{1,…,</m:t>
                        </m:r>
                        <m:r>
                          <a:rPr lang="en-US" sz="2800" i="1">
                            <a:solidFill>
                              <a:schemeClr val="tx1"/>
                            </a:solidFill>
                            <a:latin typeface="Cambria Math" panose="02040503050406030204" pitchFamily="18" charset="0"/>
                            <a:sym typeface="Arial"/>
                          </a:rPr>
                          <m:t>𝑘</m:t>
                        </m:r>
                        <m:r>
                          <a:rPr lang="en-US" sz="2800" i="1">
                            <a:solidFill>
                              <a:schemeClr val="tx1"/>
                            </a:solidFill>
                            <a:latin typeface="Cambria Math" panose="02040503050406030204" pitchFamily="18" charset="0"/>
                            <a:sym typeface="Arial"/>
                          </a:rPr>
                          <m:t>}</m:t>
                        </m:r>
                      </m:lim>
                    </m:limLow>
                    <m:d>
                      <m:dPr>
                        <m:ctrlPr>
                          <a:rPr lang="en-US" sz="2800" i="1">
                            <a:solidFill>
                              <a:schemeClr val="tx1"/>
                            </a:solidFill>
                            <a:latin typeface="Cambria Math" panose="02040503050406030204" pitchFamily="18" charset="0"/>
                            <a:sym typeface="Arial"/>
                          </a:rPr>
                        </m:ctrlPr>
                      </m:dPr>
                      <m:e>
                        <m:func>
                          <m:funcPr>
                            <m:ctrlPr>
                              <a:rPr lang="en-US" sz="2800" i="1">
                                <a:solidFill>
                                  <a:schemeClr val="tx1"/>
                                </a:solidFill>
                                <a:latin typeface="Cambria Math" panose="02040503050406030204" pitchFamily="18" charset="0"/>
                                <a:sym typeface="Arial"/>
                              </a:rPr>
                            </m:ctrlPr>
                          </m:funcPr>
                          <m:fName>
                            <m:limLow>
                              <m:limLowPr>
                                <m:ctrlPr>
                                  <a:rPr lang="en-US" sz="2800" i="1">
                                    <a:solidFill>
                                      <a:schemeClr val="tx1"/>
                                    </a:solidFill>
                                    <a:latin typeface="Cambria Math" panose="02040503050406030204" pitchFamily="18" charset="0"/>
                                    <a:sym typeface="Arial"/>
                                  </a:rPr>
                                </m:ctrlPr>
                              </m:limLowPr>
                              <m:e>
                                <m:r>
                                  <m:rPr>
                                    <m:sty m:val="p"/>
                                  </m:rPr>
                                  <a:rPr lang="en-US" sz="2800">
                                    <a:solidFill>
                                      <a:schemeClr val="tx1"/>
                                    </a:solidFill>
                                    <a:latin typeface="Cambria Math" panose="02040503050406030204" pitchFamily="18" charset="0"/>
                                    <a:sym typeface="Arial"/>
                                  </a:rPr>
                                  <m:t>max</m:t>
                                </m:r>
                              </m:e>
                              <m:lim>
                                <m:r>
                                  <a:rPr lang="en-US" sz="2800" i="1">
                                    <a:solidFill>
                                      <a:schemeClr val="tx1"/>
                                    </a:solidFill>
                                    <a:latin typeface="Cambria Math" panose="02040503050406030204" pitchFamily="18" charset="0"/>
                                    <a:sym typeface="Arial"/>
                                  </a:rPr>
                                  <m:t>𝑄</m:t>
                                </m:r>
                              </m:lim>
                            </m:limLow>
                          </m:fName>
                          <m:e>
                            <m:sSubSup>
                              <m:sSubSupPr>
                                <m:ctrlPr>
                                  <a:rPr lang="en-US" sz="2800" i="1">
                                    <a:solidFill>
                                      <a:schemeClr val="tx1"/>
                                    </a:solidFill>
                                    <a:latin typeface="Cambria Math" panose="02040503050406030204" pitchFamily="18" charset="0"/>
                                    <a:sym typeface="Arial"/>
                                  </a:rPr>
                                </m:ctrlPr>
                              </m:sSubSupPr>
                              <m:e>
                                <m:d>
                                  <m:dPr>
                                    <m:begChr m:val="‖"/>
                                    <m:endChr m:val="‖"/>
                                    <m:ctrlPr>
                                      <a:rPr lang="en-US" sz="2800" i="1">
                                        <a:solidFill>
                                          <a:schemeClr val="tx1"/>
                                        </a:solidFill>
                                        <a:latin typeface="Cambria Math" panose="02040503050406030204" pitchFamily="18" charset="0"/>
                                        <a:sym typeface="Arial"/>
                                      </a:rPr>
                                    </m:ctrlPr>
                                  </m:dPr>
                                  <m:e>
                                    <m:sSub>
                                      <m:sSubPr>
                                        <m:ctrlPr>
                                          <a:rPr lang="en-US" sz="2800" i="1">
                                            <a:solidFill>
                                              <a:schemeClr val="tx1"/>
                                            </a:solidFill>
                                            <a:latin typeface="Cambria Math" panose="02040503050406030204" pitchFamily="18" charset="0"/>
                                            <a:sym typeface="Arial"/>
                                          </a:rPr>
                                        </m:ctrlPr>
                                      </m:sSubPr>
                                      <m:e>
                                        <m:r>
                                          <a:rPr lang="en-US" sz="2800" i="1">
                                            <a:solidFill>
                                              <a:schemeClr val="tx1"/>
                                            </a:solidFill>
                                            <a:latin typeface="Cambria Math" panose="02040503050406030204" pitchFamily="18" charset="0"/>
                                            <a:sym typeface="Arial"/>
                                          </a:rPr>
                                          <m:t>𝐴</m:t>
                                        </m:r>
                                      </m:e>
                                      <m:sub>
                                        <m:r>
                                          <a:rPr lang="en-US" sz="2800" i="1">
                                            <a:solidFill>
                                              <a:schemeClr val="tx1"/>
                                            </a:solidFill>
                                            <a:latin typeface="Cambria Math" panose="02040503050406030204" pitchFamily="18" charset="0"/>
                                            <a:sym typeface="Arial"/>
                                          </a:rPr>
                                          <m:t>𝑖</m:t>
                                        </m:r>
                                      </m:sub>
                                    </m:sSub>
                                    <m:r>
                                      <a:rPr lang="en-US" sz="2800" i="1">
                                        <a:solidFill>
                                          <a:schemeClr val="tx1"/>
                                        </a:solidFill>
                                        <a:latin typeface="Cambria Math" panose="02040503050406030204" pitchFamily="18" charset="0"/>
                                        <a:sym typeface="Arial"/>
                                      </a:rPr>
                                      <m:t>𝑄</m:t>
                                    </m:r>
                                  </m:e>
                                </m:d>
                              </m:e>
                              <m:sub>
                                <m:r>
                                  <a:rPr lang="en-US" sz="2800" i="1">
                                    <a:solidFill>
                                      <a:schemeClr val="tx1"/>
                                    </a:solidFill>
                                    <a:latin typeface="Cambria Math" panose="02040503050406030204" pitchFamily="18" charset="0"/>
                                    <a:sym typeface="Arial"/>
                                  </a:rPr>
                                  <m:t>𝐹</m:t>
                                </m:r>
                              </m:sub>
                              <m:sup>
                                <m:r>
                                  <a:rPr lang="en-US" sz="2800" i="1">
                                    <a:solidFill>
                                      <a:schemeClr val="tx1"/>
                                    </a:solidFill>
                                    <a:latin typeface="Cambria Math" panose="02040503050406030204" pitchFamily="18" charset="0"/>
                                    <a:sym typeface="Arial"/>
                                  </a:rPr>
                                  <m:t>2</m:t>
                                </m:r>
                              </m:sup>
                            </m:sSubSup>
                          </m:e>
                        </m:func>
                        <m:r>
                          <a:rPr lang="en-US" sz="2800" i="1">
                            <a:solidFill>
                              <a:schemeClr val="tx1"/>
                            </a:solidFill>
                            <a:latin typeface="Cambria Math" panose="02040503050406030204" pitchFamily="18" charset="0"/>
                            <a:sym typeface="Arial"/>
                          </a:rPr>
                          <m:t>−</m:t>
                        </m:r>
                        <m:sSubSup>
                          <m:sSubSupPr>
                            <m:ctrlPr>
                              <a:rPr lang="en-US" sz="2800" i="1">
                                <a:solidFill>
                                  <a:schemeClr val="tx1"/>
                                </a:solidFill>
                                <a:latin typeface="Cambria Math" panose="02040503050406030204" pitchFamily="18" charset="0"/>
                                <a:sym typeface="Arial"/>
                              </a:rPr>
                            </m:ctrlPr>
                          </m:sSubSupPr>
                          <m:e>
                            <m:d>
                              <m:dPr>
                                <m:begChr m:val="‖"/>
                                <m:endChr m:val="‖"/>
                                <m:ctrlPr>
                                  <a:rPr lang="en-US" sz="2800" i="1">
                                    <a:solidFill>
                                      <a:schemeClr val="tx1"/>
                                    </a:solidFill>
                                    <a:latin typeface="Cambria Math" panose="02040503050406030204" pitchFamily="18" charset="0"/>
                                    <a:sym typeface="Arial"/>
                                  </a:rPr>
                                </m:ctrlPr>
                              </m:dPr>
                              <m:e>
                                <m:sSub>
                                  <m:sSubPr>
                                    <m:ctrlPr>
                                      <a:rPr lang="en-US" sz="2800" i="1">
                                        <a:solidFill>
                                          <a:schemeClr val="tx1"/>
                                        </a:solidFill>
                                        <a:latin typeface="Cambria Math" panose="02040503050406030204" pitchFamily="18" charset="0"/>
                                        <a:sym typeface="Arial"/>
                                      </a:rPr>
                                    </m:ctrlPr>
                                  </m:sSubPr>
                                  <m:e>
                                    <m:r>
                                      <a:rPr lang="en-US" sz="2800" i="1">
                                        <a:solidFill>
                                          <a:schemeClr val="tx1"/>
                                        </a:solidFill>
                                        <a:latin typeface="Cambria Math" panose="02040503050406030204" pitchFamily="18" charset="0"/>
                                        <a:sym typeface="Arial"/>
                                      </a:rPr>
                                      <m:t>𝐴</m:t>
                                    </m:r>
                                  </m:e>
                                  <m:sub>
                                    <m:r>
                                      <a:rPr lang="en-US" sz="2800" i="1">
                                        <a:solidFill>
                                          <a:schemeClr val="tx1"/>
                                        </a:solidFill>
                                        <a:latin typeface="Cambria Math" panose="02040503050406030204" pitchFamily="18" charset="0"/>
                                        <a:sym typeface="Arial"/>
                                      </a:rPr>
                                      <m:t>𝑖</m:t>
                                    </m:r>
                                  </m:sub>
                                </m:sSub>
                                <m:r>
                                  <a:rPr lang="en-US" sz="2800" i="1">
                                    <a:solidFill>
                                      <a:schemeClr val="tx1"/>
                                    </a:solidFill>
                                    <a:latin typeface="Cambria Math" panose="02040503050406030204" pitchFamily="18" charset="0"/>
                                    <a:sym typeface="Arial"/>
                                  </a:rPr>
                                  <m:t>𝑃</m:t>
                                </m:r>
                              </m:e>
                            </m:d>
                          </m:e>
                          <m:sub>
                            <m:r>
                              <a:rPr lang="en-US" sz="2800" i="1">
                                <a:solidFill>
                                  <a:schemeClr val="tx1"/>
                                </a:solidFill>
                                <a:latin typeface="Cambria Math" panose="02040503050406030204" pitchFamily="18" charset="0"/>
                                <a:sym typeface="Arial"/>
                              </a:rPr>
                              <m:t>𝐹</m:t>
                            </m:r>
                          </m:sub>
                          <m:sup>
                            <m:r>
                              <a:rPr lang="en-US" sz="2800" i="1">
                                <a:solidFill>
                                  <a:schemeClr val="tx1"/>
                                </a:solidFill>
                                <a:latin typeface="Cambria Math" panose="02040503050406030204" pitchFamily="18" charset="0"/>
                                <a:sym typeface="Arial"/>
                              </a:rPr>
                              <m:t>2</m:t>
                            </m:r>
                          </m:sup>
                        </m:sSubSup>
                      </m:e>
                    </m:d>
                  </m:oMath>
                </a14:m>
                <a:r>
                  <a:rPr lang="en-US" sz="2800" dirty="0">
                    <a:solidFill>
                      <a:schemeClr val="tx1"/>
                    </a:solidFill>
                  </a:rPr>
                  <a:t> </a:t>
                </a:r>
              </a:p>
              <a:p>
                <a:pPr marL="457200" indent="-225425">
                  <a:lnSpc>
                    <a:spcPct val="100000"/>
                  </a:lnSpc>
                  <a:buFont typeface="Arial" panose="020B0604020202020204" pitchFamily="34" charset="0"/>
                  <a:buChar char="•"/>
                </a:pPr>
                <a:r>
                  <a:rPr lang="en-US" sz="2800" i="1" dirty="0">
                    <a:solidFill>
                      <a:schemeClr val="tx1"/>
                    </a:solidFill>
                  </a:rPr>
                  <a:t>NSW</a:t>
                </a:r>
                <a:r>
                  <a:rPr lang="en-US" sz="2800" dirty="0">
                    <a:solidFill>
                      <a:schemeClr val="tx1"/>
                    </a:solidFill>
                  </a:rPr>
                  <a:t>: </a:t>
                </a:r>
                <a14:m>
                  <m:oMath xmlns:m="http://schemas.openxmlformats.org/officeDocument/2006/math">
                    <m:limLow>
                      <m:limLowPr>
                        <m:ctrlPr>
                          <a:rPr lang="en-US" sz="2800" i="1">
                            <a:solidFill>
                              <a:schemeClr val="tx1"/>
                            </a:solidFill>
                            <a:latin typeface="Cambria Math" panose="02040503050406030204" pitchFamily="18" charset="0"/>
                            <a:sym typeface="Arial"/>
                          </a:rPr>
                        </m:ctrlPr>
                      </m:limLowPr>
                      <m:e>
                        <m:r>
                          <m:rPr>
                            <m:sty m:val="p"/>
                          </m:rPr>
                          <a:rPr lang="en-US" sz="2800">
                            <a:solidFill>
                              <a:schemeClr val="tx1"/>
                            </a:solidFill>
                            <a:latin typeface="Cambria Math" panose="02040503050406030204" pitchFamily="18" charset="0"/>
                            <a:sym typeface="Arial"/>
                          </a:rPr>
                          <m:t>m</m:t>
                        </m:r>
                        <m:r>
                          <m:rPr>
                            <m:sty m:val="p"/>
                          </m:rPr>
                          <a:rPr lang="en-US" sz="2800">
                            <a:solidFill>
                              <a:schemeClr val="tx1"/>
                            </a:solidFill>
                            <a:latin typeface="Cambria Math" panose="02040503050406030204" pitchFamily="18" charset="0"/>
                            <a:sym typeface="Arial"/>
                          </a:rPr>
                          <m:t>ax</m:t>
                        </m:r>
                      </m:e>
                      <m:lim>
                        <m:r>
                          <a:rPr lang="en-US" sz="2800" i="1">
                            <a:solidFill>
                              <a:schemeClr val="tx1"/>
                            </a:solidFill>
                            <a:latin typeface="Cambria Math" panose="02040503050406030204" pitchFamily="18" charset="0"/>
                            <a:sym typeface="Arial"/>
                          </a:rPr>
                          <m:t>𝑃</m:t>
                        </m:r>
                      </m:lim>
                    </m:limLow>
                    <m:r>
                      <a:rPr lang="en-US" sz="2800" i="1">
                        <a:solidFill>
                          <a:schemeClr val="tx1"/>
                        </a:solidFill>
                        <a:latin typeface="Cambria Math" panose="02040503050406030204" pitchFamily="18" charset="0"/>
                        <a:sym typeface="Arial"/>
                      </a:rPr>
                      <m:t>    </m:t>
                    </m:r>
                    <m:nary>
                      <m:naryPr>
                        <m:chr m:val="∏"/>
                        <m:ctrlPr>
                          <a:rPr lang="en-US" sz="2800" i="1">
                            <a:solidFill>
                              <a:schemeClr val="tx1"/>
                            </a:solidFill>
                            <a:latin typeface="Cambria Math" panose="02040503050406030204" pitchFamily="18" charset="0"/>
                            <a:sym typeface="Arial"/>
                          </a:rPr>
                        </m:ctrlPr>
                      </m:naryPr>
                      <m:sub>
                        <m:r>
                          <m:rPr>
                            <m:brk m:alnAt="23"/>
                          </m:rPr>
                          <a:rPr lang="en-US" sz="2800" i="1">
                            <a:solidFill>
                              <a:schemeClr val="tx1"/>
                            </a:solidFill>
                            <a:latin typeface="Cambria Math" panose="02040503050406030204" pitchFamily="18" charset="0"/>
                            <a:sym typeface="Arial"/>
                          </a:rPr>
                          <m:t>𝑖</m:t>
                        </m:r>
                        <m:r>
                          <a:rPr lang="en-US" sz="2800" i="1">
                            <a:solidFill>
                              <a:schemeClr val="tx1"/>
                            </a:solidFill>
                            <a:latin typeface="Cambria Math" panose="02040503050406030204" pitchFamily="18" charset="0"/>
                            <a:sym typeface="Arial"/>
                          </a:rPr>
                          <m:t>=</m:t>
                        </m:r>
                        <m:r>
                          <m:rPr>
                            <m:brk m:alnAt="23"/>
                          </m:rPr>
                          <a:rPr lang="en-US" sz="2800" i="1">
                            <a:solidFill>
                              <a:schemeClr val="tx1"/>
                            </a:solidFill>
                            <a:latin typeface="Cambria Math" panose="02040503050406030204" pitchFamily="18" charset="0"/>
                            <a:sym typeface="Arial"/>
                          </a:rPr>
                          <m:t>1</m:t>
                        </m:r>
                      </m:sub>
                      <m:sup>
                        <m:r>
                          <a:rPr lang="en-US" sz="2800" i="1">
                            <a:solidFill>
                              <a:schemeClr val="tx1"/>
                            </a:solidFill>
                            <a:latin typeface="Cambria Math" panose="02040503050406030204" pitchFamily="18" charset="0"/>
                            <a:sym typeface="Arial"/>
                          </a:rPr>
                          <m:t>𝑘</m:t>
                        </m:r>
                      </m:sup>
                      <m:e>
                        <m:sSubSup>
                          <m:sSubSupPr>
                            <m:ctrlPr>
                              <a:rPr lang="en-US" sz="2800" i="1">
                                <a:solidFill>
                                  <a:schemeClr val="tx1"/>
                                </a:solidFill>
                                <a:latin typeface="Cambria Math" panose="02040503050406030204" pitchFamily="18" charset="0"/>
                                <a:sym typeface="Arial"/>
                              </a:rPr>
                            </m:ctrlPr>
                          </m:sSubSupPr>
                          <m:e>
                            <m:d>
                              <m:dPr>
                                <m:begChr m:val="‖"/>
                                <m:endChr m:val="‖"/>
                                <m:ctrlPr>
                                  <a:rPr lang="en-US" sz="2800" i="1">
                                    <a:solidFill>
                                      <a:schemeClr val="tx1"/>
                                    </a:solidFill>
                                    <a:latin typeface="Cambria Math" panose="02040503050406030204" pitchFamily="18" charset="0"/>
                                    <a:sym typeface="Arial"/>
                                  </a:rPr>
                                </m:ctrlPr>
                              </m:dPr>
                              <m:e>
                                <m:sSub>
                                  <m:sSubPr>
                                    <m:ctrlPr>
                                      <a:rPr lang="en-US" sz="2800" i="1">
                                        <a:solidFill>
                                          <a:schemeClr val="tx1"/>
                                        </a:solidFill>
                                        <a:latin typeface="Cambria Math" panose="02040503050406030204" pitchFamily="18" charset="0"/>
                                        <a:sym typeface="Arial"/>
                                      </a:rPr>
                                    </m:ctrlPr>
                                  </m:sSubPr>
                                  <m:e>
                                    <m:r>
                                      <a:rPr lang="en-US" sz="2800" i="1">
                                        <a:solidFill>
                                          <a:schemeClr val="tx1"/>
                                        </a:solidFill>
                                        <a:latin typeface="Cambria Math" panose="02040503050406030204" pitchFamily="18" charset="0"/>
                                        <a:sym typeface="Arial"/>
                                      </a:rPr>
                                      <m:t>𝐴</m:t>
                                    </m:r>
                                  </m:e>
                                  <m:sub>
                                    <m:r>
                                      <a:rPr lang="en-US" sz="2800" i="1">
                                        <a:solidFill>
                                          <a:schemeClr val="tx1"/>
                                        </a:solidFill>
                                        <a:latin typeface="Cambria Math" panose="02040503050406030204" pitchFamily="18" charset="0"/>
                                        <a:sym typeface="Arial"/>
                                      </a:rPr>
                                      <m:t>𝑖</m:t>
                                    </m:r>
                                  </m:sub>
                                </m:sSub>
                                <m:r>
                                  <a:rPr lang="en-US" sz="2800" i="1">
                                    <a:solidFill>
                                      <a:schemeClr val="tx1"/>
                                    </a:solidFill>
                                    <a:latin typeface="Cambria Math" panose="02040503050406030204" pitchFamily="18" charset="0"/>
                                    <a:sym typeface="Arial"/>
                                  </a:rPr>
                                  <m:t>𝑃</m:t>
                                </m:r>
                              </m:e>
                            </m:d>
                          </m:e>
                          <m:sub>
                            <m:r>
                              <a:rPr lang="en-US" sz="2800" i="1">
                                <a:solidFill>
                                  <a:schemeClr val="tx1"/>
                                </a:solidFill>
                                <a:latin typeface="Cambria Math" panose="02040503050406030204" pitchFamily="18" charset="0"/>
                                <a:sym typeface="Arial"/>
                              </a:rPr>
                              <m:t>𝐹</m:t>
                            </m:r>
                          </m:sub>
                          <m:sup>
                            <m:r>
                              <a:rPr lang="en-US" sz="2800" i="1">
                                <a:solidFill>
                                  <a:schemeClr val="tx1"/>
                                </a:solidFill>
                                <a:latin typeface="Cambria Math" panose="02040503050406030204" pitchFamily="18" charset="0"/>
                                <a:sym typeface="Arial"/>
                              </a:rPr>
                              <m:t>2</m:t>
                            </m:r>
                          </m:sup>
                        </m:sSubSup>
                      </m:e>
                    </m:nary>
                  </m:oMath>
                </a14:m>
                <a:endParaRPr lang="en-US" sz="2800" dirty="0">
                  <a:solidFill>
                    <a:schemeClr val="tx1"/>
                  </a:solidFill>
                </a:endParaRPr>
              </a:p>
              <a:p>
                <a:pPr marL="457200" indent="-171450">
                  <a:buFont typeface="Arial" panose="020B0604020202020204" pitchFamily="34" charset="0"/>
                  <a:buChar char="•"/>
                </a:pPr>
                <a:endParaRPr lang="en-US" sz="2800" dirty="0">
                  <a:solidFill>
                    <a:schemeClr val="tx1"/>
                  </a:solidFill>
                </a:endParaRPr>
              </a:p>
              <a:p>
                <a:pPr marL="228600" lvl="0" indent="-228600">
                  <a:spcBef>
                    <a:spcPts val="1000"/>
                  </a:spcBef>
                  <a:spcAft>
                    <a:spcPts val="0"/>
                  </a:spcAft>
                  <a:buClrTx/>
                  <a:buSzTx/>
                  <a:buFont typeface="Arial" panose="020B0604020202020204" pitchFamily="34" charset="0"/>
                  <a:buChar char="•"/>
                </a:pPr>
                <a:endParaRPr lang="en-US" sz="2400" dirty="0">
                  <a:solidFill>
                    <a:prstClr val="black"/>
                  </a:solidFill>
                </a:endParaRPr>
              </a:p>
              <a:p>
                <a:pPr marL="0" lvl="0" indent="0">
                  <a:spcBef>
                    <a:spcPts val="1000"/>
                  </a:spcBef>
                  <a:spcAft>
                    <a:spcPts val="0"/>
                  </a:spcAft>
                  <a:buClrTx/>
                  <a:buSzTx/>
                  <a:buNone/>
                </a:pPr>
                <a:endParaRPr lang="en-US" sz="2400" dirty="0">
                  <a:solidFill>
                    <a:prstClr val="black"/>
                  </a:solidFill>
                </a:endParaRPr>
              </a:p>
              <a:p>
                <a:endParaRPr lang="en-US" sz="2400" dirty="0"/>
              </a:p>
            </p:txBody>
          </p:sp>
        </mc:Choice>
        <mc:Fallback>
          <p:sp>
            <p:nvSpPr>
              <p:cNvPr id="3" name="Content Placeholder 2">
                <a:extLst>
                  <a:ext uri="{FF2B5EF4-FFF2-40B4-BE49-F238E27FC236}">
                    <a16:creationId xmlns:a16="http://schemas.microsoft.com/office/drawing/2014/main" id="{8530CC2F-B6DB-4E1E-9961-6FF4D9EF83DD}"/>
                  </a:ext>
                </a:extLst>
              </p:cNvPr>
              <p:cNvSpPr>
                <a:spLocks noGrp="1" noRot="1" noChangeAspect="1" noMove="1" noResize="1" noEditPoints="1" noAdjustHandles="1" noChangeArrowheads="1" noChangeShapeType="1" noTextEdit="1"/>
              </p:cNvSpPr>
              <p:nvPr>
                <p:ph idx="1"/>
              </p:nvPr>
            </p:nvSpPr>
            <p:spPr>
              <a:xfrm>
                <a:off x="1097280" y="1845734"/>
                <a:ext cx="10058400" cy="4301066"/>
              </a:xfrm>
              <a:blipFill>
                <a:blip r:embed="rId2"/>
                <a:stretch>
                  <a:fillRect l="-2121" t="-1418"/>
                </a:stretch>
              </a:blipFill>
            </p:spPr>
            <p:txBody>
              <a:bodyPr/>
              <a:lstStyle/>
              <a:p>
                <a:r>
                  <a:rPr lang="en-US">
                    <a:noFill/>
                  </a:rPr>
                  <a:t> </a:t>
                </a:r>
              </a:p>
            </p:txBody>
          </p:sp>
        </mc:Fallback>
      </mc:AlternateContent>
    </p:spTree>
    <p:extLst>
      <p:ext uri="{BB962C8B-B14F-4D97-AF65-F5344CB8AC3E}">
        <p14:creationId xmlns:p14="http://schemas.microsoft.com/office/powerpoint/2010/main" val="421832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1FC0-BAE4-4E2A-8FF7-E119F6B13AA1}"/>
              </a:ext>
            </a:extLst>
          </p:cNvPr>
          <p:cNvSpPr>
            <a:spLocks noGrp="1"/>
          </p:cNvSpPr>
          <p:nvPr>
            <p:ph type="title"/>
          </p:nvPr>
        </p:nvSpPr>
        <p:spPr>
          <a:xfrm>
            <a:off x="1097279" y="286603"/>
            <a:ext cx="10859846" cy="1450757"/>
          </a:xfrm>
        </p:spPr>
        <p:txBody>
          <a:bodyPr/>
          <a:lstStyle/>
          <a:p>
            <a:r>
              <a:rPr lang="en-US" dirty="0"/>
              <a:t>Contribution 2: Algorithms and Guarantees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30CC2F-B6DB-4E1E-9961-6FF4D9EF83DD}"/>
                  </a:ext>
                </a:extLst>
              </p:cNvPr>
              <p:cNvSpPr>
                <a:spLocks noGrp="1"/>
              </p:cNvSpPr>
              <p:nvPr>
                <p:ph idx="1"/>
              </p:nvPr>
            </p:nvSpPr>
            <p:spPr>
              <a:xfrm>
                <a:off x="1097280" y="1845734"/>
                <a:ext cx="10058400" cy="4301066"/>
              </a:xfrm>
            </p:spPr>
            <p:txBody>
              <a:bodyPr>
                <a:normAutofit/>
              </a:bodyPr>
              <a:lstStyle/>
              <a:p>
                <a:pPr marL="0" indent="0">
                  <a:buNone/>
                </a:pPr>
                <a:r>
                  <a:rPr lang="en-US" sz="2800" dirty="0">
                    <a:solidFill>
                      <a:schemeClr val="tx1"/>
                    </a:solidFill>
                  </a:rPr>
                  <a:t>On linear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𝑖</m:t>
                        </m:r>
                      </m:sub>
                    </m:sSub>
                  </m:oMath>
                </a14:m>
                <a:r>
                  <a:rPr lang="en-US" sz="2800" dirty="0">
                    <a:solidFill>
                      <a:schemeClr val="tx1"/>
                    </a:solidFill>
                  </a:rPr>
                  <a:t> in </a:t>
                </a:r>
                <a14:m>
                  <m:oMath xmlns:m="http://schemas.openxmlformats.org/officeDocument/2006/math">
                    <m:r>
                      <a:rPr lang="en-US" sz="2800" i="1">
                        <a:solidFill>
                          <a:schemeClr val="tx1"/>
                        </a:solidFill>
                        <a:latin typeface="Cambria Math" panose="02040503050406030204" pitchFamily="18" charset="0"/>
                      </a:rPr>
                      <m:t>𝑃</m:t>
                    </m:r>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𝑃</m:t>
                        </m:r>
                      </m:e>
                      <m:sup>
                        <m:r>
                          <m:rPr>
                            <m:sty m:val="p"/>
                          </m:rPr>
                          <a:rPr lang="en-US" sz="2800">
                            <a:solidFill>
                              <a:schemeClr val="tx1"/>
                            </a:solidFill>
                            <a:latin typeface="Cambria Math" panose="02040503050406030204" pitchFamily="18" charset="0"/>
                          </a:rPr>
                          <m:t>T</m:t>
                        </m:r>
                      </m:sup>
                    </m:sSup>
                  </m:oMath>
                </a14:m>
                <a:r>
                  <a:rPr lang="en-US" sz="2800" dirty="0">
                    <a:solidFill>
                      <a:schemeClr val="tx1"/>
                    </a:solidFill>
                  </a:rPr>
                  <a:t> and concave </a:t>
                </a:r>
                <a14:m>
                  <m:oMath xmlns:m="http://schemas.openxmlformats.org/officeDocument/2006/math">
                    <m:r>
                      <a:rPr lang="en-US" sz="2800" i="1">
                        <a:solidFill>
                          <a:schemeClr val="tx1"/>
                        </a:solidFill>
                        <a:latin typeface="Cambria Math" panose="02040503050406030204" pitchFamily="18" charset="0"/>
                      </a:rPr>
                      <m:t>𝑔</m:t>
                    </m:r>
                  </m:oMath>
                </a14:m>
                <a:r>
                  <a:rPr lang="en-US" sz="2800" dirty="0">
                    <a:solidFill>
                      <a:schemeClr val="tx1"/>
                    </a:solidFill>
                  </a:rPr>
                  <a:t>:</a:t>
                </a:r>
              </a:p>
              <a:p>
                <a:pPr marL="285750" indent="-285750">
                  <a:buFont typeface="Arial" panose="020B0604020202020204" pitchFamily="34" charset="0"/>
                  <a:buChar char="•"/>
                </a:pPr>
                <a:r>
                  <a:rPr lang="en-US" sz="2800" dirty="0">
                    <a:solidFill>
                      <a:schemeClr val="tx1"/>
                    </a:solidFill>
                  </a:rPr>
                  <a:t>Polynomial-time algorithm for </a:t>
                </a:r>
                <a:r>
                  <a:rPr lang="en-US" sz="2800" dirty="0"/>
                  <a:t>MCDR with optimal utility and small rank violation </a:t>
                </a:r>
                <a14:m>
                  <m:oMath xmlns:m="http://schemas.openxmlformats.org/officeDocument/2006/math">
                    <m:r>
                      <a:rPr lang="en-US" sz="2800">
                        <a:latin typeface="Cambria Math" panose="02040503050406030204" pitchFamily="18" charset="0"/>
                      </a:rPr>
                      <m:t>𝑠</m:t>
                    </m:r>
                    <m:r>
                      <a:rPr lang="en-US" sz="2800">
                        <a:latin typeface="Cambria Math" panose="02040503050406030204" pitchFamily="18" charset="0"/>
                      </a:rPr>
                      <m:t>=</m:t>
                    </m:r>
                    <m:rad>
                      <m:radPr>
                        <m:degHide m:val="on"/>
                        <m:ctrlPr>
                          <a:rPr lang="en-US" sz="2800" i="1">
                            <a:latin typeface="Cambria Math" panose="02040503050406030204" pitchFamily="18" charset="0"/>
                          </a:rPr>
                        </m:ctrlPr>
                      </m:radPr>
                      <m:deg/>
                      <m:e>
                        <m:r>
                          <a:rPr lang="en-US" sz="2800">
                            <a:latin typeface="Cambria Math" panose="02040503050406030204" pitchFamily="18" charset="0"/>
                          </a:rPr>
                          <m:t>2</m:t>
                        </m:r>
                        <m:r>
                          <a:rPr lang="en-US" sz="2800">
                            <a:latin typeface="Cambria Math" panose="02040503050406030204" pitchFamily="18" charset="0"/>
                          </a:rPr>
                          <m:t>𝑘</m:t>
                        </m:r>
                        <m:r>
                          <a:rPr lang="en-US" sz="2800">
                            <a:latin typeface="Cambria Math" panose="02040503050406030204" pitchFamily="18" charset="0"/>
                          </a:rPr>
                          <m:t>+1/4</m:t>
                        </m:r>
                      </m:e>
                    </m:rad>
                    <m:r>
                      <a:rPr lang="en-US" sz="2800">
                        <a:latin typeface="Cambria Math" panose="02040503050406030204" pitchFamily="18" charset="0"/>
                      </a:rPr>
                      <m:t>−</m:t>
                    </m:r>
                    <m:r>
                      <a:rPr lang="en-US" sz="2800">
                        <a:latin typeface="Cambria Math" panose="02040503050406030204" pitchFamily="18" charset="0"/>
                      </a:rPr>
                      <m:t>3/2</m:t>
                    </m:r>
                  </m:oMath>
                </a14:m>
                <a:r>
                  <a:rPr lang="en-US" sz="2800" dirty="0"/>
                  <a:t> </a:t>
                </a:r>
              </a:p>
              <a:p>
                <a:pPr marL="285750" indent="-285750">
                  <a:buFont typeface="Arial" panose="020B0604020202020204" pitchFamily="34" charset="0"/>
                  <a:buChar char="•"/>
                </a:pPr>
                <a:r>
                  <a:rPr lang="en-US" sz="2800" dirty="0">
                    <a:sym typeface="Wingdings" panose="05000000000000000000" pitchFamily="2" charset="2"/>
                  </a:rPr>
                  <a:t>Approximation ratio </a:t>
                </a:r>
                <a14:m>
                  <m:oMath xmlns:m="http://schemas.openxmlformats.org/officeDocument/2006/math">
                    <m:r>
                      <a:rPr lang="en-US" sz="2800" i="1">
                        <a:latin typeface="Cambria Math" panose="02040503050406030204" pitchFamily="18" charset="0"/>
                        <a:sym typeface="Wingdings" panose="05000000000000000000" pitchFamily="2" charset="2"/>
                      </a:rPr>
                      <m:t>1−</m:t>
                    </m:r>
                    <m:r>
                      <a:rPr lang="en-US" sz="2800" i="1">
                        <a:latin typeface="Cambria Math" panose="02040503050406030204" pitchFamily="18" charset="0"/>
                        <a:sym typeface="Wingdings" panose="05000000000000000000" pitchFamily="2" charset="2"/>
                      </a:rPr>
                      <m:t>𝑠</m:t>
                    </m:r>
                    <m:r>
                      <a:rPr lang="en-US" sz="2800" i="1">
                        <a:latin typeface="Cambria Math" panose="02040503050406030204" pitchFamily="18" charset="0"/>
                        <a:sym typeface="Wingdings" panose="05000000000000000000" pitchFamily="2" charset="2"/>
                      </a:rPr>
                      <m:t>/</m:t>
                    </m:r>
                    <m:r>
                      <a:rPr lang="en-US" sz="2800" i="1">
                        <a:latin typeface="Cambria Math" panose="02040503050406030204" pitchFamily="18" charset="0"/>
                        <a:sym typeface="Wingdings" panose="05000000000000000000" pitchFamily="2" charset="2"/>
                      </a:rPr>
                      <m:t>𝑑</m:t>
                    </m:r>
                  </m:oMath>
                </a14:m>
                <a:r>
                  <a:rPr lang="en-US" sz="2800" dirty="0">
                    <a:sym typeface="Wingdings" panose="05000000000000000000" pitchFamily="2" charset="2"/>
                  </a:rPr>
                  <a:t> on utility when no rank violation</a:t>
                </a:r>
              </a:p>
              <a:p>
                <a:pPr marL="285750" indent="-285750">
                  <a:buFont typeface="Arial" panose="020B0604020202020204" pitchFamily="34" charset="0"/>
                  <a:buChar char="•"/>
                </a:pPr>
                <a:endParaRPr lang="en-US" sz="2800" dirty="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8530CC2F-B6DB-4E1E-9961-6FF4D9EF83DD}"/>
                  </a:ext>
                </a:extLst>
              </p:cNvPr>
              <p:cNvSpPr>
                <a:spLocks noGrp="1" noRot="1" noChangeAspect="1" noMove="1" noResize="1" noEditPoints="1" noAdjustHandles="1" noChangeArrowheads="1" noChangeShapeType="1" noTextEdit="1"/>
              </p:cNvSpPr>
              <p:nvPr>
                <p:ph idx="1"/>
              </p:nvPr>
            </p:nvSpPr>
            <p:spPr>
              <a:xfrm>
                <a:off x="1097280" y="1845734"/>
                <a:ext cx="10058400" cy="4301066"/>
              </a:xfrm>
              <a:blipFill>
                <a:blip r:embed="rId2"/>
                <a:stretch>
                  <a:fillRect l="-2121" t="-2270" r="-1273"/>
                </a:stretch>
              </a:blipFill>
            </p:spPr>
            <p:txBody>
              <a:bodyPr/>
              <a:lstStyle/>
              <a:p>
                <a:r>
                  <a:rPr lang="en-US">
                    <a:noFill/>
                  </a:rPr>
                  <a:t> </a:t>
                </a:r>
              </a:p>
            </p:txBody>
          </p:sp>
        </mc:Fallback>
      </mc:AlternateContent>
    </p:spTree>
    <p:extLst>
      <p:ext uri="{BB962C8B-B14F-4D97-AF65-F5344CB8AC3E}">
        <p14:creationId xmlns:p14="http://schemas.microsoft.com/office/powerpoint/2010/main" val="340859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1FC0-BAE4-4E2A-8FF7-E119F6B13AA1}"/>
              </a:ext>
            </a:extLst>
          </p:cNvPr>
          <p:cNvSpPr>
            <a:spLocks noGrp="1"/>
          </p:cNvSpPr>
          <p:nvPr>
            <p:ph type="title"/>
          </p:nvPr>
        </p:nvSpPr>
        <p:spPr>
          <a:xfrm>
            <a:off x="1097279" y="286603"/>
            <a:ext cx="10859846" cy="1450757"/>
          </a:xfrm>
        </p:spPr>
        <p:txBody>
          <a:bodyPr/>
          <a:lstStyle/>
          <a:p>
            <a:r>
              <a:rPr lang="en-US" dirty="0"/>
              <a:t>Contribution 2: Algorithms and Guarantees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30CC2F-B6DB-4E1E-9961-6FF4D9EF83DD}"/>
                  </a:ext>
                </a:extLst>
              </p:cNvPr>
              <p:cNvSpPr>
                <a:spLocks noGrp="1"/>
              </p:cNvSpPr>
              <p:nvPr>
                <p:ph idx="1"/>
              </p:nvPr>
            </p:nvSpPr>
            <p:spPr>
              <a:xfrm>
                <a:off x="1097280" y="1845734"/>
                <a:ext cx="10058400" cy="4301066"/>
              </a:xfrm>
            </p:spPr>
            <p:txBody>
              <a:bodyPr>
                <a:noAutofit/>
              </a:bodyPr>
              <a:lstStyle/>
              <a:p>
                <a:pPr marL="0" indent="0">
                  <a:buNone/>
                </a:pPr>
                <a:r>
                  <a:rPr lang="en-US" sz="2800" dirty="0">
                    <a:solidFill>
                      <a:schemeClr val="tx1"/>
                    </a:solidFill>
                  </a:rPr>
                  <a:t>On linear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𝑖</m:t>
                        </m:r>
                      </m:sub>
                    </m:sSub>
                  </m:oMath>
                </a14:m>
                <a:r>
                  <a:rPr lang="en-US" sz="2800" dirty="0">
                    <a:solidFill>
                      <a:schemeClr val="tx1"/>
                    </a:solidFill>
                  </a:rPr>
                  <a:t> in </a:t>
                </a:r>
                <a14:m>
                  <m:oMath xmlns:m="http://schemas.openxmlformats.org/officeDocument/2006/math">
                    <m:r>
                      <a:rPr lang="en-US" sz="2800" i="1">
                        <a:solidFill>
                          <a:schemeClr val="tx1"/>
                        </a:solidFill>
                        <a:latin typeface="Cambria Math" panose="02040503050406030204" pitchFamily="18" charset="0"/>
                      </a:rPr>
                      <m:t>𝑃</m:t>
                    </m:r>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𝑃</m:t>
                        </m:r>
                      </m:e>
                      <m:sup>
                        <m:r>
                          <m:rPr>
                            <m:sty m:val="p"/>
                          </m:rPr>
                          <a:rPr lang="en-US" sz="2800">
                            <a:solidFill>
                              <a:schemeClr val="tx1"/>
                            </a:solidFill>
                            <a:latin typeface="Cambria Math" panose="02040503050406030204" pitchFamily="18" charset="0"/>
                          </a:rPr>
                          <m:t>T</m:t>
                        </m:r>
                      </m:sup>
                    </m:sSup>
                  </m:oMath>
                </a14:m>
                <a:r>
                  <a:rPr lang="en-US" sz="2800" dirty="0">
                    <a:solidFill>
                      <a:schemeClr val="tx1"/>
                    </a:solidFill>
                  </a:rPr>
                  <a:t> and concave </a:t>
                </a:r>
                <a14:m>
                  <m:oMath xmlns:m="http://schemas.openxmlformats.org/officeDocument/2006/math">
                    <m:r>
                      <a:rPr lang="en-US" sz="2800" i="1">
                        <a:solidFill>
                          <a:schemeClr val="tx1"/>
                        </a:solidFill>
                        <a:latin typeface="Cambria Math" panose="02040503050406030204" pitchFamily="18" charset="0"/>
                      </a:rPr>
                      <m:t>𝑔</m:t>
                    </m:r>
                  </m:oMath>
                </a14:m>
                <a:r>
                  <a:rPr lang="en-US" sz="2800" dirty="0">
                    <a:solidFill>
                      <a:schemeClr val="tx1"/>
                    </a:solidFill>
                  </a:rPr>
                  <a:t>:</a:t>
                </a:r>
              </a:p>
              <a:p>
                <a:pPr marL="285750" indent="-285750">
                  <a:buFont typeface="Arial" panose="020B0604020202020204" pitchFamily="34" charset="0"/>
                  <a:buChar char="•"/>
                </a:pPr>
                <a:r>
                  <a:rPr lang="en-US" sz="2800" dirty="0">
                    <a:solidFill>
                      <a:schemeClr val="tx1"/>
                    </a:solidFill>
                  </a:rPr>
                  <a:t>Polynomial-time algorithm for </a:t>
                </a:r>
                <a:r>
                  <a:rPr lang="en-US" sz="2800" dirty="0"/>
                  <a:t>MCDR with optimal utility and small rank violation </a:t>
                </a:r>
                <a14:m>
                  <m:oMath xmlns:m="http://schemas.openxmlformats.org/officeDocument/2006/math">
                    <m:r>
                      <a:rPr lang="en-US" sz="2800">
                        <a:latin typeface="Cambria Math" panose="02040503050406030204" pitchFamily="18" charset="0"/>
                      </a:rPr>
                      <m:t>𝑠</m:t>
                    </m:r>
                    <m:r>
                      <a:rPr lang="en-US" sz="2800">
                        <a:latin typeface="Cambria Math" panose="02040503050406030204" pitchFamily="18" charset="0"/>
                      </a:rPr>
                      <m:t>=</m:t>
                    </m:r>
                    <m:rad>
                      <m:radPr>
                        <m:degHide m:val="on"/>
                        <m:ctrlPr>
                          <a:rPr lang="en-US" sz="2800" i="1">
                            <a:latin typeface="Cambria Math" panose="02040503050406030204" pitchFamily="18" charset="0"/>
                          </a:rPr>
                        </m:ctrlPr>
                      </m:radPr>
                      <m:deg/>
                      <m:e>
                        <m:r>
                          <a:rPr lang="en-US" sz="2800">
                            <a:latin typeface="Cambria Math" panose="02040503050406030204" pitchFamily="18" charset="0"/>
                          </a:rPr>
                          <m:t>2</m:t>
                        </m:r>
                        <m:r>
                          <a:rPr lang="en-US" sz="2800">
                            <a:latin typeface="Cambria Math" panose="02040503050406030204" pitchFamily="18" charset="0"/>
                          </a:rPr>
                          <m:t>𝑘</m:t>
                        </m:r>
                        <m:r>
                          <a:rPr lang="en-US" sz="2800">
                            <a:latin typeface="Cambria Math" panose="02040503050406030204" pitchFamily="18" charset="0"/>
                          </a:rPr>
                          <m:t>+1/4</m:t>
                        </m:r>
                      </m:e>
                    </m:rad>
                    <m:r>
                      <a:rPr lang="en-US" sz="2800">
                        <a:latin typeface="Cambria Math" panose="02040503050406030204" pitchFamily="18" charset="0"/>
                      </a:rPr>
                      <m:t>−</m:t>
                    </m:r>
                    <m:r>
                      <a:rPr lang="en-US" sz="2800">
                        <a:latin typeface="Cambria Math" panose="02040503050406030204" pitchFamily="18" charset="0"/>
                      </a:rPr>
                      <m:t>3/2</m:t>
                    </m:r>
                  </m:oMath>
                </a14:m>
                <a:r>
                  <a:rPr lang="en-US" sz="2800" dirty="0"/>
                  <a:t> </a:t>
                </a:r>
              </a:p>
              <a:p>
                <a:pPr marL="285750" indent="-285750">
                  <a:buFont typeface="Arial" panose="020B0604020202020204" pitchFamily="34" charset="0"/>
                  <a:buChar char="•"/>
                </a:pPr>
                <a:r>
                  <a:rPr lang="en-US" sz="2800" dirty="0">
                    <a:sym typeface="Wingdings" panose="05000000000000000000" pitchFamily="2" charset="2"/>
                  </a:rPr>
                  <a:t>Approximation ratio </a:t>
                </a:r>
                <a14:m>
                  <m:oMath xmlns:m="http://schemas.openxmlformats.org/officeDocument/2006/math">
                    <m:r>
                      <a:rPr lang="en-US" sz="2800" i="1">
                        <a:latin typeface="Cambria Math" panose="02040503050406030204" pitchFamily="18" charset="0"/>
                        <a:sym typeface="Wingdings" panose="05000000000000000000" pitchFamily="2" charset="2"/>
                      </a:rPr>
                      <m:t>1−</m:t>
                    </m:r>
                    <m:r>
                      <a:rPr lang="en-US" sz="2800" i="1">
                        <a:latin typeface="Cambria Math" panose="02040503050406030204" pitchFamily="18" charset="0"/>
                        <a:sym typeface="Wingdings" panose="05000000000000000000" pitchFamily="2" charset="2"/>
                      </a:rPr>
                      <m:t>𝑠</m:t>
                    </m:r>
                    <m:r>
                      <a:rPr lang="en-US" sz="2800" i="1">
                        <a:latin typeface="Cambria Math" panose="02040503050406030204" pitchFamily="18" charset="0"/>
                        <a:sym typeface="Wingdings" panose="05000000000000000000" pitchFamily="2" charset="2"/>
                      </a:rPr>
                      <m:t>/</m:t>
                    </m:r>
                    <m:r>
                      <a:rPr lang="en-US" sz="2800" i="1">
                        <a:latin typeface="Cambria Math" panose="02040503050406030204" pitchFamily="18" charset="0"/>
                        <a:sym typeface="Wingdings" panose="05000000000000000000" pitchFamily="2" charset="2"/>
                      </a:rPr>
                      <m:t>𝑑</m:t>
                    </m:r>
                  </m:oMath>
                </a14:m>
                <a:r>
                  <a:rPr lang="en-US" sz="2800" dirty="0">
                    <a:sym typeface="Wingdings" panose="05000000000000000000" pitchFamily="2" charset="2"/>
                  </a:rPr>
                  <a:t> on utility when no rank violation</a:t>
                </a:r>
              </a:p>
              <a:p>
                <a:pPr marL="285750" indent="-285750">
                  <a:buFont typeface="Arial" panose="020B0604020202020204" pitchFamily="34" charset="0"/>
                  <a:buChar char="•"/>
                </a:pPr>
                <a:r>
                  <a:rPr lang="en-US" sz="2800" dirty="0">
                    <a:sym typeface="Wingdings" panose="05000000000000000000" pitchFamily="2" charset="2"/>
                  </a:rPr>
                  <a:t>Semidefinite Program (SDP)  Multiplicative Weight (MW) method</a:t>
                </a:r>
              </a:p>
              <a:p>
                <a:pPr marL="578358" lvl="1" indent="-285750">
                  <a:buFont typeface="Arial" panose="020B0604020202020204" pitchFamily="34" charset="0"/>
                  <a:buChar char="•"/>
                </a:pPr>
                <a:r>
                  <a:rPr lang="en-US" sz="2800" dirty="0">
                    <a:sym typeface="Wingdings" panose="05000000000000000000" pitchFamily="2" charset="2"/>
                  </a:rPr>
                  <a:t> scalable up to </a:t>
                </a:r>
                <a14:m>
                  <m:oMath xmlns:m="http://schemas.openxmlformats.org/officeDocument/2006/math">
                    <m:r>
                      <a:rPr lang="en-US" sz="2800" i="1">
                        <a:solidFill>
                          <a:schemeClr val="tx1"/>
                        </a:solidFill>
                        <a:latin typeface="Cambria Math" panose="02040503050406030204" pitchFamily="18" charset="0"/>
                      </a:rPr>
                      <m:t>≈1000</m:t>
                    </m:r>
                  </m:oMath>
                </a14:m>
                <a:r>
                  <a:rPr lang="en-US" sz="2800" dirty="0">
                    <a:solidFill>
                      <a:schemeClr val="tx1"/>
                    </a:solidFill>
                  </a:rPr>
                  <a:t> dimensions</a:t>
                </a:r>
                <a:endParaRPr lang="en-US" sz="2800" dirty="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8530CC2F-B6DB-4E1E-9961-6FF4D9EF83DD}"/>
                  </a:ext>
                </a:extLst>
              </p:cNvPr>
              <p:cNvSpPr>
                <a:spLocks noGrp="1" noRot="1" noChangeAspect="1" noMove="1" noResize="1" noEditPoints="1" noAdjustHandles="1" noChangeArrowheads="1" noChangeShapeType="1" noTextEdit="1"/>
              </p:cNvSpPr>
              <p:nvPr>
                <p:ph idx="1"/>
              </p:nvPr>
            </p:nvSpPr>
            <p:spPr>
              <a:xfrm>
                <a:off x="1097280" y="1845734"/>
                <a:ext cx="10058400" cy="4301066"/>
              </a:xfrm>
              <a:blipFill>
                <a:blip r:embed="rId2"/>
                <a:stretch>
                  <a:fillRect l="-2121" t="-2270" r="-1455"/>
                </a:stretch>
              </a:blipFill>
            </p:spPr>
            <p:txBody>
              <a:bodyPr/>
              <a:lstStyle/>
              <a:p>
                <a:r>
                  <a:rPr lang="en-US">
                    <a:noFill/>
                  </a:rPr>
                  <a:t> </a:t>
                </a:r>
              </a:p>
            </p:txBody>
          </p:sp>
        </mc:Fallback>
      </mc:AlternateContent>
    </p:spTree>
    <p:extLst>
      <p:ext uri="{BB962C8B-B14F-4D97-AF65-F5344CB8AC3E}">
        <p14:creationId xmlns:p14="http://schemas.microsoft.com/office/powerpoint/2010/main" val="305800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1FC0-BAE4-4E2A-8FF7-E119F6B13AA1}"/>
              </a:ext>
            </a:extLst>
          </p:cNvPr>
          <p:cNvSpPr>
            <a:spLocks noGrp="1"/>
          </p:cNvSpPr>
          <p:nvPr>
            <p:ph type="title"/>
          </p:nvPr>
        </p:nvSpPr>
        <p:spPr>
          <a:xfrm>
            <a:off x="1097279" y="286603"/>
            <a:ext cx="10859846" cy="1450757"/>
          </a:xfrm>
        </p:spPr>
        <p:txBody>
          <a:bodyPr/>
          <a:lstStyle/>
          <a:p>
            <a:r>
              <a:rPr lang="en-US" dirty="0"/>
              <a:t>Contribution 2: Algorithms and Guarantees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30CC2F-B6DB-4E1E-9961-6FF4D9EF83DD}"/>
                  </a:ext>
                </a:extLst>
              </p:cNvPr>
              <p:cNvSpPr>
                <a:spLocks noGrp="1"/>
              </p:cNvSpPr>
              <p:nvPr>
                <p:ph idx="1"/>
              </p:nvPr>
            </p:nvSpPr>
            <p:spPr>
              <a:xfrm>
                <a:off x="181867" y="1845734"/>
                <a:ext cx="6595607" cy="4301066"/>
              </a:xfrm>
            </p:spPr>
            <p:txBody>
              <a:bodyPr>
                <a:normAutofit/>
              </a:bodyPr>
              <a:lstStyle/>
              <a:p>
                <a:pPr marL="688975" indent="-457200">
                  <a:lnSpc>
                    <a:spcPct val="100000"/>
                  </a:lnSpc>
                  <a:buFont typeface="Arial" panose="020B0604020202020204" pitchFamily="34" charset="0"/>
                  <a:buChar char="•"/>
                </a:pPr>
                <a:r>
                  <a:rPr lang="en-US" sz="2800" i="1" dirty="0">
                    <a:solidFill>
                      <a:schemeClr val="tx1"/>
                    </a:solidFill>
                  </a:rPr>
                  <a:t>Mar-Loss</a:t>
                </a:r>
                <a:r>
                  <a:rPr lang="en-US" sz="2800" dirty="0">
                    <a:solidFill>
                      <a:schemeClr val="tx1"/>
                    </a:solidFill>
                  </a:rPr>
                  <a:t>: </a:t>
                </a:r>
              </a:p>
              <a:p>
                <a:pPr marL="231775" indent="0">
                  <a:lnSpc>
                    <a:spcPct val="100000"/>
                  </a:lnSpc>
                  <a:buNone/>
                </a:pPr>
                <a14:m>
                  <m:oMath xmlns:m="http://schemas.openxmlformats.org/officeDocument/2006/math">
                    <m:limLow>
                      <m:limLowPr>
                        <m:ctrlPr>
                          <a:rPr lang="en-US" sz="2800" i="1">
                            <a:solidFill>
                              <a:schemeClr val="tx1"/>
                            </a:solidFill>
                            <a:latin typeface="Cambria Math" panose="02040503050406030204" pitchFamily="18" charset="0"/>
                            <a:sym typeface="Arial"/>
                          </a:rPr>
                        </m:ctrlPr>
                      </m:limLowPr>
                      <m:e>
                        <m:r>
                          <m:rPr>
                            <m:sty m:val="p"/>
                          </m:rPr>
                          <a:rPr lang="en-US" sz="2800">
                            <a:solidFill>
                              <a:schemeClr val="tx1"/>
                            </a:solidFill>
                            <a:latin typeface="Cambria Math" panose="02040503050406030204" pitchFamily="18" charset="0"/>
                            <a:sym typeface="Arial"/>
                          </a:rPr>
                          <m:t>min</m:t>
                        </m:r>
                      </m:e>
                      <m:lim>
                        <m:r>
                          <a:rPr lang="en-US" sz="2800" i="1">
                            <a:solidFill>
                              <a:schemeClr val="tx1"/>
                            </a:solidFill>
                            <a:latin typeface="Cambria Math" panose="02040503050406030204" pitchFamily="18" charset="0"/>
                            <a:sym typeface="Arial"/>
                          </a:rPr>
                          <m:t>𝑃</m:t>
                        </m:r>
                      </m:lim>
                    </m:limLow>
                    <m:limLow>
                      <m:limLowPr>
                        <m:ctrlPr>
                          <a:rPr lang="en-US" sz="2800" i="1">
                            <a:solidFill>
                              <a:schemeClr val="tx1"/>
                            </a:solidFill>
                            <a:latin typeface="Cambria Math" panose="02040503050406030204" pitchFamily="18" charset="0"/>
                            <a:sym typeface="Arial"/>
                          </a:rPr>
                        </m:ctrlPr>
                      </m:limLowPr>
                      <m:e>
                        <m:r>
                          <m:rPr>
                            <m:sty m:val="p"/>
                          </m:rPr>
                          <a:rPr lang="en-US" sz="2800">
                            <a:solidFill>
                              <a:schemeClr val="tx1"/>
                            </a:solidFill>
                            <a:latin typeface="Cambria Math" panose="02040503050406030204" pitchFamily="18" charset="0"/>
                            <a:sym typeface="Arial"/>
                          </a:rPr>
                          <m:t>max</m:t>
                        </m:r>
                      </m:e>
                      <m:lim>
                        <m:r>
                          <a:rPr lang="en-US" sz="2800" i="1">
                            <a:solidFill>
                              <a:schemeClr val="tx1"/>
                            </a:solidFill>
                            <a:latin typeface="Cambria Math" panose="02040503050406030204" pitchFamily="18" charset="0"/>
                            <a:sym typeface="Arial"/>
                          </a:rPr>
                          <m:t>𝑖</m:t>
                        </m:r>
                        <m:r>
                          <a:rPr lang="en-US" sz="2800" i="1">
                            <a:solidFill>
                              <a:schemeClr val="tx1"/>
                            </a:solidFill>
                            <a:latin typeface="Cambria Math" panose="02040503050406030204" pitchFamily="18" charset="0"/>
                            <a:sym typeface="Arial"/>
                          </a:rPr>
                          <m:t>∈{1,…,</m:t>
                        </m:r>
                        <m:r>
                          <a:rPr lang="en-US" sz="2800" i="1">
                            <a:solidFill>
                              <a:schemeClr val="tx1"/>
                            </a:solidFill>
                            <a:latin typeface="Cambria Math" panose="02040503050406030204" pitchFamily="18" charset="0"/>
                            <a:sym typeface="Arial"/>
                          </a:rPr>
                          <m:t>𝑘</m:t>
                        </m:r>
                        <m:r>
                          <a:rPr lang="en-US" sz="2800" i="1">
                            <a:solidFill>
                              <a:schemeClr val="tx1"/>
                            </a:solidFill>
                            <a:latin typeface="Cambria Math" panose="02040503050406030204" pitchFamily="18" charset="0"/>
                            <a:sym typeface="Arial"/>
                          </a:rPr>
                          <m:t>}</m:t>
                        </m:r>
                      </m:lim>
                    </m:limLow>
                    <m:d>
                      <m:dPr>
                        <m:ctrlPr>
                          <a:rPr lang="en-US" sz="2800" i="1">
                            <a:solidFill>
                              <a:schemeClr val="tx1"/>
                            </a:solidFill>
                            <a:latin typeface="Cambria Math" panose="02040503050406030204" pitchFamily="18" charset="0"/>
                            <a:sym typeface="Arial"/>
                          </a:rPr>
                        </m:ctrlPr>
                      </m:dPr>
                      <m:e>
                        <m:func>
                          <m:funcPr>
                            <m:ctrlPr>
                              <a:rPr lang="en-US" sz="2800" i="1">
                                <a:solidFill>
                                  <a:schemeClr val="tx1"/>
                                </a:solidFill>
                                <a:latin typeface="Cambria Math" panose="02040503050406030204" pitchFamily="18" charset="0"/>
                                <a:sym typeface="Arial"/>
                              </a:rPr>
                            </m:ctrlPr>
                          </m:funcPr>
                          <m:fName>
                            <m:limLow>
                              <m:limLowPr>
                                <m:ctrlPr>
                                  <a:rPr lang="en-US" sz="2800" i="1">
                                    <a:solidFill>
                                      <a:schemeClr val="tx1"/>
                                    </a:solidFill>
                                    <a:latin typeface="Cambria Math" panose="02040503050406030204" pitchFamily="18" charset="0"/>
                                    <a:sym typeface="Arial"/>
                                  </a:rPr>
                                </m:ctrlPr>
                              </m:limLowPr>
                              <m:e>
                                <m:r>
                                  <m:rPr>
                                    <m:sty m:val="p"/>
                                  </m:rPr>
                                  <a:rPr lang="en-US" sz="2800">
                                    <a:solidFill>
                                      <a:schemeClr val="tx1"/>
                                    </a:solidFill>
                                    <a:latin typeface="Cambria Math" panose="02040503050406030204" pitchFamily="18" charset="0"/>
                                    <a:sym typeface="Arial"/>
                                  </a:rPr>
                                  <m:t>max</m:t>
                                </m:r>
                              </m:e>
                              <m:lim>
                                <m:r>
                                  <a:rPr lang="en-US" sz="2800" i="1">
                                    <a:solidFill>
                                      <a:schemeClr val="tx1"/>
                                    </a:solidFill>
                                    <a:latin typeface="Cambria Math" panose="02040503050406030204" pitchFamily="18" charset="0"/>
                                    <a:sym typeface="Arial"/>
                                  </a:rPr>
                                  <m:t>𝑄</m:t>
                                </m:r>
                              </m:lim>
                            </m:limLow>
                          </m:fName>
                          <m:e>
                            <m:sSubSup>
                              <m:sSubSupPr>
                                <m:ctrlPr>
                                  <a:rPr lang="en-US" sz="2800" i="1">
                                    <a:solidFill>
                                      <a:schemeClr val="tx1"/>
                                    </a:solidFill>
                                    <a:latin typeface="Cambria Math" panose="02040503050406030204" pitchFamily="18" charset="0"/>
                                    <a:sym typeface="Arial"/>
                                  </a:rPr>
                                </m:ctrlPr>
                              </m:sSubSupPr>
                              <m:e>
                                <m:d>
                                  <m:dPr>
                                    <m:begChr m:val="‖"/>
                                    <m:endChr m:val="‖"/>
                                    <m:ctrlPr>
                                      <a:rPr lang="en-US" sz="2800" i="1">
                                        <a:solidFill>
                                          <a:schemeClr val="tx1"/>
                                        </a:solidFill>
                                        <a:latin typeface="Cambria Math" panose="02040503050406030204" pitchFamily="18" charset="0"/>
                                        <a:sym typeface="Arial"/>
                                      </a:rPr>
                                    </m:ctrlPr>
                                  </m:dPr>
                                  <m:e>
                                    <m:sSub>
                                      <m:sSubPr>
                                        <m:ctrlPr>
                                          <a:rPr lang="en-US" sz="2800" i="1">
                                            <a:solidFill>
                                              <a:schemeClr val="tx1"/>
                                            </a:solidFill>
                                            <a:latin typeface="Cambria Math" panose="02040503050406030204" pitchFamily="18" charset="0"/>
                                            <a:sym typeface="Arial"/>
                                          </a:rPr>
                                        </m:ctrlPr>
                                      </m:sSubPr>
                                      <m:e>
                                        <m:r>
                                          <a:rPr lang="en-US" sz="2800" i="1">
                                            <a:solidFill>
                                              <a:schemeClr val="tx1"/>
                                            </a:solidFill>
                                            <a:latin typeface="Cambria Math" panose="02040503050406030204" pitchFamily="18" charset="0"/>
                                            <a:sym typeface="Arial"/>
                                          </a:rPr>
                                          <m:t>𝐴</m:t>
                                        </m:r>
                                      </m:e>
                                      <m:sub>
                                        <m:r>
                                          <a:rPr lang="en-US" sz="2800" i="1">
                                            <a:solidFill>
                                              <a:schemeClr val="tx1"/>
                                            </a:solidFill>
                                            <a:latin typeface="Cambria Math" panose="02040503050406030204" pitchFamily="18" charset="0"/>
                                            <a:sym typeface="Arial"/>
                                          </a:rPr>
                                          <m:t>𝑖</m:t>
                                        </m:r>
                                      </m:sub>
                                    </m:sSub>
                                    <m:r>
                                      <a:rPr lang="en-US" sz="2800" i="1">
                                        <a:solidFill>
                                          <a:schemeClr val="tx1"/>
                                        </a:solidFill>
                                        <a:latin typeface="Cambria Math" panose="02040503050406030204" pitchFamily="18" charset="0"/>
                                        <a:sym typeface="Arial"/>
                                      </a:rPr>
                                      <m:t>𝑄</m:t>
                                    </m:r>
                                  </m:e>
                                </m:d>
                              </m:e>
                              <m:sub>
                                <m:r>
                                  <a:rPr lang="en-US" sz="2800" i="1">
                                    <a:solidFill>
                                      <a:schemeClr val="tx1"/>
                                    </a:solidFill>
                                    <a:latin typeface="Cambria Math" panose="02040503050406030204" pitchFamily="18" charset="0"/>
                                    <a:sym typeface="Arial"/>
                                  </a:rPr>
                                  <m:t>𝐹</m:t>
                                </m:r>
                              </m:sub>
                              <m:sup>
                                <m:r>
                                  <a:rPr lang="en-US" sz="2800" i="1">
                                    <a:solidFill>
                                      <a:schemeClr val="tx1"/>
                                    </a:solidFill>
                                    <a:latin typeface="Cambria Math" panose="02040503050406030204" pitchFamily="18" charset="0"/>
                                    <a:sym typeface="Arial"/>
                                  </a:rPr>
                                  <m:t>2</m:t>
                                </m:r>
                              </m:sup>
                            </m:sSubSup>
                          </m:e>
                        </m:func>
                        <m:r>
                          <a:rPr lang="en-US" sz="2800" i="1">
                            <a:solidFill>
                              <a:schemeClr val="tx1"/>
                            </a:solidFill>
                            <a:latin typeface="Cambria Math" panose="02040503050406030204" pitchFamily="18" charset="0"/>
                            <a:sym typeface="Arial"/>
                          </a:rPr>
                          <m:t>−</m:t>
                        </m:r>
                        <m:sSubSup>
                          <m:sSubSupPr>
                            <m:ctrlPr>
                              <a:rPr lang="en-US" sz="2800" i="1">
                                <a:solidFill>
                                  <a:schemeClr val="tx1"/>
                                </a:solidFill>
                                <a:latin typeface="Cambria Math" panose="02040503050406030204" pitchFamily="18" charset="0"/>
                                <a:sym typeface="Arial"/>
                              </a:rPr>
                            </m:ctrlPr>
                          </m:sSubSupPr>
                          <m:e>
                            <m:d>
                              <m:dPr>
                                <m:begChr m:val="‖"/>
                                <m:endChr m:val="‖"/>
                                <m:ctrlPr>
                                  <a:rPr lang="en-US" sz="2800" i="1">
                                    <a:solidFill>
                                      <a:schemeClr val="tx1"/>
                                    </a:solidFill>
                                    <a:latin typeface="Cambria Math" panose="02040503050406030204" pitchFamily="18" charset="0"/>
                                    <a:sym typeface="Arial"/>
                                  </a:rPr>
                                </m:ctrlPr>
                              </m:dPr>
                              <m:e>
                                <m:sSub>
                                  <m:sSubPr>
                                    <m:ctrlPr>
                                      <a:rPr lang="en-US" sz="2800" i="1">
                                        <a:solidFill>
                                          <a:schemeClr val="tx1"/>
                                        </a:solidFill>
                                        <a:latin typeface="Cambria Math" panose="02040503050406030204" pitchFamily="18" charset="0"/>
                                        <a:sym typeface="Arial"/>
                                      </a:rPr>
                                    </m:ctrlPr>
                                  </m:sSubPr>
                                  <m:e>
                                    <m:r>
                                      <a:rPr lang="en-US" sz="2800" i="1">
                                        <a:solidFill>
                                          <a:schemeClr val="tx1"/>
                                        </a:solidFill>
                                        <a:latin typeface="Cambria Math" panose="02040503050406030204" pitchFamily="18" charset="0"/>
                                        <a:sym typeface="Arial"/>
                                      </a:rPr>
                                      <m:t>𝐴</m:t>
                                    </m:r>
                                  </m:e>
                                  <m:sub>
                                    <m:r>
                                      <a:rPr lang="en-US" sz="2800" i="1">
                                        <a:solidFill>
                                          <a:schemeClr val="tx1"/>
                                        </a:solidFill>
                                        <a:latin typeface="Cambria Math" panose="02040503050406030204" pitchFamily="18" charset="0"/>
                                        <a:sym typeface="Arial"/>
                                      </a:rPr>
                                      <m:t>𝑖</m:t>
                                    </m:r>
                                  </m:sub>
                                </m:sSub>
                                <m:r>
                                  <a:rPr lang="en-US" sz="2800" i="1">
                                    <a:solidFill>
                                      <a:schemeClr val="tx1"/>
                                    </a:solidFill>
                                    <a:latin typeface="Cambria Math" panose="02040503050406030204" pitchFamily="18" charset="0"/>
                                    <a:sym typeface="Arial"/>
                                  </a:rPr>
                                  <m:t>𝑃</m:t>
                                </m:r>
                              </m:e>
                            </m:d>
                          </m:e>
                          <m:sub>
                            <m:r>
                              <a:rPr lang="en-US" sz="2800" i="1">
                                <a:solidFill>
                                  <a:schemeClr val="tx1"/>
                                </a:solidFill>
                                <a:latin typeface="Cambria Math" panose="02040503050406030204" pitchFamily="18" charset="0"/>
                                <a:sym typeface="Arial"/>
                              </a:rPr>
                              <m:t>𝐹</m:t>
                            </m:r>
                          </m:sub>
                          <m:sup>
                            <m:r>
                              <a:rPr lang="en-US" sz="2800" i="1">
                                <a:solidFill>
                                  <a:schemeClr val="tx1"/>
                                </a:solidFill>
                                <a:latin typeface="Cambria Math" panose="02040503050406030204" pitchFamily="18" charset="0"/>
                                <a:sym typeface="Arial"/>
                              </a:rPr>
                              <m:t>2</m:t>
                            </m:r>
                          </m:sup>
                        </m:sSubSup>
                      </m:e>
                    </m:d>
                  </m:oMath>
                </a14:m>
                <a:r>
                  <a:rPr lang="en-US" sz="2800" dirty="0">
                    <a:solidFill>
                      <a:schemeClr val="tx1"/>
                    </a:solidFill>
                  </a:rPr>
                  <a:t> </a:t>
                </a:r>
              </a:p>
              <a:p>
                <a:pPr marL="688975" indent="-457200">
                  <a:lnSpc>
                    <a:spcPct val="100000"/>
                  </a:lnSpc>
                  <a:buFont typeface="Arial" panose="020B0604020202020204" pitchFamily="34" charset="0"/>
                  <a:buChar char="•"/>
                </a:pPr>
                <a:r>
                  <a:rPr lang="en-US" sz="2800" i="1" dirty="0">
                    <a:solidFill>
                      <a:schemeClr val="tx1"/>
                    </a:solidFill>
                  </a:rPr>
                  <a:t>NSW</a:t>
                </a:r>
                <a:r>
                  <a:rPr lang="en-US" sz="2800" dirty="0">
                    <a:solidFill>
                      <a:schemeClr val="tx1"/>
                    </a:solidFill>
                  </a:rPr>
                  <a:t>:</a:t>
                </a:r>
              </a:p>
              <a:p>
                <a:pPr marL="231775" indent="0">
                  <a:lnSpc>
                    <a:spcPct val="100000"/>
                  </a:lnSpc>
                  <a:buNone/>
                </a:pPr>
                <a:r>
                  <a:rPr lang="en-US" sz="2800" dirty="0">
                    <a:solidFill>
                      <a:schemeClr val="tx1"/>
                    </a:solidFill>
                  </a:rPr>
                  <a:t>	  </a:t>
                </a:r>
                <a14:m>
                  <m:oMath xmlns:m="http://schemas.openxmlformats.org/officeDocument/2006/math">
                    <m:limLow>
                      <m:limLowPr>
                        <m:ctrlPr>
                          <a:rPr lang="en-US" sz="2800" i="1">
                            <a:solidFill>
                              <a:schemeClr val="tx1"/>
                            </a:solidFill>
                            <a:latin typeface="Cambria Math" panose="02040503050406030204" pitchFamily="18" charset="0"/>
                            <a:sym typeface="Arial"/>
                          </a:rPr>
                        </m:ctrlPr>
                      </m:limLowPr>
                      <m:e>
                        <m:r>
                          <m:rPr>
                            <m:sty m:val="p"/>
                          </m:rPr>
                          <a:rPr lang="en-US" sz="2800">
                            <a:solidFill>
                              <a:schemeClr val="tx1"/>
                            </a:solidFill>
                            <a:latin typeface="Cambria Math" panose="02040503050406030204" pitchFamily="18" charset="0"/>
                            <a:sym typeface="Arial"/>
                          </a:rPr>
                          <m:t>max</m:t>
                        </m:r>
                      </m:e>
                      <m:lim>
                        <m:r>
                          <a:rPr lang="en-US" sz="2800" i="1">
                            <a:solidFill>
                              <a:schemeClr val="tx1"/>
                            </a:solidFill>
                            <a:latin typeface="Cambria Math" panose="02040503050406030204" pitchFamily="18" charset="0"/>
                            <a:sym typeface="Arial"/>
                          </a:rPr>
                          <m:t>𝑃</m:t>
                        </m:r>
                      </m:lim>
                    </m:limLow>
                    <m:r>
                      <a:rPr lang="en-US" sz="2800" i="1">
                        <a:solidFill>
                          <a:schemeClr val="tx1"/>
                        </a:solidFill>
                        <a:latin typeface="Cambria Math" panose="02040503050406030204" pitchFamily="18" charset="0"/>
                        <a:sym typeface="Arial"/>
                      </a:rPr>
                      <m:t>    </m:t>
                    </m:r>
                    <m:nary>
                      <m:naryPr>
                        <m:chr m:val="∏"/>
                        <m:ctrlPr>
                          <a:rPr lang="en-US" sz="2800" i="1">
                            <a:solidFill>
                              <a:schemeClr val="tx1"/>
                            </a:solidFill>
                            <a:latin typeface="Cambria Math" panose="02040503050406030204" pitchFamily="18" charset="0"/>
                            <a:sym typeface="Arial"/>
                          </a:rPr>
                        </m:ctrlPr>
                      </m:naryPr>
                      <m:sub>
                        <m:r>
                          <m:rPr>
                            <m:brk m:alnAt="23"/>
                          </m:rPr>
                          <a:rPr lang="en-US" sz="2800" i="1">
                            <a:solidFill>
                              <a:schemeClr val="tx1"/>
                            </a:solidFill>
                            <a:latin typeface="Cambria Math" panose="02040503050406030204" pitchFamily="18" charset="0"/>
                            <a:sym typeface="Arial"/>
                          </a:rPr>
                          <m:t>𝑖</m:t>
                        </m:r>
                        <m:r>
                          <a:rPr lang="en-US" sz="2800" i="1">
                            <a:solidFill>
                              <a:schemeClr val="tx1"/>
                            </a:solidFill>
                            <a:latin typeface="Cambria Math" panose="02040503050406030204" pitchFamily="18" charset="0"/>
                            <a:sym typeface="Arial"/>
                          </a:rPr>
                          <m:t>=</m:t>
                        </m:r>
                        <m:r>
                          <m:rPr>
                            <m:brk m:alnAt="23"/>
                          </m:rPr>
                          <a:rPr lang="en-US" sz="2800" i="1">
                            <a:solidFill>
                              <a:schemeClr val="tx1"/>
                            </a:solidFill>
                            <a:latin typeface="Cambria Math" panose="02040503050406030204" pitchFamily="18" charset="0"/>
                            <a:sym typeface="Arial"/>
                          </a:rPr>
                          <m:t>1</m:t>
                        </m:r>
                      </m:sub>
                      <m:sup>
                        <m:r>
                          <a:rPr lang="en-US" sz="2800" i="1">
                            <a:solidFill>
                              <a:schemeClr val="tx1"/>
                            </a:solidFill>
                            <a:latin typeface="Cambria Math" panose="02040503050406030204" pitchFamily="18" charset="0"/>
                            <a:sym typeface="Arial"/>
                          </a:rPr>
                          <m:t>𝑘</m:t>
                        </m:r>
                      </m:sup>
                      <m:e>
                        <m:sSubSup>
                          <m:sSubSupPr>
                            <m:ctrlPr>
                              <a:rPr lang="en-US" sz="2800" i="1">
                                <a:solidFill>
                                  <a:schemeClr val="tx1"/>
                                </a:solidFill>
                                <a:latin typeface="Cambria Math" panose="02040503050406030204" pitchFamily="18" charset="0"/>
                                <a:sym typeface="Arial"/>
                              </a:rPr>
                            </m:ctrlPr>
                          </m:sSubSupPr>
                          <m:e>
                            <m:d>
                              <m:dPr>
                                <m:begChr m:val="‖"/>
                                <m:endChr m:val="‖"/>
                                <m:ctrlPr>
                                  <a:rPr lang="en-US" sz="2800" i="1">
                                    <a:solidFill>
                                      <a:schemeClr val="tx1"/>
                                    </a:solidFill>
                                    <a:latin typeface="Cambria Math" panose="02040503050406030204" pitchFamily="18" charset="0"/>
                                    <a:sym typeface="Arial"/>
                                  </a:rPr>
                                </m:ctrlPr>
                              </m:dPr>
                              <m:e>
                                <m:sSub>
                                  <m:sSubPr>
                                    <m:ctrlPr>
                                      <a:rPr lang="en-US" sz="2800" i="1">
                                        <a:solidFill>
                                          <a:schemeClr val="tx1"/>
                                        </a:solidFill>
                                        <a:latin typeface="Cambria Math" panose="02040503050406030204" pitchFamily="18" charset="0"/>
                                        <a:sym typeface="Arial"/>
                                      </a:rPr>
                                    </m:ctrlPr>
                                  </m:sSubPr>
                                  <m:e>
                                    <m:r>
                                      <a:rPr lang="en-US" sz="2800" i="1">
                                        <a:solidFill>
                                          <a:schemeClr val="tx1"/>
                                        </a:solidFill>
                                        <a:latin typeface="Cambria Math" panose="02040503050406030204" pitchFamily="18" charset="0"/>
                                        <a:sym typeface="Arial"/>
                                      </a:rPr>
                                      <m:t>𝐴</m:t>
                                    </m:r>
                                  </m:e>
                                  <m:sub>
                                    <m:r>
                                      <a:rPr lang="en-US" sz="2800" i="1">
                                        <a:solidFill>
                                          <a:schemeClr val="tx1"/>
                                        </a:solidFill>
                                        <a:latin typeface="Cambria Math" panose="02040503050406030204" pitchFamily="18" charset="0"/>
                                        <a:sym typeface="Arial"/>
                                      </a:rPr>
                                      <m:t>𝑖</m:t>
                                    </m:r>
                                  </m:sub>
                                </m:sSub>
                                <m:r>
                                  <a:rPr lang="en-US" sz="2800" i="1">
                                    <a:solidFill>
                                      <a:schemeClr val="tx1"/>
                                    </a:solidFill>
                                    <a:latin typeface="Cambria Math" panose="02040503050406030204" pitchFamily="18" charset="0"/>
                                    <a:sym typeface="Arial"/>
                                  </a:rPr>
                                  <m:t>𝑃</m:t>
                                </m:r>
                              </m:e>
                            </m:d>
                          </m:e>
                          <m:sub>
                            <m:r>
                              <a:rPr lang="en-US" sz="2800" i="1">
                                <a:solidFill>
                                  <a:schemeClr val="tx1"/>
                                </a:solidFill>
                                <a:latin typeface="Cambria Math" panose="02040503050406030204" pitchFamily="18" charset="0"/>
                                <a:sym typeface="Arial"/>
                              </a:rPr>
                              <m:t>𝐹</m:t>
                            </m:r>
                          </m:sub>
                          <m:sup>
                            <m:r>
                              <a:rPr lang="en-US" sz="2800" i="1">
                                <a:solidFill>
                                  <a:schemeClr val="tx1"/>
                                </a:solidFill>
                                <a:latin typeface="Cambria Math" panose="02040503050406030204" pitchFamily="18" charset="0"/>
                                <a:sym typeface="Arial"/>
                              </a:rPr>
                              <m:t>2</m:t>
                            </m:r>
                          </m:sup>
                        </m:sSubSup>
                      </m:e>
                    </m:nary>
                  </m:oMath>
                </a14:m>
                <a:endParaRPr lang="en-US" sz="2800" dirty="0">
                  <a:solidFill>
                    <a:schemeClr val="tx1"/>
                  </a:solidFill>
                </a:endParaRPr>
              </a:p>
            </p:txBody>
          </p:sp>
        </mc:Choice>
        <mc:Fallback>
          <p:sp>
            <p:nvSpPr>
              <p:cNvPr id="3" name="Content Placeholder 2">
                <a:extLst>
                  <a:ext uri="{FF2B5EF4-FFF2-40B4-BE49-F238E27FC236}">
                    <a16:creationId xmlns:a16="http://schemas.microsoft.com/office/drawing/2014/main" id="{8530CC2F-B6DB-4E1E-9961-6FF4D9EF83DD}"/>
                  </a:ext>
                </a:extLst>
              </p:cNvPr>
              <p:cNvSpPr>
                <a:spLocks noGrp="1" noRot="1" noChangeAspect="1" noMove="1" noResize="1" noEditPoints="1" noAdjustHandles="1" noChangeArrowheads="1" noChangeShapeType="1" noTextEdit="1"/>
              </p:cNvSpPr>
              <p:nvPr>
                <p:ph idx="1"/>
              </p:nvPr>
            </p:nvSpPr>
            <p:spPr>
              <a:xfrm>
                <a:off x="181867" y="1845734"/>
                <a:ext cx="6595607" cy="4301066"/>
              </a:xfrm>
              <a:blipFill>
                <a:blip r:embed="rId2"/>
                <a:stretch>
                  <a:fillRect t="-1418"/>
                </a:stretch>
              </a:blipFill>
            </p:spPr>
            <p:txBody>
              <a:bodyPr/>
              <a:lstStyle/>
              <a:p>
                <a:r>
                  <a:rPr lang="en-US">
                    <a:noFill/>
                  </a:rPr>
                  <a:t> </a:t>
                </a:r>
              </a:p>
            </p:txBody>
          </p:sp>
        </mc:Fallback>
      </mc:AlternateContent>
      <p:pic>
        <p:nvPicPr>
          <p:cNvPr id="4" name="Picture 3" descr="A close up of a map&#10;&#10;Description automatically generated">
            <a:extLst>
              <a:ext uri="{FF2B5EF4-FFF2-40B4-BE49-F238E27FC236}">
                <a16:creationId xmlns:a16="http://schemas.microsoft.com/office/drawing/2014/main" id="{34408DB9-7100-425C-90AA-1EB818333358}"/>
              </a:ext>
            </a:extLst>
          </p:cNvPr>
          <p:cNvPicPr>
            <a:picLocks noChangeAspect="1"/>
          </p:cNvPicPr>
          <p:nvPr/>
        </p:nvPicPr>
        <p:blipFill>
          <a:blip r:embed="rId3"/>
          <a:stretch>
            <a:fillRect/>
          </a:stretch>
        </p:blipFill>
        <p:spPr>
          <a:xfrm>
            <a:off x="6002275" y="1931872"/>
            <a:ext cx="5742815" cy="41774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4220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1FC0-BAE4-4E2A-8FF7-E119F6B13AA1}"/>
              </a:ext>
            </a:extLst>
          </p:cNvPr>
          <p:cNvSpPr>
            <a:spLocks noGrp="1"/>
          </p:cNvSpPr>
          <p:nvPr>
            <p:ph type="title"/>
          </p:nvPr>
        </p:nvSpPr>
        <p:spPr>
          <a:xfrm>
            <a:off x="1097279" y="286603"/>
            <a:ext cx="10859846" cy="1450757"/>
          </a:xfrm>
        </p:spPr>
        <p:txBody>
          <a:bodyPr/>
          <a:lstStyle/>
          <a:p>
            <a:r>
              <a:rPr lang="en-US" dirty="0"/>
              <a:t>Contribution 3: Optimization Theory</a:t>
            </a:r>
          </a:p>
        </p:txBody>
      </p:sp>
      <p:sp>
        <p:nvSpPr>
          <p:cNvPr id="3" name="Content Placeholder 2">
            <a:extLst>
              <a:ext uri="{FF2B5EF4-FFF2-40B4-BE49-F238E27FC236}">
                <a16:creationId xmlns:a16="http://schemas.microsoft.com/office/drawing/2014/main" id="{8530CC2F-B6DB-4E1E-9961-6FF4D9EF83DD}"/>
              </a:ext>
            </a:extLst>
          </p:cNvPr>
          <p:cNvSpPr>
            <a:spLocks noGrp="1"/>
          </p:cNvSpPr>
          <p:nvPr>
            <p:ph idx="1"/>
          </p:nvPr>
        </p:nvSpPr>
        <p:spPr>
          <a:xfrm>
            <a:off x="1097280" y="1845734"/>
            <a:ext cx="10058400" cy="4301066"/>
          </a:xfrm>
        </p:spPr>
        <p:txBody>
          <a:bodyPr>
            <a:normAutofit/>
          </a:bodyPr>
          <a:lstStyle/>
          <a:p>
            <a:pPr marL="285750" indent="-285750">
              <a:buFont typeface="Arial" panose="020B0604020202020204" pitchFamily="34" charset="0"/>
              <a:buChar char="•"/>
            </a:pPr>
            <a:r>
              <a:rPr lang="en-US" sz="2800" dirty="0">
                <a:solidFill>
                  <a:prstClr val="black"/>
                </a:solidFill>
              </a:rPr>
              <a:t>Every extreme point of the semi-definite program relaxation of MCDR has low rank</a:t>
            </a:r>
          </a:p>
          <a:p>
            <a:pPr marL="578358" lvl="1" indent="-285750">
              <a:buFont typeface="Arial" panose="020B0604020202020204" pitchFamily="34" charset="0"/>
              <a:buChar char="•"/>
            </a:pPr>
            <a:r>
              <a:rPr lang="en-US" sz="2600" dirty="0">
                <a:solidFill>
                  <a:prstClr val="black"/>
                </a:solidFill>
              </a:rPr>
              <a:t>Generalize work on low-rank property in semi-definite program by Barvinok’95, Pataki’98 </a:t>
            </a:r>
          </a:p>
          <a:p>
            <a:pPr marL="285750" indent="-285750">
              <a:buFont typeface="Arial" panose="020B0604020202020204" pitchFamily="34" charset="0"/>
              <a:buChar char="•"/>
            </a:pPr>
            <a:r>
              <a:rPr lang="en-US" sz="2800" dirty="0">
                <a:solidFill>
                  <a:prstClr val="black"/>
                </a:solidFill>
              </a:rPr>
              <a:t>Optimization result + ML application</a:t>
            </a:r>
          </a:p>
        </p:txBody>
      </p:sp>
    </p:spTree>
    <p:extLst>
      <p:ext uri="{BB962C8B-B14F-4D97-AF65-F5344CB8AC3E}">
        <p14:creationId xmlns:p14="http://schemas.microsoft.com/office/powerpoint/2010/main" val="13145869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474</Words>
  <Application>Microsoft Office PowerPoint</Application>
  <PresentationFormat>Widescreen</PresentationFormat>
  <Paragraphs>60</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Retrospect</vt:lpstr>
      <vt:lpstr>Multi-Criteria Dimensionality Reduction with Applications to Fairness</vt:lpstr>
      <vt:lpstr>PCA can be unfair!</vt:lpstr>
      <vt:lpstr>PCA can be unfair!</vt:lpstr>
      <vt:lpstr>Contribution 1: Problem Formulation</vt:lpstr>
      <vt:lpstr>Contribution 1: Problem Formulation</vt:lpstr>
      <vt:lpstr>Contribution 2: Algorithms and Guarantees</vt:lpstr>
      <vt:lpstr>Contribution 2: Algorithms and Guarantees</vt:lpstr>
      <vt:lpstr>Contribution 2: Algorithms and Guarantees</vt:lpstr>
      <vt:lpstr>Contribution 3: Optimization Theory</vt:lpstr>
      <vt:lpstr>Contribution 4: Complexity of MCDR</vt:lpstr>
      <vt:lpstr>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dimensionality reduction and iterative rounding for SDPs</dc:title>
  <dc:creator>Uthaipon Tantipongpipat</dc:creator>
  <cp:lastModifiedBy>Uthaipon Tantipongpipat</cp:lastModifiedBy>
  <cp:revision>18</cp:revision>
  <dcterms:created xsi:type="dcterms:W3CDTF">2019-07-28T02:40:15Z</dcterms:created>
  <dcterms:modified xsi:type="dcterms:W3CDTF">2019-11-30T02:23:35Z</dcterms:modified>
</cp:coreProperties>
</file>