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9" r:id="rId6"/>
    <p:sldId id="257" r:id="rId7"/>
    <p:sldId id="260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52227"/>
    <a:srgbClr val="F9A550"/>
    <a:srgbClr val="FC0207"/>
    <a:srgbClr val="72FFA5"/>
    <a:srgbClr val="6A01FF"/>
    <a:srgbClr val="15A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20-05-10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639047"/>
            <a:ext cx="7583488" cy="1470025"/>
          </a:xfrm>
        </p:spPr>
        <p:txBody>
          <a:bodyPr/>
          <a:lstStyle/>
          <a:p>
            <a:r>
              <a:rPr lang="en-CA" dirty="0" smtClean="0"/>
              <a:t>Personalized Travel destinations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Submitted to the Coursera Capstone Project</a:t>
            </a:r>
            <a:br>
              <a:rPr lang="en-CA" dirty="0" smtClean="0"/>
            </a:br>
            <a:r>
              <a:rPr lang="en-CA" dirty="0" smtClean="0"/>
              <a:t>IBM Data Science Specialization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6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next?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638300" y="2171700"/>
            <a:ext cx="646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Scale up data: 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both venue data and the geography data (climate, topography etc.)</a:t>
            </a:r>
          </a:p>
          <a:p>
            <a:endParaRPr lang="en-CA" sz="2800" dirty="0">
              <a:solidFill>
                <a:srgbClr val="800000"/>
              </a:solidFill>
              <a:latin typeface="Calibri"/>
              <a:cs typeface="Calibri"/>
            </a:endParaRPr>
          </a:p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Identify test clients and collect their data:</a:t>
            </a:r>
          </a:p>
          <a:p>
            <a:endParaRPr lang="en-CA" sz="2800" b="1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Find real clients innovative destinations. </a:t>
            </a:r>
            <a:endParaRPr lang="en-CA" sz="2800" u="sng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19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68363" y="1008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Project Goals</a:t>
            </a:r>
            <a:endParaRPr lang="en-C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638300" y="2171700"/>
            <a:ext cx="64643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Can we predict new, attractive travel destinations based on a client’s history and a database of destination info?</a:t>
            </a: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This is the business generating question</a:t>
            </a:r>
            <a:endParaRPr lang="en-CA" sz="2800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endParaRPr lang="en-CA" sz="2800" dirty="0">
              <a:solidFill>
                <a:srgbClr val="800000"/>
              </a:solidFill>
              <a:latin typeface="Calibri"/>
              <a:cs typeface="Calibri"/>
            </a:endParaRPr>
          </a:p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Can we make this work using a test case before we spend more money?</a:t>
            </a: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Practical application question</a:t>
            </a:r>
            <a:endParaRPr lang="en-CA" sz="2800" u="sng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Sources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2171700"/>
            <a:ext cx="64643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 smtClean="0">
                <a:solidFill>
                  <a:srgbClr val="800000"/>
                </a:solidFill>
                <a:latin typeface="Calibri"/>
                <a:cs typeface="Calibri"/>
              </a:rPr>
              <a:t>FourSquare</a:t>
            </a:r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: 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a major venue data provider with well established, searchable, international data.</a:t>
            </a: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Requires some engineering</a:t>
            </a:r>
            <a:endParaRPr lang="en-CA" sz="2800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endParaRPr lang="en-CA" sz="2800" dirty="0">
              <a:solidFill>
                <a:srgbClr val="800000"/>
              </a:solidFill>
              <a:latin typeface="Calibri"/>
              <a:cs typeface="Calibri"/>
            </a:endParaRPr>
          </a:p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Climate, topography, population, etc.:</a:t>
            </a: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Destination characteristics </a:t>
            </a:r>
            <a:b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</a:br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other than venues</a:t>
            </a:r>
            <a:endParaRPr lang="en-CA" sz="2800" u="sng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77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638300" y="2171700"/>
            <a:ext cx="64643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Reduce Dimensions: 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consolidate all the information into the most useful content.</a:t>
            </a:r>
          </a:p>
          <a:p>
            <a:endParaRPr lang="en-CA" sz="2800" dirty="0" smtClean="0">
              <a:solidFill>
                <a:srgbClr val="800000"/>
              </a:solidFill>
              <a:latin typeface="Calibri"/>
              <a:cs typeface="Calibri"/>
            </a:endParaRPr>
          </a:p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Cluster Analysis: 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find groups that are similar in ways that enable novel recommendations</a:t>
            </a:r>
          </a:p>
          <a:p>
            <a:endParaRPr lang="en-CA" sz="2800" dirty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CA" sz="2800" u="sng" dirty="0" smtClean="0">
                <a:solidFill>
                  <a:srgbClr val="800000"/>
                </a:solidFill>
                <a:latin typeface="Calibri"/>
                <a:cs typeface="Calibri"/>
              </a:rPr>
              <a:t>Details are explained in the report.</a:t>
            </a:r>
            <a:endParaRPr lang="en-CA" sz="2800" u="sng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8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365070" y="1786282"/>
            <a:ext cx="5409393" cy="4665317"/>
            <a:chOff x="4254500" y="2272722"/>
            <a:chExt cx="4399200" cy="3479800"/>
          </a:xfrm>
        </p:grpSpPr>
        <p:pic>
          <p:nvPicPr>
            <p:cNvPr id="5" name="Picture 4" descr="Screen Shot 2020-05-02 at 2.07.00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4049"/>
            <a:stretch/>
          </p:blipFill>
          <p:spPr>
            <a:xfrm>
              <a:off x="4254500" y="2272722"/>
              <a:ext cx="4399200" cy="34798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6291671" y="3221740"/>
              <a:ext cx="2105492" cy="1437980"/>
            </a:xfrm>
            <a:custGeom>
              <a:avLst/>
              <a:gdLst>
                <a:gd name="connsiteX0" fmla="*/ 1214029 w 2105492"/>
                <a:gd name="connsiteY0" fmla="*/ 238432 h 1437980"/>
                <a:gd name="connsiteX1" fmla="*/ 801279 w 2105492"/>
                <a:gd name="connsiteY1" fmla="*/ 28882 h 1437980"/>
                <a:gd name="connsiteX2" fmla="*/ 515529 w 2105492"/>
                <a:gd name="connsiteY2" fmla="*/ 9832 h 1437980"/>
                <a:gd name="connsiteX3" fmla="*/ 26579 w 2105492"/>
                <a:gd name="connsiteY3" fmla="*/ 105082 h 1437980"/>
                <a:gd name="connsiteX4" fmla="*/ 96429 w 2105492"/>
                <a:gd name="connsiteY4" fmla="*/ 359082 h 1437980"/>
                <a:gd name="connsiteX5" fmla="*/ 363129 w 2105492"/>
                <a:gd name="connsiteY5" fmla="*/ 333682 h 1437980"/>
                <a:gd name="connsiteX6" fmla="*/ 572679 w 2105492"/>
                <a:gd name="connsiteY6" fmla="*/ 606732 h 1437980"/>
                <a:gd name="connsiteX7" fmla="*/ 769529 w 2105492"/>
                <a:gd name="connsiteY7" fmla="*/ 924232 h 1437980"/>
                <a:gd name="connsiteX8" fmla="*/ 1677579 w 2105492"/>
                <a:gd name="connsiteY8" fmla="*/ 1349682 h 1437980"/>
                <a:gd name="connsiteX9" fmla="*/ 2045879 w 2105492"/>
                <a:gd name="connsiteY9" fmla="*/ 1432232 h 1437980"/>
                <a:gd name="connsiteX10" fmla="*/ 2103029 w 2105492"/>
                <a:gd name="connsiteY10" fmla="*/ 1254432 h 1437980"/>
                <a:gd name="connsiteX11" fmla="*/ 2026829 w 2105492"/>
                <a:gd name="connsiteY11" fmla="*/ 822632 h 1437980"/>
                <a:gd name="connsiteX12" fmla="*/ 1855379 w 2105492"/>
                <a:gd name="connsiteY12" fmla="*/ 384482 h 1437980"/>
                <a:gd name="connsiteX13" fmla="*/ 1518829 w 2105492"/>
                <a:gd name="connsiteY13" fmla="*/ 257482 h 1437980"/>
                <a:gd name="connsiteX14" fmla="*/ 1328329 w 2105492"/>
                <a:gd name="connsiteY14" fmla="*/ 270182 h 1437980"/>
                <a:gd name="connsiteX15" fmla="*/ 1214029 w 2105492"/>
                <a:gd name="connsiteY15" fmla="*/ 238432 h 143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05492" h="1437980">
                  <a:moveTo>
                    <a:pt x="1214029" y="238432"/>
                  </a:moveTo>
                  <a:cubicBezTo>
                    <a:pt x="1126188" y="198215"/>
                    <a:pt x="917696" y="66982"/>
                    <a:pt x="801279" y="28882"/>
                  </a:cubicBezTo>
                  <a:cubicBezTo>
                    <a:pt x="684862" y="-9218"/>
                    <a:pt x="644646" y="-2868"/>
                    <a:pt x="515529" y="9832"/>
                  </a:cubicBezTo>
                  <a:cubicBezTo>
                    <a:pt x="386412" y="22532"/>
                    <a:pt x="96429" y="46874"/>
                    <a:pt x="26579" y="105082"/>
                  </a:cubicBezTo>
                  <a:cubicBezTo>
                    <a:pt x="-43271" y="163290"/>
                    <a:pt x="40337" y="320982"/>
                    <a:pt x="96429" y="359082"/>
                  </a:cubicBezTo>
                  <a:cubicBezTo>
                    <a:pt x="152521" y="397182"/>
                    <a:pt x="283754" y="292407"/>
                    <a:pt x="363129" y="333682"/>
                  </a:cubicBezTo>
                  <a:cubicBezTo>
                    <a:pt x="442504" y="374957"/>
                    <a:pt x="504946" y="508307"/>
                    <a:pt x="572679" y="606732"/>
                  </a:cubicBezTo>
                  <a:cubicBezTo>
                    <a:pt x="640412" y="705157"/>
                    <a:pt x="585379" y="800407"/>
                    <a:pt x="769529" y="924232"/>
                  </a:cubicBezTo>
                  <a:cubicBezTo>
                    <a:pt x="953679" y="1048057"/>
                    <a:pt x="1464854" y="1265015"/>
                    <a:pt x="1677579" y="1349682"/>
                  </a:cubicBezTo>
                  <a:cubicBezTo>
                    <a:pt x="1890304" y="1434349"/>
                    <a:pt x="1974971" y="1448107"/>
                    <a:pt x="2045879" y="1432232"/>
                  </a:cubicBezTo>
                  <a:cubicBezTo>
                    <a:pt x="2116787" y="1416357"/>
                    <a:pt x="2106204" y="1356032"/>
                    <a:pt x="2103029" y="1254432"/>
                  </a:cubicBezTo>
                  <a:cubicBezTo>
                    <a:pt x="2099854" y="1152832"/>
                    <a:pt x="2068104" y="967624"/>
                    <a:pt x="2026829" y="822632"/>
                  </a:cubicBezTo>
                  <a:cubicBezTo>
                    <a:pt x="1985554" y="677640"/>
                    <a:pt x="1940046" y="478674"/>
                    <a:pt x="1855379" y="384482"/>
                  </a:cubicBezTo>
                  <a:cubicBezTo>
                    <a:pt x="1770712" y="290290"/>
                    <a:pt x="1606671" y="276532"/>
                    <a:pt x="1518829" y="257482"/>
                  </a:cubicBezTo>
                  <a:cubicBezTo>
                    <a:pt x="1430987" y="238432"/>
                    <a:pt x="1379129" y="274415"/>
                    <a:pt x="1328329" y="270182"/>
                  </a:cubicBezTo>
                  <a:cubicBezTo>
                    <a:pt x="1277529" y="265949"/>
                    <a:pt x="1301870" y="278649"/>
                    <a:pt x="1214029" y="238432"/>
                  </a:cubicBezTo>
                  <a:close/>
                </a:path>
              </a:pathLst>
            </a:custGeom>
            <a:noFill/>
            <a:ln>
              <a:solidFill>
                <a:srgbClr val="6A01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reeform 6"/>
            <p:cNvSpPr/>
            <p:nvPr/>
          </p:nvSpPr>
          <p:spPr>
            <a:xfrm>
              <a:off x="5149112" y="3598279"/>
              <a:ext cx="1592157" cy="1200019"/>
            </a:xfrm>
            <a:custGeom>
              <a:avLst/>
              <a:gdLst>
                <a:gd name="connsiteX0" fmla="*/ 946888 w 1592157"/>
                <a:gd name="connsiteY0" fmla="*/ 103193 h 1200019"/>
                <a:gd name="connsiteX1" fmla="*/ 1251688 w 1592157"/>
                <a:gd name="connsiteY1" fmla="*/ 52393 h 1200019"/>
                <a:gd name="connsiteX2" fmla="*/ 1442188 w 1592157"/>
                <a:gd name="connsiteY2" fmla="*/ 1593 h 1200019"/>
                <a:gd name="connsiteX3" fmla="*/ 1562838 w 1592157"/>
                <a:gd name="connsiteY3" fmla="*/ 90493 h 1200019"/>
                <a:gd name="connsiteX4" fmla="*/ 1588238 w 1592157"/>
                <a:gd name="connsiteY4" fmla="*/ 261943 h 1200019"/>
                <a:gd name="connsiteX5" fmla="*/ 1499338 w 1592157"/>
                <a:gd name="connsiteY5" fmla="*/ 744543 h 1200019"/>
                <a:gd name="connsiteX6" fmla="*/ 1258038 w 1592157"/>
                <a:gd name="connsiteY6" fmla="*/ 973143 h 1200019"/>
                <a:gd name="connsiteX7" fmla="*/ 788138 w 1592157"/>
                <a:gd name="connsiteY7" fmla="*/ 1169993 h 1200019"/>
                <a:gd name="connsiteX8" fmla="*/ 127738 w 1592157"/>
                <a:gd name="connsiteY8" fmla="*/ 1189043 h 1200019"/>
                <a:gd name="connsiteX9" fmla="*/ 7088 w 1592157"/>
                <a:gd name="connsiteY9" fmla="*/ 1068393 h 1200019"/>
                <a:gd name="connsiteX10" fmla="*/ 38838 w 1592157"/>
                <a:gd name="connsiteY10" fmla="*/ 757243 h 1200019"/>
                <a:gd name="connsiteX11" fmla="*/ 242038 w 1592157"/>
                <a:gd name="connsiteY11" fmla="*/ 166693 h 1200019"/>
                <a:gd name="connsiteX12" fmla="*/ 381738 w 1592157"/>
                <a:gd name="connsiteY12" fmla="*/ 1593 h 1200019"/>
                <a:gd name="connsiteX13" fmla="*/ 788138 w 1592157"/>
                <a:gd name="connsiteY13" fmla="*/ 84143 h 1200019"/>
                <a:gd name="connsiteX14" fmla="*/ 946888 w 1592157"/>
                <a:gd name="connsiteY14" fmla="*/ 103193 h 120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2157" h="1200019">
                  <a:moveTo>
                    <a:pt x="946888" y="103193"/>
                  </a:moveTo>
                  <a:cubicBezTo>
                    <a:pt x="1024146" y="97901"/>
                    <a:pt x="1169138" y="69326"/>
                    <a:pt x="1251688" y="52393"/>
                  </a:cubicBezTo>
                  <a:cubicBezTo>
                    <a:pt x="1334238" y="35460"/>
                    <a:pt x="1390330" y="-4757"/>
                    <a:pt x="1442188" y="1593"/>
                  </a:cubicBezTo>
                  <a:cubicBezTo>
                    <a:pt x="1494046" y="7943"/>
                    <a:pt x="1538496" y="47101"/>
                    <a:pt x="1562838" y="90493"/>
                  </a:cubicBezTo>
                  <a:cubicBezTo>
                    <a:pt x="1587180" y="133885"/>
                    <a:pt x="1598821" y="152935"/>
                    <a:pt x="1588238" y="261943"/>
                  </a:cubicBezTo>
                  <a:cubicBezTo>
                    <a:pt x="1577655" y="370951"/>
                    <a:pt x="1554371" y="626010"/>
                    <a:pt x="1499338" y="744543"/>
                  </a:cubicBezTo>
                  <a:cubicBezTo>
                    <a:pt x="1444305" y="863076"/>
                    <a:pt x="1376571" y="902235"/>
                    <a:pt x="1258038" y="973143"/>
                  </a:cubicBezTo>
                  <a:cubicBezTo>
                    <a:pt x="1139505" y="1044051"/>
                    <a:pt x="976521" y="1134010"/>
                    <a:pt x="788138" y="1169993"/>
                  </a:cubicBezTo>
                  <a:cubicBezTo>
                    <a:pt x="599755" y="1205976"/>
                    <a:pt x="257913" y="1205976"/>
                    <a:pt x="127738" y="1189043"/>
                  </a:cubicBezTo>
                  <a:cubicBezTo>
                    <a:pt x="-2437" y="1172110"/>
                    <a:pt x="21905" y="1140360"/>
                    <a:pt x="7088" y="1068393"/>
                  </a:cubicBezTo>
                  <a:cubicBezTo>
                    <a:pt x="-7729" y="996426"/>
                    <a:pt x="-320" y="907526"/>
                    <a:pt x="38838" y="757243"/>
                  </a:cubicBezTo>
                  <a:cubicBezTo>
                    <a:pt x="77996" y="606960"/>
                    <a:pt x="184888" y="292635"/>
                    <a:pt x="242038" y="166693"/>
                  </a:cubicBezTo>
                  <a:cubicBezTo>
                    <a:pt x="299188" y="40751"/>
                    <a:pt x="290721" y="15351"/>
                    <a:pt x="381738" y="1593"/>
                  </a:cubicBezTo>
                  <a:cubicBezTo>
                    <a:pt x="472755" y="-12165"/>
                    <a:pt x="691830" y="67210"/>
                    <a:pt x="788138" y="84143"/>
                  </a:cubicBezTo>
                  <a:cubicBezTo>
                    <a:pt x="884446" y="101076"/>
                    <a:pt x="869630" y="108485"/>
                    <a:pt x="946888" y="103193"/>
                  </a:cubicBezTo>
                  <a:close/>
                </a:path>
              </a:pathLst>
            </a:custGeom>
            <a:noFill/>
            <a:ln>
              <a:solidFill>
                <a:srgbClr val="15A6E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 rot="20368606">
              <a:off x="7370862" y="3148230"/>
              <a:ext cx="357456" cy="223003"/>
            </a:xfrm>
            <a:prstGeom prst="ellipse">
              <a:avLst/>
            </a:prstGeom>
            <a:noFill/>
            <a:ln>
              <a:solidFill>
                <a:srgbClr val="F9A5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 8"/>
            <p:cNvSpPr/>
            <p:nvPr/>
          </p:nvSpPr>
          <p:spPr>
            <a:xfrm>
              <a:off x="5670550" y="2488622"/>
              <a:ext cx="1353044" cy="552450"/>
            </a:xfrm>
            <a:custGeom>
              <a:avLst/>
              <a:gdLst>
                <a:gd name="connsiteX0" fmla="*/ 863600 w 1353044"/>
                <a:gd name="connsiteY0" fmla="*/ 76200 h 711200"/>
                <a:gd name="connsiteX1" fmla="*/ 863600 w 1353044"/>
                <a:gd name="connsiteY1" fmla="*/ 76200 h 711200"/>
                <a:gd name="connsiteX2" fmla="*/ 742950 w 1353044"/>
                <a:gd name="connsiteY2" fmla="*/ 63500 h 711200"/>
                <a:gd name="connsiteX3" fmla="*/ 704850 w 1353044"/>
                <a:gd name="connsiteY3" fmla="*/ 57150 h 711200"/>
                <a:gd name="connsiteX4" fmla="*/ 685800 w 1353044"/>
                <a:gd name="connsiteY4" fmla="*/ 50800 h 711200"/>
                <a:gd name="connsiteX5" fmla="*/ 660400 w 1353044"/>
                <a:gd name="connsiteY5" fmla="*/ 44450 h 711200"/>
                <a:gd name="connsiteX6" fmla="*/ 609600 w 1353044"/>
                <a:gd name="connsiteY6" fmla="*/ 31750 h 711200"/>
                <a:gd name="connsiteX7" fmla="*/ 400050 w 1353044"/>
                <a:gd name="connsiteY7" fmla="*/ 25400 h 711200"/>
                <a:gd name="connsiteX8" fmla="*/ 196850 w 1353044"/>
                <a:gd name="connsiteY8" fmla="*/ 31750 h 711200"/>
                <a:gd name="connsiteX9" fmla="*/ 158750 w 1353044"/>
                <a:gd name="connsiteY9" fmla="*/ 44450 h 711200"/>
                <a:gd name="connsiteX10" fmla="*/ 139700 w 1353044"/>
                <a:gd name="connsiteY10" fmla="*/ 57150 h 711200"/>
                <a:gd name="connsiteX11" fmla="*/ 127000 w 1353044"/>
                <a:gd name="connsiteY11" fmla="*/ 76200 h 711200"/>
                <a:gd name="connsiteX12" fmla="*/ 76200 w 1353044"/>
                <a:gd name="connsiteY12" fmla="*/ 133350 h 711200"/>
                <a:gd name="connsiteX13" fmla="*/ 63500 w 1353044"/>
                <a:gd name="connsiteY13" fmla="*/ 177800 h 711200"/>
                <a:gd name="connsiteX14" fmla="*/ 50800 w 1353044"/>
                <a:gd name="connsiteY14" fmla="*/ 196850 h 711200"/>
                <a:gd name="connsiteX15" fmla="*/ 38100 w 1353044"/>
                <a:gd name="connsiteY15" fmla="*/ 247650 h 711200"/>
                <a:gd name="connsiteX16" fmla="*/ 19050 w 1353044"/>
                <a:gd name="connsiteY16" fmla="*/ 304800 h 711200"/>
                <a:gd name="connsiteX17" fmla="*/ 12700 w 1353044"/>
                <a:gd name="connsiteY17" fmla="*/ 330200 h 711200"/>
                <a:gd name="connsiteX18" fmla="*/ 0 w 1353044"/>
                <a:gd name="connsiteY18" fmla="*/ 387350 h 711200"/>
                <a:gd name="connsiteX19" fmla="*/ 6350 w 1353044"/>
                <a:gd name="connsiteY19" fmla="*/ 482600 h 711200"/>
                <a:gd name="connsiteX20" fmla="*/ 25400 w 1353044"/>
                <a:gd name="connsiteY20" fmla="*/ 527050 h 711200"/>
                <a:gd name="connsiteX21" fmla="*/ 50800 w 1353044"/>
                <a:gd name="connsiteY21" fmla="*/ 577850 h 711200"/>
                <a:gd name="connsiteX22" fmla="*/ 57150 w 1353044"/>
                <a:gd name="connsiteY22" fmla="*/ 603250 h 711200"/>
                <a:gd name="connsiteX23" fmla="*/ 69850 w 1353044"/>
                <a:gd name="connsiteY23" fmla="*/ 622300 h 711200"/>
                <a:gd name="connsiteX24" fmla="*/ 146050 w 1353044"/>
                <a:gd name="connsiteY24" fmla="*/ 679450 h 711200"/>
                <a:gd name="connsiteX25" fmla="*/ 171450 w 1353044"/>
                <a:gd name="connsiteY25" fmla="*/ 685800 h 711200"/>
                <a:gd name="connsiteX26" fmla="*/ 196850 w 1353044"/>
                <a:gd name="connsiteY26" fmla="*/ 698500 h 711200"/>
                <a:gd name="connsiteX27" fmla="*/ 273050 w 1353044"/>
                <a:gd name="connsiteY27" fmla="*/ 711200 h 711200"/>
                <a:gd name="connsiteX28" fmla="*/ 476250 w 1353044"/>
                <a:gd name="connsiteY28" fmla="*/ 704850 h 711200"/>
                <a:gd name="connsiteX29" fmla="*/ 495300 w 1353044"/>
                <a:gd name="connsiteY29" fmla="*/ 698500 h 711200"/>
                <a:gd name="connsiteX30" fmla="*/ 552450 w 1353044"/>
                <a:gd name="connsiteY30" fmla="*/ 692150 h 711200"/>
                <a:gd name="connsiteX31" fmla="*/ 622300 w 1353044"/>
                <a:gd name="connsiteY31" fmla="*/ 679450 h 711200"/>
                <a:gd name="connsiteX32" fmla="*/ 660400 w 1353044"/>
                <a:gd name="connsiteY32" fmla="*/ 673100 h 711200"/>
                <a:gd name="connsiteX33" fmla="*/ 781050 w 1353044"/>
                <a:gd name="connsiteY33" fmla="*/ 647700 h 711200"/>
                <a:gd name="connsiteX34" fmla="*/ 844550 w 1353044"/>
                <a:gd name="connsiteY34" fmla="*/ 628650 h 711200"/>
                <a:gd name="connsiteX35" fmla="*/ 876300 w 1353044"/>
                <a:gd name="connsiteY35" fmla="*/ 622300 h 711200"/>
                <a:gd name="connsiteX36" fmla="*/ 946150 w 1353044"/>
                <a:gd name="connsiteY36" fmla="*/ 603250 h 711200"/>
                <a:gd name="connsiteX37" fmla="*/ 977900 w 1353044"/>
                <a:gd name="connsiteY37" fmla="*/ 590550 h 711200"/>
                <a:gd name="connsiteX38" fmla="*/ 1003300 w 1353044"/>
                <a:gd name="connsiteY38" fmla="*/ 584200 h 711200"/>
                <a:gd name="connsiteX39" fmla="*/ 1028700 w 1353044"/>
                <a:gd name="connsiteY39" fmla="*/ 571500 h 711200"/>
                <a:gd name="connsiteX40" fmla="*/ 1060450 w 1353044"/>
                <a:gd name="connsiteY40" fmla="*/ 558800 h 711200"/>
                <a:gd name="connsiteX41" fmla="*/ 1098550 w 1353044"/>
                <a:gd name="connsiteY41" fmla="*/ 546100 h 711200"/>
                <a:gd name="connsiteX42" fmla="*/ 1143000 w 1353044"/>
                <a:gd name="connsiteY42" fmla="*/ 514350 h 711200"/>
                <a:gd name="connsiteX43" fmla="*/ 1206500 w 1353044"/>
                <a:gd name="connsiteY43" fmla="*/ 476250 h 711200"/>
                <a:gd name="connsiteX44" fmla="*/ 1231900 w 1353044"/>
                <a:gd name="connsiteY44" fmla="*/ 457200 h 711200"/>
                <a:gd name="connsiteX45" fmla="*/ 1250950 w 1353044"/>
                <a:gd name="connsiteY45" fmla="*/ 431800 h 711200"/>
                <a:gd name="connsiteX46" fmla="*/ 1276350 w 1353044"/>
                <a:gd name="connsiteY46" fmla="*/ 419100 h 711200"/>
                <a:gd name="connsiteX47" fmla="*/ 1295400 w 1353044"/>
                <a:gd name="connsiteY47" fmla="*/ 400050 h 711200"/>
                <a:gd name="connsiteX48" fmla="*/ 1333500 w 1353044"/>
                <a:gd name="connsiteY48" fmla="*/ 368300 h 711200"/>
                <a:gd name="connsiteX49" fmla="*/ 1339850 w 1353044"/>
                <a:gd name="connsiteY49" fmla="*/ 349250 h 711200"/>
                <a:gd name="connsiteX50" fmla="*/ 1352550 w 1353044"/>
                <a:gd name="connsiteY50" fmla="*/ 330200 h 711200"/>
                <a:gd name="connsiteX51" fmla="*/ 1346200 w 1353044"/>
                <a:gd name="connsiteY51" fmla="*/ 234950 h 711200"/>
                <a:gd name="connsiteX52" fmla="*/ 1308100 w 1353044"/>
                <a:gd name="connsiteY52" fmla="*/ 171450 h 711200"/>
                <a:gd name="connsiteX53" fmla="*/ 1295400 w 1353044"/>
                <a:gd name="connsiteY53" fmla="*/ 152400 h 711200"/>
                <a:gd name="connsiteX54" fmla="*/ 1257300 w 1353044"/>
                <a:gd name="connsiteY54" fmla="*/ 107950 h 711200"/>
                <a:gd name="connsiteX55" fmla="*/ 1225550 w 1353044"/>
                <a:gd name="connsiteY55" fmla="*/ 69850 h 711200"/>
                <a:gd name="connsiteX56" fmla="*/ 1212850 w 1353044"/>
                <a:gd name="connsiteY56" fmla="*/ 50800 h 711200"/>
                <a:gd name="connsiteX57" fmla="*/ 1136650 w 1353044"/>
                <a:gd name="connsiteY57" fmla="*/ 12700 h 711200"/>
                <a:gd name="connsiteX58" fmla="*/ 1117600 w 1353044"/>
                <a:gd name="connsiteY58" fmla="*/ 6350 h 711200"/>
                <a:gd name="connsiteX59" fmla="*/ 1098550 w 1353044"/>
                <a:gd name="connsiteY59" fmla="*/ 0 h 711200"/>
                <a:gd name="connsiteX60" fmla="*/ 965200 w 1353044"/>
                <a:gd name="connsiteY60" fmla="*/ 6350 h 711200"/>
                <a:gd name="connsiteX61" fmla="*/ 946150 w 1353044"/>
                <a:gd name="connsiteY61" fmla="*/ 12700 h 711200"/>
                <a:gd name="connsiteX62" fmla="*/ 895350 w 1353044"/>
                <a:gd name="connsiteY62" fmla="*/ 25400 h 711200"/>
                <a:gd name="connsiteX63" fmla="*/ 857250 w 1353044"/>
                <a:gd name="connsiteY63" fmla="*/ 63500 h 711200"/>
                <a:gd name="connsiteX64" fmla="*/ 863600 w 1353044"/>
                <a:gd name="connsiteY64" fmla="*/ 76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353044" h="711200">
                  <a:moveTo>
                    <a:pt x="863600" y="76200"/>
                  </a:moveTo>
                  <a:lnTo>
                    <a:pt x="863600" y="76200"/>
                  </a:lnTo>
                  <a:cubicBezTo>
                    <a:pt x="790978" y="70148"/>
                    <a:pt x="801772" y="72550"/>
                    <a:pt x="742950" y="63500"/>
                  </a:cubicBezTo>
                  <a:cubicBezTo>
                    <a:pt x="730225" y="61542"/>
                    <a:pt x="717419" y="59943"/>
                    <a:pt x="704850" y="57150"/>
                  </a:cubicBezTo>
                  <a:cubicBezTo>
                    <a:pt x="698316" y="55698"/>
                    <a:pt x="692236" y="52639"/>
                    <a:pt x="685800" y="50800"/>
                  </a:cubicBezTo>
                  <a:cubicBezTo>
                    <a:pt x="677409" y="48402"/>
                    <a:pt x="668791" y="46848"/>
                    <a:pt x="660400" y="44450"/>
                  </a:cubicBezTo>
                  <a:cubicBezTo>
                    <a:pt x="640150" y="38664"/>
                    <a:pt x="633338" y="32999"/>
                    <a:pt x="609600" y="31750"/>
                  </a:cubicBezTo>
                  <a:cubicBezTo>
                    <a:pt x="539815" y="28077"/>
                    <a:pt x="469900" y="27517"/>
                    <a:pt x="400050" y="25400"/>
                  </a:cubicBezTo>
                  <a:cubicBezTo>
                    <a:pt x="332317" y="27517"/>
                    <a:pt x="264406" y="26417"/>
                    <a:pt x="196850" y="31750"/>
                  </a:cubicBezTo>
                  <a:cubicBezTo>
                    <a:pt x="183505" y="32804"/>
                    <a:pt x="169889" y="37024"/>
                    <a:pt x="158750" y="44450"/>
                  </a:cubicBezTo>
                  <a:lnTo>
                    <a:pt x="139700" y="57150"/>
                  </a:lnTo>
                  <a:cubicBezTo>
                    <a:pt x="135467" y="63500"/>
                    <a:pt x="132070" y="70496"/>
                    <a:pt x="127000" y="76200"/>
                  </a:cubicBezTo>
                  <a:cubicBezTo>
                    <a:pt x="107766" y="97838"/>
                    <a:pt x="88553" y="108644"/>
                    <a:pt x="76200" y="133350"/>
                  </a:cubicBezTo>
                  <a:cubicBezTo>
                    <a:pt x="63843" y="158064"/>
                    <a:pt x="75707" y="149316"/>
                    <a:pt x="63500" y="177800"/>
                  </a:cubicBezTo>
                  <a:cubicBezTo>
                    <a:pt x="60494" y="184815"/>
                    <a:pt x="55033" y="190500"/>
                    <a:pt x="50800" y="196850"/>
                  </a:cubicBezTo>
                  <a:cubicBezTo>
                    <a:pt x="46567" y="213783"/>
                    <a:pt x="43620" y="231091"/>
                    <a:pt x="38100" y="247650"/>
                  </a:cubicBezTo>
                  <a:cubicBezTo>
                    <a:pt x="31750" y="266700"/>
                    <a:pt x="23920" y="285319"/>
                    <a:pt x="19050" y="304800"/>
                  </a:cubicBezTo>
                  <a:cubicBezTo>
                    <a:pt x="16933" y="313267"/>
                    <a:pt x="14593" y="321681"/>
                    <a:pt x="12700" y="330200"/>
                  </a:cubicBezTo>
                  <a:cubicBezTo>
                    <a:pt x="-3423" y="402754"/>
                    <a:pt x="15486" y="325405"/>
                    <a:pt x="0" y="387350"/>
                  </a:cubicBezTo>
                  <a:cubicBezTo>
                    <a:pt x="2117" y="419100"/>
                    <a:pt x="3019" y="450954"/>
                    <a:pt x="6350" y="482600"/>
                  </a:cubicBezTo>
                  <a:cubicBezTo>
                    <a:pt x="9874" y="516080"/>
                    <a:pt x="11949" y="500147"/>
                    <a:pt x="25400" y="527050"/>
                  </a:cubicBezTo>
                  <a:cubicBezTo>
                    <a:pt x="56469" y="589187"/>
                    <a:pt x="21376" y="533715"/>
                    <a:pt x="50800" y="577850"/>
                  </a:cubicBezTo>
                  <a:cubicBezTo>
                    <a:pt x="52917" y="586317"/>
                    <a:pt x="53712" y="595228"/>
                    <a:pt x="57150" y="603250"/>
                  </a:cubicBezTo>
                  <a:cubicBezTo>
                    <a:pt x="60156" y="610265"/>
                    <a:pt x="64964" y="616437"/>
                    <a:pt x="69850" y="622300"/>
                  </a:cubicBezTo>
                  <a:cubicBezTo>
                    <a:pt x="86554" y="642344"/>
                    <a:pt x="128685" y="675109"/>
                    <a:pt x="146050" y="679450"/>
                  </a:cubicBezTo>
                  <a:cubicBezTo>
                    <a:pt x="154517" y="681567"/>
                    <a:pt x="163278" y="682736"/>
                    <a:pt x="171450" y="685800"/>
                  </a:cubicBezTo>
                  <a:cubicBezTo>
                    <a:pt x="180313" y="689124"/>
                    <a:pt x="187667" y="696204"/>
                    <a:pt x="196850" y="698500"/>
                  </a:cubicBezTo>
                  <a:cubicBezTo>
                    <a:pt x="221832" y="704745"/>
                    <a:pt x="273050" y="711200"/>
                    <a:pt x="273050" y="711200"/>
                  </a:cubicBezTo>
                  <a:cubicBezTo>
                    <a:pt x="340783" y="709083"/>
                    <a:pt x="408594" y="708716"/>
                    <a:pt x="476250" y="704850"/>
                  </a:cubicBezTo>
                  <a:cubicBezTo>
                    <a:pt x="482933" y="704468"/>
                    <a:pt x="488698" y="699600"/>
                    <a:pt x="495300" y="698500"/>
                  </a:cubicBezTo>
                  <a:cubicBezTo>
                    <a:pt x="514206" y="695349"/>
                    <a:pt x="533400" y="694267"/>
                    <a:pt x="552450" y="692150"/>
                  </a:cubicBezTo>
                  <a:cubicBezTo>
                    <a:pt x="589802" y="679699"/>
                    <a:pt x="559473" y="688425"/>
                    <a:pt x="622300" y="679450"/>
                  </a:cubicBezTo>
                  <a:cubicBezTo>
                    <a:pt x="635046" y="677629"/>
                    <a:pt x="647700" y="675217"/>
                    <a:pt x="660400" y="673100"/>
                  </a:cubicBezTo>
                  <a:cubicBezTo>
                    <a:pt x="728613" y="645815"/>
                    <a:pt x="658097" y="671120"/>
                    <a:pt x="781050" y="647700"/>
                  </a:cubicBezTo>
                  <a:cubicBezTo>
                    <a:pt x="859034" y="632846"/>
                    <a:pt x="799110" y="640010"/>
                    <a:pt x="844550" y="628650"/>
                  </a:cubicBezTo>
                  <a:cubicBezTo>
                    <a:pt x="855021" y="626032"/>
                    <a:pt x="865783" y="624727"/>
                    <a:pt x="876300" y="622300"/>
                  </a:cubicBezTo>
                  <a:cubicBezTo>
                    <a:pt x="899129" y="617032"/>
                    <a:pt x="923758" y="611647"/>
                    <a:pt x="946150" y="603250"/>
                  </a:cubicBezTo>
                  <a:cubicBezTo>
                    <a:pt x="956823" y="599248"/>
                    <a:pt x="967086" y="594155"/>
                    <a:pt x="977900" y="590550"/>
                  </a:cubicBezTo>
                  <a:cubicBezTo>
                    <a:pt x="986179" y="587790"/>
                    <a:pt x="995128" y="587264"/>
                    <a:pt x="1003300" y="584200"/>
                  </a:cubicBezTo>
                  <a:cubicBezTo>
                    <a:pt x="1012163" y="580876"/>
                    <a:pt x="1020050" y="575345"/>
                    <a:pt x="1028700" y="571500"/>
                  </a:cubicBezTo>
                  <a:cubicBezTo>
                    <a:pt x="1039116" y="566871"/>
                    <a:pt x="1049738" y="562695"/>
                    <a:pt x="1060450" y="558800"/>
                  </a:cubicBezTo>
                  <a:cubicBezTo>
                    <a:pt x="1073031" y="554225"/>
                    <a:pt x="1098550" y="546100"/>
                    <a:pt x="1098550" y="546100"/>
                  </a:cubicBezTo>
                  <a:cubicBezTo>
                    <a:pt x="1109453" y="537923"/>
                    <a:pt x="1130001" y="521778"/>
                    <a:pt x="1143000" y="514350"/>
                  </a:cubicBezTo>
                  <a:cubicBezTo>
                    <a:pt x="1184367" y="490712"/>
                    <a:pt x="1156792" y="513531"/>
                    <a:pt x="1206500" y="476250"/>
                  </a:cubicBezTo>
                  <a:cubicBezTo>
                    <a:pt x="1214967" y="469900"/>
                    <a:pt x="1224416" y="464684"/>
                    <a:pt x="1231900" y="457200"/>
                  </a:cubicBezTo>
                  <a:cubicBezTo>
                    <a:pt x="1239384" y="449716"/>
                    <a:pt x="1242915" y="438688"/>
                    <a:pt x="1250950" y="431800"/>
                  </a:cubicBezTo>
                  <a:cubicBezTo>
                    <a:pt x="1258137" y="425640"/>
                    <a:pt x="1268647" y="424602"/>
                    <a:pt x="1276350" y="419100"/>
                  </a:cubicBezTo>
                  <a:cubicBezTo>
                    <a:pt x="1283658" y="413880"/>
                    <a:pt x="1288501" y="405799"/>
                    <a:pt x="1295400" y="400050"/>
                  </a:cubicBezTo>
                  <a:cubicBezTo>
                    <a:pt x="1348444" y="355847"/>
                    <a:pt x="1277845" y="423955"/>
                    <a:pt x="1333500" y="368300"/>
                  </a:cubicBezTo>
                  <a:cubicBezTo>
                    <a:pt x="1335617" y="361950"/>
                    <a:pt x="1336857" y="355237"/>
                    <a:pt x="1339850" y="349250"/>
                  </a:cubicBezTo>
                  <a:cubicBezTo>
                    <a:pt x="1343263" y="342424"/>
                    <a:pt x="1352127" y="337820"/>
                    <a:pt x="1352550" y="330200"/>
                  </a:cubicBezTo>
                  <a:cubicBezTo>
                    <a:pt x="1354315" y="298429"/>
                    <a:pt x="1351163" y="266381"/>
                    <a:pt x="1346200" y="234950"/>
                  </a:cubicBezTo>
                  <a:cubicBezTo>
                    <a:pt x="1344180" y="222157"/>
                    <a:pt x="1310523" y="175085"/>
                    <a:pt x="1308100" y="171450"/>
                  </a:cubicBezTo>
                  <a:cubicBezTo>
                    <a:pt x="1303867" y="165100"/>
                    <a:pt x="1300796" y="157796"/>
                    <a:pt x="1295400" y="152400"/>
                  </a:cubicBezTo>
                  <a:cubicBezTo>
                    <a:pt x="1272323" y="129323"/>
                    <a:pt x="1277665" y="136461"/>
                    <a:pt x="1257300" y="107950"/>
                  </a:cubicBezTo>
                  <a:cubicBezTo>
                    <a:pt x="1210002" y="41733"/>
                    <a:pt x="1284846" y="141005"/>
                    <a:pt x="1225550" y="69850"/>
                  </a:cubicBezTo>
                  <a:cubicBezTo>
                    <a:pt x="1220664" y="63987"/>
                    <a:pt x="1218593" y="55826"/>
                    <a:pt x="1212850" y="50800"/>
                  </a:cubicBezTo>
                  <a:cubicBezTo>
                    <a:pt x="1182549" y="24287"/>
                    <a:pt x="1172621" y="24690"/>
                    <a:pt x="1136650" y="12700"/>
                  </a:cubicBezTo>
                  <a:lnTo>
                    <a:pt x="1117600" y="6350"/>
                  </a:lnTo>
                  <a:lnTo>
                    <a:pt x="1098550" y="0"/>
                  </a:lnTo>
                  <a:cubicBezTo>
                    <a:pt x="1054100" y="2117"/>
                    <a:pt x="1009547" y="2654"/>
                    <a:pt x="965200" y="6350"/>
                  </a:cubicBezTo>
                  <a:cubicBezTo>
                    <a:pt x="958530" y="6906"/>
                    <a:pt x="952644" y="11077"/>
                    <a:pt x="946150" y="12700"/>
                  </a:cubicBezTo>
                  <a:lnTo>
                    <a:pt x="895350" y="25400"/>
                  </a:lnTo>
                  <a:lnTo>
                    <a:pt x="857250" y="63500"/>
                  </a:lnTo>
                  <a:cubicBezTo>
                    <a:pt x="834853" y="85897"/>
                    <a:pt x="862542" y="74083"/>
                    <a:pt x="863600" y="76200"/>
                  </a:cubicBezTo>
                  <a:close/>
                </a:path>
              </a:pathLst>
            </a:custGeom>
            <a:noFill/>
            <a:ln>
              <a:solidFill>
                <a:srgbClr val="72FFA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50000" y="4735100"/>
              <a:ext cx="1525353" cy="473987"/>
            </a:xfrm>
            <a:custGeom>
              <a:avLst/>
              <a:gdLst>
                <a:gd name="connsiteX0" fmla="*/ 628650 w 1525353"/>
                <a:gd name="connsiteY0" fmla="*/ 1422 h 473987"/>
                <a:gd name="connsiteX1" fmla="*/ 222250 w 1525353"/>
                <a:gd name="connsiteY1" fmla="*/ 20472 h 473987"/>
                <a:gd name="connsiteX2" fmla="*/ 0 w 1525353"/>
                <a:gd name="connsiteY2" fmla="*/ 147472 h 473987"/>
                <a:gd name="connsiteX3" fmla="*/ 0 w 1525353"/>
                <a:gd name="connsiteY3" fmla="*/ 242722 h 473987"/>
                <a:gd name="connsiteX4" fmla="*/ 222250 w 1525353"/>
                <a:gd name="connsiteY4" fmla="*/ 388772 h 473987"/>
                <a:gd name="connsiteX5" fmla="*/ 609600 w 1525353"/>
                <a:gd name="connsiteY5" fmla="*/ 458622 h 473987"/>
                <a:gd name="connsiteX6" fmla="*/ 1200150 w 1525353"/>
                <a:gd name="connsiteY6" fmla="*/ 471322 h 473987"/>
                <a:gd name="connsiteX7" fmla="*/ 1466850 w 1525353"/>
                <a:gd name="connsiteY7" fmla="*/ 420522 h 473987"/>
                <a:gd name="connsiteX8" fmla="*/ 1524000 w 1525353"/>
                <a:gd name="connsiteY8" fmla="*/ 280822 h 473987"/>
                <a:gd name="connsiteX9" fmla="*/ 1435100 w 1525353"/>
                <a:gd name="connsiteY9" fmla="*/ 166522 h 473987"/>
                <a:gd name="connsiteX10" fmla="*/ 1022350 w 1525353"/>
                <a:gd name="connsiteY10" fmla="*/ 33172 h 473987"/>
                <a:gd name="connsiteX11" fmla="*/ 628650 w 1525353"/>
                <a:gd name="connsiteY11" fmla="*/ 1422 h 473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353" h="473987">
                  <a:moveTo>
                    <a:pt x="628650" y="1422"/>
                  </a:moveTo>
                  <a:cubicBezTo>
                    <a:pt x="495300" y="-695"/>
                    <a:pt x="327025" y="-3870"/>
                    <a:pt x="222250" y="20472"/>
                  </a:cubicBezTo>
                  <a:cubicBezTo>
                    <a:pt x="117475" y="44814"/>
                    <a:pt x="37042" y="110430"/>
                    <a:pt x="0" y="147472"/>
                  </a:cubicBezTo>
                  <a:cubicBezTo>
                    <a:pt x="-37042" y="184514"/>
                    <a:pt x="-37042" y="202505"/>
                    <a:pt x="0" y="242722"/>
                  </a:cubicBezTo>
                  <a:cubicBezTo>
                    <a:pt x="37042" y="282939"/>
                    <a:pt x="120650" y="352789"/>
                    <a:pt x="222250" y="388772"/>
                  </a:cubicBezTo>
                  <a:cubicBezTo>
                    <a:pt x="323850" y="424755"/>
                    <a:pt x="446617" y="444864"/>
                    <a:pt x="609600" y="458622"/>
                  </a:cubicBezTo>
                  <a:cubicBezTo>
                    <a:pt x="772583" y="472380"/>
                    <a:pt x="1057275" y="477672"/>
                    <a:pt x="1200150" y="471322"/>
                  </a:cubicBezTo>
                  <a:cubicBezTo>
                    <a:pt x="1343025" y="464972"/>
                    <a:pt x="1412875" y="452272"/>
                    <a:pt x="1466850" y="420522"/>
                  </a:cubicBezTo>
                  <a:cubicBezTo>
                    <a:pt x="1520825" y="388772"/>
                    <a:pt x="1529292" y="323155"/>
                    <a:pt x="1524000" y="280822"/>
                  </a:cubicBezTo>
                  <a:cubicBezTo>
                    <a:pt x="1518708" y="238489"/>
                    <a:pt x="1518708" y="207797"/>
                    <a:pt x="1435100" y="166522"/>
                  </a:cubicBezTo>
                  <a:cubicBezTo>
                    <a:pt x="1351492" y="125247"/>
                    <a:pt x="1157817" y="59630"/>
                    <a:pt x="1022350" y="33172"/>
                  </a:cubicBezTo>
                  <a:cubicBezTo>
                    <a:pt x="886883" y="6714"/>
                    <a:pt x="762000" y="3539"/>
                    <a:pt x="628650" y="1422"/>
                  </a:cubicBezTo>
                  <a:close/>
                </a:path>
              </a:pathLst>
            </a:custGeom>
            <a:noFill/>
            <a:ln>
              <a:solidFill>
                <a:srgbClr val="85222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660900" y="2203390"/>
            <a:ext cx="35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2234" y="4625945"/>
            <a:ext cx="35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0100" y="4425890"/>
            <a:ext cx="35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983" y="3917890"/>
            <a:ext cx="35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91983" y="2782551"/>
            <a:ext cx="35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0039" y="6057900"/>
            <a:ext cx="1077795" cy="1936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5388294" y="6026089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  <a:cs typeface="Calibri"/>
              </a:rPr>
              <a:t>Cultural Difference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2993964" y="3896907"/>
            <a:ext cx="1264430" cy="193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2468562" y="3801306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  <a:cs typeface="Calibri"/>
              </a:rPr>
              <a:t>Climate Difference</a:t>
            </a:r>
            <a:endParaRPr lang="en-CA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1801" y="2203390"/>
            <a:ext cx="283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chemeClr val="bg2"/>
                </a:solidFill>
                <a:latin typeface="Calibri"/>
                <a:cs typeface="Calibri"/>
              </a:rPr>
              <a:t>This graphic shows a slice through the resulting clusters in a way that contrasts climate and cultural differences.</a:t>
            </a:r>
          </a:p>
          <a:p>
            <a:endParaRPr lang="en-CA" sz="2000" b="1" dirty="0">
              <a:solidFill>
                <a:schemeClr val="bg2"/>
              </a:solidFill>
              <a:latin typeface="Calibri"/>
              <a:cs typeface="Calibri"/>
            </a:endParaRPr>
          </a:p>
          <a:p>
            <a:r>
              <a:rPr lang="en-CA" sz="2000" b="1" dirty="0" smtClean="0">
                <a:solidFill>
                  <a:schemeClr val="bg2"/>
                </a:solidFill>
                <a:latin typeface="Calibri"/>
                <a:cs typeface="Calibri"/>
              </a:rPr>
              <a:t>How does this look on </a:t>
            </a:r>
          </a:p>
          <a:p>
            <a:r>
              <a:rPr lang="en-CA" sz="2000" b="1" dirty="0" smtClean="0">
                <a:solidFill>
                  <a:schemeClr val="bg2"/>
                </a:solidFill>
                <a:latin typeface="Calibri"/>
                <a:cs typeface="Calibri"/>
              </a:rPr>
              <a:t>Maps?</a:t>
            </a:r>
          </a:p>
        </p:txBody>
      </p:sp>
    </p:spTree>
    <p:extLst>
      <p:ext uri="{BB962C8B-B14F-4D97-AF65-F5344CB8AC3E}">
        <p14:creationId xmlns:p14="http://schemas.microsoft.com/office/powerpoint/2010/main" val="76595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906780"/>
          </a:xfrm>
        </p:spPr>
        <p:txBody>
          <a:bodyPr/>
          <a:lstStyle/>
          <a:p>
            <a:r>
              <a:rPr lang="en-CA" dirty="0" smtClean="0"/>
              <a:t>Europe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549400"/>
            <a:ext cx="3959352" cy="3621801"/>
          </a:xfrm>
        </p:spPr>
        <p:txBody>
          <a:bodyPr>
            <a:noAutofit/>
          </a:bodyPr>
          <a:lstStyle/>
          <a:p>
            <a:r>
              <a:rPr lang="en-CA" sz="2000" dirty="0" smtClean="0">
                <a:latin typeface="Calibri"/>
                <a:cs typeface="Calibri"/>
              </a:rPr>
              <a:t>Group 2: dominated by Irish and English culture.</a:t>
            </a:r>
          </a:p>
          <a:p>
            <a:endParaRPr lang="en-CA" sz="2000" dirty="0">
              <a:latin typeface="Calibri"/>
              <a:cs typeface="Calibri"/>
            </a:endParaRPr>
          </a:p>
          <a:p>
            <a:r>
              <a:rPr lang="en-CA" sz="2000" dirty="0" smtClean="0">
                <a:latin typeface="Calibri"/>
                <a:cs typeface="Calibri"/>
              </a:rPr>
              <a:t>Group 1:dominated by Spanish culture</a:t>
            </a:r>
          </a:p>
          <a:p>
            <a:endParaRPr lang="en-CA" sz="2000" dirty="0" smtClean="0">
              <a:latin typeface="Calibri"/>
              <a:cs typeface="Calibri"/>
            </a:endParaRPr>
          </a:p>
          <a:p>
            <a:r>
              <a:rPr lang="en-CA" sz="2000" dirty="0" smtClean="0">
                <a:latin typeface="Calibri"/>
                <a:cs typeface="Calibri"/>
              </a:rPr>
              <a:t>The anomaly is Cork in Ireland.</a:t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Might be of interest to a client who enjoyed Spain.</a:t>
            </a:r>
            <a:endParaRPr lang="en-CA" sz="2000" dirty="0">
              <a:latin typeface="Calibri"/>
              <a:cs typeface="Calibri"/>
            </a:endParaRPr>
          </a:p>
        </p:txBody>
      </p:sp>
      <p:pic>
        <p:nvPicPr>
          <p:cNvPr id="10" name="Picture Placeholder 9" descr="Screen Shot 2020-05-02 at 2.18.03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372"/>
          <a:stretch>
            <a:fillRect/>
          </a:stretch>
        </p:blipFill>
        <p:spPr>
          <a:xfrm>
            <a:off x="4864608" y="276247"/>
            <a:ext cx="3959352" cy="6328186"/>
          </a:xfrm>
        </p:spPr>
      </p:pic>
      <p:sp>
        <p:nvSpPr>
          <p:cNvPr id="17" name="Oval 16"/>
          <p:cNvSpPr/>
          <p:nvPr/>
        </p:nvSpPr>
        <p:spPr>
          <a:xfrm>
            <a:off x="731184" y="5833853"/>
            <a:ext cx="202266" cy="192783"/>
          </a:xfrm>
          <a:prstGeom prst="ellipse">
            <a:avLst/>
          </a:prstGeom>
          <a:solidFill>
            <a:srgbClr val="6A01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31184" y="6138653"/>
            <a:ext cx="202266" cy="192783"/>
          </a:xfrm>
          <a:prstGeom prst="ellipse">
            <a:avLst/>
          </a:prstGeom>
          <a:solidFill>
            <a:srgbClr val="15A6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231900" y="571955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  <a:cs typeface="Calibri"/>
              </a:rPr>
              <a:t>1</a:t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0400" y="5380751"/>
            <a:ext cx="85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latin typeface="Calibri"/>
                <a:cs typeface="Calibri"/>
              </a:rPr>
              <a:t>Labels</a:t>
            </a:r>
            <a:endParaRPr lang="en-CA" sz="2000" b="1" dirty="0">
              <a:latin typeface="Calibri"/>
              <a:cs typeface="Calibri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87800" y="2717800"/>
            <a:ext cx="1771904" cy="13970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767080"/>
          </a:xfrm>
        </p:spPr>
        <p:txBody>
          <a:bodyPr/>
          <a:lstStyle/>
          <a:p>
            <a:r>
              <a:rPr lang="en-CA" dirty="0" smtClean="0"/>
              <a:t>Canada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CA" dirty="0">
                <a:latin typeface="Calibri"/>
                <a:cs typeface="Calibri"/>
              </a:rPr>
              <a:t>Group </a:t>
            </a:r>
            <a:r>
              <a:rPr lang="en-CA" dirty="0" smtClean="0">
                <a:latin typeface="Calibri"/>
                <a:cs typeface="Calibri"/>
              </a:rPr>
              <a:t>0: Vancouver</a:t>
            </a:r>
            <a:endParaRPr lang="en-CA" dirty="0">
              <a:latin typeface="Calibri"/>
              <a:cs typeface="Calibri"/>
            </a:endParaRPr>
          </a:p>
          <a:p>
            <a:endParaRPr lang="en-CA" dirty="0">
              <a:latin typeface="Calibri"/>
              <a:cs typeface="Calibri"/>
            </a:endParaRPr>
          </a:p>
          <a:p>
            <a:pPr algn="l"/>
            <a:r>
              <a:rPr lang="en-CA" dirty="0">
                <a:latin typeface="Calibri"/>
                <a:cs typeface="Calibri"/>
              </a:rPr>
              <a:t>Group </a:t>
            </a:r>
            <a:r>
              <a:rPr lang="en-CA" dirty="0" smtClean="0">
                <a:latin typeface="Calibri"/>
                <a:cs typeface="Calibri"/>
              </a:rPr>
              <a:t>4: Canadian inland</a:t>
            </a:r>
            <a:endParaRPr lang="en-CA" dirty="0">
              <a:latin typeface="Calibri"/>
              <a:cs typeface="Calibri"/>
            </a:endParaRPr>
          </a:p>
          <a:p>
            <a:endParaRPr lang="en-CA" dirty="0">
              <a:latin typeface="Calibri"/>
              <a:cs typeface="Calibri"/>
            </a:endParaRPr>
          </a:p>
          <a:p>
            <a:pPr algn="l"/>
            <a:r>
              <a:rPr lang="en-CA" dirty="0">
                <a:latin typeface="Calibri"/>
                <a:cs typeface="Calibri"/>
              </a:rPr>
              <a:t>The anomaly is </a:t>
            </a:r>
            <a:r>
              <a:rPr lang="en-CA" dirty="0" smtClean="0">
                <a:latin typeface="Calibri"/>
                <a:cs typeface="Calibri"/>
              </a:rPr>
              <a:t>Victoria.</a:t>
            </a:r>
            <a:br>
              <a:rPr lang="en-CA" dirty="0" smtClean="0">
                <a:latin typeface="Calibri"/>
                <a:cs typeface="Calibri"/>
              </a:rPr>
            </a:br>
            <a:r>
              <a:rPr lang="en-CA" dirty="0" smtClean="0">
                <a:latin typeface="Calibri"/>
                <a:cs typeface="Calibri"/>
              </a:rPr>
              <a:t>Unexpected connection </a:t>
            </a:r>
            <a:br>
              <a:rPr lang="en-CA" dirty="0" smtClean="0">
                <a:latin typeface="Calibri"/>
                <a:cs typeface="Calibri"/>
              </a:rPr>
            </a:br>
            <a:r>
              <a:rPr lang="en-CA" dirty="0" smtClean="0">
                <a:latin typeface="Calibri"/>
                <a:cs typeface="Calibri"/>
              </a:rPr>
              <a:t>to Irish and English </a:t>
            </a:r>
            <a:br>
              <a:rPr lang="en-CA" dirty="0" smtClean="0">
                <a:latin typeface="Calibri"/>
                <a:cs typeface="Calibri"/>
              </a:rPr>
            </a:br>
            <a:r>
              <a:rPr lang="en-CA" dirty="0" smtClean="0">
                <a:latin typeface="Calibri"/>
                <a:cs typeface="Calibri"/>
              </a:rPr>
              <a:t>locations but with obvious</a:t>
            </a:r>
            <a:br>
              <a:rPr lang="en-CA" dirty="0" smtClean="0">
                <a:latin typeface="Calibri"/>
                <a:cs typeface="Calibri"/>
              </a:rPr>
            </a:br>
            <a:r>
              <a:rPr lang="en-CA" dirty="0" smtClean="0">
                <a:latin typeface="Calibri"/>
                <a:cs typeface="Calibri"/>
              </a:rPr>
              <a:t> differences.</a:t>
            </a:r>
            <a:endParaRPr lang="en-CA" dirty="0">
              <a:latin typeface="Calibri"/>
              <a:cs typeface="Calibri"/>
            </a:endParaRPr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76945" y="3244334"/>
            <a:ext cx="3190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(mostly coastal, mixed culture)</a:t>
            </a:r>
            <a:r>
              <a:rPr lang="en-CA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6945" y="3244334"/>
            <a:ext cx="3190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(mostly coastal, mixed culture)</a:t>
            </a:r>
            <a:r>
              <a:rPr lang="en-CA"/>
              <a:t> </a:t>
            </a:r>
          </a:p>
        </p:txBody>
      </p:sp>
      <p:pic>
        <p:nvPicPr>
          <p:cNvPr id="10" name="Picture Placeholder 9" descr="Screen Shot 2020-05-02 at 2.21.07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4272"/>
          <a:stretch>
            <a:fillRect/>
          </a:stretch>
        </p:blipFill>
        <p:spPr>
          <a:xfrm>
            <a:off x="2976563" y="1450975"/>
            <a:ext cx="5846762" cy="5141913"/>
          </a:xfrm>
        </p:spPr>
      </p:pic>
      <p:sp>
        <p:nvSpPr>
          <p:cNvPr id="11" name="Oval 10"/>
          <p:cNvSpPr/>
          <p:nvPr/>
        </p:nvSpPr>
        <p:spPr>
          <a:xfrm>
            <a:off x="737534" y="6011653"/>
            <a:ext cx="202266" cy="192783"/>
          </a:xfrm>
          <a:prstGeom prst="ellipse">
            <a:avLst/>
          </a:prstGeom>
          <a:solidFill>
            <a:srgbClr val="15A6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31184" y="5713203"/>
            <a:ext cx="202266" cy="192783"/>
          </a:xfrm>
          <a:prstGeom prst="ellipse">
            <a:avLst/>
          </a:prstGeom>
          <a:solidFill>
            <a:srgbClr val="72FFA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884" y="6322803"/>
            <a:ext cx="202266" cy="192783"/>
          </a:xfrm>
          <a:prstGeom prst="ellipse">
            <a:avLst/>
          </a:prstGeom>
          <a:solidFill>
            <a:srgbClr val="FC02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666750" y="5234701"/>
            <a:ext cx="85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latin typeface="Calibri"/>
                <a:cs typeface="Calibri"/>
              </a:rPr>
              <a:t>Labels</a:t>
            </a:r>
            <a:endParaRPr lang="en-CA" sz="2000" b="1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1900" y="5605253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  <a:cs typeface="Calibri"/>
              </a:rPr>
              <a:t>0</a:t>
            </a:r>
            <a:r>
              <a:rPr lang="en-CA" sz="2000" dirty="0" smtClean="0">
                <a:latin typeface="Calibri"/>
                <a:cs typeface="Calibri"/>
              </a:rPr>
              <a:t/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2</a:t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4</a:t>
            </a:r>
            <a:endParaRPr lang="en-CA" sz="2000" dirty="0">
              <a:latin typeface="Calibri"/>
              <a:cs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3771900"/>
            <a:ext cx="2857500" cy="255090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5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497136" cy="792480"/>
          </a:xfrm>
        </p:spPr>
        <p:txBody>
          <a:bodyPr/>
          <a:lstStyle/>
          <a:p>
            <a:r>
              <a:rPr lang="en-CA" dirty="0" smtClean="0"/>
              <a:t>Argentina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473200"/>
            <a:ext cx="3497136" cy="373610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dirty="0">
                <a:latin typeface="Calibri"/>
                <a:cs typeface="Calibri"/>
              </a:rPr>
              <a:t>Group </a:t>
            </a:r>
            <a:r>
              <a:rPr lang="en-CA" dirty="0" smtClean="0">
                <a:latin typeface="Calibri"/>
                <a:cs typeface="Calibri"/>
              </a:rPr>
              <a:t>3: Salta only, but similar to other Spanish cultural locations (obviously).</a:t>
            </a:r>
            <a:endParaRPr lang="en-CA" dirty="0">
              <a:latin typeface="Calibri"/>
              <a:cs typeface="Calibri"/>
            </a:endParaRPr>
          </a:p>
          <a:p>
            <a:endParaRPr lang="en-CA" dirty="0">
              <a:latin typeface="Calibri"/>
              <a:cs typeface="Calibri"/>
            </a:endParaRPr>
          </a:p>
          <a:p>
            <a:pPr algn="l"/>
            <a:r>
              <a:rPr lang="en-CA" dirty="0">
                <a:latin typeface="Calibri"/>
                <a:cs typeface="Calibri"/>
              </a:rPr>
              <a:t>Group 1</a:t>
            </a:r>
            <a:r>
              <a:rPr lang="en-CA" dirty="0" smtClean="0">
                <a:latin typeface="Calibri"/>
                <a:cs typeface="Calibri"/>
              </a:rPr>
              <a:t>: dominated </a:t>
            </a:r>
            <a:r>
              <a:rPr lang="en-CA" dirty="0">
                <a:latin typeface="Calibri"/>
                <a:cs typeface="Calibri"/>
              </a:rPr>
              <a:t>by Spanish </a:t>
            </a:r>
            <a:r>
              <a:rPr lang="en-CA" dirty="0" smtClean="0">
                <a:latin typeface="Calibri"/>
                <a:cs typeface="Calibri"/>
              </a:rPr>
              <a:t>culture.</a:t>
            </a:r>
            <a:endParaRPr lang="en-CA" dirty="0">
              <a:latin typeface="Calibri"/>
              <a:cs typeface="Calibri"/>
            </a:endParaRPr>
          </a:p>
          <a:p>
            <a:endParaRPr lang="en-CA" dirty="0">
              <a:latin typeface="Calibri"/>
              <a:cs typeface="Calibri"/>
            </a:endParaRPr>
          </a:p>
          <a:p>
            <a:pPr algn="l"/>
            <a:r>
              <a:rPr lang="en-CA" dirty="0">
                <a:latin typeface="Calibri"/>
                <a:cs typeface="Calibri"/>
              </a:rPr>
              <a:t>San Juan is a strangely  Canadian</a:t>
            </a:r>
            <a:br>
              <a:rPr lang="en-CA" dirty="0">
                <a:latin typeface="Calibri"/>
                <a:cs typeface="Calibri"/>
              </a:rPr>
            </a:br>
            <a:r>
              <a:rPr lang="en-CA" dirty="0">
                <a:latin typeface="Calibri"/>
                <a:cs typeface="Calibri"/>
              </a:rPr>
              <a:t>anomaly.</a:t>
            </a:r>
          </a:p>
          <a:p>
            <a:pPr algn="l"/>
            <a:r>
              <a:rPr lang="en-CA" dirty="0" smtClean="0">
                <a:latin typeface="Calibri"/>
                <a:cs typeface="Calibri"/>
              </a:rPr>
              <a:t>The main </a:t>
            </a:r>
            <a:r>
              <a:rPr lang="en-CA" dirty="0">
                <a:latin typeface="Calibri"/>
                <a:cs typeface="Calibri"/>
              </a:rPr>
              <a:t>anomaly is </a:t>
            </a:r>
            <a:r>
              <a:rPr lang="en-CA" dirty="0" smtClean="0">
                <a:latin typeface="Calibri"/>
                <a:cs typeface="Calibri"/>
              </a:rPr>
              <a:t>part of Buenos Aires being similar to Ireland or England!</a:t>
            </a:r>
            <a:r>
              <a:rPr lang="en-CA" dirty="0">
                <a:latin typeface="Calibri"/>
                <a:cs typeface="Calibri"/>
              </a:rPr>
              <a:t/>
            </a:r>
            <a:br>
              <a:rPr lang="en-CA" dirty="0">
                <a:latin typeface="Calibri"/>
                <a:cs typeface="Calibri"/>
              </a:rPr>
            </a:br>
            <a:endParaRPr lang="en-CA" dirty="0"/>
          </a:p>
        </p:txBody>
      </p:sp>
      <p:pic>
        <p:nvPicPr>
          <p:cNvPr id="9" name="Picture Placeholder 8" descr="Screen Shot 2020-05-02 at 2.20.30 PM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r="3518"/>
          <a:stretch>
            <a:fillRect/>
          </a:stretch>
        </p:blipFill>
        <p:spPr>
          <a:xfrm>
            <a:off x="3798888" y="265113"/>
            <a:ext cx="5024437" cy="6327775"/>
          </a:xfrm>
        </p:spPr>
      </p:pic>
      <p:sp>
        <p:nvSpPr>
          <p:cNvPr id="10" name="Oval 9"/>
          <p:cNvSpPr/>
          <p:nvPr/>
        </p:nvSpPr>
        <p:spPr>
          <a:xfrm>
            <a:off x="731184" y="5370303"/>
            <a:ext cx="202266" cy="192783"/>
          </a:xfrm>
          <a:prstGeom prst="ellipse">
            <a:avLst/>
          </a:prstGeom>
          <a:solidFill>
            <a:srgbClr val="6A01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731184" y="5675103"/>
            <a:ext cx="202266" cy="192783"/>
          </a:xfrm>
          <a:prstGeom prst="ellipse">
            <a:avLst/>
          </a:prstGeom>
          <a:solidFill>
            <a:srgbClr val="15A6E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1231900" y="5256003"/>
            <a:ext cx="45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  <a:cs typeface="Calibri"/>
              </a:rPr>
              <a:t>1</a:t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2</a:t>
            </a:r>
            <a:br>
              <a:rPr lang="en-CA" sz="2000" dirty="0" smtClean="0">
                <a:latin typeface="Calibri"/>
                <a:cs typeface="Calibri"/>
              </a:rPr>
            </a:br>
            <a:r>
              <a:rPr lang="en-CA" sz="2000" dirty="0" smtClean="0">
                <a:latin typeface="Calibri"/>
                <a:cs typeface="Calibri"/>
              </a:rPr>
              <a:t>3</a:t>
            </a:r>
          </a:p>
          <a:p>
            <a:r>
              <a:rPr lang="en-CA" sz="2000" dirty="0">
                <a:latin typeface="Calibri"/>
                <a:cs typeface="Calibri"/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737534" y="5973553"/>
            <a:ext cx="202266" cy="192783"/>
          </a:xfrm>
          <a:prstGeom prst="ellipse">
            <a:avLst/>
          </a:prstGeom>
          <a:solidFill>
            <a:srgbClr val="F9A5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660400" y="4917201"/>
            <a:ext cx="851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latin typeface="Calibri"/>
                <a:cs typeface="Calibri"/>
              </a:rPr>
              <a:t>Labels</a:t>
            </a:r>
            <a:endParaRPr lang="en-CA" sz="2000" b="1" dirty="0">
              <a:latin typeface="Calibri"/>
              <a:cs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7534" y="6284703"/>
            <a:ext cx="202266" cy="192783"/>
          </a:xfrm>
          <a:prstGeom prst="ellipse">
            <a:avLst/>
          </a:prstGeom>
          <a:solidFill>
            <a:srgbClr val="FC02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19500" y="3924300"/>
            <a:ext cx="4229100" cy="124690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67100" y="3429000"/>
            <a:ext cx="960438" cy="49530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638300" y="2171700"/>
            <a:ext cx="64643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The test succeeded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 in identifying anomalies </a:t>
            </a:r>
            <a:r>
              <a:rPr lang="mr-IN" sz="2800" dirty="0" smtClean="0">
                <a:solidFill>
                  <a:srgbClr val="800000"/>
                </a:solidFill>
                <a:latin typeface="Calibri"/>
                <a:cs typeface="Calibri"/>
              </a:rPr>
              <a:t>–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 unexpected locations that could attract clients.</a:t>
            </a:r>
          </a:p>
          <a:p>
            <a:endParaRPr lang="en-CA" sz="2800" dirty="0">
              <a:solidFill>
                <a:srgbClr val="800000"/>
              </a:solidFill>
              <a:latin typeface="Calibri"/>
              <a:cs typeface="Calibri"/>
            </a:endParaRPr>
          </a:p>
          <a:p>
            <a:r>
              <a:rPr lang="en-CA" sz="2800" b="1" dirty="0" smtClean="0">
                <a:solidFill>
                  <a:srgbClr val="800000"/>
                </a:solidFill>
                <a:latin typeface="Calibri"/>
                <a:cs typeface="Calibri"/>
              </a:rPr>
              <a:t>The methods </a:t>
            </a:r>
            <a:r>
              <a:rPr lang="en-CA" sz="2800" dirty="0" smtClean="0">
                <a:solidFill>
                  <a:srgbClr val="800000"/>
                </a:solidFill>
                <a:latin typeface="Calibri"/>
                <a:cs typeface="Calibri"/>
              </a:rPr>
              <a:t>are well known and should scale up to production scale.</a:t>
            </a:r>
          </a:p>
          <a:p>
            <a:endParaRPr lang="en-CA" sz="2800" u="sng" dirty="0">
              <a:solidFill>
                <a:srgbClr val="800000"/>
              </a:solidFill>
              <a:latin typeface="Calibri"/>
              <a:cs typeface="Calibri"/>
            </a:endParaRPr>
          </a:p>
          <a:p>
            <a:pPr algn="ctr"/>
            <a:r>
              <a:rPr lang="en-CA" sz="2800" b="1" u="sng" dirty="0" smtClean="0">
                <a:solidFill>
                  <a:srgbClr val="800000"/>
                </a:solidFill>
                <a:latin typeface="Calibri"/>
                <a:cs typeface="Calibri"/>
              </a:rPr>
              <a:t>Further testing is warranted.</a:t>
            </a:r>
            <a:endParaRPr lang="en-CA" sz="2800" b="1" u="sng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7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273</TotalTime>
  <Words>318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Precedent</vt:lpstr>
      <vt:lpstr>Personalized Travel destinations</vt:lpstr>
      <vt:lpstr>PowerPoint Presentation</vt:lpstr>
      <vt:lpstr>Data Sources</vt:lpstr>
      <vt:lpstr>Methods</vt:lpstr>
      <vt:lpstr>Results</vt:lpstr>
      <vt:lpstr>Europe</vt:lpstr>
      <vt:lpstr>Canada</vt:lpstr>
      <vt:lpstr>Argentina</vt:lpstr>
      <vt:lpstr>Conclusions</vt:lpstr>
      <vt:lpstr>What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Travel destinations</dc:title>
  <dc:creator>John Harrop</dc:creator>
  <cp:lastModifiedBy>John Harrop</cp:lastModifiedBy>
  <cp:revision>21</cp:revision>
  <dcterms:created xsi:type="dcterms:W3CDTF">2020-05-11T00:46:51Z</dcterms:created>
  <dcterms:modified xsi:type="dcterms:W3CDTF">2020-05-11T05:20:27Z</dcterms:modified>
</cp:coreProperties>
</file>